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8288000" cy="10287000"/>
  <p:notesSz cx="6858000" cy="9144000"/>
  <p:embeddedFontLst>
    <p:embeddedFont>
      <p:font typeface="Calibri" panose="020F0502020204030204" pitchFamily="34" charset="0"/>
      <p:regular r:id="rId30"/>
      <p:bold r:id="rId31"/>
      <p:italic r:id="rId32"/>
      <p:boldItalic r:id="rId33"/>
    </p:embeddedFont>
    <p:embeddedFont>
      <p:font typeface="Montserrat" panose="00000500000000000000" pitchFamily="2" charset="0"/>
      <p:regular r:id="rId34"/>
    </p:embeddedFont>
    <p:embeddedFont>
      <p:font typeface="Montserrat Bold" panose="00000800000000000000" charset="0"/>
      <p:regular r:id="rId35"/>
    </p:embeddedFont>
    <p:embeddedFont>
      <p:font typeface="Montserrat Light Bold" panose="020B0604020202020204" charset="0"/>
      <p:regular r:id="rId36"/>
    </p:embeddedFont>
    <p:embeddedFont>
      <p:font typeface="Montserrat Medium" panose="00000600000000000000" pitchFamily="2" charset="0"/>
      <p:regular r:id="rId37"/>
    </p:embeddedFont>
    <p:embeddedFont>
      <p:font typeface="Montserrat Semi-Bold"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3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oc.sitecore.com/xmc/en/users/xm-cloud/work-with-a-component-layout.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oc.sitecore.com/xp/en/developers/100/developer-tools/sitecore-content-serialization-configuration-reference.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xmclouddeploy-api.sitecorecloud.io/swagger/index.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itecore.com/xmc/en/developers/xm-cloud/walkthrough--creating-and-configuring-a-webhook-event-handler.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oc.sitecore.com/xmc/en/developers/xm-cloud/publishing-to-experience-edge.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ing.sitecore.com/partners/learn/course/1253/play/1896:710/study-guide-xm-cloud-developer-certification-exam"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www.webassessor.com/wa.do?page=enterCatalog&amp;tabs=7" TargetMode="External"/><Relationship Id="rId4" Type="http://schemas.openxmlformats.org/officeDocument/2006/relationships/hyperlink" Target="https://insightswithvishalkhera.wordpress.com/2023/10/31/sitecore-xm-cloud-certification-practice-exam"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sv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svg"/><Relationship Id="rId10" Type="http://schemas.openxmlformats.org/officeDocument/2006/relationships/hyperlink" Target="https://www.linkedin.com/in/vishal-khera/" TargetMode="External"/><Relationship Id="rId4" Type="http://schemas.openxmlformats.org/officeDocument/2006/relationships/image" Target="../media/image8.png"/><Relationship Id="rId9" Type="http://schemas.openxmlformats.org/officeDocument/2006/relationships/hyperlink" Target="https://insightswithvishalkhera.wordpres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oc.sitecore.com/xp/en/developers/101/developer-tools/install-sitecore-command-line-interface.html"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xmclouddeploy-api.sitecorecloud.io/swagger/index.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eploy.sitecorecloud.io/"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doc.sitecore.com/portal/en/developers/sitecore-cloud-portal/access-sitecore-app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98322">
            <a:off x="12872211" y="-2776467"/>
            <a:ext cx="8774178" cy="8796169"/>
          </a:xfrm>
          <a:custGeom>
            <a:avLst/>
            <a:gdLst/>
            <a:ahLst/>
            <a:cxnLst/>
            <a:rect l="l" t="t" r="r" b="b"/>
            <a:pathLst>
              <a:path w="8774178" h="8796169">
                <a:moveTo>
                  <a:pt x="0" y="0"/>
                </a:moveTo>
                <a:lnTo>
                  <a:pt x="8774178" y="0"/>
                </a:lnTo>
                <a:lnTo>
                  <a:pt x="8774178" y="8796168"/>
                </a:lnTo>
                <a:lnTo>
                  <a:pt x="0" y="8796168"/>
                </a:lnTo>
                <a:lnTo>
                  <a:pt x="0" y="0"/>
                </a:lnTo>
                <a:close/>
              </a:path>
            </a:pathLst>
          </a:custGeom>
          <a:blipFill>
            <a:blip r:embed="rId2"/>
            <a:stretch>
              <a:fillRect/>
            </a:stretch>
          </a:blipFill>
        </p:spPr>
        <p:txBody>
          <a:bodyPr/>
          <a:lstStyle/>
          <a:p>
            <a:endParaRPr lang="en-IN"/>
          </a:p>
        </p:txBody>
      </p:sp>
      <p:grpSp>
        <p:nvGrpSpPr>
          <p:cNvPr id="3" name="Group 3"/>
          <p:cNvGrpSpPr/>
          <p:nvPr/>
        </p:nvGrpSpPr>
        <p:grpSpPr>
          <a:xfrm>
            <a:off x="10463626" y="1621617"/>
            <a:ext cx="753561" cy="7535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IN"/>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4778711" y="7667323"/>
            <a:ext cx="1578921" cy="157892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220337" y="289949"/>
            <a:ext cx="5508739" cy="1392589"/>
          </a:xfrm>
          <a:custGeom>
            <a:avLst/>
            <a:gdLst/>
            <a:ahLst/>
            <a:cxnLst/>
            <a:rect l="l" t="t" r="r" b="b"/>
            <a:pathLst>
              <a:path w="5508739" h="1392589">
                <a:moveTo>
                  <a:pt x="0" y="0"/>
                </a:moveTo>
                <a:lnTo>
                  <a:pt x="5508739" y="0"/>
                </a:lnTo>
                <a:lnTo>
                  <a:pt x="5508739" y="1392590"/>
                </a:lnTo>
                <a:lnTo>
                  <a:pt x="0" y="1392590"/>
                </a:lnTo>
                <a:lnTo>
                  <a:pt x="0" y="0"/>
                </a:lnTo>
                <a:close/>
              </a:path>
            </a:pathLst>
          </a:custGeom>
          <a:blipFill>
            <a:blip r:embed="rId3"/>
            <a:stretch>
              <a:fillRect/>
            </a:stretch>
          </a:blipFill>
        </p:spPr>
        <p:txBody>
          <a:bodyPr/>
          <a:lstStyle/>
          <a:p>
            <a:endParaRPr lang="en-IN"/>
          </a:p>
        </p:txBody>
      </p:sp>
      <p:sp>
        <p:nvSpPr>
          <p:cNvPr id="10" name="TextBox 10"/>
          <p:cNvSpPr txBox="1"/>
          <p:nvPr/>
        </p:nvSpPr>
        <p:spPr>
          <a:xfrm>
            <a:off x="1028700" y="2804873"/>
            <a:ext cx="10072534" cy="4515328"/>
          </a:xfrm>
          <a:prstGeom prst="rect">
            <a:avLst/>
          </a:prstGeom>
        </p:spPr>
        <p:txBody>
          <a:bodyPr lIns="0" tIns="0" rIns="0" bIns="0" rtlCol="0" anchor="t">
            <a:spAutoFit/>
          </a:bodyPr>
          <a:lstStyle/>
          <a:p>
            <a:pPr>
              <a:lnSpc>
                <a:spcPts val="12048"/>
              </a:lnSpc>
              <a:spcBef>
                <a:spcPct val="0"/>
              </a:spcBef>
            </a:pPr>
            <a:r>
              <a:rPr lang="en-US" sz="8606">
                <a:solidFill>
                  <a:srgbClr val="000000"/>
                </a:solidFill>
                <a:latin typeface="Montserrat Bold"/>
              </a:rPr>
              <a:t>Path to Success in XM Cloud Certification</a:t>
            </a:r>
          </a:p>
        </p:txBody>
      </p:sp>
      <p:sp>
        <p:nvSpPr>
          <p:cNvPr id="11" name="TextBox 11"/>
          <p:cNvSpPr txBox="1"/>
          <p:nvPr/>
        </p:nvSpPr>
        <p:spPr>
          <a:xfrm>
            <a:off x="1028700" y="7427087"/>
            <a:ext cx="7173539" cy="580164"/>
          </a:xfrm>
          <a:prstGeom prst="rect">
            <a:avLst/>
          </a:prstGeom>
        </p:spPr>
        <p:txBody>
          <a:bodyPr lIns="0" tIns="0" rIns="0" bIns="0" rtlCol="0" anchor="t">
            <a:spAutoFit/>
          </a:bodyPr>
          <a:lstStyle/>
          <a:p>
            <a:pPr>
              <a:lnSpc>
                <a:spcPts val="4772"/>
              </a:lnSpc>
              <a:spcBef>
                <a:spcPct val="0"/>
              </a:spcBef>
            </a:pPr>
            <a:r>
              <a:rPr lang="en-US" sz="3408">
                <a:solidFill>
                  <a:srgbClr val="000000"/>
                </a:solidFill>
                <a:latin typeface="Montserrat"/>
              </a:rPr>
              <a:t>Presentated by Vishal Khera</a:t>
            </a:r>
          </a:p>
        </p:txBody>
      </p:sp>
      <p:sp>
        <p:nvSpPr>
          <p:cNvPr id="12" name="TextBox 12"/>
          <p:cNvSpPr txBox="1"/>
          <p:nvPr/>
        </p:nvSpPr>
        <p:spPr>
          <a:xfrm>
            <a:off x="1028700" y="8140601"/>
            <a:ext cx="7173539" cy="815113"/>
          </a:xfrm>
          <a:prstGeom prst="rect">
            <a:avLst/>
          </a:prstGeom>
        </p:spPr>
        <p:txBody>
          <a:bodyPr lIns="0" tIns="0" rIns="0" bIns="0" rtlCol="0" anchor="t">
            <a:spAutoFit/>
          </a:bodyPr>
          <a:lstStyle/>
          <a:p>
            <a:pPr>
              <a:lnSpc>
                <a:spcPts val="3372"/>
              </a:lnSpc>
            </a:pPr>
            <a:r>
              <a:rPr lang="en-US" sz="2408">
                <a:solidFill>
                  <a:srgbClr val="000000"/>
                </a:solidFill>
                <a:latin typeface="Montserrat"/>
              </a:rPr>
              <a:t>Sr. Sitecore Developer</a:t>
            </a:r>
          </a:p>
          <a:p>
            <a:pPr>
              <a:lnSpc>
                <a:spcPts val="3372"/>
              </a:lnSpc>
              <a:spcBef>
                <a:spcPct val="0"/>
              </a:spcBef>
            </a:pPr>
            <a:r>
              <a:rPr lang="en-US" sz="2408">
                <a:solidFill>
                  <a:srgbClr val="000000"/>
                </a:solidFill>
                <a:latin typeface="Montserrat"/>
              </a:rPr>
              <a:t>Sitecore XM Cloud Certified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404408" y="3681857"/>
            <a:ext cx="17479184" cy="1514475"/>
          </a:xfrm>
          <a:prstGeom prst="rect">
            <a:avLst/>
          </a:prstGeom>
        </p:spPr>
        <p:txBody>
          <a:bodyPr lIns="0" tIns="0" rIns="0" bIns="0" rtlCol="0" anchor="t">
            <a:spAutoFit/>
          </a:bodyPr>
          <a:lstStyle/>
          <a:p>
            <a:pPr marL="0" lvl="0" indent="0" algn="ctr">
              <a:lnSpc>
                <a:spcPts val="12061"/>
              </a:lnSpc>
              <a:spcBef>
                <a:spcPct val="0"/>
              </a:spcBef>
            </a:pPr>
            <a:r>
              <a:rPr lang="en-US" sz="10051">
                <a:solidFill>
                  <a:srgbClr val="FFFFFF"/>
                </a:solidFill>
                <a:latin typeface="Montserrat Bold"/>
              </a:rPr>
              <a:t>Renderings And Layouts</a:t>
            </a:r>
          </a:p>
        </p:txBody>
      </p:sp>
      <p:grpSp>
        <p:nvGrpSpPr>
          <p:cNvPr id="3" name="Group 3"/>
          <p:cNvGrpSpPr/>
          <p:nvPr/>
        </p:nvGrpSpPr>
        <p:grpSpPr>
          <a:xfrm>
            <a:off x="404408" y="2118310"/>
            <a:ext cx="17479184" cy="5419221"/>
            <a:chOff x="0" y="0"/>
            <a:chExt cx="5510056" cy="1708330"/>
          </a:xfrm>
        </p:grpSpPr>
        <p:sp>
          <p:nvSpPr>
            <p:cNvPr id="4" name="Freeform 4"/>
            <p:cNvSpPr/>
            <p:nvPr/>
          </p:nvSpPr>
          <p:spPr>
            <a:xfrm>
              <a:off x="0" y="0"/>
              <a:ext cx="5510056" cy="1708330"/>
            </a:xfrm>
            <a:custGeom>
              <a:avLst/>
              <a:gdLst/>
              <a:ahLst/>
              <a:cxnLst/>
              <a:rect l="l" t="t" r="r" b="b"/>
              <a:pathLst>
                <a:path w="5510056" h="1708330">
                  <a:moveTo>
                    <a:pt x="0" y="0"/>
                  </a:moveTo>
                  <a:lnTo>
                    <a:pt x="5510056" y="0"/>
                  </a:lnTo>
                  <a:lnTo>
                    <a:pt x="5510056" y="1708330"/>
                  </a:lnTo>
                  <a:lnTo>
                    <a:pt x="0" y="1708330"/>
                  </a:lnTo>
                  <a:close/>
                </a:path>
              </a:pathLst>
            </a:custGeom>
            <a:solidFill>
              <a:srgbClr val="000000">
                <a:alpha val="0"/>
              </a:srgbClr>
            </a:solidFill>
            <a:ln w="104775" cap="sq">
              <a:solidFill>
                <a:srgbClr val="FFFFFF"/>
              </a:solidFill>
              <a:prstDash val="solid"/>
              <a:miter/>
            </a:ln>
          </p:spPr>
          <p:txBody>
            <a:bodyPr/>
            <a:lstStyle/>
            <a:p>
              <a:endParaRPr lang="en-IN"/>
            </a:p>
          </p:txBody>
        </p:sp>
        <p:sp>
          <p:nvSpPr>
            <p:cNvPr id="5" name="TextBox 5"/>
            <p:cNvSpPr txBox="1"/>
            <p:nvPr/>
          </p:nvSpPr>
          <p:spPr>
            <a:xfrm>
              <a:off x="0" y="-47625"/>
              <a:ext cx="5510056" cy="1755955"/>
            </a:xfrm>
            <a:prstGeom prst="rect">
              <a:avLst/>
            </a:prstGeom>
          </p:spPr>
          <p:txBody>
            <a:bodyPr lIns="50800" tIns="50800" rIns="50800" bIns="50800" rtlCol="0" anchor="ctr"/>
            <a:lstStyle/>
            <a:p>
              <a:pPr algn="ctr">
                <a:lnSpc>
                  <a:spcPts val="3640"/>
                </a:lnSpc>
              </a:pPr>
              <a:r>
                <a:rPr lang="en-US" sz="2600">
                  <a:solidFill>
                    <a:srgbClr val="000000"/>
                  </a:solidFill>
                  <a:latin typeface="Montserrat"/>
                </a:rPr>
                <a:t> </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grpSp>
        <p:nvGrpSpPr>
          <p:cNvPr id="7" name="Group 7"/>
          <p:cNvGrpSpPr/>
          <p:nvPr/>
        </p:nvGrpSpPr>
        <p:grpSpPr>
          <a:xfrm>
            <a:off x="2260039" y="1250651"/>
            <a:ext cx="2891736" cy="959353"/>
            <a:chOff x="0" y="0"/>
            <a:chExt cx="761609" cy="252669"/>
          </a:xfrm>
        </p:grpSpPr>
        <p:sp>
          <p:nvSpPr>
            <p:cNvPr id="8" name="Freeform 8"/>
            <p:cNvSpPr/>
            <p:nvPr/>
          </p:nvSpPr>
          <p:spPr>
            <a:xfrm>
              <a:off x="0" y="0"/>
              <a:ext cx="761609" cy="252669"/>
            </a:xfrm>
            <a:custGeom>
              <a:avLst/>
              <a:gdLst/>
              <a:ahLst/>
              <a:cxnLst/>
              <a:rect l="l" t="t" r="r" b="b"/>
              <a:pathLst>
                <a:path w="761609" h="252669">
                  <a:moveTo>
                    <a:pt x="126335" y="0"/>
                  </a:moveTo>
                  <a:lnTo>
                    <a:pt x="635275" y="0"/>
                  </a:lnTo>
                  <a:cubicBezTo>
                    <a:pt x="668781" y="0"/>
                    <a:pt x="700914" y="13310"/>
                    <a:pt x="724607" y="37003"/>
                  </a:cubicBezTo>
                  <a:cubicBezTo>
                    <a:pt x="748299" y="60695"/>
                    <a:pt x="761609" y="92829"/>
                    <a:pt x="761609" y="126335"/>
                  </a:cubicBezTo>
                  <a:lnTo>
                    <a:pt x="761609" y="126335"/>
                  </a:lnTo>
                  <a:cubicBezTo>
                    <a:pt x="761609" y="196107"/>
                    <a:pt x="705047" y="252669"/>
                    <a:pt x="635275" y="252669"/>
                  </a:cubicBezTo>
                  <a:lnTo>
                    <a:pt x="126335" y="252669"/>
                  </a:lnTo>
                  <a:cubicBezTo>
                    <a:pt x="92829" y="252669"/>
                    <a:pt x="60695" y="239359"/>
                    <a:pt x="37003" y="215667"/>
                  </a:cubicBezTo>
                  <a:cubicBezTo>
                    <a:pt x="13310" y="191974"/>
                    <a:pt x="0" y="159841"/>
                    <a:pt x="0" y="126335"/>
                  </a:cubicBezTo>
                  <a:lnTo>
                    <a:pt x="0" y="126335"/>
                  </a:lnTo>
                  <a:cubicBezTo>
                    <a:pt x="0" y="92829"/>
                    <a:pt x="13310" y="60695"/>
                    <a:pt x="37003" y="37003"/>
                  </a:cubicBezTo>
                  <a:cubicBezTo>
                    <a:pt x="60695" y="13310"/>
                    <a:pt x="92829" y="0"/>
                    <a:pt x="126335" y="0"/>
                  </a:cubicBezTo>
                  <a:close/>
                </a:path>
              </a:pathLst>
            </a:custGeom>
            <a:solidFill>
              <a:srgbClr val="048AFF"/>
            </a:solidFill>
          </p:spPr>
          <p:txBody>
            <a:bodyPr/>
            <a:lstStyle/>
            <a:p>
              <a:endParaRPr lang="en-IN"/>
            </a:p>
          </p:txBody>
        </p:sp>
        <p:sp>
          <p:nvSpPr>
            <p:cNvPr id="9" name="TextBox 9"/>
            <p:cNvSpPr txBox="1"/>
            <p:nvPr/>
          </p:nvSpPr>
          <p:spPr>
            <a:xfrm>
              <a:off x="0" y="-47625"/>
              <a:ext cx="761609" cy="300294"/>
            </a:xfrm>
            <a:prstGeom prst="rect">
              <a:avLst/>
            </a:prstGeom>
          </p:spPr>
          <p:txBody>
            <a:bodyPr lIns="50800" tIns="50800" rIns="50800" bIns="50800" rtlCol="0" anchor="ctr"/>
            <a:lstStyle/>
            <a:p>
              <a:pPr algn="ctr">
                <a:lnSpc>
                  <a:spcPts val="3640"/>
                </a:lnSpc>
              </a:pPr>
              <a:r>
                <a:rPr lang="en-US" sz="2600">
                  <a:solidFill>
                    <a:srgbClr val="FFFFFF"/>
                  </a:solidFill>
                  <a:latin typeface="Montserrat Bold"/>
                </a:rPr>
                <a:t>Partial Design</a:t>
              </a:r>
            </a:p>
          </p:txBody>
        </p:sp>
      </p:grpSp>
      <p:sp>
        <p:nvSpPr>
          <p:cNvPr id="10" name="AutoShape 10"/>
          <p:cNvSpPr/>
          <p:nvPr/>
        </p:nvSpPr>
        <p:spPr>
          <a:xfrm>
            <a:off x="1301719" y="1656282"/>
            <a:ext cx="977160" cy="0"/>
          </a:xfrm>
          <a:prstGeom prst="line">
            <a:avLst/>
          </a:prstGeom>
          <a:ln w="38100" cap="flat">
            <a:solidFill>
              <a:srgbClr val="000000"/>
            </a:solidFill>
            <a:prstDash val="solid"/>
            <a:headEnd type="none" w="sm" len="sm"/>
            <a:tailEnd type="arrow" w="med" len="sm"/>
          </a:ln>
        </p:spPr>
        <p:txBody>
          <a:bodyPr/>
          <a:lstStyle/>
          <a:p>
            <a:endParaRPr lang="en-IN"/>
          </a:p>
        </p:txBody>
      </p:sp>
      <p:sp>
        <p:nvSpPr>
          <p:cNvPr id="11" name="AutoShape 11"/>
          <p:cNvSpPr/>
          <p:nvPr/>
        </p:nvSpPr>
        <p:spPr>
          <a:xfrm flipV="1">
            <a:off x="1272895" y="1675332"/>
            <a:ext cx="0" cy="2329097"/>
          </a:xfrm>
          <a:prstGeom prst="line">
            <a:avLst/>
          </a:prstGeom>
          <a:ln w="38100" cap="flat">
            <a:solidFill>
              <a:srgbClr val="000000"/>
            </a:solidFill>
            <a:prstDash val="solid"/>
            <a:headEnd type="none" w="sm" len="sm"/>
            <a:tailEnd type="none" w="sm" len="sm"/>
          </a:ln>
        </p:spPr>
        <p:txBody>
          <a:bodyPr/>
          <a:lstStyle/>
          <a:p>
            <a:endParaRPr lang="en-IN"/>
          </a:p>
        </p:txBody>
      </p:sp>
      <p:sp>
        <p:nvSpPr>
          <p:cNvPr id="12" name="AutoShape 12"/>
          <p:cNvSpPr/>
          <p:nvPr/>
        </p:nvSpPr>
        <p:spPr>
          <a:xfrm>
            <a:off x="1301719" y="4004547"/>
            <a:ext cx="1034826" cy="0"/>
          </a:xfrm>
          <a:prstGeom prst="line">
            <a:avLst/>
          </a:prstGeom>
          <a:ln w="38100" cap="flat">
            <a:solidFill>
              <a:srgbClr val="000000"/>
            </a:solidFill>
            <a:prstDash val="solid"/>
            <a:headEnd type="none" w="sm" len="sm"/>
            <a:tailEnd type="arrow" w="med" len="sm"/>
          </a:ln>
        </p:spPr>
        <p:txBody>
          <a:bodyPr/>
          <a:lstStyle/>
          <a:p>
            <a:endParaRPr lang="en-IN"/>
          </a:p>
        </p:txBody>
      </p:sp>
      <p:grpSp>
        <p:nvGrpSpPr>
          <p:cNvPr id="13" name="Group 13"/>
          <p:cNvGrpSpPr/>
          <p:nvPr/>
        </p:nvGrpSpPr>
        <p:grpSpPr>
          <a:xfrm>
            <a:off x="2346071" y="3505820"/>
            <a:ext cx="2891736" cy="959353"/>
            <a:chOff x="0" y="0"/>
            <a:chExt cx="761609" cy="252669"/>
          </a:xfrm>
        </p:grpSpPr>
        <p:sp>
          <p:nvSpPr>
            <p:cNvPr id="14" name="Freeform 14"/>
            <p:cNvSpPr/>
            <p:nvPr/>
          </p:nvSpPr>
          <p:spPr>
            <a:xfrm>
              <a:off x="0" y="0"/>
              <a:ext cx="761609" cy="252669"/>
            </a:xfrm>
            <a:custGeom>
              <a:avLst/>
              <a:gdLst/>
              <a:ahLst/>
              <a:cxnLst/>
              <a:rect l="l" t="t" r="r" b="b"/>
              <a:pathLst>
                <a:path w="761609" h="252669">
                  <a:moveTo>
                    <a:pt x="126335" y="0"/>
                  </a:moveTo>
                  <a:lnTo>
                    <a:pt x="635275" y="0"/>
                  </a:lnTo>
                  <a:cubicBezTo>
                    <a:pt x="668781" y="0"/>
                    <a:pt x="700914" y="13310"/>
                    <a:pt x="724607" y="37003"/>
                  </a:cubicBezTo>
                  <a:cubicBezTo>
                    <a:pt x="748299" y="60695"/>
                    <a:pt x="761609" y="92829"/>
                    <a:pt x="761609" y="126335"/>
                  </a:cubicBezTo>
                  <a:lnTo>
                    <a:pt x="761609" y="126335"/>
                  </a:lnTo>
                  <a:cubicBezTo>
                    <a:pt x="761609" y="196107"/>
                    <a:pt x="705047" y="252669"/>
                    <a:pt x="635275" y="252669"/>
                  </a:cubicBezTo>
                  <a:lnTo>
                    <a:pt x="126335" y="252669"/>
                  </a:lnTo>
                  <a:cubicBezTo>
                    <a:pt x="92829" y="252669"/>
                    <a:pt x="60695" y="239359"/>
                    <a:pt x="37003" y="215667"/>
                  </a:cubicBezTo>
                  <a:cubicBezTo>
                    <a:pt x="13310" y="191974"/>
                    <a:pt x="0" y="159841"/>
                    <a:pt x="0" y="126335"/>
                  </a:cubicBezTo>
                  <a:lnTo>
                    <a:pt x="0" y="126335"/>
                  </a:lnTo>
                  <a:cubicBezTo>
                    <a:pt x="0" y="92829"/>
                    <a:pt x="13310" y="60695"/>
                    <a:pt x="37003" y="37003"/>
                  </a:cubicBezTo>
                  <a:cubicBezTo>
                    <a:pt x="60695" y="13310"/>
                    <a:pt x="92829" y="0"/>
                    <a:pt x="126335" y="0"/>
                  </a:cubicBezTo>
                  <a:close/>
                </a:path>
              </a:pathLst>
            </a:custGeom>
            <a:solidFill>
              <a:srgbClr val="048AFF"/>
            </a:solidFill>
          </p:spPr>
          <p:txBody>
            <a:bodyPr/>
            <a:lstStyle/>
            <a:p>
              <a:endParaRPr lang="en-IN"/>
            </a:p>
          </p:txBody>
        </p:sp>
        <p:sp>
          <p:nvSpPr>
            <p:cNvPr id="15" name="TextBox 15"/>
            <p:cNvSpPr txBox="1"/>
            <p:nvPr/>
          </p:nvSpPr>
          <p:spPr>
            <a:xfrm>
              <a:off x="0" y="-47625"/>
              <a:ext cx="761609" cy="300294"/>
            </a:xfrm>
            <a:prstGeom prst="rect">
              <a:avLst/>
            </a:prstGeom>
          </p:spPr>
          <p:txBody>
            <a:bodyPr lIns="50800" tIns="50800" rIns="50800" bIns="50800" rtlCol="0" anchor="ctr"/>
            <a:lstStyle/>
            <a:p>
              <a:pPr algn="ctr">
                <a:lnSpc>
                  <a:spcPts val="3640"/>
                </a:lnSpc>
              </a:pPr>
              <a:r>
                <a:rPr lang="en-US" sz="2600">
                  <a:solidFill>
                    <a:srgbClr val="FFFFFF"/>
                  </a:solidFill>
                  <a:latin typeface="Montserrat Bold"/>
                </a:rPr>
                <a:t>Page Design</a:t>
              </a:r>
            </a:p>
          </p:txBody>
        </p:sp>
      </p:grpSp>
      <p:grpSp>
        <p:nvGrpSpPr>
          <p:cNvPr id="16" name="Group 16"/>
          <p:cNvGrpSpPr/>
          <p:nvPr/>
        </p:nvGrpSpPr>
        <p:grpSpPr>
          <a:xfrm>
            <a:off x="6930799" y="1352804"/>
            <a:ext cx="3585768" cy="3270188"/>
            <a:chOff x="0" y="0"/>
            <a:chExt cx="944400" cy="861284"/>
          </a:xfrm>
        </p:grpSpPr>
        <p:sp>
          <p:nvSpPr>
            <p:cNvPr id="17" name="Freeform 17"/>
            <p:cNvSpPr/>
            <p:nvPr/>
          </p:nvSpPr>
          <p:spPr>
            <a:xfrm>
              <a:off x="0" y="0"/>
              <a:ext cx="944400" cy="861284"/>
            </a:xfrm>
            <a:custGeom>
              <a:avLst/>
              <a:gdLst/>
              <a:ahLst/>
              <a:cxnLst/>
              <a:rect l="l" t="t" r="r" b="b"/>
              <a:pathLst>
                <a:path w="944400" h="861284">
                  <a:moveTo>
                    <a:pt x="0" y="0"/>
                  </a:moveTo>
                  <a:lnTo>
                    <a:pt x="944400" y="0"/>
                  </a:lnTo>
                  <a:lnTo>
                    <a:pt x="944400" y="861284"/>
                  </a:lnTo>
                  <a:lnTo>
                    <a:pt x="0" y="861284"/>
                  </a:lnTo>
                  <a:close/>
                </a:path>
              </a:pathLst>
            </a:custGeom>
            <a:solidFill>
              <a:srgbClr val="00569E"/>
            </a:solidFill>
          </p:spPr>
          <p:txBody>
            <a:bodyPr/>
            <a:lstStyle/>
            <a:p>
              <a:endParaRPr lang="en-IN"/>
            </a:p>
          </p:txBody>
        </p:sp>
        <p:sp>
          <p:nvSpPr>
            <p:cNvPr id="18" name="TextBox 18"/>
            <p:cNvSpPr txBox="1"/>
            <p:nvPr/>
          </p:nvSpPr>
          <p:spPr>
            <a:xfrm>
              <a:off x="0" y="-47625"/>
              <a:ext cx="944400" cy="908909"/>
            </a:xfrm>
            <a:prstGeom prst="rect">
              <a:avLst/>
            </a:prstGeom>
          </p:spPr>
          <p:txBody>
            <a:bodyPr lIns="50800" tIns="50800" rIns="50800" bIns="50800" rtlCol="0" anchor="ctr"/>
            <a:lstStyle/>
            <a:p>
              <a:pPr algn="ctr">
                <a:lnSpc>
                  <a:spcPts val="3640"/>
                </a:lnSpc>
              </a:pPr>
              <a:r>
                <a:rPr lang="en-US" sz="2600">
                  <a:solidFill>
                    <a:srgbClr val="FFFFFF"/>
                  </a:solidFill>
                  <a:latin typeface="Montserrat Bold"/>
                </a:rPr>
                <a:t>Main Partial</a:t>
              </a:r>
            </a:p>
          </p:txBody>
        </p:sp>
      </p:grpSp>
      <p:sp>
        <p:nvSpPr>
          <p:cNvPr id="19" name="TextBox 19"/>
          <p:cNvSpPr txBox="1"/>
          <p:nvPr/>
        </p:nvSpPr>
        <p:spPr>
          <a:xfrm>
            <a:off x="684953" y="5023042"/>
            <a:ext cx="17172527" cy="4305600"/>
          </a:xfrm>
          <a:prstGeom prst="rect">
            <a:avLst/>
          </a:prstGeom>
        </p:spPr>
        <p:txBody>
          <a:bodyPr lIns="0" tIns="0" rIns="0" bIns="0" rtlCol="0" anchor="t">
            <a:spAutoFit/>
          </a:bodyPr>
          <a:lstStyle/>
          <a:p>
            <a:pPr marL="525955" lvl="1" indent="-262978" algn="just">
              <a:lnSpc>
                <a:spcPts val="4701"/>
              </a:lnSpc>
              <a:buFont typeface="Arial"/>
              <a:buChar char="•"/>
            </a:pPr>
            <a:r>
              <a:rPr lang="en-US" sz="2436">
                <a:solidFill>
                  <a:srgbClr val="000000"/>
                </a:solidFill>
                <a:latin typeface="Montserrat Bold"/>
              </a:rPr>
              <a:t>Key Pointers:</a:t>
            </a:r>
          </a:p>
          <a:p>
            <a:pPr marL="1008080" lvl="2" indent="-336027" algn="just">
              <a:lnSpc>
                <a:spcPts val="3268"/>
              </a:lnSpc>
              <a:buFont typeface="Arial"/>
              <a:buChar char="⚬"/>
            </a:pPr>
            <a:r>
              <a:rPr lang="en-US" sz="2334">
                <a:solidFill>
                  <a:srgbClr val="000000"/>
                </a:solidFill>
                <a:latin typeface="Montserrat"/>
              </a:rPr>
              <a:t>To have some control over the renderings that can be placed in a placeholder, you can set placeholder restrictions. For example, if you want the footer design to be simple, without too much information, you can restrict complex renderings.</a:t>
            </a:r>
          </a:p>
          <a:p>
            <a:pPr marL="1008080" lvl="2" indent="-336027" algn="just">
              <a:lnSpc>
                <a:spcPts val="3268"/>
              </a:lnSpc>
              <a:buFont typeface="Arial"/>
              <a:buChar char="⚬"/>
            </a:pPr>
            <a:r>
              <a:rPr lang="en-US" sz="2334">
                <a:solidFill>
                  <a:srgbClr val="000000"/>
                </a:solidFill>
                <a:latin typeface="Montserrat"/>
              </a:rPr>
              <a:t>You can link page designs to data templates. In this way, you can link your content types to your page layouts and keep the layout of your site consistent. It is very convenient to assign a page design to the template for web pages that you know you will be using a lot, so that they look consistent.</a:t>
            </a:r>
          </a:p>
          <a:p>
            <a:pPr marL="1008080" lvl="2" indent="-336027" algn="just">
              <a:lnSpc>
                <a:spcPts val="3268"/>
              </a:lnSpc>
              <a:buFont typeface="Arial"/>
              <a:buChar char="⚬"/>
            </a:pPr>
            <a:r>
              <a:rPr lang="en-US" sz="2334">
                <a:solidFill>
                  <a:srgbClr val="000000"/>
                </a:solidFill>
                <a:latin typeface="Montserrat"/>
              </a:rPr>
              <a:t>Do not add components directly to page designs. Page designs cannot hold the information on their own, but refer to the information stored in the partial designs. So if you add components directly to the page designs, they do not render on the page.</a:t>
            </a:r>
          </a:p>
        </p:txBody>
      </p:sp>
      <p:sp>
        <p:nvSpPr>
          <p:cNvPr id="20" name="TextBox 20"/>
          <p:cNvSpPr txBox="1"/>
          <p:nvPr/>
        </p:nvSpPr>
        <p:spPr>
          <a:xfrm>
            <a:off x="7444071" y="306705"/>
            <a:ext cx="6413069"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Page Structure</a:t>
            </a:r>
          </a:p>
        </p:txBody>
      </p:sp>
      <p:sp>
        <p:nvSpPr>
          <p:cNvPr id="21" name="AutoShape 21"/>
          <p:cNvSpPr/>
          <p:nvPr/>
        </p:nvSpPr>
        <p:spPr>
          <a:xfrm>
            <a:off x="6930799" y="4023480"/>
            <a:ext cx="3585768" cy="0"/>
          </a:xfrm>
          <a:prstGeom prst="line">
            <a:avLst/>
          </a:prstGeom>
          <a:ln w="38100" cap="flat">
            <a:solidFill>
              <a:srgbClr val="FFFFFF"/>
            </a:solidFill>
            <a:prstDash val="solid"/>
            <a:headEnd type="none" w="sm" len="sm"/>
            <a:tailEnd type="none" w="sm" len="sm"/>
          </a:ln>
        </p:spPr>
        <p:txBody>
          <a:bodyPr/>
          <a:lstStyle/>
          <a:p>
            <a:endParaRPr lang="en-IN"/>
          </a:p>
        </p:txBody>
      </p:sp>
      <p:sp>
        <p:nvSpPr>
          <p:cNvPr id="22" name="AutoShape 22"/>
          <p:cNvSpPr/>
          <p:nvPr/>
        </p:nvSpPr>
        <p:spPr>
          <a:xfrm>
            <a:off x="6930799" y="2210004"/>
            <a:ext cx="3585768" cy="0"/>
          </a:xfrm>
          <a:prstGeom prst="line">
            <a:avLst/>
          </a:prstGeom>
          <a:ln w="38100" cap="flat">
            <a:solidFill>
              <a:srgbClr val="FFFFFF"/>
            </a:solidFill>
            <a:prstDash val="solid"/>
            <a:headEnd type="none" w="sm" len="sm"/>
            <a:tailEnd type="none" w="sm" len="sm"/>
          </a:ln>
        </p:spPr>
        <p:txBody>
          <a:bodyPr/>
          <a:lstStyle/>
          <a:p>
            <a:endParaRPr lang="en-IN"/>
          </a:p>
        </p:txBody>
      </p:sp>
      <p:sp>
        <p:nvSpPr>
          <p:cNvPr id="23" name="TextBox 23"/>
          <p:cNvSpPr txBox="1"/>
          <p:nvPr/>
        </p:nvSpPr>
        <p:spPr>
          <a:xfrm>
            <a:off x="7444071" y="1487123"/>
            <a:ext cx="2559223" cy="438785"/>
          </a:xfrm>
          <a:prstGeom prst="rect">
            <a:avLst/>
          </a:prstGeom>
        </p:spPr>
        <p:txBody>
          <a:bodyPr lIns="0" tIns="0" rIns="0" bIns="0" rtlCol="0" anchor="t">
            <a:spAutoFit/>
          </a:bodyPr>
          <a:lstStyle/>
          <a:p>
            <a:pPr>
              <a:lnSpc>
                <a:spcPts val="3640"/>
              </a:lnSpc>
            </a:pPr>
            <a:r>
              <a:rPr lang="en-US" sz="2600">
                <a:solidFill>
                  <a:srgbClr val="FFFFFF"/>
                </a:solidFill>
                <a:latin typeface="Montserrat Bold"/>
              </a:rPr>
              <a:t>Header Partial</a:t>
            </a:r>
          </a:p>
        </p:txBody>
      </p:sp>
      <p:sp>
        <p:nvSpPr>
          <p:cNvPr id="24" name="TextBox 24"/>
          <p:cNvSpPr txBox="1"/>
          <p:nvPr/>
        </p:nvSpPr>
        <p:spPr>
          <a:xfrm>
            <a:off x="7444071" y="4060914"/>
            <a:ext cx="2559223" cy="438785"/>
          </a:xfrm>
          <a:prstGeom prst="rect">
            <a:avLst/>
          </a:prstGeom>
        </p:spPr>
        <p:txBody>
          <a:bodyPr lIns="0" tIns="0" rIns="0" bIns="0" rtlCol="0" anchor="t">
            <a:spAutoFit/>
          </a:bodyPr>
          <a:lstStyle/>
          <a:p>
            <a:pPr>
              <a:lnSpc>
                <a:spcPts val="3640"/>
              </a:lnSpc>
            </a:pPr>
            <a:r>
              <a:rPr lang="en-US" sz="2600">
                <a:solidFill>
                  <a:srgbClr val="FFFFFF"/>
                </a:solidFill>
                <a:latin typeface="Montserrat Bold"/>
              </a:rPr>
              <a:t>Footer Partial</a:t>
            </a:r>
          </a:p>
        </p:txBody>
      </p:sp>
      <p:sp>
        <p:nvSpPr>
          <p:cNvPr id="25" name="AutoShape 25"/>
          <p:cNvSpPr/>
          <p:nvPr/>
        </p:nvSpPr>
        <p:spPr>
          <a:xfrm flipH="1">
            <a:off x="3810983" y="2250635"/>
            <a:ext cx="29738" cy="1254733"/>
          </a:xfrm>
          <a:prstGeom prst="line">
            <a:avLst/>
          </a:prstGeom>
          <a:ln w="38100" cap="flat">
            <a:solidFill>
              <a:srgbClr val="000000"/>
            </a:solidFill>
            <a:prstDash val="solid"/>
            <a:headEnd type="none" w="sm" len="sm"/>
            <a:tailEnd type="none" w="sm" len="sm"/>
          </a:ln>
        </p:spPr>
        <p:txBody>
          <a:bodyPr/>
          <a:lstStyle/>
          <a:p>
            <a:endParaRPr lang="en-IN"/>
          </a:p>
        </p:txBody>
      </p:sp>
      <p:sp>
        <p:nvSpPr>
          <p:cNvPr id="26" name="AutoShape 26"/>
          <p:cNvSpPr/>
          <p:nvPr/>
        </p:nvSpPr>
        <p:spPr>
          <a:xfrm>
            <a:off x="3862593" y="2968848"/>
            <a:ext cx="3068206" cy="19050"/>
          </a:xfrm>
          <a:prstGeom prst="line">
            <a:avLst/>
          </a:prstGeom>
          <a:ln w="38100" cap="flat">
            <a:solidFill>
              <a:srgbClr val="000000"/>
            </a:solidFill>
            <a:prstDash val="solid"/>
            <a:headEnd type="none" w="sm" len="sm"/>
            <a:tailEnd type="arrow" w="med" len="sm"/>
          </a:ln>
        </p:spPr>
        <p:txBody>
          <a:bodyPr/>
          <a:lstStyle/>
          <a:p>
            <a:endParaRPr lang="en-IN"/>
          </a:p>
        </p:txBody>
      </p:sp>
      <p:sp>
        <p:nvSpPr>
          <p:cNvPr id="27" name="TextBox 27"/>
          <p:cNvSpPr txBox="1"/>
          <p:nvPr/>
        </p:nvSpPr>
        <p:spPr>
          <a:xfrm>
            <a:off x="11248319" y="1682703"/>
            <a:ext cx="6609161" cy="2389505"/>
          </a:xfrm>
          <a:prstGeom prst="rect">
            <a:avLst/>
          </a:prstGeom>
        </p:spPr>
        <p:txBody>
          <a:bodyPr lIns="0" tIns="0" rIns="0" bIns="0" rtlCol="0" anchor="t">
            <a:spAutoFit/>
          </a:bodyPr>
          <a:lstStyle/>
          <a:p>
            <a:pPr algn="just">
              <a:lnSpc>
                <a:spcPts val="3220"/>
              </a:lnSpc>
            </a:pPr>
            <a:r>
              <a:rPr lang="en-US" sz="2300">
                <a:solidFill>
                  <a:srgbClr val="000000"/>
                </a:solidFill>
                <a:latin typeface="Montserrat"/>
              </a:rPr>
              <a:t>Partial Designs allow you to maintain consistency and save time when building and updating web pages. You can edit a Partial Design in one place, and those changes will automatically reflect on all pages where the Partial Design is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6168633" y="268605"/>
            <a:ext cx="6359048"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Building Components in XM Cloud </a:t>
            </a:r>
          </a:p>
        </p:txBody>
      </p:sp>
      <p:sp>
        <p:nvSpPr>
          <p:cNvPr id="8" name="TextBox 8"/>
          <p:cNvSpPr txBox="1"/>
          <p:nvPr/>
        </p:nvSpPr>
        <p:spPr>
          <a:xfrm>
            <a:off x="469172" y="7558318"/>
            <a:ext cx="17198944" cy="789305"/>
          </a:xfrm>
          <a:prstGeom prst="rect">
            <a:avLst/>
          </a:prstGeom>
        </p:spPr>
        <p:txBody>
          <a:bodyPr lIns="0" tIns="0" rIns="0" bIns="0" rtlCol="0" anchor="t">
            <a:spAutoFit/>
          </a:bodyPr>
          <a:lstStyle/>
          <a:p>
            <a:pPr>
              <a:lnSpc>
                <a:spcPts val="3220"/>
              </a:lnSpc>
            </a:pPr>
            <a:r>
              <a:rPr lang="en-US" sz="2300">
                <a:solidFill>
                  <a:srgbClr val="000000"/>
                </a:solidFill>
                <a:latin typeface="Montserrat Bold"/>
              </a:rPr>
              <a:t>XM Cloud empowers users to build, integrate, and reuse components with ease, enhancing the efficiency of content creation and promoting design consistency.</a:t>
            </a:r>
          </a:p>
        </p:txBody>
      </p:sp>
      <p:sp>
        <p:nvSpPr>
          <p:cNvPr id="9" name="TextBox 9"/>
          <p:cNvSpPr txBox="1"/>
          <p:nvPr/>
        </p:nvSpPr>
        <p:spPr>
          <a:xfrm>
            <a:off x="469172" y="1620904"/>
            <a:ext cx="17198944" cy="1189355"/>
          </a:xfrm>
          <a:prstGeom prst="rect">
            <a:avLst/>
          </a:prstGeom>
        </p:spPr>
        <p:txBody>
          <a:bodyPr lIns="0" tIns="0" rIns="0" bIns="0" rtlCol="0" anchor="t">
            <a:spAutoFit/>
          </a:bodyPr>
          <a:lstStyle/>
          <a:p>
            <a:pPr algn="just">
              <a:lnSpc>
                <a:spcPts val="3220"/>
              </a:lnSpc>
            </a:pPr>
            <a:r>
              <a:rPr lang="en-US" sz="2300">
                <a:solidFill>
                  <a:srgbClr val="000000"/>
                </a:solidFill>
                <a:latin typeface="Montserrat"/>
              </a:rPr>
              <a:t>The </a:t>
            </a:r>
            <a:r>
              <a:rPr lang="en-US" sz="2300">
                <a:solidFill>
                  <a:srgbClr val="000000"/>
                </a:solidFill>
                <a:latin typeface="Montserrat Bold"/>
              </a:rPr>
              <a:t>Components builder</a:t>
            </a:r>
            <a:r>
              <a:rPr lang="en-US" sz="2300">
                <a:solidFill>
                  <a:srgbClr val="000000"/>
                </a:solidFill>
                <a:latin typeface="Montserrat"/>
              </a:rPr>
              <a:t> of XM Cloud Components is a powerful tool that lets you create new components or modify already existing components using an intuitive WYSIWYG builder. It also lets you store the components in organized collections in the Components library. </a:t>
            </a:r>
          </a:p>
        </p:txBody>
      </p:sp>
      <p:sp>
        <p:nvSpPr>
          <p:cNvPr id="10" name="TextBox 10"/>
          <p:cNvSpPr txBox="1"/>
          <p:nvPr/>
        </p:nvSpPr>
        <p:spPr>
          <a:xfrm>
            <a:off x="469172" y="3017306"/>
            <a:ext cx="17198944" cy="2155190"/>
          </a:xfrm>
          <a:prstGeom prst="rect">
            <a:avLst/>
          </a:prstGeom>
        </p:spPr>
        <p:txBody>
          <a:bodyPr lIns="0" tIns="0" rIns="0" bIns="0" rtlCol="0" anchor="t">
            <a:spAutoFit/>
          </a:bodyPr>
          <a:lstStyle/>
          <a:p>
            <a:pPr algn="just">
              <a:lnSpc>
                <a:spcPts val="6500"/>
              </a:lnSpc>
            </a:pPr>
            <a:r>
              <a:rPr lang="en-US" sz="2600">
                <a:solidFill>
                  <a:srgbClr val="000000"/>
                </a:solidFill>
                <a:latin typeface="Montserrat Bold"/>
              </a:rPr>
              <a:t>Benefits of XM Cloud Components:</a:t>
            </a:r>
          </a:p>
          <a:p>
            <a:pPr marL="518162" lvl="1" indent="-259081" algn="just">
              <a:lnSpc>
                <a:spcPts val="3360"/>
              </a:lnSpc>
              <a:buFont typeface="Arial"/>
              <a:buChar char="•"/>
            </a:pPr>
            <a:r>
              <a:rPr lang="en-US" sz="2400">
                <a:solidFill>
                  <a:srgbClr val="000000"/>
                </a:solidFill>
                <a:latin typeface="Montserrat"/>
              </a:rPr>
              <a:t>Allows designers to re</a:t>
            </a:r>
            <a:r>
              <a:rPr lang="en-US" sz="2400" u="none">
                <a:solidFill>
                  <a:srgbClr val="000000"/>
                </a:solidFill>
                <a:latin typeface="Montserrat"/>
              </a:rPr>
              <a:t>s</a:t>
            </a:r>
            <a:r>
              <a:rPr lang="en-US" sz="2400">
                <a:solidFill>
                  <a:srgbClr val="000000"/>
                </a:solidFill>
                <a:latin typeface="Montserrat"/>
              </a:rPr>
              <a:t>ize an</a:t>
            </a:r>
            <a:r>
              <a:rPr lang="en-US" sz="2400" u="none">
                <a:solidFill>
                  <a:srgbClr val="000000"/>
                </a:solidFill>
                <a:latin typeface="Montserrat"/>
              </a:rPr>
              <a:t>d</a:t>
            </a:r>
            <a:r>
              <a:rPr lang="en-US" sz="2400">
                <a:solidFill>
                  <a:srgbClr val="000000"/>
                </a:solidFill>
                <a:latin typeface="Montserrat"/>
              </a:rPr>
              <a:t> styl</a:t>
            </a:r>
            <a:r>
              <a:rPr lang="en-US" sz="2400" u="none">
                <a:solidFill>
                  <a:srgbClr val="000000"/>
                </a:solidFill>
                <a:latin typeface="Montserrat"/>
              </a:rPr>
              <a:t>e</a:t>
            </a:r>
            <a:r>
              <a:rPr lang="en-US" sz="2400">
                <a:solidFill>
                  <a:srgbClr val="000000"/>
                </a:solidFill>
                <a:latin typeface="Montserrat"/>
              </a:rPr>
              <a:t> com</a:t>
            </a:r>
            <a:r>
              <a:rPr lang="en-US" sz="2400" u="none">
                <a:solidFill>
                  <a:srgbClr val="000000"/>
                </a:solidFill>
                <a:latin typeface="Montserrat"/>
              </a:rPr>
              <a:t>po</a:t>
            </a:r>
            <a:r>
              <a:rPr lang="en-US" sz="2400">
                <a:solidFill>
                  <a:srgbClr val="000000"/>
                </a:solidFill>
                <a:latin typeface="Montserrat"/>
              </a:rPr>
              <a:t>nents</a:t>
            </a:r>
            <a:r>
              <a:rPr lang="en-US" sz="2400" u="none">
                <a:solidFill>
                  <a:srgbClr val="000000"/>
                </a:solidFill>
                <a:latin typeface="Montserrat"/>
              </a:rPr>
              <a:t>.</a:t>
            </a:r>
          </a:p>
          <a:p>
            <a:pPr marL="518162" lvl="1" indent="-259081" algn="just">
              <a:lnSpc>
                <a:spcPts val="3360"/>
              </a:lnSpc>
              <a:buFont typeface="Arial"/>
              <a:buChar char="•"/>
            </a:pPr>
            <a:r>
              <a:rPr lang="en-US" sz="2400">
                <a:solidFill>
                  <a:srgbClr val="000000"/>
                </a:solidFill>
                <a:latin typeface="Montserrat"/>
              </a:rPr>
              <a:t>Con</a:t>
            </a:r>
            <a:r>
              <a:rPr lang="en-US" sz="2400" u="none">
                <a:solidFill>
                  <a:srgbClr val="000000"/>
                </a:solidFill>
                <a:latin typeface="Montserrat"/>
              </a:rPr>
              <a:t>te</a:t>
            </a:r>
            <a:r>
              <a:rPr lang="en-US" sz="2400">
                <a:solidFill>
                  <a:srgbClr val="000000"/>
                </a:solidFill>
                <a:latin typeface="Montserrat"/>
              </a:rPr>
              <a:t>nt auth</a:t>
            </a:r>
            <a:r>
              <a:rPr lang="en-US" sz="2400" u="none">
                <a:solidFill>
                  <a:srgbClr val="000000"/>
                </a:solidFill>
                <a:latin typeface="Montserrat"/>
              </a:rPr>
              <a:t>or</a:t>
            </a:r>
            <a:r>
              <a:rPr lang="en-US" sz="2400">
                <a:solidFill>
                  <a:srgbClr val="000000"/>
                </a:solidFill>
                <a:latin typeface="Montserrat"/>
              </a:rPr>
              <a:t>s can </a:t>
            </a:r>
            <a:r>
              <a:rPr lang="en-US" sz="2400" u="none">
                <a:solidFill>
                  <a:srgbClr val="000000"/>
                </a:solidFill>
                <a:latin typeface="Montserrat"/>
              </a:rPr>
              <a:t>e</a:t>
            </a:r>
            <a:r>
              <a:rPr lang="en-US" sz="2400">
                <a:solidFill>
                  <a:srgbClr val="000000"/>
                </a:solidFill>
                <a:latin typeface="Montserrat"/>
              </a:rPr>
              <a:t>asi</a:t>
            </a:r>
            <a:r>
              <a:rPr lang="en-US" sz="2400" u="none">
                <a:solidFill>
                  <a:srgbClr val="000000"/>
                </a:solidFill>
                <a:latin typeface="Montserrat"/>
              </a:rPr>
              <a:t>l</a:t>
            </a:r>
            <a:r>
              <a:rPr lang="en-US" sz="2400">
                <a:solidFill>
                  <a:srgbClr val="000000"/>
                </a:solidFill>
                <a:latin typeface="Montserrat"/>
              </a:rPr>
              <a:t>y a</a:t>
            </a:r>
            <a:r>
              <a:rPr lang="en-US" sz="2400" u="none">
                <a:solidFill>
                  <a:srgbClr val="000000"/>
                </a:solidFill>
                <a:latin typeface="Montserrat"/>
              </a:rPr>
              <a:t>d</a:t>
            </a:r>
            <a:r>
              <a:rPr lang="en-US" sz="2400">
                <a:solidFill>
                  <a:srgbClr val="000000"/>
                </a:solidFill>
                <a:latin typeface="Montserrat"/>
              </a:rPr>
              <a:t>d components to site pages v</a:t>
            </a:r>
            <a:r>
              <a:rPr lang="en-US" sz="2400" u="none">
                <a:solidFill>
                  <a:srgbClr val="000000"/>
                </a:solidFill>
                <a:latin typeface="Montserrat"/>
              </a:rPr>
              <a:t>i</a:t>
            </a:r>
            <a:r>
              <a:rPr lang="en-US" sz="2400">
                <a:solidFill>
                  <a:srgbClr val="000000"/>
                </a:solidFill>
                <a:latin typeface="Montserrat"/>
              </a:rPr>
              <a:t>a </a:t>
            </a:r>
            <a:r>
              <a:rPr lang="en-US" sz="2400" u="none">
                <a:solidFill>
                  <a:srgbClr val="000000"/>
                </a:solidFill>
                <a:latin typeface="Montserrat"/>
              </a:rPr>
              <a:t>t</a:t>
            </a:r>
            <a:r>
              <a:rPr lang="en-US" sz="2400">
                <a:solidFill>
                  <a:srgbClr val="000000"/>
                </a:solidFill>
                <a:latin typeface="Montserrat"/>
              </a:rPr>
              <a:t>h</a:t>
            </a:r>
            <a:r>
              <a:rPr lang="en-US" sz="2400" u="none">
                <a:solidFill>
                  <a:srgbClr val="000000"/>
                </a:solidFill>
                <a:latin typeface="Montserrat"/>
              </a:rPr>
              <a:t>e</a:t>
            </a:r>
            <a:r>
              <a:rPr lang="en-US" sz="2400">
                <a:solidFill>
                  <a:srgbClr val="000000"/>
                </a:solidFill>
                <a:latin typeface="Montserrat"/>
              </a:rPr>
              <a:t> Pages appli</a:t>
            </a:r>
            <a:r>
              <a:rPr lang="en-US" sz="2400" u="none">
                <a:solidFill>
                  <a:srgbClr val="000000"/>
                </a:solidFill>
                <a:latin typeface="Montserrat"/>
              </a:rPr>
              <a:t>c</a:t>
            </a:r>
            <a:r>
              <a:rPr lang="en-US" sz="2400">
                <a:solidFill>
                  <a:srgbClr val="000000"/>
                </a:solidFill>
                <a:latin typeface="Montserrat"/>
              </a:rPr>
              <a:t>ati</a:t>
            </a:r>
            <a:r>
              <a:rPr lang="en-US" sz="2400" u="none">
                <a:solidFill>
                  <a:srgbClr val="000000"/>
                </a:solidFill>
                <a:latin typeface="Montserrat"/>
              </a:rPr>
              <a:t>o</a:t>
            </a:r>
            <a:r>
              <a:rPr lang="en-US" sz="2400">
                <a:solidFill>
                  <a:srgbClr val="000000"/>
                </a:solidFill>
                <a:latin typeface="Montserrat"/>
              </a:rPr>
              <a:t>n.</a:t>
            </a:r>
          </a:p>
          <a:p>
            <a:pPr algn="just">
              <a:lnSpc>
                <a:spcPts val="3360"/>
              </a:lnSpc>
            </a:pPr>
            <a:endParaRPr lang="en-US" sz="2400">
              <a:solidFill>
                <a:srgbClr val="000000"/>
              </a:solidFill>
              <a:latin typeface="Montserrat"/>
            </a:endParaRPr>
          </a:p>
        </p:txBody>
      </p:sp>
      <p:sp>
        <p:nvSpPr>
          <p:cNvPr id="11" name="TextBox 11"/>
          <p:cNvSpPr txBox="1"/>
          <p:nvPr/>
        </p:nvSpPr>
        <p:spPr>
          <a:xfrm>
            <a:off x="469172" y="4819650"/>
            <a:ext cx="17198944" cy="2556510"/>
          </a:xfrm>
          <a:prstGeom prst="rect">
            <a:avLst/>
          </a:prstGeom>
        </p:spPr>
        <p:txBody>
          <a:bodyPr lIns="0" tIns="0" rIns="0" bIns="0" rtlCol="0" anchor="t">
            <a:spAutoFit/>
          </a:bodyPr>
          <a:lstStyle/>
          <a:p>
            <a:pPr algn="just">
              <a:lnSpc>
                <a:spcPts val="6500"/>
              </a:lnSpc>
            </a:pPr>
            <a:r>
              <a:rPr lang="en-US" sz="2600">
                <a:solidFill>
                  <a:srgbClr val="000000"/>
                </a:solidFill>
                <a:latin typeface="Montserrat Bold"/>
              </a:rPr>
              <a:t>Integration Options:</a:t>
            </a:r>
          </a:p>
          <a:p>
            <a:pPr marL="518162" lvl="1" indent="-259081" algn="just">
              <a:lnSpc>
                <a:spcPts val="3360"/>
              </a:lnSpc>
              <a:buFont typeface="Arial"/>
              <a:buChar char="•"/>
            </a:pPr>
            <a:r>
              <a:rPr lang="en-US" sz="2400">
                <a:solidFill>
                  <a:srgbClr val="000000"/>
                </a:solidFill>
                <a:latin typeface="Montserrat"/>
              </a:rPr>
              <a:t>Low-code/no-code solution for content authors and designers.</a:t>
            </a:r>
          </a:p>
          <a:p>
            <a:pPr marL="518162" lvl="1" indent="-259081" algn="just">
              <a:lnSpc>
                <a:spcPts val="3360"/>
              </a:lnSpc>
              <a:buFont typeface="Arial"/>
              <a:buChar char="•"/>
            </a:pPr>
            <a:r>
              <a:rPr lang="en-US" sz="2400">
                <a:solidFill>
                  <a:srgbClr val="000000"/>
                </a:solidFill>
                <a:latin typeface="Montserrat"/>
              </a:rPr>
              <a:t>Developer</a:t>
            </a:r>
            <a:r>
              <a:rPr lang="en-US" sz="2400" u="none">
                <a:solidFill>
                  <a:srgbClr val="000000"/>
                </a:solidFill>
                <a:latin typeface="Montserrat"/>
              </a:rPr>
              <a:t>s</a:t>
            </a:r>
            <a:r>
              <a:rPr lang="en-US" sz="2400">
                <a:solidFill>
                  <a:srgbClr val="000000"/>
                </a:solidFill>
                <a:latin typeface="Montserrat"/>
              </a:rPr>
              <a:t> can Bring Your Own Cod</a:t>
            </a:r>
            <a:r>
              <a:rPr lang="en-US" sz="2400" u="none">
                <a:solidFill>
                  <a:srgbClr val="000000"/>
                </a:solidFill>
                <a:latin typeface="Montserrat"/>
              </a:rPr>
              <a:t>e (BYOC) by</a:t>
            </a:r>
            <a:r>
              <a:rPr lang="en-US" sz="2400">
                <a:solidFill>
                  <a:srgbClr val="000000"/>
                </a:solidFill>
                <a:latin typeface="Montserrat"/>
              </a:rPr>
              <a:t> </a:t>
            </a:r>
            <a:r>
              <a:rPr lang="en-US" sz="2400" u="none">
                <a:solidFill>
                  <a:srgbClr val="000000"/>
                </a:solidFill>
                <a:latin typeface="Montserrat"/>
              </a:rPr>
              <a:t>referen</a:t>
            </a:r>
            <a:r>
              <a:rPr lang="en-US" sz="2400">
                <a:solidFill>
                  <a:srgbClr val="000000"/>
                </a:solidFill>
                <a:latin typeface="Montserrat"/>
              </a:rPr>
              <a:t>cing an </a:t>
            </a:r>
            <a:r>
              <a:rPr lang="en-US" sz="2400" u="none">
                <a:solidFill>
                  <a:srgbClr val="000000"/>
                </a:solidFill>
                <a:latin typeface="Montserrat"/>
              </a:rPr>
              <a:t>extern</a:t>
            </a:r>
            <a:r>
              <a:rPr lang="en-US" sz="2400">
                <a:solidFill>
                  <a:srgbClr val="000000"/>
                </a:solidFill>
                <a:latin typeface="Montserrat"/>
              </a:rPr>
              <a:t>a</a:t>
            </a:r>
            <a:r>
              <a:rPr lang="en-US" sz="2400" u="none">
                <a:solidFill>
                  <a:srgbClr val="000000"/>
                </a:solidFill>
                <a:latin typeface="Montserrat"/>
              </a:rPr>
              <a:t>l code</a:t>
            </a:r>
            <a:r>
              <a:rPr lang="en-US" sz="2400">
                <a:solidFill>
                  <a:srgbClr val="000000"/>
                </a:solidFill>
                <a:latin typeface="Montserrat"/>
              </a:rPr>
              <a:t> base.</a:t>
            </a:r>
          </a:p>
          <a:p>
            <a:pPr marL="518162" lvl="1" indent="-259081" algn="just">
              <a:lnSpc>
                <a:spcPts val="3360"/>
              </a:lnSpc>
              <a:buFont typeface="Arial"/>
              <a:buChar char="•"/>
            </a:pPr>
            <a:r>
              <a:rPr lang="en-US" sz="2400">
                <a:solidFill>
                  <a:srgbClr val="000000"/>
                </a:solidFill>
                <a:latin typeface="Montserrat"/>
              </a:rPr>
              <a:t>P</a:t>
            </a:r>
            <a:r>
              <a:rPr lang="en-US" sz="2400" u="none">
                <a:solidFill>
                  <a:srgbClr val="000000"/>
                </a:solidFill>
                <a:latin typeface="Montserrat"/>
              </a:rPr>
              <a:t>rev</a:t>
            </a:r>
            <a:r>
              <a:rPr lang="en-US" sz="2400">
                <a:solidFill>
                  <a:srgbClr val="000000"/>
                </a:solidFill>
                <a:latin typeface="Montserrat"/>
              </a:rPr>
              <a:t>iew registered components in</a:t>
            </a:r>
            <a:r>
              <a:rPr lang="en-US" sz="2400" u="none">
                <a:solidFill>
                  <a:srgbClr val="000000"/>
                </a:solidFill>
                <a:latin typeface="Montserrat"/>
              </a:rPr>
              <a:t> th</a:t>
            </a:r>
            <a:r>
              <a:rPr lang="en-US" sz="2400">
                <a:solidFill>
                  <a:srgbClr val="000000"/>
                </a:solidFill>
                <a:latin typeface="Montserrat"/>
              </a:rPr>
              <a:t>e c</a:t>
            </a:r>
            <a:r>
              <a:rPr lang="en-US" sz="2400" u="none">
                <a:solidFill>
                  <a:srgbClr val="000000"/>
                </a:solidFill>
                <a:latin typeface="Montserrat"/>
              </a:rPr>
              <a:t>ompo</a:t>
            </a:r>
            <a:r>
              <a:rPr lang="en-US" sz="2400">
                <a:solidFill>
                  <a:srgbClr val="000000"/>
                </a:solidFill>
                <a:latin typeface="Montserrat"/>
              </a:rPr>
              <a:t>nent builder.</a:t>
            </a:r>
          </a:p>
          <a:p>
            <a:pPr algn="just">
              <a:lnSpc>
                <a:spcPts val="3220"/>
              </a:lnSpc>
            </a:pPr>
            <a:endParaRPr lang="en-US" sz="2400">
              <a:solidFill>
                <a:srgbClr val="000000"/>
              </a:solidFill>
              <a:latin typeface="Montserrat"/>
            </a:endParaRPr>
          </a:p>
        </p:txBody>
      </p:sp>
      <p:sp>
        <p:nvSpPr>
          <p:cNvPr id="12" name="TextBox 12"/>
          <p:cNvSpPr txBox="1"/>
          <p:nvPr/>
        </p:nvSpPr>
        <p:spPr>
          <a:xfrm>
            <a:off x="2510742" y="9210675"/>
            <a:ext cx="17198944" cy="389255"/>
          </a:xfrm>
          <a:prstGeom prst="rect">
            <a:avLst/>
          </a:prstGeom>
        </p:spPr>
        <p:txBody>
          <a:bodyPr lIns="0" tIns="0" rIns="0" bIns="0" rtlCol="0" anchor="t">
            <a:spAutoFit/>
          </a:bodyPr>
          <a:lstStyle/>
          <a:p>
            <a:pPr>
              <a:lnSpc>
                <a:spcPts val="3220"/>
              </a:lnSpc>
            </a:pPr>
            <a:r>
              <a:rPr lang="en-US" sz="2300" u="sng">
                <a:solidFill>
                  <a:srgbClr val="3652DD"/>
                </a:solidFill>
                <a:latin typeface="Montserrat"/>
                <a:hlinkClick r:id="rId3" tooltip="https://doc.sitecore.com/xmc/en/users/xm-cloud/work-with-a-component-layout.html"/>
              </a:rPr>
              <a:t>https://doc.sitecore.com/xmc/en/users/xm-cloud/work-with-a-component-layout.html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404408" y="3681857"/>
            <a:ext cx="17479184" cy="3038475"/>
          </a:xfrm>
          <a:prstGeom prst="rect">
            <a:avLst/>
          </a:prstGeom>
        </p:spPr>
        <p:txBody>
          <a:bodyPr lIns="0" tIns="0" rIns="0" bIns="0" rtlCol="0" anchor="t">
            <a:spAutoFit/>
          </a:bodyPr>
          <a:lstStyle/>
          <a:p>
            <a:pPr marL="0" lvl="0" indent="0" algn="ctr">
              <a:lnSpc>
                <a:spcPts val="12061"/>
              </a:lnSpc>
              <a:spcBef>
                <a:spcPct val="0"/>
              </a:spcBef>
            </a:pPr>
            <a:r>
              <a:rPr lang="en-US" sz="10051">
                <a:solidFill>
                  <a:srgbClr val="FFFFFF"/>
                </a:solidFill>
                <a:latin typeface="Montserrat Bold"/>
              </a:rPr>
              <a:t>Sitecore Content Serialization</a:t>
            </a:r>
          </a:p>
        </p:txBody>
      </p:sp>
      <p:grpSp>
        <p:nvGrpSpPr>
          <p:cNvPr id="3" name="Group 3"/>
          <p:cNvGrpSpPr/>
          <p:nvPr/>
        </p:nvGrpSpPr>
        <p:grpSpPr>
          <a:xfrm>
            <a:off x="404408" y="2486721"/>
            <a:ext cx="17479184" cy="5419221"/>
            <a:chOff x="0" y="0"/>
            <a:chExt cx="5510056" cy="1708330"/>
          </a:xfrm>
        </p:grpSpPr>
        <p:sp>
          <p:nvSpPr>
            <p:cNvPr id="4" name="Freeform 4"/>
            <p:cNvSpPr/>
            <p:nvPr/>
          </p:nvSpPr>
          <p:spPr>
            <a:xfrm>
              <a:off x="0" y="0"/>
              <a:ext cx="5510056" cy="1708330"/>
            </a:xfrm>
            <a:custGeom>
              <a:avLst/>
              <a:gdLst/>
              <a:ahLst/>
              <a:cxnLst/>
              <a:rect l="l" t="t" r="r" b="b"/>
              <a:pathLst>
                <a:path w="5510056" h="1708330">
                  <a:moveTo>
                    <a:pt x="0" y="0"/>
                  </a:moveTo>
                  <a:lnTo>
                    <a:pt x="5510056" y="0"/>
                  </a:lnTo>
                  <a:lnTo>
                    <a:pt x="5510056" y="1708330"/>
                  </a:lnTo>
                  <a:lnTo>
                    <a:pt x="0" y="1708330"/>
                  </a:lnTo>
                  <a:close/>
                </a:path>
              </a:pathLst>
            </a:custGeom>
            <a:solidFill>
              <a:srgbClr val="000000">
                <a:alpha val="0"/>
              </a:srgbClr>
            </a:solidFill>
            <a:ln w="104775" cap="sq">
              <a:solidFill>
                <a:srgbClr val="FFFFFF"/>
              </a:solidFill>
              <a:prstDash val="solid"/>
              <a:miter/>
            </a:ln>
          </p:spPr>
          <p:txBody>
            <a:bodyPr/>
            <a:lstStyle/>
            <a:p>
              <a:endParaRPr lang="en-IN"/>
            </a:p>
          </p:txBody>
        </p:sp>
        <p:sp>
          <p:nvSpPr>
            <p:cNvPr id="5" name="TextBox 5"/>
            <p:cNvSpPr txBox="1"/>
            <p:nvPr/>
          </p:nvSpPr>
          <p:spPr>
            <a:xfrm>
              <a:off x="0" y="-47625"/>
              <a:ext cx="5510056" cy="1755955"/>
            </a:xfrm>
            <a:prstGeom prst="rect">
              <a:avLst/>
            </a:prstGeom>
          </p:spPr>
          <p:txBody>
            <a:bodyPr lIns="50800" tIns="50800" rIns="50800" bIns="50800" rtlCol="0" anchor="ctr"/>
            <a:lstStyle/>
            <a:p>
              <a:pPr algn="ctr">
                <a:lnSpc>
                  <a:spcPts val="3640"/>
                </a:lnSpc>
              </a:pPr>
              <a:r>
                <a:rPr lang="en-US" sz="2600">
                  <a:solidFill>
                    <a:srgbClr val="000000"/>
                  </a:solidFill>
                  <a:latin typeface="Montserrat"/>
                </a:rPr>
                <a:t> </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graphicFrame>
        <p:nvGraphicFramePr>
          <p:cNvPr id="7" name="Table 7"/>
          <p:cNvGraphicFramePr>
            <a:graphicFrameLocks noGrp="1"/>
          </p:cNvGraphicFramePr>
          <p:nvPr/>
        </p:nvGraphicFramePr>
        <p:xfrm>
          <a:off x="469172" y="3009900"/>
          <a:ext cx="9870709" cy="5133975"/>
        </p:xfrm>
        <a:graphic>
          <a:graphicData uri="http://schemas.openxmlformats.org/drawingml/2006/table">
            <a:tbl>
              <a:tblPr/>
              <a:tblGrid>
                <a:gridCol w="3131937">
                  <a:extLst>
                    <a:ext uri="{9D8B030D-6E8A-4147-A177-3AD203B41FA5}">
                      <a16:colId xmlns:a16="http://schemas.microsoft.com/office/drawing/2014/main" val="20000"/>
                    </a:ext>
                  </a:extLst>
                </a:gridCol>
                <a:gridCol w="6738772">
                  <a:extLst>
                    <a:ext uri="{9D8B030D-6E8A-4147-A177-3AD203B41FA5}">
                      <a16:colId xmlns:a16="http://schemas.microsoft.com/office/drawing/2014/main" val="20001"/>
                    </a:ext>
                  </a:extLst>
                </a:gridCol>
              </a:tblGrid>
              <a:tr h="1026795">
                <a:tc>
                  <a:txBody>
                    <a:bodyPr/>
                    <a:lstStyle/>
                    <a:p>
                      <a:pPr algn="ctr">
                        <a:lnSpc>
                          <a:spcPts val="4199"/>
                        </a:lnSpc>
                        <a:defRPr/>
                      </a:pPr>
                      <a:r>
                        <a:rPr lang="en-US" sz="2999">
                          <a:solidFill>
                            <a:srgbClr val="000000"/>
                          </a:solidFill>
                          <a:latin typeface="Montserrat Bold"/>
                        </a:rPr>
                        <a:t>Scope</a:t>
                      </a:r>
                      <a:endParaRPr lang="en-US" sz="1100"/>
                    </a:p>
                  </a:txBody>
                  <a:tcPr marL="9525" marR="9525" marT="9525" marB="9525"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4199"/>
                        </a:lnSpc>
                        <a:defRPr/>
                      </a:pPr>
                      <a:r>
                        <a:rPr lang="en-US" sz="2999">
                          <a:solidFill>
                            <a:srgbClr val="000000"/>
                          </a:solidFill>
                          <a:latin typeface="Montserrat Bold"/>
                        </a:rPr>
                        <a:t>Content Item Influenced</a:t>
                      </a:r>
                      <a:endParaRPr lang="en-US" sz="1100"/>
                    </a:p>
                  </a:txBody>
                  <a:tcPr marL="9525" marR="9525" marT="9525" marB="9525"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0"/>
                  </a:ext>
                </a:extLst>
              </a:tr>
              <a:tr h="1026795">
                <a:tc>
                  <a:txBody>
                    <a:bodyPr/>
                    <a:lstStyle/>
                    <a:p>
                      <a:pPr algn="ctr">
                        <a:lnSpc>
                          <a:spcPts val="3079"/>
                        </a:lnSpc>
                        <a:defRPr/>
                      </a:pPr>
                      <a:r>
                        <a:rPr lang="en-US" sz="2199">
                          <a:solidFill>
                            <a:srgbClr val="000000"/>
                          </a:solidFill>
                          <a:latin typeface="Montserrat"/>
                        </a:rPr>
                        <a:t>SingleItem</a:t>
                      </a:r>
                      <a:endParaRPr lang="en-US" sz="1100"/>
                    </a:p>
                  </a:txBody>
                  <a:tcPr marL="9525" marR="9525" marT="9525" marB="9525"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Montserrat"/>
                        </a:rPr>
                        <a:t>Only the Content Item</a:t>
                      </a:r>
                      <a:endParaRPr lang="en-US" sz="1100"/>
                    </a:p>
                  </a:txBody>
                  <a:tcPr marL="9525" marR="9525" marT="9525" marB="9525"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1026795">
                <a:tc>
                  <a:txBody>
                    <a:bodyPr/>
                    <a:lstStyle/>
                    <a:p>
                      <a:pPr algn="ctr">
                        <a:lnSpc>
                          <a:spcPts val="3079"/>
                        </a:lnSpc>
                        <a:defRPr/>
                      </a:pPr>
                      <a:r>
                        <a:rPr lang="en-US" sz="2199">
                          <a:solidFill>
                            <a:srgbClr val="000000"/>
                          </a:solidFill>
                          <a:latin typeface="Montserrat"/>
                        </a:rPr>
                        <a:t>ItemAndChildren</a:t>
                      </a:r>
                      <a:endParaRPr lang="en-US" sz="1100"/>
                    </a:p>
                  </a:txBody>
                  <a:tcPr marL="9525" marR="9525" marT="9525" marB="9525"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Montserrat"/>
                        </a:rPr>
                        <a:t>The content item and its immediate children.</a:t>
                      </a:r>
                      <a:endParaRPr lang="en-US" sz="1100"/>
                    </a:p>
                  </a:txBody>
                  <a:tcPr marL="9525" marR="9525" marT="9525" marB="9525"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r h="1026795">
                <a:tc>
                  <a:txBody>
                    <a:bodyPr/>
                    <a:lstStyle/>
                    <a:p>
                      <a:pPr algn="ctr">
                        <a:lnSpc>
                          <a:spcPts val="3079"/>
                        </a:lnSpc>
                        <a:defRPr/>
                      </a:pPr>
                      <a:r>
                        <a:rPr lang="en-US" sz="2199">
                          <a:solidFill>
                            <a:srgbClr val="000000"/>
                          </a:solidFill>
                          <a:latin typeface="Montserrat"/>
                        </a:rPr>
                        <a:t>ItemAndDesendents</a:t>
                      </a:r>
                      <a:endParaRPr lang="en-US" sz="1100"/>
                    </a:p>
                  </a:txBody>
                  <a:tcPr marL="9525" marR="9525" marT="9525" marB="9525"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Montserrat"/>
                        </a:rPr>
                        <a:t>The content item and all its descendants.</a:t>
                      </a:r>
                      <a:endParaRPr lang="en-US" sz="1100"/>
                    </a:p>
                  </a:txBody>
                  <a:tcPr marL="9525" marR="9525" marT="9525" marB="9525"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3"/>
                  </a:ext>
                </a:extLst>
              </a:tr>
              <a:tr h="1026795">
                <a:tc>
                  <a:txBody>
                    <a:bodyPr/>
                    <a:lstStyle/>
                    <a:p>
                      <a:pPr algn="ctr">
                        <a:lnSpc>
                          <a:spcPts val="3079"/>
                        </a:lnSpc>
                        <a:defRPr/>
                      </a:pPr>
                      <a:r>
                        <a:rPr lang="en-US" sz="2199">
                          <a:solidFill>
                            <a:srgbClr val="000000"/>
                          </a:solidFill>
                          <a:latin typeface="Montserrat"/>
                        </a:rPr>
                        <a:t>DescendantsOnly</a:t>
                      </a:r>
                      <a:endParaRPr lang="en-US" sz="1100"/>
                    </a:p>
                  </a:txBody>
                  <a:tcPr marL="9525" marR="9525" marT="9525" marB="9525"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Montserrat"/>
                        </a:rPr>
                        <a:t>Only the descendants of the content item.</a:t>
                      </a:r>
                      <a:endParaRPr lang="en-US" sz="1100"/>
                    </a:p>
                  </a:txBody>
                  <a:tcPr marL="9525" marR="9525" marT="9525" marB="9525"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8"/>
          <p:cNvSpPr txBox="1"/>
          <p:nvPr/>
        </p:nvSpPr>
        <p:spPr>
          <a:xfrm>
            <a:off x="5677179" y="260765"/>
            <a:ext cx="6691724"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Sitecore Content Serialization (SCS)</a:t>
            </a:r>
          </a:p>
        </p:txBody>
      </p:sp>
      <p:sp>
        <p:nvSpPr>
          <p:cNvPr id="9" name="TextBox 9"/>
          <p:cNvSpPr txBox="1"/>
          <p:nvPr/>
        </p:nvSpPr>
        <p:spPr>
          <a:xfrm>
            <a:off x="469172" y="1482615"/>
            <a:ext cx="17198944" cy="789305"/>
          </a:xfrm>
          <a:prstGeom prst="rect">
            <a:avLst/>
          </a:prstGeom>
        </p:spPr>
        <p:txBody>
          <a:bodyPr lIns="0" tIns="0" rIns="0" bIns="0" rtlCol="0" anchor="t">
            <a:spAutoFit/>
          </a:bodyPr>
          <a:lstStyle/>
          <a:p>
            <a:pPr algn="just">
              <a:lnSpc>
                <a:spcPts val="3220"/>
              </a:lnSpc>
            </a:pPr>
            <a:r>
              <a:rPr lang="en-US" sz="2300">
                <a:solidFill>
                  <a:srgbClr val="000000"/>
                </a:solidFill>
                <a:latin typeface="Montserrat Bold"/>
              </a:rPr>
              <a:t>Sitecore Content Serialization (SCS)</a:t>
            </a:r>
            <a:r>
              <a:rPr lang="en-US" sz="2300">
                <a:solidFill>
                  <a:srgbClr val="000000"/>
                </a:solidFill>
                <a:latin typeface="Montserrat"/>
              </a:rPr>
              <a:t> is a system for serializing, sharing, and deploying content items, as well as keeping them in version control.</a:t>
            </a:r>
          </a:p>
        </p:txBody>
      </p:sp>
      <p:sp>
        <p:nvSpPr>
          <p:cNvPr id="10" name="TextBox 10"/>
          <p:cNvSpPr txBox="1"/>
          <p:nvPr/>
        </p:nvSpPr>
        <p:spPr>
          <a:xfrm>
            <a:off x="469172" y="2460570"/>
            <a:ext cx="10031189" cy="389255"/>
          </a:xfrm>
          <a:prstGeom prst="rect">
            <a:avLst/>
          </a:prstGeom>
        </p:spPr>
        <p:txBody>
          <a:bodyPr lIns="0" tIns="0" rIns="0" bIns="0" rtlCol="0" anchor="t">
            <a:spAutoFit/>
          </a:bodyPr>
          <a:lstStyle/>
          <a:p>
            <a:pPr>
              <a:lnSpc>
                <a:spcPts val="3220"/>
              </a:lnSpc>
            </a:pPr>
            <a:r>
              <a:rPr lang="en-US" sz="2300">
                <a:solidFill>
                  <a:srgbClr val="000000"/>
                </a:solidFill>
                <a:latin typeface="Montserrat Bold"/>
              </a:rPr>
              <a:t>The scope property is required for limit the serializatiom.</a:t>
            </a:r>
          </a:p>
        </p:txBody>
      </p:sp>
      <p:sp>
        <p:nvSpPr>
          <p:cNvPr id="11" name="TextBox 11"/>
          <p:cNvSpPr txBox="1"/>
          <p:nvPr/>
        </p:nvSpPr>
        <p:spPr>
          <a:xfrm>
            <a:off x="544528" y="9018905"/>
            <a:ext cx="17198944" cy="789305"/>
          </a:xfrm>
          <a:prstGeom prst="rect">
            <a:avLst/>
          </a:prstGeom>
        </p:spPr>
        <p:txBody>
          <a:bodyPr lIns="0" tIns="0" rIns="0" bIns="0" rtlCol="0" anchor="t">
            <a:spAutoFit/>
          </a:bodyPr>
          <a:lstStyle/>
          <a:p>
            <a:pPr algn="ctr">
              <a:lnSpc>
                <a:spcPts val="3220"/>
              </a:lnSpc>
            </a:pPr>
            <a:r>
              <a:rPr lang="en-US" sz="2300" u="sng">
                <a:solidFill>
                  <a:srgbClr val="3652DD"/>
                </a:solidFill>
                <a:latin typeface="Montserrat"/>
                <a:hlinkClick r:id="rId3" tooltip="https://doc.sitecore.com/xp/en/developers/100/developer-tools/sitecore-content-serialization-configuration-reference.html"/>
              </a:rPr>
              <a:t>https://doc.sitecore.com/xp/en/developers/100/developer-tools/sitecore-content-serialization-configuration-reference.html</a:t>
            </a:r>
          </a:p>
        </p:txBody>
      </p:sp>
      <p:sp>
        <p:nvSpPr>
          <p:cNvPr id="12" name="TextBox 12"/>
          <p:cNvSpPr txBox="1"/>
          <p:nvPr/>
        </p:nvSpPr>
        <p:spPr>
          <a:xfrm>
            <a:off x="469172" y="8296275"/>
            <a:ext cx="10031189" cy="389255"/>
          </a:xfrm>
          <a:prstGeom prst="rect">
            <a:avLst/>
          </a:prstGeom>
        </p:spPr>
        <p:txBody>
          <a:bodyPr lIns="0" tIns="0" rIns="0" bIns="0" rtlCol="0" anchor="t">
            <a:spAutoFit/>
          </a:bodyPr>
          <a:lstStyle/>
          <a:p>
            <a:pPr>
              <a:lnSpc>
                <a:spcPts val="3220"/>
              </a:lnSpc>
            </a:pPr>
            <a:r>
              <a:rPr lang="en-US" sz="2300">
                <a:solidFill>
                  <a:srgbClr val="000000"/>
                </a:solidFill>
                <a:latin typeface="Montserrat Bold"/>
              </a:rPr>
              <a:t>Default Value: ItemAndDesendents</a:t>
            </a:r>
          </a:p>
        </p:txBody>
      </p:sp>
      <p:sp>
        <p:nvSpPr>
          <p:cNvPr id="13" name="TextBox 13"/>
          <p:cNvSpPr txBox="1"/>
          <p:nvPr/>
        </p:nvSpPr>
        <p:spPr>
          <a:xfrm>
            <a:off x="11899240" y="2529777"/>
            <a:ext cx="5844233" cy="5650738"/>
          </a:xfrm>
          <a:prstGeom prst="rect">
            <a:avLst/>
          </a:prstGeom>
        </p:spPr>
        <p:txBody>
          <a:bodyPr lIns="0" tIns="0" rIns="0" bIns="0" rtlCol="0" anchor="t">
            <a:spAutoFit/>
          </a:bodyPr>
          <a:lstStyle/>
          <a:p>
            <a:pPr>
              <a:lnSpc>
                <a:spcPts val="3432"/>
              </a:lnSpc>
            </a:pPr>
            <a:r>
              <a:rPr lang="en-US" sz="2400">
                <a:solidFill>
                  <a:srgbClr val="000000"/>
                </a:solidFill>
                <a:latin typeface="Montserrat Bold"/>
              </a:rPr>
              <a:t>You can serialize manually or automatically:</a:t>
            </a:r>
          </a:p>
          <a:p>
            <a:pPr>
              <a:lnSpc>
                <a:spcPts val="3289"/>
              </a:lnSpc>
            </a:pPr>
            <a:endParaRPr lang="en-US" sz="2400">
              <a:solidFill>
                <a:srgbClr val="000000"/>
              </a:solidFill>
              <a:latin typeface="Montserrat Bold"/>
            </a:endParaRPr>
          </a:p>
          <a:p>
            <a:pPr marL="496572" lvl="1" indent="-248286">
              <a:lnSpc>
                <a:spcPts val="3220"/>
              </a:lnSpc>
              <a:buFont typeface="Arial"/>
              <a:buChar char="•"/>
            </a:pPr>
            <a:r>
              <a:rPr lang="en-US" sz="2300">
                <a:solidFill>
                  <a:srgbClr val="000000"/>
                </a:solidFill>
                <a:latin typeface="Montserrat"/>
              </a:rPr>
              <a:t>You use manual serialization when you want to push or pull content items to or from a Sitecore instance on demand.</a:t>
            </a:r>
          </a:p>
          <a:p>
            <a:pPr marL="496572" lvl="1" indent="-248286">
              <a:lnSpc>
                <a:spcPts val="3220"/>
              </a:lnSpc>
              <a:buFont typeface="Arial"/>
              <a:buChar char="•"/>
            </a:pPr>
            <a:r>
              <a:rPr lang="en-US" sz="2300">
                <a:solidFill>
                  <a:srgbClr val="000000"/>
                </a:solidFill>
                <a:latin typeface="Montserrat"/>
              </a:rPr>
              <a:t>You use automatic serialization to specify content items that you would like to have automatically serialized from a Sitecore instance to your file system when they are created or updated.</a:t>
            </a:r>
          </a:p>
          <a:p>
            <a:pPr algn="just">
              <a:lnSpc>
                <a:spcPts val="3220"/>
              </a:lnSpc>
            </a:pPr>
            <a:endParaRPr lang="en-US" sz="2300">
              <a:solidFill>
                <a:srgbClr val="000000"/>
              </a:solidFill>
              <a:latin typeface="Montserrat"/>
            </a:endParaRPr>
          </a:p>
        </p:txBody>
      </p:sp>
      <p:sp>
        <p:nvSpPr>
          <p:cNvPr id="14" name="AutoShape 14"/>
          <p:cNvSpPr/>
          <p:nvPr/>
        </p:nvSpPr>
        <p:spPr>
          <a:xfrm flipH="1" flipV="1">
            <a:off x="11285052" y="3998569"/>
            <a:ext cx="0" cy="2760778"/>
          </a:xfrm>
          <a:prstGeom prst="line">
            <a:avLst/>
          </a:prstGeom>
          <a:ln w="38100" cap="flat">
            <a:solidFill>
              <a:srgbClr val="000000"/>
            </a:solidFill>
            <a:prstDash val="solid"/>
            <a:headEnd type="none" w="sm" len="sm"/>
            <a:tailEnd type="none" w="sm" len="sm"/>
          </a:ln>
        </p:spPr>
        <p:txBody>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7508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graphicFrame>
        <p:nvGraphicFramePr>
          <p:cNvPr id="7" name="Table 7"/>
          <p:cNvGraphicFramePr>
            <a:graphicFrameLocks noGrp="1"/>
          </p:cNvGraphicFramePr>
          <p:nvPr/>
        </p:nvGraphicFramePr>
        <p:xfrm>
          <a:off x="544528" y="5028904"/>
          <a:ext cx="16947935" cy="3570061"/>
        </p:xfrm>
        <a:graphic>
          <a:graphicData uri="http://schemas.openxmlformats.org/drawingml/2006/table">
            <a:tbl>
              <a:tblPr/>
              <a:tblGrid>
                <a:gridCol w="3714519">
                  <a:extLst>
                    <a:ext uri="{9D8B030D-6E8A-4147-A177-3AD203B41FA5}">
                      <a16:colId xmlns:a16="http://schemas.microsoft.com/office/drawing/2014/main" val="20000"/>
                    </a:ext>
                  </a:extLst>
                </a:gridCol>
                <a:gridCol w="13233416">
                  <a:extLst>
                    <a:ext uri="{9D8B030D-6E8A-4147-A177-3AD203B41FA5}">
                      <a16:colId xmlns:a16="http://schemas.microsoft.com/office/drawing/2014/main" val="20001"/>
                    </a:ext>
                  </a:extLst>
                </a:gridCol>
              </a:tblGrid>
              <a:tr h="785595">
                <a:tc>
                  <a:txBody>
                    <a:bodyPr/>
                    <a:lstStyle/>
                    <a:p>
                      <a:pPr algn="ctr">
                        <a:lnSpc>
                          <a:spcPts val="3079"/>
                        </a:lnSpc>
                        <a:defRPr/>
                      </a:pPr>
                      <a:r>
                        <a:rPr lang="en-US" sz="2199">
                          <a:solidFill>
                            <a:srgbClr val="000000"/>
                          </a:solidFill>
                          <a:latin typeface="Montserrat"/>
                        </a:rPr>
                        <a:t>Info Subcommand</a:t>
                      </a:r>
                      <a:endParaRPr lang="en-US" sz="1100"/>
                    </a:p>
                  </a:txBody>
                  <a:tcPr marL="85725" marR="85725" marT="85725" marB="85725" anchor="ctr">
                    <a:lnL w="38100" cap="flat" cmpd="sng" algn="ctr">
                      <a:solidFill>
                        <a:srgbClr val="49A5EF"/>
                      </a:solidFill>
                      <a:prstDash val="solid"/>
                      <a:round/>
                      <a:headEnd type="none" w="med" len="med"/>
                      <a:tailEnd type="none" w="med" len="med"/>
                    </a:lnL>
                    <a:lnR w="38100" cap="flat" cmpd="sng" algn="ctr">
                      <a:solidFill>
                        <a:srgbClr val="49A5EF"/>
                      </a:solidFill>
                      <a:prstDash val="solid"/>
                      <a:round/>
                      <a:headEnd type="none" w="med" len="med"/>
                      <a:tailEnd type="none" w="med" len="med"/>
                    </a:lnR>
                    <a:lnT w="38100" cap="flat" cmpd="sng" algn="ctr">
                      <a:solidFill>
                        <a:srgbClr val="49A5EF"/>
                      </a:solidFill>
                      <a:prstDash val="solid"/>
                      <a:round/>
                      <a:headEnd type="none" w="med" len="med"/>
                      <a:tailEnd type="none" w="med" len="med"/>
                    </a:lnT>
                    <a:lnB w="38100" cap="flat" cmpd="sng" algn="ctr">
                      <a:solidFill>
                        <a:srgbClr val="49A5EF"/>
                      </a:solidFill>
                      <a:prstDash val="solid"/>
                      <a:round/>
                      <a:headEnd type="none" w="med" len="med"/>
                      <a:tailEnd type="none" w="med" len="med"/>
                    </a:lnB>
                  </a:tcPr>
                </a:tc>
                <a:tc>
                  <a:txBody>
                    <a:bodyPr/>
                    <a:lstStyle/>
                    <a:p>
                      <a:pPr algn="l">
                        <a:lnSpc>
                          <a:spcPts val="3079"/>
                        </a:lnSpc>
                        <a:defRPr/>
                      </a:pPr>
                      <a:r>
                        <a:rPr lang="en-US" sz="2199">
                          <a:solidFill>
                            <a:srgbClr val="000000"/>
                          </a:solidFill>
                          <a:latin typeface="Montserrat"/>
                        </a:rPr>
                        <a:t>shows serialization configuration information.</a:t>
                      </a:r>
                      <a:endParaRPr lang="en-US" sz="1100"/>
                    </a:p>
                  </a:txBody>
                  <a:tcPr marL="85725" marR="85725" marT="85725" marB="85725" anchor="ctr">
                    <a:lnL w="38100" cap="flat" cmpd="sng" algn="ctr">
                      <a:solidFill>
                        <a:srgbClr val="49A5EF"/>
                      </a:solidFill>
                      <a:prstDash val="solid"/>
                      <a:round/>
                      <a:headEnd type="none" w="med" len="med"/>
                      <a:tailEnd type="none" w="med" len="med"/>
                    </a:lnL>
                    <a:lnR w="38100" cap="flat" cmpd="sng" algn="ctr">
                      <a:solidFill>
                        <a:srgbClr val="49A5EF"/>
                      </a:solidFill>
                      <a:prstDash val="solid"/>
                      <a:round/>
                      <a:headEnd type="none" w="med" len="med"/>
                      <a:tailEnd type="none" w="med" len="med"/>
                    </a:lnR>
                    <a:lnT w="38100" cap="flat" cmpd="sng" algn="ctr">
                      <a:solidFill>
                        <a:srgbClr val="49A5EF"/>
                      </a:solidFill>
                      <a:prstDash val="solid"/>
                      <a:round/>
                      <a:headEnd type="none" w="med" len="med"/>
                      <a:tailEnd type="none" w="med" len="med"/>
                    </a:lnT>
                    <a:lnB w="38100" cap="flat" cmpd="sng" algn="ctr">
                      <a:solidFill>
                        <a:srgbClr val="49A5EF"/>
                      </a:solidFill>
                      <a:prstDash val="solid"/>
                      <a:round/>
                      <a:headEnd type="none" w="med" len="med"/>
                      <a:tailEnd type="none" w="med" len="med"/>
                    </a:lnB>
                  </a:tcPr>
                </a:tc>
                <a:extLst>
                  <a:ext uri="{0D108BD9-81ED-4DB2-BD59-A6C34878D82A}">
                    <a16:rowId xmlns:a16="http://schemas.microsoft.com/office/drawing/2014/main" val="10000"/>
                  </a:ext>
                </a:extLst>
              </a:tr>
              <a:tr h="785595">
                <a:tc>
                  <a:txBody>
                    <a:bodyPr/>
                    <a:lstStyle/>
                    <a:p>
                      <a:pPr algn="ctr">
                        <a:lnSpc>
                          <a:spcPts val="3079"/>
                        </a:lnSpc>
                        <a:defRPr/>
                      </a:pPr>
                      <a:r>
                        <a:rPr lang="en-US" sz="2199">
                          <a:solidFill>
                            <a:srgbClr val="000000"/>
                          </a:solidFill>
                          <a:latin typeface="Montserrat"/>
                        </a:rPr>
                        <a:t>Pull Subcommand</a:t>
                      </a:r>
                      <a:endParaRPr lang="en-US" sz="1100"/>
                    </a:p>
                  </a:txBody>
                  <a:tcPr marL="85725" marR="85725" marT="85725" marB="85725" anchor="ctr">
                    <a:lnL w="38100" cap="flat" cmpd="sng" algn="ctr">
                      <a:solidFill>
                        <a:srgbClr val="49A5EF"/>
                      </a:solidFill>
                      <a:prstDash val="solid"/>
                      <a:round/>
                      <a:headEnd type="none" w="med" len="med"/>
                      <a:tailEnd type="none" w="med" len="med"/>
                    </a:lnL>
                    <a:lnR w="38100" cap="flat" cmpd="sng" algn="ctr">
                      <a:solidFill>
                        <a:srgbClr val="49A5EF"/>
                      </a:solidFill>
                      <a:prstDash val="solid"/>
                      <a:round/>
                      <a:headEnd type="none" w="med" len="med"/>
                      <a:tailEnd type="none" w="med" len="med"/>
                    </a:lnR>
                    <a:lnT w="38100" cap="flat" cmpd="sng" algn="ctr">
                      <a:solidFill>
                        <a:srgbClr val="49A5EF"/>
                      </a:solidFill>
                      <a:prstDash val="solid"/>
                      <a:round/>
                      <a:headEnd type="none" w="med" len="med"/>
                      <a:tailEnd type="none" w="med" len="med"/>
                    </a:lnT>
                    <a:lnB w="38100" cap="flat" cmpd="sng" algn="ctr">
                      <a:solidFill>
                        <a:srgbClr val="49A5EF"/>
                      </a:solidFill>
                      <a:prstDash val="solid"/>
                      <a:round/>
                      <a:headEnd type="none" w="med" len="med"/>
                      <a:tailEnd type="none" w="med" len="med"/>
                    </a:lnB>
                  </a:tcPr>
                </a:tc>
                <a:tc>
                  <a:txBody>
                    <a:bodyPr/>
                    <a:lstStyle/>
                    <a:p>
                      <a:pPr algn="l">
                        <a:lnSpc>
                          <a:spcPts val="3079"/>
                        </a:lnSpc>
                        <a:defRPr/>
                      </a:pPr>
                      <a:r>
                        <a:rPr lang="en-US" sz="2199">
                          <a:solidFill>
                            <a:srgbClr val="000000"/>
                          </a:solidFill>
                          <a:latin typeface="Montserrat"/>
                        </a:rPr>
                        <a:t>serializes content items from a Sitecore instance to your file system.</a:t>
                      </a:r>
                      <a:endParaRPr lang="en-US" sz="1100"/>
                    </a:p>
                  </a:txBody>
                  <a:tcPr marL="85725" marR="85725" marT="85725" marB="85725" anchor="ctr">
                    <a:lnL w="38100" cap="flat" cmpd="sng" algn="ctr">
                      <a:solidFill>
                        <a:srgbClr val="49A5EF"/>
                      </a:solidFill>
                      <a:prstDash val="solid"/>
                      <a:round/>
                      <a:headEnd type="none" w="med" len="med"/>
                      <a:tailEnd type="none" w="med" len="med"/>
                    </a:lnL>
                    <a:lnR w="38100" cap="flat" cmpd="sng" algn="ctr">
                      <a:solidFill>
                        <a:srgbClr val="49A5EF"/>
                      </a:solidFill>
                      <a:prstDash val="solid"/>
                      <a:round/>
                      <a:headEnd type="none" w="med" len="med"/>
                      <a:tailEnd type="none" w="med" len="med"/>
                    </a:lnR>
                    <a:lnT w="38100" cap="flat" cmpd="sng" algn="ctr">
                      <a:solidFill>
                        <a:srgbClr val="49A5EF"/>
                      </a:solidFill>
                      <a:prstDash val="solid"/>
                      <a:round/>
                      <a:headEnd type="none" w="med" len="med"/>
                      <a:tailEnd type="none" w="med" len="med"/>
                    </a:lnT>
                    <a:lnB w="38100" cap="flat" cmpd="sng" algn="ctr">
                      <a:solidFill>
                        <a:srgbClr val="49A5EF"/>
                      </a:solidFill>
                      <a:prstDash val="solid"/>
                      <a:round/>
                      <a:headEnd type="none" w="med" len="med"/>
                      <a:tailEnd type="none" w="med" len="med"/>
                    </a:lnB>
                  </a:tcPr>
                </a:tc>
                <a:extLst>
                  <a:ext uri="{0D108BD9-81ED-4DB2-BD59-A6C34878D82A}">
                    <a16:rowId xmlns:a16="http://schemas.microsoft.com/office/drawing/2014/main" val="10001"/>
                  </a:ext>
                </a:extLst>
              </a:tr>
              <a:tr h="785595">
                <a:tc>
                  <a:txBody>
                    <a:bodyPr/>
                    <a:lstStyle/>
                    <a:p>
                      <a:pPr algn="ctr">
                        <a:lnSpc>
                          <a:spcPts val="3079"/>
                        </a:lnSpc>
                        <a:defRPr/>
                      </a:pPr>
                      <a:r>
                        <a:rPr lang="en-US" sz="2199">
                          <a:solidFill>
                            <a:srgbClr val="000000"/>
                          </a:solidFill>
                          <a:latin typeface="Montserrat"/>
                        </a:rPr>
                        <a:t>Push Subcommand</a:t>
                      </a:r>
                      <a:endParaRPr lang="en-US" sz="1100"/>
                    </a:p>
                  </a:txBody>
                  <a:tcPr marL="85725" marR="85725" marT="85725" marB="85725" anchor="ctr">
                    <a:lnL w="38100" cap="flat" cmpd="sng" algn="ctr">
                      <a:solidFill>
                        <a:srgbClr val="49A5EF"/>
                      </a:solidFill>
                      <a:prstDash val="solid"/>
                      <a:round/>
                      <a:headEnd type="none" w="med" len="med"/>
                      <a:tailEnd type="none" w="med" len="med"/>
                    </a:lnL>
                    <a:lnR w="38100" cap="flat" cmpd="sng" algn="ctr">
                      <a:solidFill>
                        <a:srgbClr val="49A5EF"/>
                      </a:solidFill>
                      <a:prstDash val="solid"/>
                      <a:round/>
                      <a:headEnd type="none" w="med" len="med"/>
                      <a:tailEnd type="none" w="med" len="med"/>
                    </a:lnR>
                    <a:lnT w="38100" cap="flat" cmpd="sng" algn="ctr">
                      <a:solidFill>
                        <a:srgbClr val="49A5EF"/>
                      </a:solidFill>
                      <a:prstDash val="solid"/>
                      <a:round/>
                      <a:headEnd type="none" w="med" len="med"/>
                      <a:tailEnd type="none" w="med" len="med"/>
                    </a:lnT>
                    <a:lnB w="38100" cap="flat" cmpd="sng" algn="ctr">
                      <a:solidFill>
                        <a:srgbClr val="49A5EF"/>
                      </a:solidFill>
                      <a:prstDash val="solid"/>
                      <a:round/>
                      <a:headEnd type="none" w="med" len="med"/>
                      <a:tailEnd type="none" w="med" len="med"/>
                    </a:lnB>
                  </a:tcPr>
                </a:tc>
                <a:tc>
                  <a:txBody>
                    <a:bodyPr/>
                    <a:lstStyle/>
                    <a:p>
                      <a:pPr algn="l">
                        <a:lnSpc>
                          <a:spcPts val="3079"/>
                        </a:lnSpc>
                        <a:defRPr/>
                      </a:pPr>
                      <a:r>
                        <a:rPr lang="en-US" sz="2199">
                          <a:solidFill>
                            <a:srgbClr val="000000"/>
                          </a:solidFill>
                          <a:latin typeface="Montserrat"/>
                        </a:rPr>
                        <a:t>pushes serialized content items from your file system to a Sitecore instance.</a:t>
                      </a:r>
                      <a:endParaRPr lang="en-US" sz="1100"/>
                    </a:p>
                  </a:txBody>
                  <a:tcPr marL="85725" marR="85725" marT="85725" marB="85725" anchor="ctr">
                    <a:lnL w="38100" cap="flat" cmpd="sng" algn="ctr">
                      <a:solidFill>
                        <a:srgbClr val="49A5EF"/>
                      </a:solidFill>
                      <a:prstDash val="solid"/>
                      <a:round/>
                      <a:headEnd type="none" w="med" len="med"/>
                      <a:tailEnd type="none" w="med" len="med"/>
                    </a:lnL>
                    <a:lnR w="38100" cap="flat" cmpd="sng" algn="ctr">
                      <a:solidFill>
                        <a:srgbClr val="49A5EF"/>
                      </a:solidFill>
                      <a:prstDash val="solid"/>
                      <a:round/>
                      <a:headEnd type="none" w="med" len="med"/>
                      <a:tailEnd type="none" w="med" len="med"/>
                    </a:lnR>
                    <a:lnT w="38100" cap="flat" cmpd="sng" algn="ctr">
                      <a:solidFill>
                        <a:srgbClr val="49A5EF"/>
                      </a:solidFill>
                      <a:prstDash val="solid"/>
                      <a:round/>
                      <a:headEnd type="none" w="med" len="med"/>
                      <a:tailEnd type="none" w="med" len="med"/>
                    </a:lnT>
                    <a:lnB w="38100" cap="flat" cmpd="sng" algn="ctr">
                      <a:solidFill>
                        <a:srgbClr val="49A5EF"/>
                      </a:solidFill>
                      <a:prstDash val="solid"/>
                      <a:round/>
                      <a:headEnd type="none" w="med" len="med"/>
                      <a:tailEnd type="none" w="med" len="med"/>
                    </a:lnB>
                  </a:tcPr>
                </a:tc>
                <a:extLst>
                  <a:ext uri="{0D108BD9-81ED-4DB2-BD59-A6C34878D82A}">
                    <a16:rowId xmlns:a16="http://schemas.microsoft.com/office/drawing/2014/main" val="10002"/>
                  </a:ext>
                </a:extLst>
              </a:tr>
              <a:tr h="1213277">
                <a:tc>
                  <a:txBody>
                    <a:bodyPr/>
                    <a:lstStyle/>
                    <a:p>
                      <a:pPr algn="ctr">
                        <a:lnSpc>
                          <a:spcPts val="3079"/>
                        </a:lnSpc>
                        <a:defRPr/>
                      </a:pPr>
                      <a:r>
                        <a:rPr lang="en-US" sz="2199">
                          <a:solidFill>
                            <a:srgbClr val="000000"/>
                          </a:solidFill>
                          <a:latin typeface="Montserrat"/>
                        </a:rPr>
                        <a:t>Watch Subcommand</a:t>
                      </a:r>
                      <a:endParaRPr lang="en-US" sz="1100"/>
                    </a:p>
                  </a:txBody>
                  <a:tcPr marL="85725" marR="85725" marT="85725" marB="85725" anchor="ctr">
                    <a:lnL w="38100" cap="flat" cmpd="sng" algn="ctr">
                      <a:solidFill>
                        <a:srgbClr val="49A5EF"/>
                      </a:solidFill>
                      <a:prstDash val="solid"/>
                      <a:round/>
                      <a:headEnd type="none" w="med" len="med"/>
                      <a:tailEnd type="none" w="med" len="med"/>
                    </a:lnL>
                    <a:lnR w="38100" cap="flat" cmpd="sng" algn="ctr">
                      <a:solidFill>
                        <a:srgbClr val="49A5EF"/>
                      </a:solidFill>
                      <a:prstDash val="solid"/>
                      <a:round/>
                      <a:headEnd type="none" w="med" len="med"/>
                      <a:tailEnd type="none" w="med" len="med"/>
                    </a:lnR>
                    <a:lnT w="38100" cap="flat" cmpd="sng" algn="ctr">
                      <a:solidFill>
                        <a:srgbClr val="49A5EF"/>
                      </a:solidFill>
                      <a:prstDash val="solid"/>
                      <a:round/>
                      <a:headEnd type="none" w="med" len="med"/>
                      <a:tailEnd type="none" w="med" len="med"/>
                    </a:lnT>
                    <a:lnB w="38100" cap="flat" cmpd="sng" algn="ctr">
                      <a:solidFill>
                        <a:srgbClr val="49A5EF"/>
                      </a:solidFill>
                      <a:prstDash val="solid"/>
                      <a:round/>
                      <a:headEnd type="none" w="med" len="med"/>
                      <a:tailEnd type="none" w="med" len="med"/>
                    </a:lnB>
                  </a:tcPr>
                </a:tc>
                <a:tc>
                  <a:txBody>
                    <a:bodyPr/>
                    <a:lstStyle/>
                    <a:p>
                      <a:pPr algn="l">
                        <a:lnSpc>
                          <a:spcPts val="3079"/>
                        </a:lnSpc>
                        <a:defRPr/>
                      </a:pPr>
                      <a:r>
                        <a:rPr lang="en-US" sz="2199">
                          <a:solidFill>
                            <a:srgbClr val="000000"/>
                          </a:solidFill>
                          <a:latin typeface="Montserrat"/>
                        </a:rPr>
                        <a:t>monitors changes to content items in a Sitecore instance and automatically serializes the changes to your file system.</a:t>
                      </a:r>
                      <a:endParaRPr lang="en-US" sz="1100"/>
                    </a:p>
                  </a:txBody>
                  <a:tcPr marL="85725" marR="85725" marT="85725" marB="85725" anchor="ctr">
                    <a:lnL w="38100" cap="flat" cmpd="sng" algn="ctr">
                      <a:solidFill>
                        <a:srgbClr val="49A5EF"/>
                      </a:solidFill>
                      <a:prstDash val="solid"/>
                      <a:round/>
                      <a:headEnd type="none" w="med" len="med"/>
                      <a:tailEnd type="none" w="med" len="med"/>
                    </a:lnL>
                    <a:lnR w="38100" cap="flat" cmpd="sng" algn="ctr">
                      <a:solidFill>
                        <a:srgbClr val="49A5EF"/>
                      </a:solidFill>
                      <a:prstDash val="solid"/>
                      <a:round/>
                      <a:headEnd type="none" w="med" len="med"/>
                      <a:tailEnd type="none" w="med" len="med"/>
                    </a:lnR>
                    <a:lnT w="38100" cap="flat" cmpd="sng" algn="ctr">
                      <a:solidFill>
                        <a:srgbClr val="49A5EF"/>
                      </a:solidFill>
                      <a:prstDash val="solid"/>
                      <a:round/>
                      <a:headEnd type="none" w="med" len="med"/>
                      <a:tailEnd type="none" w="med" len="med"/>
                    </a:lnT>
                    <a:lnB w="38100" cap="flat" cmpd="sng" algn="ctr">
                      <a:solidFill>
                        <a:srgbClr val="49A5E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5677179" y="260765"/>
            <a:ext cx="6691724"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Sitecore Content Serialization (SCS)</a:t>
            </a:r>
          </a:p>
        </p:txBody>
      </p:sp>
      <p:sp>
        <p:nvSpPr>
          <p:cNvPr id="9" name="TextBox 9"/>
          <p:cNvSpPr txBox="1"/>
          <p:nvPr/>
        </p:nvSpPr>
        <p:spPr>
          <a:xfrm>
            <a:off x="544528" y="3085238"/>
            <a:ext cx="17198944" cy="438785"/>
          </a:xfrm>
          <a:prstGeom prst="rect">
            <a:avLst/>
          </a:prstGeom>
        </p:spPr>
        <p:txBody>
          <a:bodyPr lIns="0" tIns="0" rIns="0" bIns="0" rtlCol="0" anchor="t">
            <a:spAutoFit/>
          </a:bodyPr>
          <a:lstStyle/>
          <a:p>
            <a:pPr algn="just">
              <a:lnSpc>
                <a:spcPts val="3640"/>
              </a:lnSpc>
            </a:pPr>
            <a:r>
              <a:rPr lang="en-US" sz="2600">
                <a:solidFill>
                  <a:srgbClr val="000000"/>
                </a:solidFill>
                <a:latin typeface="Montserrat Bold"/>
              </a:rPr>
              <a:t>Important Commands:</a:t>
            </a:r>
            <a:r>
              <a:rPr lang="en-US" sz="2600">
                <a:solidFill>
                  <a:srgbClr val="000000"/>
                </a:solidFill>
                <a:latin typeface="Montserrat"/>
              </a:rPr>
              <a:t>  </a:t>
            </a:r>
          </a:p>
        </p:txBody>
      </p:sp>
      <p:sp>
        <p:nvSpPr>
          <p:cNvPr id="10" name="TextBox 10"/>
          <p:cNvSpPr txBox="1"/>
          <p:nvPr/>
        </p:nvSpPr>
        <p:spPr>
          <a:xfrm>
            <a:off x="544528" y="4076473"/>
            <a:ext cx="17198944" cy="438785"/>
          </a:xfrm>
          <a:prstGeom prst="rect">
            <a:avLst/>
          </a:prstGeom>
        </p:spPr>
        <p:txBody>
          <a:bodyPr lIns="0" tIns="0" rIns="0" bIns="0" rtlCol="0" anchor="t">
            <a:spAutoFit/>
          </a:bodyPr>
          <a:lstStyle/>
          <a:p>
            <a:pPr algn="just">
              <a:lnSpc>
                <a:spcPts val="3640"/>
              </a:lnSpc>
            </a:pPr>
            <a:r>
              <a:rPr lang="en-US" sz="2600">
                <a:solidFill>
                  <a:srgbClr val="000000"/>
                </a:solidFill>
                <a:latin typeface="Montserrat Bold"/>
              </a:rPr>
              <a:t>dotnet sitecore serialization [subcommand]</a:t>
            </a:r>
          </a:p>
        </p:txBody>
      </p:sp>
      <p:sp>
        <p:nvSpPr>
          <p:cNvPr id="11" name="TextBox 11"/>
          <p:cNvSpPr txBox="1"/>
          <p:nvPr/>
        </p:nvSpPr>
        <p:spPr>
          <a:xfrm>
            <a:off x="343667" y="1369179"/>
            <a:ext cx="17198944" cy="389255"/>
          </a:xfrm>
          <a:prstGeom prst="rect">
            <a:avLst/>
          </a:prstGeom>
        </p:spPr>
        <p:txBody>
          <a:bodyPr lIns="0" tIns="0" rIns="0" bIns="0" rtlCol="0" anchor="t">
            <a:spAutoFit/>
          </a:bodyPr>
          <a:lstStyle/>
          <a:p>
            <a:pPr algn="just">
              <a:lnSpc>
                <a:spcPts val="3220"/>
              </a:lnSpc>
            </a:pPr>
            <a:r>
              <a:rPr lang="en-US" sz="2300">
                <a:solidFill>
                  <a:srgbClr val="000000"/>
                </a:solidFill>
                <a:latin typeface="Montserrat Bold"/>
              </a:rPr>
              <a:t>To install the serialization plugin, run the following code:</a:t>
            </a:r>
          </a:p>
        </p:txBody>
      </p:sp>
      <p:sp>
        <p:nvSpPr>
          <p:cNvPr id="12" name="TextBox 12"/>
          <p:cNvSpPr txBox="1"/>
          <p:nvPr/>
        </p:nvSpPr>
        <p:spPr>
          <a:xfrm>
            <a:off x="2825931" y="2143533"/>
            <a:ext cx="10444076" cy="389255"/>
          </a:xfrm>
          <a:prstGeom prst="rect">
            <a:avLst/>
          </a:prstGeom>
        </p:spPr>
        <p:txBody>
          <a:bodyPr lIns="0" tIns="0" rIns="0" bIns="0" rtlCol="0" anchor="t">
            <a:spAutoFit/>
          </a:bodyPr>
          <a:lstStyle/>
          <a:p>
            <a:pPr algn="just">
              <a:lnSpc>
                <a:spcPts val="3220"/>
              </a:lnSpc>
            </a:pPr>
            <a:r>
              <a:rPr lang="en-US" sz="2300">
                <a:solidFill>
                  <a:srgbClr val="000000"/>
                </a:solidFill>
                <a:latin typeface="Montserrat"/>
              </a:rPr>
              <a:t>dotnet sitecore plugin add -n Sitecore.DevEx.Extensibility.Serialization</a:t>
            </a:r>
          </a:p>
        </p:txBody>
      </p:sp>
      <p:sp>
        <p:nvSpPr>
          <p:cNvPr id="13" name="TextBox 13"/>
          <p:cNvSpPr txBox="1"/>
          <p:nvPr/>
        </p:nvSpPr>
        <p:spPr>
          <a:xfrm>
            <a:off x="544528" y="8979965"/>
            <a:ext cx="17198944" cy="389255"/>
          </a:xfrm>
          <a:prstGeom prst="rect">
            <a:avLst/>
          </a:prstGeom>
        </p:spPr>
        <p:txBody>
          <a:bodyPr lIns="0" tIns="0" rIns="0" bIns="0" rtlCol="0" anchor="t">
            <a:spAutoFit/>
          </a:bodyPr>
          <a:lstStyle/>
          <a:p>
            <a:pPr algn="just">
              <a:lnSpc>
                <a:spcPts val="3220"/>
              </a:lnSpc>
            </a:pPr>
            <a:r>
              <a:rPr lang="en-US" sz="2300">
                <a:solidFill>
                  <a:srgbClr val="000000"/>
                </a:solidFill>
                <a:latin typeface="Montserrat Bold"/>
              </a:rPr>
              <a:t>You can specify fields to exclude from serialization in the sitecore.json file.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808816" y="3039938"/>
            <a:ext cx="17479184" cy="3038475"/>
          </a:xfrm>
          <a:prstGeom prst="rect">
            <a:avLst/>
          </a:prstGeom>
        </p:spPr>
        <p:txBody>
          <a:bodyPr lIns="0" tIns="0" rIns="0" bIns="0" rtlCol="0" anchor="t">
            <a:spAutoFit/>
          </a:bodyPr>
          <a:lstStyle/>
          <a:p>
            <a:pPr marL="0" lvl="0" indent="0" algn="ctr">
              <a:lnSpc>
                <a:spcPts val="12061"/>
              </a:lnSpc>
              <a:spcBef>
                <a:spcPct val="0"/>
              </a:spcBef>
            </a:pPr>
            <a:r>
              <a:rPr lang="en-US" sz="10051">
                <a:solidFill>
                  <a:srgbClr val="FFFFFF"/>
                </a:solidFill>
                <a:latin typeface="Montserrat Bold"/>
              </a:rPr>
              <a:t>Sitecore APIs And Webhooks</a:t>
            </a:r>
          </a:p>
        </p:txBody>
      </p:sp>
      <p:grpSp>
        <p:nvGrpSpPr>
          <p:cNvPr id="3" name="Group 3"/>
          <p:cNvGrpSpPr/>
          <p:nvPr/>
        </p:nvGrpSpPr>
        <p:grpSpPr>
          <a:xfrm>
            <a:off x="404408" y="1844803"/>
            <a:ext cx="17479184" cy="5419221"/>
            <a:chOff x="0" y="0"/>
            <a:chExt cx="5510056" cy="1708330"/>
          </a:xfrm>
        </p:grpSpPr>
        <p:sp>
          <p:nvSpPr>
            <p:cNvPr id="4" name="Freeform 4"/>
            <p:cNvSpPr/>
            <p:nvPr/>
          </p:nvSpPr>
          <p:spPr>
            <a:xfrm>
              <a:off x="0" y="0"/>
              <a:ext cx="5510056" cy="1708330"/>
            </a:xfrm>
            <a:custGeom>
              <a:avLst/>
              <a:gdLst/>
              <a:ahLst/>
              <a:cxnLst/>
              <a:rect l="l" t="t" r="r" b="b"/>
              <a:pathLst>
                <a:path w="5510056" h="1708330">
                  <a:moveTo>
                    <a:pt x="0" y="0"/>
                  </a:moveTo>
                  <a:lnTo>
                    <a:pt x="5510056" y="0"/>
                  </a:lnTo>
                  <a:lnTo>
                    <a:pt x="5510056" y="1708330"/>
                  </a:lnTo>
                  <a:lnTo>
                    <a:pt x="0" y="1708330"/>
                  </a:lnTo>
                  <a:close/>
                </a:path>
              </a:pathLst>
            </a:custGeom>
            <a:solidFill>
              <a:srgbClr val="000000">
                <a:alpha val="0"/>
              </a:srgbClr>
            </a:solidFill>
            <a:ln w="104775" cap="sq">
              <a:solidFill>
                <a:srgbClr val="FFFFFF"/>
              </a:solidFill>
              <a:prstDash val="solid"/>
              <a:miter/>
            </a:ln>
          </p:spPr>
          <p:txBody>
            <a:bodyPr/>
            <a:lstStyle/>
            <a:p>
              <a:endParaRPr lang="en-IN"/>
            </a:p>
          </p:txBody>
        </p:sp>
        <p:sp>
          <p:nvSpPr>
            <p:cNvPr id="5" name="TextBox 5"/>
            <p:cNvSpPr txBox="1"/>
            <p:nvPr/>
          </p:nvSpPr>
          <p:spPr>
            <a:xfrm>
              <a:off x="0" y="-47625"/>
              <a:ext cx="5510056" cy="1755955"/>
            </a:xfrm>
            <a:prstGeom prst="rect">
              <a:avLst/>
            </a:prstGeom>
          </p:spPr>
          <p:txBody>
            <a:bodyPr lIns="50800" tIns="50800" rIns="50800" bIns="50800" rtlCol="0" anchor="ctr"/>
            <a:lstStyle/>
            <a:p>
              <a:pPr algn="ctr">
                <a:lnSpc>
                  <a:spcPts val="3640"/>
                </a:lnSpc>
              </a:pPr>
              <a:r>
                <a:rPr lang="en-US" sz="2600">
                  <a:solidFill>
                    <a:srgbClr val="000000"/>
                  </a:solidFill>
                  <a:latin typeface="Montserrat"/>
                </a:rPr>
                <a:t> </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6203176" y="211455"/>
            <a:ext cx="5730935"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Sitecore APIs And Webhooks</a:t>
            </a:r>
          </a:p>
        </p:txBody>
      </p:sp>
      <p:sp>
        <p:nvSpPr>
          <p:cNvPr id="8" name="TextBox 8"/>
          <p:cNvSpPr txBox="1"/>
          <p:nvPr/>
        </p:nvSpPr>
        <p:spPr>
          <a:xfrm>
            <a:off x="469172" y="8321891"/>
            <a:ext cx="17198944" cy="389255"/>
          </a:xfrm>
          <a:prstGeom prst="rect">
            <a:avLst/>
          </a:prstGeom>
        </p:spPr>
        <p:txBody>
          <a:bodyPr lIns="0" tIns="0" rIns="0" bIns="0" rtlCol="0" anchor="t">
            <a:spAutoFit/>
          </a:bodyPr>
          <a:lstStyle/>
          <a:p>
            <a:pPr>
              <a:lnSpc>
                <a:spcPts val="3220"/>
              </a:lnSpc>
            </a:pPr>
            <a:r>
              <a:rPr lang="en-US" sz="2300">
                <a:solidFill>
                  <a:srgbClr val="000000"/>
                </a:solidFill>
                <a:latin typeface="Montserrat Bold"/>
              </a:rPr>
              <a:t>Endpoint: </a:t>
            </a:r>
            <a:r>
              <a:rPr lang="en-US" sz="2300">
                <a:solidFill>
                  <a:srgbClr val="000000"/>
                </a:solidFill>
                <a:latin typeface="Montserrat"/>
              </a:rPr>
              <a:t>https://&lt;your-instance&gt;/sitecore/api/authoring/graphql/v1/</a:t>
            </a:r>
          </a:p>
        </p:txBody>
      </p:sp>
      <p:sp>
        <p:nvSpPr>
          <p:cNvPr id="9" name="TextBox 9"/>
          <p:cNvSpPr txBox="1"/>
          <p:nvPr/>
        </p:nvSpPr>
        <p:spPr>
          <a:xfrm>
            <a:off x="469172" y="1406931"/>
            <a:ext cx="17198944" cy="789305"/>
          </a:xfrm>
          <a:prstGeom prst="rect">
            <a:avLst/>
          </a:prstGeom>
        </p:spPr>
        <p:txBody>
          <a:bodyPr lIns="0" tIns="0" rIns="0" bIns="0" rtlCol="0" anchor="t">
            <a:spAutoFit/>
          </a:bodyPr>
          <a:lstStyle/>
          <a:p>
            <a:pPr algn="just">
              <a:lnSpc>
                <a:spcPts val="3220"/>
              </a:lnSpc>
            </a:pPr>
            <a:r>
              <a:rPr lang="en-US" sz="2300">
                <a:solidFill>
                  <a:srgbClr val="000000"/>
                </a:solidFill>
                <a:latin typeface="Montserrat"/>
              </a:rPr>
              <a:t>The Sitecore Authoring and Management API is a powerful tool that simplifies content management in the Sitecore instance using GraphQL.</a:t>
            </a:r>
          </a:p>
        </p:txBody>
      </p:sp>
      <p:sp>
        <p:nvSpPr>
          <p:cNvPr id="10" name="TextBox 10"/>
          <p:cNvSpPr txBox="1"/>
          <p:nvPr/>
        </p:nvSpPr>
        <p:spPr>
          <a:xfrm>
            <a:off x="469172" y="2106289"/>
            <a:ext cx="17198944" cy="5927090"/>
          </a:xfrm>
          <a:prstGeom prst="rect">
            <a:avLst/>
          </a:prstGeom>
        </p:spPr>
        <p:txBody>
          <a:bodyPr lIns="0" tIns="0" rIns="0" bIns="0" rtlCol="0" anchor="t">
            <a:spAutoFit/>
          </a:bodyPr>
          <a:lstStyle/>
          <a:p>
            <a:pPr algn="just">
              <a:lnSpc>
                <a:spcPts val="6500"/>
              </a:lnSpc>
            </a:pPr>
            <a:r>
              <a:rPr lang="en-US" sz="2600">
                <a:solidFill>
                  <a:srgbClr val="000000"/>
                </a:solidFill>
                <a:latin typeface="Montserrat Bold"/>
              </a:rPr>
              <a:t>Key Features:</a:t>
            </a:r>
          </a:p>
          <a:p>
            <a:pPr marL="518162" lvl="1" indent="-259081" algn="just">
              <a:lnSpc>
                <a:spcPts val="3360"/>
              </a:lnSpc>
              <a:buFont typeface="Arial"/>
              <a:buChar char="•"/>
            </a:pPr>
            <a:r>
              <a:rPr lang="en-US" sz="2400">
                <a:solidFill>
                  <a:srgbClr val="000000"/>
                </a:solidFill>
                <a:latin typeface="Montserrat Bold"/>
              </a:rPr>
              <a:t>Customization and Extensibility: </a:t>
            </a:r>
            <a:r>
              <a:rPr lang="en-US" sz="2400">
                <a:solidFill>
                  <a:srgbClr val="000000"/>
                </a:solidFill>
                <a:latin typeface="Montserrat"/>
              </a:rPr>
              <a:t>The API allows you to extend Sitecore Experience Manager (XM) by creating custom dialogs and user interfaces. This means you can tailor the content management experience to the specific needs of your organization or project.</a:t>
            </a:r>
          </a:p>
          <a:p>
            <a:pPr marL="518162" lvl="1" indent="-259081" algn="just">
              <a:lnSpc>
                <a:spcPts val="3360"/>
              </a:lnSpc>
              <a:buFont typeface="Arial"/>
              <a:buChar char="•"/>
            </a:pPr>
            <a:r>
              <a:rPr lang="en-US" sz="2400">
                <a:solidFill>
                  <a:srgbClr val="000000"/>
                </a:solidFill>
                <a:latin typeface="Montserrat Bold"/>
              </a:rPr>
              <a:t>Task Expansion: </a:t>
            </a:r>
            <a:r>
              <a:rPr lang="en-US" sz="2400">
                <a:solidFill>
                  <a:srgbClr val="000000"/>
                </a:solidFill>
                <a:latin typeface="Montserrat"/>
              </a:rPr>
              <a:t>You can use the API to perform a wide range of tasks that were previously only achievable through the Sitecore user interface. This includes tasks like creating, editing, and managing content, as well as handling various content-related operations.</a:t>
            </a:r>
          </a:p>
          <a:p>
            <a:pPr marL="518162" lvl="1" indent="-259081" algn="just">
              <a:lnSpc>
                <a:spcPts val="3360"/>
              </a:lnSpc>
              <a:buFont typeface="Arial"/>
              <a:buChar char="•"/>
            </a:pPr>
            <a:r>
              <a:rPr lang="en-US" sz="2400">
                <a:solidFill>
                  <a:srgbClr val="000000"/>
                </a:solidFill>
                <a:latin typeface="Montserrat Bold"/>
              </a:rPr>
              <a:t>Custom Authoring Experiences: </a:t>
            </a:r>
            <a:r>
              <a:rPr lang="en-US" sz="2400">
                <a:solidFill>
                  <a:srgbClr val="000000"/>
                </a:solidFill>
                <a:latin typeface="Montserrat"/>
              </a:rPr>
              <a:t>With the API, you have the freedom to design custom authoring experiences for your content authors. This allows you to build intuitive and efficient interfaces for content management.</a:t>
            </a:r>
          </a:p>
          <a:p>
            <a:pPr marL="518162" lvl="1" indent="-259081" algn="just">
              <a:lnSpc>
                <a:spcPts val="3360"/>
              </a:lnSpc>
              <a:buFont typeface="Arial"/>
              <a:buChar char="•"/>
            </a:pPr>
            <a:r>
              <a:rPr lang="en-US" sz="2400">
                <a:solidFill>
                  <a:srgbClr val="000000"/>
                </a:solidFill>
                <a:latin typeface="Montserrat Bold"/>
              </a:rPr>
              <a:t>Upgrade-Safe:Importantly: </a:t>
            </a:r>
            <a:r>
              <a:rPr lang="en-US" sz="2400">
                <a:solidFill>
                  <a:srgbClr val="000000"/>
                </a:solidFill>
                <a:latin typeface="Montserrat"/>
              </a:rPr>
              <a:t>the API is designed to be upgrade-safe. This means that you don't need to implement customizations within the Sitecore instance that are complex and hard to manage when upgrading to newer versions of Sitecore XM.</a:t>
            </a:r>
          </a:p>
        </p:txBody>
      </p:sp>
      <p:sp>
        <p:nvSpPr>
          <p:cNvPr id="11" name="TextBox 11"/>
          <p:cNvSpPr txBox="1"/>
          <p:nvPr/>
        </p:nvSpPr>
        <p:spPr>
          <a:xfrm>
            <a:off x="3334639" y="9039860"/>
            <a:ext cx="17198944" cy="389255"/>
          </a:xfrm>
          <a:prstGeom prst="rect">
            <a:avLst/>
          </a:prstGeom>
        </p:spPr>
        <p:txBody>
          <a:bodyPr lIns="0" tIns="0" rIns="0" bIns="0" rtlCol="0" anchor="t">
            <a:spAutoFit/>
          </a:bodyPr>
          <a:lstStyle/>
          <a:p>
            <a:pPr>
              <a:lnSpc>
                <a:spcPts val="3220"/>
              </a:lnSpc>
            </a:pPr>
            <a:r>
              <a:rPr lang="en-US" sz="2300" u="sng">
                <a:solidFill>
                  <a:srgbClr val="000000"/>
                </a:solidFill>
                <a:latin typeface="Montserrat"/>
                <a:hlinkClick r:id="rId3" tooltip="https://xmclouddeploy-api.sitecorecloud.io/swagger/index.html"/>
              </a:rPr>
              <a:t>https://xmclouddeploy-api.sitecorecloud.io/swagger/index.html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graphicFrame>
        <p:nvGraphicFramePr>
          <p:cNvPr id="7" name="Table 7"/>
          <p:cNvGraphicFramePr>
            <a:graphicFrameLocks noGrp="1"/>
          </p:cNvGraphicFramePr>
          <p:nvPr/>
        </p:nvGraphicFramePr>
        <p:xfrm>
          <a:off x="582206" y="4499127"/>
          <a:ext cx="17274300" cy="5343554"/>
        </p:xfrm>
        <a:graphic>
          <a:graphicData uri="http://schemas.openxmlformats.org/drawingml/2006/table">
            <a:tbl>
              <a:tblPr/>
              <a:tblGrid>
                <a:gridCol w="4563409">
                  <a:extLst>
                    <a:ext uri="{9D8B030D-6E8A-4147-A177-3AD203B41FA5}">
                      <a16:colId xmlns:a16="http://schemas.microsoft.com/office/drawing/2014/main" val="20000"/>
                    </a:ext>
                  </a:extLst>
                </a:gridCol>
                <a:gridCol w="12710891">
                  <a:extLst>
                    <a:ext uri="{9D8B030D-6E8A-4147-A177-3AD203B41FA5}">
                      <a16:colId xmlns:a16="http://schemas.microsoft.com/office/drawing/2014/main" val="20001"/>
                    </a:ext>
                  </a:extLst>
                </a:gridCol>
              </a:tblGrid>
              <a:tr h="1256736">
                <a:tc>
                  <a:txBody>
                    <a:bodyPr/>
                    <a:lstStyle/>
                    <a:p>
                      <a:pPr algn="ctr">
                        <a:lnSpc>
                          <a:spcPts val="3123"/>
                        </a:lnSpc>
                        <a:defRPr/>
                      </a:pPr>
                      <a:r>
                        <a:rPr lang="en-US" sz="2199">
                          <a:solidFill>
                            <a:srgbClr val="000000"/>
                          </a:solidFill>
                          <a:latin typeface="Montserrat"/>
                        </a:rPr>
                        <a:t>Webhook event handler</a:t>
                      </a:r>
                      <a:endParaRPr lang="en-US" sz="1100"/>
                    </a:p>
                    <a:p>
                      <a:pPr algn="ctr">
                        <a:lnSpc>
                          <a:spcPts val="3123"/>
                        </a:lnSpc>
                      </a:pPr>
                      <a:endParaRPr lang="en-US" sz="1100"/>
                    </a:p>
                  </a:txBody>
                  <a:tcPr marL="190500" marR="190500" marT="190500" marB="190500" anchor="b">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l">
                        <a:lnSpc>
                          <a:spcPts val="3123"/>
                        </a:lnSpc>
                        <a:defRPr/>
                      </a:pPr>
                      <a:r>
                        <a:rPr lang="en-US" sz="2199">
                          <a:solidFill>
                            <a:srgbClr val="000000"/>
                          </a:solidFill>
                          <a:latin typeface="Montserrat"/>
                        </a:rPr>
                        <a:t>you can configure a webhook event handler to send a request to a specified endpoint when an item with the webpage template is created.</a:t>
                      </a:r>
                      <a:endParaRPr lang="en-US" sz="1100"/>
                    </a:p>
                  </a:txBody>
                  <a:tcPr marL="190500" marR="190500" marT="190500" marB="190500" anchor="b">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0"/>
                  </a:ext>
                </a:extLst>
              </a:tr>
              <a:tr h="1650065">
                <a:tc>
                  <a:txBody>
                    <a:bodyPr/>
                    <a:lstStyle/>
                    <a:p>
                      <a:pPr algn="ctr">
                        <a:lnSpc>
                          <a:spcPts val="3123"/>
                        </a:lnSpc>
                        <a:defRPr/>
                      </a:pPr>
                      <a:r>
                        <a:rPr lang="en-US" sz="2199">
                          <a:solidFill>
                            <a:srgbClr val="000000"/>
                          </a:solidFill>
                          <a:latin typeface="Montserrat"/>
                        </a:rPr>
                        <a:t>Webhook submit action</a:t>
                      </a:r>
                      <a:endParaRPr lang="en-US" sz="1100"/>
                    </a:p>
                  </a:txBody>
                  <a:tcPr marL="190500" marR="190500" marT="190500" marB="190500" anchor="b">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l">
                        <a:lnSpc>
                          <a:spcPts val="3123"/>
                        </a:lnSpc>
                        <a:defRPr/>
                      </a:pPr>
                      <a:r>
                        <a:rPr lang="en-US" sz="2199">
                          <a:solidFill>
                            <a:srgbClr val="000000"/>
                          </a:solidFill>
                          <a:latin typeface="Montserrat"/>
                        </a:rPr>
                        <a:t>you can insert a webhook submit action in the approved state of a workflow. Then when an item using the workflow moves to the approved state, the webhook sends an HTTP request to a specified endpoint.</a:t>
                      </a:r>
                      <a:endParaRPr lang="en-US" sz="1100"/>
                    </a:p>
                  </a:txBody>
                  <a:tcPr marL="190500" marR="190500" marT="190500" marB="190500" anchor="b">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2436753">
                <a:tc>
                  <a:txBody>
                    <a:bodyPr/>
                    <a:lstStyle/>
                    <a:p>
                      <a:pPr algn="ctr">
                        <a:lnSpc>
                          <a:spcPts val="3123"/>
                        </a:lnSpc>
                        <a:defRPr/>
                      </a:pPr>
                      <a:r>
                        <a:rPr lang="en-US" sz="2199">
                          <a:solidFill>
                            <a:srgbClr val="000000"/>
                          </a:solidFill>
                          <a:latin typeface="Montserrat"/>
                        </a:rPr>
                        <a:t>Webhook validation action</a:t>
                      </a:r>
                      <a:endParaRPr lang="en-US" sz="1100"/>
                    </a:p>
                  </a:txBody>
                  <a:tcPr marL="190500" marR="190500" marT="190500" marB="190500" anchor="b">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l">
                        <a:lnSpc>
                          <a:spcPts val="3123"/>
                        </a:lnSpc>
                        <a:defRPr/>
                      </a:pPr>
                      <a:r>
                        <a:rPr lang="en-US" sz="2199">
                          <a:solidFill>
                            <a:srgbClr val="000000"/>
                          </a:solidFill>
                          <a:latin typeface="Montserrat"/>
                        </a:rPr>
                        <a:t>you can add a webhook validation action to a command item of a workflow that changes the state from </a:t>
                      </a:r>
                      <a:r>
                        <a:rPr lang="en-US" sz="2199">
                          <a:solidFill>
                            <a:srgbClr val="000000"/>
                          </a:solidFill>
                          <a:latin typeface="Montserrat Semi-Bold"/>
                        </a:rPr>
                        <a:t>in review</a:t>
                      </a:r>
                      <a:r>
                        <a:rPr lang="en-US" sz="2199">
                          <a:solidFill>
                            <a:srgbClr val="000000"/>
                          </a:solidFill>
                          <a:latin typeface="Montserrat"/>
                        </a:rPr>
                        <a:t> to </a:t>
                      </a:r>
                      <a:r>
                        <a:rPr lang="en-US" sz="2199">
                          <a:solidFill>
                            <a:srgbClr val="000000"/>
                          </a:solidFill>
                          <a:latin typeface="Montserrat Semi-Bold"/>
                        </a:rPr>
                        <a:t>approved</a:t>
                      </a:r>
                      <a:r>
                        <a:rPr lang="en-US" sz="2199">
                          <a:solidFill>
                            <a:srgbClr val="000000"/>
                          </a:solidFill>
                          <a:latin typeface="Montserrat"/>
                        </a:rPr>
                        <a:t>. When the command is executed, the webhook sends an HTTP request to the specified endpoint.</a:t>
                      </a:r>
                      <a:endParaRPr lang="en-US" sz="1100"/>
                    </a:p>
                    <a:p>
                      <a:pPr>
                        <a:lnSpc>
                          <a:spcPts val="3123"/>
                        </a:lnSpc>
                      </a:pPr>
                      <a:r>
                        <a:rPr lang="en-US" sz="2199">
                          <a:solidFill>
                            <a:srgbClr val="000000"/>
                          </a:solidFill>
                          <a:latin typeface="Montserrat"/>
                        </a:rPr>
                        <a:t>The endpoint must then return a response validating the command. If the endpoint does not validate the command, the item will not change its state.</a:t>
                      </a:r>
                    </a:p>
                  </a:txBody>
                  <a:tcPr marL="190500" marR="190500" marT="190500" marB="190500" anchor="b">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TextBox 8"/>
          <p:cNvSpPr txBox="1"/>
          <p:nvPr/>
        </p:nvSpPr>
        <p:spPr>
          <a:xfrm>
            <a:off x="6203176" y="211455"/>
            <a:ext cx="5730935"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Sitecore APIs And Webhooks</a:t>
            </a:r>
          </a:p>
        </p:txBody>
      </p:sp>
      <p:sp>
        <p:nvSpPr>
          <p:cNvPr id="9" name="TextBox 9"/>
          <p:cNvSpPr txBox="1"/>
          <p:nvPr/>
        </p:nvSpPr>
        <p:spPr>
          <a:xfrm>
            <a:off x="469172" y="951180"/>
            <a:ext cx="17198944" cy="2672587"/>
          </a:xfrm>
          <a:prstGeom prst="rect">
            <a:avLst/>
          </a:prstGeom>
        </p:spPr>
        <p:txBody>
          <a:bodyPr lIns="0" tIns="0" rIns="0" bIns="0" rtlCol="0" anchor="t">
            <a:spAutoFit/>
          </a:bodyPr>
          <a:lstStyle/>
          <a:p>
            <a:pPr algn="just">
              <a:lnSpc>
                <a:spcPts val="5352"/>
              </a:lnSpc>
            </a:pPr>
            <a:r>
              <a:rPr lang="en-US" sz="2400">
                <a:solidFill>
                  <a:srgbClr val="000000"/>
                </a:solidFill>
                <a:latin typeface="Montserrat Bold"/>
              </a:rPr>
              <a:t>Webhooks</a:t>
            </a:r>
          </a:p>
          <a:p>
            <a:pPr marL="474983" lvl="1" indent="-237491" algn="just">
              <a:lnSpc>
                <a:spcPts val="3080"/>
              </a:lnSpc>
              <a:buFont typeface="Arial"/>
              <a:buChar char="•"/>
            </a:pPr>
            <a:r>
              <a:rPr lang="en-US" sz="2200">
                <a:solidFill>
                  <a:srgbClr val="000000"/>
                </a:solidFill>
                <a:latin typeface="Montserrat"/>
              </a:rPr>
              <a:t>You can receive real-time notifications about events or workflow actions that occur in XM Cloud, by adding a webhook. You can also use a webhook to run external validation on item workflow state changes.</a:t>
            </a:r>
          </a:p>
          <a:p>
            <a:pPr marL="474983" lvl="1" indent="-237491" algn="just">
              <a:lnSpc>
                <a:spcPts val="3080"/>
              </a:lnSpc>
              <a:buFont typeface="Arial"/>
              <a:buChar char="•"/>
            </a:pPr>
            <a:r>
              <a:rPr lang="en-US" sz="2200">
                <a:solidFill>
                  <a:srgbClr val="000000"/>
                </a:solidFill>
                <a:latin typeface="Montserrat"/>
              </a:rPr>
              <a:t>You can create a webhook that tracks a system event or workflow action. When a tracked event occurs or a workflow action runs, XM Cloud sends event details in an HTTP POST request to a specified endpoint. The webhook request payload can be sent as JSON or XML.</a:t>
            </a:r>
          </a:p>
        </p:txBody>
      </p:sp>
      <p:sp>
        <p:nvSpPr>
          <p:cNvPr id="10" name="TextBox 10"/>
          <p:cNvSpPr txBox="1"/>
          <p:nvPr/>
        </p:nvSpPr>
        <p:spPr>
          <a:xfrm>
            <a:off x="619884" y="3908197"/>
            <a:ext cx="17198944" cy="590930"/>
          </a:xfrm>
          <a:prstGeom prst="rect">
            <a:avLst/>
          </a:prstGeom>
        </p:spPr>
        <p:txBody>
          <a:bodyPr lIns="0" tIns="0" rIns="0" bIns="0" rtlCol="0" anchor="t">
            <a:spAutoFit/>
          </a:bodyPr>
          <a:lstStyle/>
          <a:p>
            <a:pPr algn="just">
              <a:lnSpc>
                <a:spcPts val="5352"/>
              </a:lnSpc>
            </a:pPr>
            <a:r>
              <a:rPr lang="en-US" sz="2400">
                <a:solidFill>
                  <a:srgbClr val="000000"/>
                </a:solidFill>
                <a:latin typeface="Montserrat Bold"/>
              </a:rPr>
              <a:t>In XM Cloud, there are three types of webhooks:</a:t>
            </a:r>
          </a:p>
        </p:txBody>
      </p:sp>
      <p:sp>
        <p:nvSpPr>
          <p:cNvPr id="11" name="TextBox 11"/>
          <p:cNvSpPr txBox="1"/>
          <p:nvPr/>
        </p:nvSpPr>
        <p:spPr>
          <a:xfrm>
            <a:off x="582206" y="3686544"/>
            <a:ext cx="17198944" cy="349377"/>
          </a:xfrm>
          <a:prstGeom prst="rect">
            <a:avLst/>
          </a:prstGeom>
        </p:spPr>
        <p:txBody>
          <a:bodyPr lIns="0" tIns="0" rIns="0" bIns="0" rtlCol="0" anchor="t">
            <a:spAutoFit/>
          </a:bodyPr>
          <a:lstStyle/>
          <a:p>
            <a:pPr algn="just">
              <a:lnSpc>
                <a:spcPts val="2919"/>
              </a:lnSpc>
            </a:pPr>
            <a:r>
              <a:rPr lang="en-US" sz="2100" u="sng">
                <a:solidFill>
                  <a:srgbClr val="3652DD"/>
                </a:solidFill>
                <a:latin typeface="Montserrat"/>
                <a:hlinkClick r:id="rId3" tooltip="https://doc.sitecore.com/xmc/en/developers/xm-cloud/walkthrough--creating-and-configuring-a-webhook-event-handler.html"/>
              </a:rPr>
              <a:t>https://doc.sitecore.com/xmc/en/developers/xm-cloud/walkthrough--creating-and-configuring-a-webhook-event-handler.html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404408" y="3629025"/>
            <a:ext cx="17479184" cy="1514475"/>
          </a:xfrm>
          <a:prstGeom prst="rect">
            <a:avLst/>
          </a:prstGeom>
        </p:spPr>
        <p:txBody>
          <a:bodyPr lIns="0" tIns="0" rIns="0" bIns="0" rtlCol="0" anchor="t">
            <a:spAutoFit/>
          </a:bodyPr>
          <a:lstStyle/>
          <a:p>
            <a:pPr marL="0" lvl="0" indent="0" algn="ctr">
              <a:lnSpc>
                <a:spcPts val="12061"/>
              </a:lnSpc>
              <a:spcBef>
                <a:spcPct val="0"/>
              </a:spcBef>
            </a:pPr>
            <a:r>
              <a:rPr lang="en-US" sz="10051">
                <a:solidFill>
                  <a:srgbClr val="FFFFFF"/>
                </a:solidFill>
                <a:latin typeface="Montserrat Bold"/>
              </a:rPr>
              <a:t>XM Cloud Pages</a:t>
            </a:r>
          </a:p>
        </p:txBody>
      </p:sp>
      <p:grpSp>
        <p:nvGrpSpPr>
          <p:cNvPr id="3" name="Group 3"/>
          <p:cNvGrpSpPr/>
          <p:nvPr/>
        </p:nvGrpSpPr>
        <p:grpSpPr>
          <a:xfrm>
            <a:off x="404408" y="2108751"/>
            <a:ext cx="17479184" cy="5419221"/>
            <a:chOff x="0" y="0"/>
            <a:chExt cx="5510056" cy="1708330"/>
          </a:xfrm>
        </p:grpSpPr>
        <p:sp>
          <p:nvSpPr>
            <p:cNvPr id="4" name="Freeform 4"/>
            <p:cNvSpPr/>
            <p:nvPr/>
          </p:nvSpPr>
          <p:spPr>
            <a:xfrm>
              <a:off x="0" y="0"/>
              <a:ext cx="5510056" cy="1708330"/>
            </a:xfrm>
            <a:custGeom>
              <a:avLst/>
              <a:gdLst/>
              <a:ahLst/>
              <a:cxnLst/>
              <a:rect l="l" t="t" r="r" b="b"/>
              <a:pathLst>
                <a:path w="5510056" h="1708330">
                  <a:moveTo>
                    <a:pt x="0" y="0"/>
                  </a:moveTo>
                  <a:lnTo>
                    <a:pt x="5510056" y="0"/>
                  </a:lnTo>
                  <a:lnTo>
                    <a:pt x="5510056" y="1708330"/>
                  </a:lnTo>
                  <a:lnTo>
                    <a:pt x="0" y="1708330"/>
                  </a:lnTo>
                  <a:close/>
                </a:path>
              </a:pathLst>
            </a:custGeom>
            <a:solidFill>
              <a:srgbClr val="000000">
                <a:alpha val="0"/>
              </a:srgbClr>
            </a:solidFill>
            <a:ln w="104775" cap="sq">
              <a:solidFill>
                <a:srgbClr val="FFFFFF"/>
              </a:solidFill>
              <a:prstDash val="solid"/>
              <a:miter/>
            </a:ln>
          </p:spPr>
          <p:txBody>
            <a:bodyPr/>
            <a:lstStyle/>
            <a:p>
              <a:endParaRPr lang="en-IN"/>
            </a:p>
          </p:txBody>
        </p:sp>
        <p:sp>
          <p:nvSpPr>
            <p:cNvPr id="5" name="TextBox 5"/>
            <p:cNvSpPr txBox="1"/>
            <p:nvPr/>
          </p:nvSpPr>
          <p:spPr>
            <a:xfrm>
              <a:off x="0" y="-47625"/>
              <a:ext cx="5510056" cy="1755955"/>
            </a:xfrm>
            <a:prstGeom prst="rect">
              <a:avLst/>
            </a:prstGeom>
          </p:spPr>
          <p:txBody>
            <a:bodyPr lIns="50800" tIns="50800" rIns="50800" bIns="50800" rtlCol="0" anchor="ctr"/>
            <a:lstStyle/>
            <a:p>
              <a:pPr algn="ctr">
                <a:lnSpc>
                  <a:spcPts val="3640"/>
                </a:lnSpc>
              </a:pPr>
              <a:r>
                <a:rPr lang="en-US" sz="2600">
                  <a:solidFill>
                    <a:srgbClr val="000000"/>
                  </a:solidFill>
                  <a:latin typeface="Montserrat"/>
                </a:rPr>
                <a:t> </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644837"/>
            <a:chOff x="0" y="0"/>
            <a:chExt cx="9414331" cy="846732"/>
          </a:xfrm>
        </p:grpSpPr>
        <p:sp>
          <p:nvSpPr>
            <p:cNvPr id="3" name="Freeform 3"/>
            <p:cNvSpPr/>
            <p:nvPr/>
          </p:nvSpPr>
          <p:spPr>
            <a:xfrm>
              <a:off x="0" y="0"/>
              <a:ext cx="9414331" cy="846732"/>
            </a:xfrm>
            <a:custGeom>
              <a:avLst/>
              <a:gdLst/>
              <a:ahLst/>
              <a:cxnLst/>
              <a:rect l="l" t="t" r="r" b="b"/>
              <a:pathLst>
                <a:path w="9414331" h="846732">
                  <a:moveTo>
                    <a:pt x="0" y="0"/>
                  </a:moveTo>
                  <a:lnTo>
                    <a:pt x="9414331" y="0"/>
                  </a:lnTo>
                  <a:lnTo>
                    <a:pt x="9414331" y="846732"/>
                  </a:lnTo>
                  <a:lnTo>
                    <a:pt x="0" y="846732"/>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IN"/>
            </a:p>
          </p:txBody>
        </p:sp>
        <p:sp>
          <p:nvSpPr>
            <p:cNvPr id="4" name="TextBox 4"/>
            <p:cNvSpPr txBox="1"/>
            <p:nvPr/>
          </p:nvSpPr>
          <p:spPr>
            <a:xfrm>
              <a:off x="0" y="-38100"/>
              <a:ext cx="9414331" cy="884832"/>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a:off x="11659215" y="3221844"/>
            <a:ext cx="0" cy="3843312"/>
          </a:xfrm>
          <a:prstGeom prst="line">
            <a:avLst/>
          </a:prstGeom>
          <a:ln w="38100" cap="flat">
            <a:solidFill>
              <a:srgbClr val="000000"/>
            </a:solidFill>
            <a:prstDash val="solid"/>
            <a:headEnd type="none" w="sm" len="sm"/>
            <a:tailEnd type="none" w="sm" len="sm"/>
          </a:ln>
        </p:spPr>
        <p:txBody>
          <a:bodyPr/>
          <a:lstStyle/>
          <a:p>
            <a:endParaRPr lang="en-IN"/>
          </a:p>
        </p:txBody>
      </p:sp>
      <p:graphicFrame>
        <p:nvGraphicFramePr>
          <p:cNvPr id="6" name="Table 6"/>
          <p:cNvGraphicFramePr>
            <a:graphicFrameLocks noGrp="1"/>
          </p:cNvGraphicFramePr>
          <p:nvPr/>
        </p:nvGraphicFramePr>
        <p:xfrm>
          <a:off x="1028700" y="1839295"/>
          <a:ext cx="9787328" cy="8239442"/>
        </p:xfrm>
        <a:graphic>
          <a:graphicData uri="http://schemas.openxmlformats.org/drawingml/2006/table">
            <a:tbl>
              <a:tblPr/>
              <a:tblGrid>
                <a:gridCol w="1110256">
                  <a:extLst>
                    <a:ext uri="{9D8B030D-6E8A-4147-A177-3AD203B41FA5}">
                      <a16:colId xmlns:a16="http://schemas.microsoft.com/office/drawing/2014/main" val="20000"/>
                    </a:ext>
                  </a:extLst>
                </a:gridCol>
                <a:gridCol w="6820107">
                  <a:extLst>
                    <a:ext uri="{9D8B030D-6E8A-4147-A177-3AD203B41FA5}">
                      <a16:colId xmlns:a16="http://schemas.microsoft.com/office/drawing/2014/main" val="20001"/>
                    </a:ext>
                  </a:extLst>
                </a:gridCol>
                <a:gridCol w="1856965">
                  <a:extLst>
                    <a:ext uri="{9D8B030D-6E8A-4147-A177-3AD203B41FA5}">
                      <a16:colId xmlns:a16="http://schemas.microsoft.com/office/drawing/2014/main" val="20002"/>
                    </a:ext>
                  </a:extLst>
                </a:gridCol>
              </a:tblGrid>
              <a:tr h="1196156">
                <a:tc>
                  <a:txBody>
                    <a:bodyPr/>
                    <a:lstStyle/>
                    <a:p>
                      <a:pPr algn="ctr">
                        <a:lnSpc>
                          <a:spcPts val="3193"/>
                        </a:lnSpc>
                        <a:defRPr/>
                      </a:pPr>
                      <a:r>
                        <a:rPr lang="en-US" sz="2281">
                          <a:solidFill>
                            <a:srgbClr val="000000"/>
                          </a:solidFill>
                          <a:latin typeface="Montserrat Bold"/>
                        </a:rPr>
                        <a:t>SNo.</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Bold"/>
                        </a:rPr>
                        <a:t>Competency</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Bold"/>
                        </a:rPr>
                        <a:t>No. of questions.</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0"/>
                  </a:ext>
                </a:extLst>
              </a:tr>
              <a:tr h="880689">
                <a:tc>
                  <a:txBody>
                    <a:bodyPr/>
                    <a:lstStyle/>
                    <a:p>
                      <a:pPr algn="ctr">
                        <a:lnSpc>
                          <a:spcPts val="3193"/>
                        </a:lnSpc>
                        <a:defRPr/>
                      </a:pPr>
                      <a:r>
                        <a:rPr lang="en-US" sz="2281">
                          <a:solidFill>
                            <a:srgbClr val="000000"/>
                          </a:solidFill>
                          <a:latin typeface="Montserrat Bold"/>
                        </a:rPr>
                        <a:t>1</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a:rPr>
                        <a:t>XM Cloud Architecture and Developer Workflow</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Bold"/>
                        </a:rPr>
                        <a:t>6</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880371">
                <a:tc>
                  <a:txBody>
                    <a:bodyPr/>
                    <a:lstStyle/>
                    <a:p>
                      <a:pPr algn="ctr">
                        <a:lnSpc>
                          <a:spcPts val="3193"/>
                        </a:lnSpc>
                        <a:defRPr/>
                      </a:pPr>
                      <a:r>
                        <a:rPr lang="en-US" sz="2281">
                          <a:solidFill>
                            <a:srgbClr val="000000"/>
                          </a:solidFill>
                          <a:latin typeface="Montserrat Bold"/>
                        </a:rPr>
                        <a:t>2</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a:rPr>
                        <a:t>Deployment of XM Cloud Projects</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Bold"/>
                        </a:rPr>
                        <a:t>8</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r h="880371">
                <a:tc>
                  <a:txBody>
                    <a:bodyPr/>
                    <a:lstStyle/>
                    <a:p>
                      <a:pPr algn="ctr">
                        <a:lnSpc>
                          <a:spcPts val="3193"/>
                        </a:lnSpc>
                        <a:defRPr/>
                      </a:pPr>
                      <a:r>
                        <a:rPr lang="en-US" sz="2281">
                          <a:solidFill>
                            <a:srgbClr val="000000"/>
                          </a:solidFill>
                          <a:latin typeface="Montserrat Bold"/>
                        </a:rPr>
                        <a:t>3</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a:rPr>
                        <a:t>Rendering and Layout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Bold"/>
                        </a:rPr>
                        <a:t>7</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3"/>
                  </a:ext>
                </a:extLst>
              </a:tr>
              <a:tr h="880371">
                <a:tc>
                  <a:txBody>
                    <a:bodyPr/>
                    <a:lstStyle/>
                    <a:p>
                      <a:pPr algn="ctr">
                        <a:lnSpc>
                          <a:spcPts val="3193"/>
                        </a:lnSpc>
                        <a:defRPr/>
                      </a:pPr>
                      <a:r>
                        <a:rPr lang="en-US" sz="2281">
                          <a:solidFill>
                            <a:srgbClr val="000000"/>
                          </a:solidFill>
                          <a:latin typeface="Montserrat Bold"/>
                        </a:rPr>
                        <a:t>4</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a:rPr>
                        <a:t>Sitecore Content Serialization</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Bold"/>
                        </a:rPr>
                        <a:t>7</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4"/>
                  </a:ext>
                </a:extLst>
              </a:tr>
              <a:tr h="880371">
                <a:tc>
                  <a:txBody>
                    <a:bodyPr/>
                    <a:lstStyle/>
                    <a:p>
                      <a:pPr algn="ctr">
                        <a:lnSpc>
                          <a:spcPts val="3193"/>
                        </a:lnSpc>
                        <a:defRPr/>
                      </a:pPr>
                      <a:r>
                        <a:rPr lang="en-US" sz="2281">
                          <a:solidFill>
                            <a:srgbClr val="000000"/>
                          </a:solidFill>
                          <a:latin typeface="Montserrat Bold"/>
                        </a:rPr>
                        <a:t>5</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a:rPr>
                        <a:t>Sitecore API’s and Webhooks</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Bold"/>
                        </a:rPr>
                        <a:t>5</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5"/>
                  </a:ext>
                </a:extLst>
              </a:tr>
              <a:tr h="880371">
                <a:tc>
                  <a:txBody>
                    <a:bodyPr/>
                    <a:lstStyle/>
                    <a:p>
                      <a:pPr algn="ctr">
                        <a:lnSpc>
                          <a:spcPts val="3193"/>
                        </a:lnSpc>
                        <a:defRPr/>
                      </a:pPr>
                      <a:r>
                        <a:rPr lang="en-US" sz="2281">
                          <a:solidFill>
                            <a:srgbClr val="000000"/>
                          </a:solidFill>
                          <a:latin typeface="Montserrat Bold"/>
                        </a:rPr>
                        <a:t>6</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a:rPr>
                        <a:t>XM Cloud Pages</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Bold"/>
                        </a:rPr>
                        <a:t>5</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6"/>
                  </a:ext>
                </a:extLst>
              </a:tr>
              <a:tr h="880371">
                <a:tc>
                  <a:txBody>
                    <a:bodyPr/>
                    <a:lstStyle/>
                    <a:p>
                      <a:pPr algn="ctr">
                        <a:lnSpc>
                          <a:spcPts val="3193"/>
                        </a:lnSpc>
                        <a:defRPr/>
                      </a:pPr>
                      <a:r>
                        <a:rPr lang="en-US" sz="2281">
                          <a:solidFill>
                            <a:srgbClr val="000000"/>
                          </a:solidFill>
                          <a:latin typeface="Montserrat Bold"/>
                        </a:rPr>
                        <a:t>7</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a:rPr>
                        <a:t>Security for Developers</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Bold"/>
                        </a:rPr>
                        <a:t>5</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7"/>
                  </a:ext>
                </a:extLst>
              </a:tr>
              <a:tr h="880371">
                <a:tc>
                  <a:txBody>
                    <a:bodyPr/>
                    <a:lstStyle/>
                    <a:p>
                      <a:pPr algn="ctr">
                        <a:lnSpc>
                          <a:spcPts val="3193"/>
                        </a:lnSpc>
                        <a:defRPr/>
                      </a:pPr>
                      <a:r>
                        <a:rPr lang="en-US" sz="2281">
                          <a:solidFill>
                            <a:srgbClr val="000000"/>
                          </a:solidFill>
                          <a:latin typeface="Montserrat Bold"/>
                        </a:rPr>
                        <a:t>8</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a:rPr>
                        <a:t>Data Modeling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913"/>
                        </a:lnSpc>
                        <a:defRPr/>
                      </a:pPr>
                      <a:r>
                        <a:rPr lang="en-US" sz="2081">
                          <a:solidFill>
                            <a:srgbClr val="000000"/>
                          </a:solidFill>
                          <a:latin typeface="Montserrat Bold"/>
                        </a:rPr>
                        <a:t>7</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TextBox 7"/>
          <p:cNvSpPr txBox="1"/>
          <p:nvPr/>
        </p:nvSpPr>
        <p:spPr>
          <a:xfrm>
            <a:off x="12330995" y="2591260"/>
            <a:ext cx="4508966" cy="396240"/>
          </a:xfrm>
          <a:prstGeom prst="rect">
            <a:avLst/>
          </a:prstGeom>
        </p:spPr>
        <p:txBody>
          <a:bodyPr lIns="0" tIns="0" rIns="0" bIns="0" rtlCol="0" anchor="t">
            <a:spAutoFit/>
          </a:bodyPr>
          <a:lstStyle/>
          <a:p>
            <a:pPr>
              <a:lnSpc>
                <a:spcPts val="3360"/>
              </a:lnSpc>
            </a:pPr>
            <a:r>
              <a:rPr lang="en-US" sz="2400">
                <a:solidFill>
                  <a:srgbClr val="000000"/>
                </a:solidFill>
                <a:latin typeface="Montserrat Bold"/>
              </a:rPr>
              <a:t>About Exam</a:t>
            </a:r>
          </a:p>
        </p:txBody>
      </p:sp>
      <p:sp>
        <p:nvSpPr>
          <p:cNvPr id="8" name="TextBox 8"/>
          <p:cNvSpPr txBox="1"/>
          <p:nvPr/>
        </p:nvSpPr>
        <p:spPr>
          <a:xfrm>
            <a:off x="12152765" y="3482032"/>
            <a:ext cx="5106535" cy="5776268"/>
          </a:xfrm>
          <a:prstGeom prst="rect">
            <a:avLst/>
          </a:prstGeom>
        </p:spPr>
        <p:txBody>
          <a:bodyPr lIns="0" tIns="0" rIns="0" bIns="0" rtlCol="0" anchor="t">
            <a:spAutoFit/>
          </a:bodyPr>
          <a:lstStyle/>
          <a:p>
            <a:pPr marL="450773" lvl="1" indent="-225387">
              <a:lnSpc>
                <a:spcPts val="2923"/>
              </a:lnSpc>
              <a:buFont typeface="Arial"/>
              <a:buChar char="•"/>
            </a:pPr>
            <a:r>
              <a:rPr lang="en-US" sz="2087">
                <a:solidFill>
                  <a:srgbClr val="101010"/>
                </a:solidFill>
                <a:latin typeface="Montserrat"/>
              </a:rPr>
              <a:t>8 Competency Areas, 50 Questions, 100 minutes duration.</a:t>
            </a:r>
          </a:p>
          <a:p>
            <a:pPr marL="450773" lvl="1" indent="-225387">
              <a:lnSpc>
                <a:spcPts val="2923"/>
              </a:lnSpc>
              <a:buFont typeface="Arial"/>
              <a:buChar char="•"/>
            </a:pPr>
            <a:r>
              <a:rPr lang="en-US" sz="2087">
                <a:solidFill>
                  <a:srgbClr val="101010"/>
                </a:solidFill>
                <a:latin typeface="Montserrat"/>
              </a:rPr>
              <a:t>The questions are in multiple-choice format, allowing you to mark questions for review and revisit them before final submission.</a:t>
            </a:r>
          </a:p>
          <a:p>
            <a:pPr marL="450773" lvl="1" indent="-225387">
              <a:lnSpc>
                <a:spcPts val="2923"/>
              </a:lnSpc>
              <a:buFont typeface="Arial"/>
              <a:buChar char="•"/>
            </a:pPr>
            <a:r>
              <a:rPr lang="en-US" sz="2087">
                <a:solidFill>
                  <a:srgbClr val="101010"/>
                </a:solidFill>
                <a:latin typeface="Montserrat"/>
              </a:rPr>
              <a:t>Your exam result will be displayed on the screen immediately after submission.</a:t>
            </a:r>
          </a:p>
          <a:p>
            <a:pPr marL="450773" lvl="1" indent="-225387">
              <a:lnSpc>
                <a:spcPts val="2923"/>
              </a:lnSpc>
              <a:buFont typeface="Arial"/>
              <a:buChar char="•"/>
            </a:pPr>
            <a:r>
              <a:rPr lang="en-US" sz="2087">
                <a:solidFill>
                  <a:srgbClr val="101010"/>
                </a:solidFill>
                <a:latin typeface="Montserrat"/>
              </a:rPr>
              <a:t>To pass the exam, you need to achieve a minimum score of 80%.</a:t>
            </a:r>
          </a:p>
          <a:p>
            <a:pPr marL="450773" lvl="1" indent="-225387">
              <a:lnSpc>
                <a:spcPts val="2923"/>
              </a:lnSpc>
              <a:buFont typeface="Arial"/>
              <a:buChar char="•"/>
            </a:pPr>
            <a:r>
              <a:rPr lang="en-US" sz="2087">
                <a:solidFill>
                  <a:srgbClr val="101010"/>
                </a:solidFill>
                <a:latin typeface="Montserrat"/>
              </a:rPr>
              <a:t>There is no penalty for incorrect answers; there is no negative marking.</a:t>
            </a:r>
          </a:p>
          <a:p>
            <a:pPr marL="0" lvl="0" indent="0">
              <a:lnSpc>
                <a:spcPts val="2923"/>
              </a:lnSpc>
              <a:spcBef>
                <a:spcPct val="0"/>
              </a:spcBef>
            </a:pPr>
            <a:endParaRPr lang="en-US" sz="2087">
              <a:solidFill>
                <a:srgbClr val="101010"/>
              </a:solidFill>
              <a:latin typeface="Montserrat"/>
            </a:endParaRPr>
          </a:p>
        </p:txBody>
      </p:sp>
      <p:sp>
        <p:nvSpPr>
          <p:cNvPr id="9" name="Freeform 9"/>
          <p:cNvSpPr/>
          <p:nvPr/>
        </p:nvSpPr>
        <p:spPr>
          <a:xfrm>
            <a:off x="12330995" y="126124"/>
            <a:ext cx="5508739" cy="1392589"/>
          </a:xfrm>
          <a:custGeom>
            <a:avLst/>
            <a:gdLst/>
            <a:ahLst/>
            <a:cxnLst/>
            <a:rect l="l" t="t" r="r" b="b"/>
            <a:pathLst>
              <a:path w="5508739" h="1392589">
                <a:moveTo>
                  <a:pt x="0" y="0"/>
                </a:moveTo>
                <a:lnTo>
                  <a:pt x="5508739" y="0"/>
                </a:lnTo>
                <a:lnTo>
                  <a:pt x="5508739" y="1392589"/>
                </a:lnTo>
                <a:lnTo>
                  <a:pt x="0" y="1392589"/>
                </a:lnTo>
                <a:lnTo>
                  <a:pt x="0" y="0"/>
                </a:lnTo>
                <a:close/>
              </a:path>
            </a:pathLst>
          </a:custGeom>
          <a:blipFill>
            <a:blip r:embed="rId2">
              <a:alphaModFix amt="65000"/>
            </a:blip>
            <a:stretch>
              <a:fillRect/>
            </a:stretch>
          </a:blipFill>
        </p:spPr>
        <p:txBody>
          <a:bodyPr/>
          <a:lstStyle/>
          <a:p>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7560371" y="268605"/>
            <a:ext cx="3167258"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XM Cloud Pages</a:t>
            </a:r>
          </a:p>
        </p:txBody>
      </p:sp>
      <p:sp>
        <p:nvSpPr>
          <p:cNvPr id="8" name="TextBox 8"/>
          <p:cNvSpPr txBox="1"/>
          <p:nvPr/>
        </p:nvSpPr>
        <p:spPr>
          <a:xfrm>
            <a:off x="469172" y="1119404"/>
            <a:ext cx="17198944" cy="3582162"/>
          </a:xfrm>
          <a:prstGeom prst="rect">
            <a:avLst/>
          </a:prstGeom>
        </p:spPr>
        <p:txBody>
          <a:bodyPr lIns="0" tIns="0" rIns="0" bIns="0" rtlCol="0" anchor="t">
            <a:spAutoFit/>
          </a:bodyPr>
          <a:lstStyle/>
          <a:p>
            <a:pPr algn="just">
              <a:lnSpc>
                <a:spcPts val="5798"/>
              </a:lnSpc>
            </a:pPr>
            <a:r>
              <a:rPr lang="en-US" sz="2600">
                <a:solidFill>
                  <a:srgbClr val="000000"/>
                </a:solidFill>
                <a:latin typeface="Montserrat Bold"/>
              </a:rPr>
              <a:t>Pages</a:t>
            </a:r>
          </a:p>
          <a:p>
            <a:pPr marL="496572" lvl="1" indent="-248286" algn="just">
              <a:lnSpc>
                <a:spcPts val="3220"/>
              </a:lnSpc>
              <a:buFont typeface="Arial"/>
              <a:buChar char="•"/>
            </a:pPr>
            <a:r>
              <a:rPr lang="en-US" sz="2300">
                <a:solidFill>
                  <a:srgbClr val="000000"/>
                </a:solidFill>
                <a:latin typeface="Montserrat"/>
              </a:rPr>
              <a:t>XM Cloud Pages is a WYSIWYG (What You See Is What You Get) editor that allows you to easily make changes to items that are visible on a page such as text, graphics, logos, and so on. In the Editor tab, you view the page as it will appear on your website when you publish it.</a:t>
            </a:r>
          </a:p>
          <a:p>
            <a:pPr algn="just">
              <a:lnSpc>
                <a:spcPts val="3220"/>
              </a:lnSpc>
            </a:pPr>
            <a:endParaRPr lang="en-US" sz="2300">
              <a:solidFill>
                <a:srgbClr val="000000"/>
              </a:solidFill>
              <a:latin typeface="Montserrat"/>
            </a:endParaRPr>
          </a:p>
          <a:p>
            <a:pPr marL="496572" lvl="1" indent="-248286" algn="just">
              <a:lnSpc>
                <a:spcPts val="3220"/>
              </a:lnSpc>
              <a:buFont typeface="Arial"/>
              <a:buChar char="•"/>
            </a:pPr>
            <a:r>
              <a:rPr lang="en-US" sz="2300">
                <a:solidFill>
                  <a:srgbClr val="000000"/>
                </a:solidFill>
                <a:latin typeface="Montserrat"/>
              </a:rPr>
              <a:t>In Pages, you can create new pages based on page templates, and you can edit existing pages. You can add components to the page, and you can write and edit content directly on the page. While you are editing a page, you can switch between different device layouts to see what the page looks like on different devices.</a:t>
            </a:r>
          </a:p>
        </p:txBody>
      </p:sp>
      <p:sp>
        <p:nvSpPr>
          <p:cNvPr id="9" name="TextBox 9"/>
          <p:cNvSpPr txBox="1"/>
          <p:nvPr/>
        </p:nvSpPr>
        <p:spPr>
          <a:xfrm>
            <a:off x="544528" y="5101616"/>
            <a:ext cx="17198944" cy="4382262"/>
          </a:xfrm>
          <a:prstGeom prst="rect">
            <a:avLst/>
          </a:prstGeom>
        </p:spPr>
        <p:txBody>
          <a:bodyPr lIns="0" tIns="0" rIns="0" bIns="0" rtlCol="0" anchor="t">
            <a:spAutoFit/>
          </a:bodyPr>
          <a:lstStyle/>
          <a:p>
            <a:pPr algn="just">
              <a:lnSpc>
                <a:spcPts val="5798"/>
              </a:lnSpc>
            </a:pPr>
            <a:r>
              <a:rPr lang="en-US" sz="2600">
                <a:solidFill>
                  <a:srgbClr val="000000"/>
                </a:solidFill>
                <a:latin typeface="Montserrat Bold"/>
              </a:rPr>
              <a:t>Components</a:t>
            </a:r>
          </a:p>
          <a:p>
            <a:pPr marL="496572" lvl="1" indent="-248286" algn="just">
              <a:lnSpc>
                <a:spcPts val="3220"/>
              </a:lnSpc>
              <a:buFont typeface="Arial"/>
              <a:buChar char="•"/>
            </a:pPr>
            <a:r>
              <a:rPr lang="en-US" sz="2300">
                <a:solidFill>
                  <a:srgbClr val="000000"/>
                </a:solidFill>
                <a:latin typeface="Montserrat Bold"/>
              </a:rPr>
              <a:t>Sitecore components -</a:t>
            </a:r>
            <a:r>
              <a:rPr lang="en-US" sz="2300">
                <a:solidFill>
                  <a:srgbClr val="000000"/>
                </a:solidFill>
                <a:latin typeface="Montserrat"/>
              </a:rPr>
              <a:t> designers can create components in XM Cloud Components and stage them for use in XM Cloud Pages. Sitecore components can display static or dynamic content from any external data source, including Content Hub ONE. You can configure a Sitecore component using the settings available in the right-hand pane, and style them with the themes created in the XM Cloud Components Styles.</a:t>
            </a:r>
          </a:p>
          <a:p>
            <a:pPr algn="just">
              <a:lnSpc>
                <a:spcPts val="3220"/>
              </a:lnSpc>
            </a:pPr>
            <a:endParaRPr lang="en-US" sz="2300">
              <a:solidFill>
                <a:srgbClr val="000000"/>
              </a:solidFill>
              <a:latin typeface="Montserrat"/>
            </a:endParaRPr>
          </a:p>
          <a:p>
            <a:pPr algn="just">
              <a:lnSpc>
                <a:spcPts val="3220"/>
              </a:lnSpc>
            </a:pPr>
            <a:r>
              <a:rPr lang="en-US" sz="2300">
                <a:solidFill>
                  <a:srgbClr val="000000"/>
                </a:solidFill>
                <a:latin typeface="Montserrat"/>
              </a:rPr>
              <a:t>      </a:t>
            </a:r>
            <a:r>
              <a:rPr lang="en-US" sz="2300">
                <a:solidFill>
                  <a:srgbClr val="000000"/>
                </a:solidFill>
                <a:latin typeface="Montserrat Bold"/>
              </a:rPr>
              <a:t>Benefits of XM Cloud Components:</a:t>
            </a:r>
          </a:p>
          <a:p>
            <a:pPr marL="993144" lvl="2" indent="-331048" algn="just">
              <a:lnSpc>
                <a:spcPts val="3220"/>
              </a:lnSpc>
              <a:buFont typeface="Arial"/>
              <a:buChar char="⚬"/>
            </a:pPr>
            <a:r>
              <a:rPr lang="en-US" sz="2300">
                <a:solidFill>
                  <a:srgbClr val="000000"/>
                </a:solidFill>
                <a:latin typeface="Montserrat"/>
              </a:rPr>
              <a:t>Allows designers to resize and style components.</a:t>
            </a:r>
          </a:p>
          <a:p>
            <a:pPr marL="993144" lvl="2" indent="-331048" algn="just">
              <a:lnSpc>
                <a:spcPts val="3220"/>
              </a:lnSpc>
              <a:buFont typeface="Arial"/>
              <a:buChar char="⚬"/>
            </a:pPr>
            <a:r>
              <a:rPr lang="en-US" sz="2300">
                <a:solidFill>
                  <a:srgbClr val="000000"/>
                </a:solidFill>
                <a:latin typeface="Montserrat"/>
              </a:rPr>
              <a:t>Content authors can easily add components to site pages via the Pages application.</a:t>
            </a:r>
          </a:p>
          <a:p>
            <a:pPr algn="just">
              <a:lnSpc>
                <a:spcPts val="3220"/>
              </a:lnSpc>
            </a:pPr>
            <a:endParaRPr lang="en-US" sz="2300">
              <a:solidFill>
                <a:srgbClr val="000000"/>
              </a:solidFill>
              <a:latin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7560371" y="268605"/>
            <a:ext cx="3167258"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XM Cloud Pages</a:t>
            </a:r>
          </a:p>
        </p:txBody>
      </p:sp>
      <p:sp>
        <p:nvSpPr>
          <p:cNvPr id="8" name="TextBox 8"/>
          <p:cNvSpPr txBox="1"/>
          <p:nvPr/>
        </p:nvSpPr>
        <p:spPr>
          <a:xfrm>
            <a:off x="467494" y="951569"/>
            <a:ext cx="17200622" cy="1982131"/>
          </a:xfrm>
          <a:prstGeom prst="rect">
            <a:avLst/>
          </a:prstGeom>
        </p:spPr>
        <p:txBody>
          <a:bodyPr lIns="0" tIns="0" rIns="0" bIns="0" rtlCol="0" anchor="t">
            <a:spAutoFit/>
          </a:bodyPr>
          <a:lstStyle/>
          <a:p>
            <a:pPr algn="just">
              <a:lnSpc>
                <a:spcPts val="5798"/>
              </a:lnSpc>
            </a:pPr>
            <a:r>
              <a:rPr lang="en-US" sz="2600">
                <a:solidFill>
                  <a:srgbClr val="000000"/>
                </a:solidFill>
                <a:latin typeface="Montserrat Bold"/>
              </a:rPr>
              <a:t>Publishing to Experience Edge</a:t>
            </a:r>
          </a:p>
          <a:p>
            <a:pPr marL="496621" lvl="1" indent="-248310" algn="just">
              <a:lnSpc>
                <a:spcPts val="3220"/>
              </a:lnSpc>
              <a:buFont typeface="Arial"/>
              <a:buChar char="•"/>
            </a:pPr>
            <a:r>
              <a:rPr lang="en-US" sz="2300">
                <a:solidFill>
                  <a:srgbClr val="000000"/>
                </a:solidFill>
                <a:latin typeface="Montserrat"/>
              </a:rPr>
              <a:t>When we create a website with Sitecore, we create various types of content items. These items are published to Sitecore Experience Edge as web pages, site layout, navigation, and other elements; you render your website by using a lightweight JSS front end that consumes its content from Edge.</a:t>
            </a:r>
          </a:p>
        </p:txBody>
      </p:sp>
      <p:sp>
        <p:nvSpPr>
          <p:cNvPr id="9" name="TextBox 9"/>
          <p:cNvSpPr txBox="1"/>
          <p:nvPr/>
        </p:nvSpPr>
        <p:spPr>
          <a:xfrm>
            <a:off x="467494" y="2855687"/>
            <a:ext cx="17200622" cy="1981942"/>
          </a:xfrm>
          <a:prstGeom prst="rect">
            <a:avLst/>
          </a:prstGeom>
        </p:spPr>
        <p:txBody>
          <a:bodyPr lIns="0" tIns="0" rIns="0" bIns="0" rtlCol="0" anchor="t">
            <a:spAutoFit/>
          </a:bodyPr>
          <a:lstStyle/>
          <a:p>
            <a:pPr algn="just">
              <a:lnSpc>
                <a:spcPts val="5798"/>
              </a:lnSpc>
            </a:pPr>
            <a:r>
              <a:rPr lang="en-US" sz="2600">
                <a:solidFill>
                  <a:srgbClr val="000000"/>
                </a:solidFill>
                <a:latin typeface="Montserrat Bold"/>
              </a:rPr>
              <a:t>Best practice: </a:t>
            </a:r>
            <a:r>
              <a:rPr lang="en-US" sz="2600">
                <a:solidFill>
                  <a:srgbClr val="3652DD"/>
                </a:solidFill>
                <a:latin typeface="Montserrat Bold"/>
              </a:rPr>
              <a:t>Workflows</a:t>
            </a:r>
          </a:p>
          <a:p>
            <a:pPr marL="496627" lvl="1" indent="-248314" algn="just">
              <a:lnSpc>
                <a:spcPts val="3220"/>
              </a:lnSpc>
              <a:buFont typeface="Arial"/>
              <a:buChar char="•"/>
            </a:pPr>
            <a:r>
              <a:rPr lang="en-US" sz="2300">
                <a:solidFill>
                  <a:srgbClr val="000000"/>
                </a:solidFill>
                <a:latin typeface="Montserrat"/>
              </a:rPr>
              <a:t>Sitecore strongly recommend implementing workflows to control publishing. If you rely on manual publishing instead, you might accidentally publish content before it's ready.</a:t>
            </a:r>
          </a:p>
          <a:p>
            <a:pPr algn="just">
              <a:lnSpc>
                <a:spcPts val="3220"/>
              </a:lnSpc>
            </a:pPr>
            <a:r>
              <a:rPr lang="en-US" sz="2300">
                <a:solidFill>
                  <a:srgbClr val="000000"/>
                </a:solidFill>
                <a:latin typeface="Montserrat"/>
              </a:rPr>
              <a:t> </a:t>
            </a:r>
          </a:p>
        </p:txBody>
      </p:sp>
      <p:sp>
        <p:nvSpPr>
          <p:cNvPr id="10" name="TextBox 10"/>
          <p:cNvSpPr txBox="1"/>
          <p:nvPr/>
        </p:nvSpPr>
        <p:spPr>
          <a:xfrm>
            <a:off x="468333" y="4589979"/>
            <a:ext cx="17200622" cy="4429359"/>
          </a:xfrm>
          <a:prstGeom prst="rect">
            <a:avLst/>
          </a:prstGeom>
        </p:spPr>
        <p:txBody>
          <a:bodyPr lIns="0" tIns="0" rIns="0" bIns="0" rtlCol="0" anchor="t">
            <a:spAutoFit/>
          </a:bodyPr>
          <a:lstStyle/>
          <a:p>
            <a:pPr algn="just">
              <a:lnSpc>
                <a:spcPts val="5798"/>
              </a:lnSpc>
            </a:pPr>
            <a:r>
              <a:rPr lang="en-US" sz="2600">
                <a:solidFill>
                  <a:srgbClr val="000000"/>
                </a:solidFill>
                <a:latin typeface="Montserrat Bold"/>
              </a:rPr>
              <a:t>The publishing pipeline</a:t>
            </a:r>
          </a:p>
          <a:p>
            <a:pPr algn="just">
              <a:lnSpc>
                <a:spcPts val="3174"/>
              </a:lnSpc>
            </a:pPr>
            <a:r>
              <a:rPr lang="en-US" sz="2300">
                <a:solidFill>
                  <a:srgbClr val="000000"/>
                </a:solidFill>
                <a:latin typeface="Montserrat"/>
              </a:rPr>
              <a:t>The main purpose of the publishing pipeline is to convert the content management (CM) items that were selected for publishing into Edge entities. The publishing pipeline performs the following tasks to create an accurate snapshot of the content available for publishing from the CM instance</a:t>
            </a:r>
          </a:p>
          <a:p>
            <a:pPr algn="just">
              <a:lnSpc>
                <a:spcPts val="3174"/>
              </a:lnSpc>
            </a:pPr>
            <a:r>
              <a:rPr lang="en-US" sz="2300">
                <a:solidFill>
                  <a:srgbClr val="000000"/>
                </a:solidFill>
                <a:latin typeface="Montserrat"/>
              </a:rPr>
              <a:t>:</a:t>
            </a:r>
          </a:p>
          <a:p>
            <a:pPr marL="496627" lvl="1" indent="-248314" algn="just">
              <a:lnSpc>
                <a:spcPts val="3174"/>
              </a:lnSpc>
              <a:buFont typeface="Arial"/>
              <a:buChar char="•"/>
            </a:pPr>
            <a:r>
              <a:rPr lang="en-US" sz="2300">
                <a:solidFill>
                  <a:srgbClr val="000000"/>
                </a:solidFill>
                <a:latin typeface="Montserrat"/>
              </a:rPr>
              <a:t>Calculating additional entities to publish</a:t>
            </a:r>
          </a:p>
          <a:p>
            <a:pPr marL="496627" lvl="1" indent="-248314" algn="just">
              <a:lnSpc>
                <a:spcPts val="3174"/>
              </a:lnSpc>
              <a:buFont typeface="Arial"/>
              <a:buChar char="•"/>
            </a:pPr>
            <a:r>
              <a:rPr lang="en-US" sz="2300">
                <a:solidFill>
                  <a:srgbClr val="000000"/>
                </a:solidFill>
                <a:latin typeface="Montserrat"/>
              </a:rPr>
              <a:t>Calculating dependencies</a:t>
            </a:r>
          </a:p>
          <a:p>
            <a:pPr marL="496627" lvl="1" indent="-248314" algn="just">
              <a:lnSpc>
                <a:spcPts val="3174"/>
              </a:lnSpc>
              <a:buFont typeface="Arial"/>
              <a:buChar char="•"/>
            </a:pPr>
            <a:r>
              <a:rPr lang="en-US" sz="2300">
                <a:solidFill>
                  <a:srgbClr val="000000"/>
                </a:solidFill>
                <a:latin typeface="Montserrat"/>
              </a:rPr>
              <a:t>Resolving dependencies</a:t>
            </a:r>
          </a:p>
          <a:p>
            <a:pPr marL="496627" lvl="1" indent="-248314" algn="just">
              <a:lnSpc>
                <a:spcPts val="3174"/>
              </a:lnSpc>
              <a:buFont typeface="Arial"/>
              <a:buChar char="•"/>
            </a:pPr>
            <a:r>
              <a:rPr lang="en-US" sz="2300">
                <a:solidFill>
                  <a:srgbClr val="000000"/>
                </a:solidFill>
                <a:latin typeface="Montserrat"/>
              </a:rPr>
              <a:t>Deleting old or expired content</a:t>
            </a:r>
          </a:p>
          <a:p>
            <a:pPr algn="just">
              <a:lnSpc>
                <a:spcPts val="3588"/>
              </a:lnSpc>
            </a:pPr>
            <a:endParaRPr lang="en-US" sz="2300">
              <a:solidFill>
                <a:srgbClr val="000000"/>
              </a:solidFill>
              <a:latin typeface="Montserrat"/>
            </a:endParaRPr>
          </a:p>
        </p:txBody>
      </p:sp>
      <p:sp>
        <p:nvSpPr>
          <p:cNvPr id="11" name="TextBox 11"/>
          <p:cNvSpPr txBox="1"/>
          <p:nvPr/>
        </p:nvSpPr>
        <p:spPr>
          <a:xfrm>
            <a:off x="1543652" y="9010650"/>
            <a:ext cx="17200622" cy="640935"/>
          </a:xfrm>
          <a:prstGeom prst="rect">
            <a:avLst/>
          </a:prstGeom>
        </p:spPr>
        <p:txBody>
          <a:bodyPr lIns="0" tIns="0" rIns="0" bIns="0" rtlCol="0" anchor="t">
            <a:spAutoFit/>
          </a:bodyPr>
          <a:lstStyle/>
          <a:p>
            <a:pPr algn="just">
              <a:lnSpc>
                <a:spcPts val="5798"/>
              </a:lnSpc>
            </a:pPr>
            <a:r>
              <a:rPr lang="en-US" sz="2600" u="sng">
                <a:solidFill>
                  <a:srgbClr val="00569E"/>
                </a:solidFill>
                <a:latin typeface="Montserrat"/>
                <a:hlinkClick r:id="rId3" tooltip="https://doc.sitecore.com/xmc/en/developers/xm-cloud/publishing-to-experience-edge.html"/>
              </a:rPr>
              <a:t>https://doc.sitecore.com/xmc/en/developers/xm-cloud/publishing-to-experience-edge.html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404408" y="4180702"/>
            <a:ext cx="17479184" cy="1514475"/>
          </a:xfrm>
          <a:prstGeom prst="rect">
            <a:avLst/>
          </a:prstGeom>
        </p:spPr>
        <p:txBody>
          <a:bodyPr lIns="0" tIns="0" rIns="0" bIns="0" rtlCol="0" anchor="t">
            <a:spAutoFit/>
          </a:bodyPr>
          <a:lstStyle/>
          <a:p>
            <a:pPr marL="0" lvl="0" indent="0" algn="ctr">
              <a:lnSpc>
                <a:spcPts val="12061"/>
              </a:lnSpc>
              <a:spcBef>
                <a:spcPct val="0"/>
              </a:spcBef>
            </a:pPr>
            <a:r>
              <a:rPr lang="en-US" sz="10051">
                <a:solidFill>
                  <a:srgbClr val="FFFFFF"/>
                </a:solidFill>
                <a:latin typeface="Montserrat Bold"/>
              </a:rPr>
              <a:t>Security For Developers</a:t>
            </a:r>
          </a:p>
        </p:txBody>
      </p:sp>
      <p:grpSp>
        <p:nvGrpSpPr>
          <p:cNvPr id="3" name="Group 3"/>
          <p:cNvGrpSpPr/>
          <p:nvPr/>
        </p:nvGrpSpPr>
        <p:grpSpPr>
          <a:xfrm>
            <a:off x="404408" y="2433890"/>
            <a:ext cx="17479184" cy="5419221"/>
            <a:chOff x="0" y="0"/>
            <a:chExt cx="5510056" cy="1708330"/>
          </a:xfrm>
        </p:grpSpPr>
        <p:sp>
          <p:nvSpPr>
            <p:cNvPr id="4" name="Freeform 4"/>
            <p:cNvSpPr/>
            <p:nvPr/>
          </p:nvSpPr>
          <p:spPr>
            <a:xfrm>
              <a:off x="0" y="0"/>
              <a:ext cx="5510056" cy="1708330"/>
            </a:xfrm>
            <a:custGeom>
              <a:avLst/>
              <a:gdLst/>
              <a:ahLst/>
              <a:cxnLst/>
              <a:rect l="l" t="t" r="r" b="b"/>
              <a:pathLst>
                <a:path w="5510056" h="1708330">
                  <a:moveTo>
                    <a:pt x="0" y="0"/>
                  </a:moveTo>
                  <a:lnTo>
                    <a:pt x="5510056" y="0"/>
                  </a:lnTo>
                  <a:lnTo>
                    <a:pt x="5510056" y="1708330"/>
                  </a:lnTo>
                  <a:lnTo>
                    <a:pt x="0" y="1708330"/>
                  </a:lnTo>
                  <a:close/>
                </a:path>
              </a:pathLst>
            </a:custGeom>
            <a:solidFill>
              <a:srgbClr val="000000">
                <a:alpha val="0"/>
              </a:srgbClr>
            </a:solidFill>
            <a:ln w="104775" cap="sq">
              <a:solidFill>
                <a:srgbClr val="FFFFFF"/>
              </a:solidFill>
              <a:prstDash val="solid"/>
              <a:miter/>
            </a:ln>
          </p:spPr>
          <p:txBody>
            <a:bodyPr/>
            <a:lstStyle/>
            <a:p>
              <a:endParaRPr lang="en-IN"/>
            </a:p>
          </p:txBody>
        </p:sp>
        <p:sp>
          <p:nvSpPr>
            <p:cNvPr id="5" name="TextBox 5"/>
            <p:cNvSpPr txBox="1"/>
            <p:nvPr/>
          </p:nvSpPr>
          <p:spPr>
            <a:xfrm>
              <a:off x="0" y="-47625"/>
              <a:ext cx="5510056" cy="1755955"/>
            </a:xfrm>
            <a:prstGeom prst="rect">
              <a:avLst/>
            </a:prstGeom>
          </p:spPr>
          <p:txBody>
            <a:bodyPr lIns="50800" tIns="50800" rIns="50800" bIns="50800" rtlCol="0" anchor="ctr"/>
            <a:lstStyle/>
            <a:p>
              <a:pPr algn="ctr">
                <a:lnSpc>
                  <a:spcPts val="3640"/>
                </a:lnSpc>
              </a:pPr>
              <a:r>
                <a:rPr lang="en-US" sz="2600">
                  <a:solidFill>
                    <a:srgbClr val="000000"/>
                  </a:solidFill>
                  <a:latin typeface="Montserrat"/>
                </a:rPr>
                <a:t> </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8562673" y="259080"/>
            <a:ext cx="3167258"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Security</a:t>
            </a:r>
          </a:p>
        </p:txBody>
      </p:sp>
      <p:sp>
        <p:nvSpPr>
          <p:cNvPr id="8" name="TextBox 8"/>
          <p:cNvSpPr txBox="1"/>
          <p:nvPr/>
        </p:nvSpPr>
        <p:spPr>
          <a:xfrm>
            <a:off x="468333" y="1181260"/>
            <a:ext cx="17200622" cy="3211576"/>
          </a:xfrm>
          <a:prstGeom prst="rect">
            <a:avLst/>
          </a:prstGeom>
        </p:spPr>
        <p:txBody>
          <a:bodyPr lIns="0" tIns="0" rIns="0" bIns="0" rtlCol="0" anchor="t">
            <a:spAutoFit/>
          </a:bodyPr>
          <a:lstStyle/>
          <a:p>
            <a:pPr algn="just">
              <a:lnSpc>
                <a:spcPts val="5797"/>
              </a:lnSpc>
            </a:pPr>
            <a:r>
              <a:rPr lang="en-US" sz="2599">
                <a:solidFill>
                  <a:srgbClr val="000000"/>
                </a:solidFill>
                <a:latin typeface="Montserrat Bold"/>
              </a:rPr>
              <a:t>In XM Cloud, access security is controlled on three levels:</a:t>
            </a:r>
          </a:p>
          <a:p>
            <a:pPr marL="496571" lvl="1" indent="-248285" algn="just">
              <a:lnSpc>
                <a:spcPts val="3956"/>
              </a:lnSpc>
              <a:buFont typeface="Arial"/>
              <a:buChar char="•"/>
            </a:pPr>
            <a:r>
              <a:rPr lang="en-US" sz="2300">
                <a:solidFill>
                  <a:srgbClr val="000000"/>
                </a:solidFill>
                <a:latin typeface="Montserrat Bold"/>
              </a:rPr>
              <a:t>user </a:t>
            </a:r>
            <a:r>
              <a:rPr lang="en-US" sz="2300">
                <a:solidFill>
                  <a:srgbClr val="000000"/>
                </a:solidFill>
                <a:latin typeface="Montserrat"/>
              </a:rPr>
              <a:t>- an individual user</a:t>
            </a:r>
          </a:p>
          <a:p>
            <a:pPr marL="496571" lvl="1" indent="-248285" algn="just">
              <a:lnSpc>
                <a:spcPts val="3956"/>
              </a:lnSpc>
              <a:buFont typeface="Arial"/>
              <a:buChar char="•"/>
            </a:pPr>
            <a:r>
              <a:rPr lang="en-US" sz="2300">
                <a:solidFill>
                  <a:srgbClr val="000000"/>
                </a:solidFill>
                <a:latin typeface="Montserrat Bold"/>
              </a:rPr>
              <a:t>role -</a:t>
            </a:r>
            <a:r>
              <a:rPr lang="en-US" sz="2300">
                <a:solidFill>
                  <a:srgbClr val="000000"/>
                </a:solidFill>
                <a:latin typeface="Montserrat"/>
              </a:rPr>
              <a:t> a collection of users. Roles enable you to assign access rights to a group of users instead of to an individual user</a:t>
            </a:r>
          </a:p>
          <a:p>
            <a:pPr marL="496571" lvl="1" indent="-248285" algn="just">
              <a:lnSpc>
                <a:spcPts val="3956"/>
              </a:lnSpc>
              <a:buFont typeface="Arial"/>
              <a:buChar char="•"/>
            </a:pPr>
            <a:r>
              <a:rPr lang="en-US" sz="2300">
                <a:solidFill>
                  <a:srgbClr val="000000"/>
                </a:solidFill>
                <a:latin typeface="Montserrat Bold"/>
              </a:rPr>
              <a:t>domain</a:t>
            </a:r>
            <a:r>
              <a:rPr lang="en-US" sz="2300">
                <a:solidFill>
                  <a:srgbClr val="000000"/>
                </a:solidFill>
                <a:latin typeface="Montserrat"/>
              </a:rPr>
              <a:t> - a collection of security accounts</a:t>
            </a:r>
          </a:p>
          <a:p>
            <a:pPr algn="just">
              <a:lnSpc>
                <a:spcPts val="3956"/>
              </a:lnSpc>
            </a:pPr>
            <a:r>
              <a:rPr lang="en-US" sz="2300">
                <a:solidFill>
                  <a:srgbClr val="000000"/>
                </a:solidFill>
                <a:latin typeface="Montserrat"/>
              </a:rPr>
              <a:t>With these three levels of security, you can control all user access to XM Cloud functionality and website content.</a:t>
            </a:r>
          </a:p>
        </p:txBody>
      </p:sp>
      <p:sp>
        <p:nvSpPr>
          <p:cNvPr id="9" name="TextBox 9"/>
          <p:cNvSpPr txBox="1"/>
          <p:nvPr/>
        </p:nvSpPr>
        <p:spPr>
          <a:xfrm>
            <a:off x="543689" y="5683541"/>
            <a:ext cx="17200622" cy="3557759"/>
          </a:xfrm>
          <a:prstGeom prst="rect">
            <a:avLst/>
          </a:prstGeom>
        </p:spPr>
        <p:txBody>
          <a:bodyPr lIns="0" tIns="0" rIns="0" bIns="0" rtlCol="0" anchor="t">
            <a:spAutoFit/>
          </a:bodyPr>
          <a:lstStyle/>
          <a:p>
            <a:pPr marL="496627" lvl="1" indent="-248314" algn="just">
              <a:lnSpc>
                <a:spcPts val="4071"/>
              </a:lnSpc>
              <a:buFont typeface="Arial"/>
              <a:buChar char="•"/>
            </a:pPr>
            <a:r>
              <a:rPr lang="en-US" sz="2300">
                <a:solidFill>
                  <a:srgbClr val="000000"/>
                </a:solidFill>
                <a:latin typeface="Montserrat"/>
              </a:rPr>
              <a:t>You can use roles to manage website authorization. </a:t>
            </a:r>
          </a:p>
          <a:p>
            <a:pPr marL="496627" lvl="1" indent="-248314" algn="just">
              <a:lnSpc>
                <a:spcPts val="4071"/>
              </a:lnSpc>
              <a:buFont typeface="Arial"/>
              <a:buChar char="•"/>
            </a:pPr>
            <a:r>
              <a:rPr lang="en-US" sz="2300">
                <a:solidFill>
                  <a:srgbClr val="000000"/>
                </a:solidFill>
                <a:latin typeface="Montserrat"/>
              </a:rPr>
              <a:t>Roles allow the grouping of users into structured units, such as managers, sales staff, anonymous users, and so on.</a:t>
            </a:r>
          </a:p>
          <a:p>
            <a:pPr marL="496627" lvl="1" indent="-248314" algn="just">
              <a:lnSpc>
                <a:spcPts val="4071"/>
              </a:lnSpc>
              <a:buFont typeface="Arial"/>
              <a:buChar char="•"/>
            </a:pPr>
            <a:r>
              <a:rPr lang="en-US" sz="2300">
                <a:solidFill>
                  <a:srgbClr val="000000"/>
                </a:solidFill>
                <a:latin typeface="Montserrat"/>
              </a:rPr>
              <a:t>This makes it easier to organize security access because you can use a single role to assign security access rights to multiple users. </a:t>
            </a:r>
          </a:p>
          <a:p>
            <a:pPr marL="496627" lvl="1" indent="-248314" algn="just">
              <a:lnSpc>
                <a:spcPts val="4071"/>
              </a:lnSpc>
              <a:buFont typeface="Arial"/>
              <a:buChar char="•"/>
            </a:pPr>
            <a:r>
              <a:rPr lang="en-US" sz="2300">
                <a:solidFill>
                  <a:srgbClr val="000000"/>
                </a:solidFill>
                <a:latin typeface="Montserrat"/>
              </a:rPr>
              <a:t>Roles give you the flexibility to change permissions and to add or remove users without having to make changes to the whole website.</a:t>
            </a:r>
          </a:p>
          <a:p>
            <a:pPr marL="496627" lvl="1" indent="-248314" algn="just">
              <a:lnSpc>
                <a:spcPts val="4071"/>
              </a:lnSpc>
              <a:buFont typeface="Arial"/>
              <a:buChar char="•"/>
            </a:pPr>
            <a:r>
              <a:rPr lang="en-US" sz="2300">
                <a:solidFill>
                  <a:srgbClr val="000000"/>
                </a:solidFill>
                <a:latin typeface="Montserrat"/>
              </a:rPr>
              <a:t>Deny will take precedence</a:t>
            </a:r>
          </a:p>
        </p:txBody>
      </p:sp>
      <p:sp>
        <p:nvSpPr>
          <p:cNvPr id="10" name="TextBox 10"/>
          <p:cNvSpPr txBox="1"/>
          <p:nvPr/>
        </p:nvSpPr>
        <p:spPr>
          <a:xfrm>
            <a:off x="864507" y="4954971"/>
            <a:ext cx="17200622" cy="535667"/>
          </a:xfrm>
          <a:prstGeom prst="rect">
            <a:avLst/>
          </a:prstGeom>
        </p:spPr>
        <p:txBody>
          <a:bodyPr lIns="0" tIns="0" rIns="0" bIns="0" rtlCol="0" anchor="t">
            <a:spAutoFit/>
          </a:bodyPr>
          <a:lstStyle/>
          <a:p>
            <a:pPr algn="just">
              <a:lnSpc>
                <a:spcPts val="4602"/>
              </a:lnSpc>
            </a:pPr>
            <a:r>
              <a:rPr lang="en-US" sz="2600">
                <a:solidFill>
                  <a:srgbClr val="000000"/>
                </a:solidFill>
                <a:latin typeface="Montserrat Bold"/>
              </a:rPr>
              <a:t>Key Pointers: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404408" y="4180702"/>
            <a:ext cx="17479184" cy="1514475"/>
          </a:xfrm>
          <a:prstGeom prst="rect">
            <a:avLst/>
          </a:prstGeom>
        </p:spPr>
        <p:txBody>
          <a:bodyPr lIns="0" tIns="0" rIns="0" bIns="0" rtlCol="0" anchor="t">
            <a:spAutoFit/>
          </a:bodyPr>
          <a:lstStyle/>
          <a:p>
            <a:pPr marL="0" lvl="0" indent="0" algn="ctr">
              <a:lnSpc>
                <a:spcPts val="12061"/>
              </a:lnSpc>
              <a:spcBef>
                <a:spcPct val="0"/>
              </a:spcBef>
            </a:pPr>
            <a:r>
              <a:rPr lang="en-US" sz="10051">
                <a:solidFill>
                  <a:srgbClr val="FFFFFF"/>
                </a:solidFill>
                <a:latin typeface="Montserrat Bold"/>
              </a:rPr>
              <a:t>Data Modeling</a:t>
            </a:r>
          </a:p>
        </p:txBody>
      </p:sp>
      <p:grpSp>
        <p:nvGrpSpPr>
          <p:cNvPr id="3" name="Group 3"/>
          <p:cNvGrpSpPr/>
          <p:nvPr/>
        </p:nvGrpSpPr>
        <p:grpSpPr>
          <a:xfrm>
            <a:off x="404408" y="2433890"/>
            <a:ext cx="17479184" cy="5419221"/>
            <a:chOff x="0" y="0"/>
            <a:chExt cx="5510056" cy="1708330"/>
          </a:xfrm>
        </p:grpSpPr>
        <p:sp>
          <p:nvSpPr>
            <p:cNvPr id="4" name="Freeform 4"/>
            <p:cNvSpPr/>
            <p:nvPr/>
          </p:nvSpPr>
          <p:spPr>
            <a:xfrm>
              <a:off x="0" y="0"/>
              <a:ext cx="5510056" cy="1708330"/>
            </a:xfrm>
            <a:custGeom>
              <a:avLst/>
              <a:gdLst/>
              <a:ahLst/>
              <a:cxnLst/>
              <a:rect l="l" t="t" r="r" b="b"/>
              <a:pathLst>
                <a:path w="5510056" h="1708330">
                  <a:moveTo>
                    <a:pt x="0" y="0"/>
                  </a:moveTo>
                  <a:lnTo>
                    <a:pt x="5510056" y="0"/>
                  </a:lnTo>
                  <a:lnTo>
                    <a:pt x="5510056" y="1708330"/>
                  </a:lnTo>
                  <a:lnTo>
                    <a:pt x="0" y="1708330"/>
                  </a:lnTo>
                  <a:close/>
                </a:path>
              </a:pathLst>
            </a:custGeom>
            <a:solidFill>
              <a:srgbClr val="000000">
                <a:alpha val="0"/>
              </a:srgbClr>
            </a:solidFill>
            <a:ln w="104775" cap="sq">
              <a:solidFill>
                <a:srgbClr val="FFFFFF"/>
              </a:solidFill>
              <a:prstDash val="solid"/>
              <a:miter/>
            </a:ln>
          </p:spPr>
          <p:txBody>
            <a:bodyPr/>
            <a:lstStyle/>
            <a:p>
              <a:endParaRPr lang="en-IN"/>
            </a:p>
          </p:txBody>
        </p:sp>
        <p:sp>
          <p:nvSpPr>
            <p:cNvPr id="5" name="TextBox 5"/>
            <p:cNvSpPr txBox="1"/>
            <p:nvPr/>
          </p:nvSpPr>
          <p:spPr>
            <a:xfrm>
              <a:off x="0" y="-47625"/>
              <a:ext cx="5510056" cy="1755955"/>
            </a:xfrm>
            <a:prstGeom prst="rect">
              <a:avLst/>
            </a:prstGeom>
          </p:spPr>
          <p:txBody>
            <a:bodyPr lIns="50800" tIns="50800" rIns="50800" bIns="50800" rtlCol="0" anchor="ctr"/>
            <a:lstStyle/>
            <a:p>
              <a:pPr algn="ctr">
                <a:lnSpc>
                  <a:spcPts val="3640"/>
                </a:lnSpc>
              </a:pPr>
              <a:r>
                <a:rPr lang="en-US" sz="2600">
                  <a:solidFill>
                    <a:srgbClr val="000000"/>
                  </a:solidFill>
                  <a:latin typeface="Montserrat"/>
                </a:rPr>
                <a:t> </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sp>
        <p:nvSpPr>
          <p:cNvPr id="7" name="Freeform 7"/>
          <p:cNvSpPr/>
          <p:nvPr/>
        </p:nvSpPr>
        <p:spPr>
          <a:xfrm>
            <a:off x="8977445" y="1483037"/>
            <a:ext cx="8766866" cy="5242586"/>
          </a:xfrm>
          <a:custGeom>
            <a:avLst/>
            <a:gdLst/>
            <a:ahLst/>
            <a:cxnLst/>
            <a:rect l="l" t="t" r="r" b="b"/>
            <a:pathLst>
              <a:path w="8766866" h="5242586">
                <a:moveTo>
                  <a:pt x="0" y="0"/>
                </a:moveTo>
                <a:lnTo>
                  <a:pt x="8766866" y="0"/>
                </a:lnTo>
                <a:lnTo>
                  <a:pt x="8766866" y="5242586"/>
                </a:lnTo>
                <a:lnTo>
                  <a:pt x="0" y="5242586"/>
                </a:lnTo>
                <a:lnTo>
                  <a:pt x="0" y="0"/>
                </a:lnTo>
                <a:close/>
              </a:path>
            </a:pathLst>
          </a:custGeom>
          <a:blipFill>
            <a:blip r:embed="rId3"/>
            <a:stretch>
              <a:fillRect/>
            </a:stretch>
          </a:blipFill>
        </p:spPr>
        <p:txBody>
          <a:bodyPr/>
          <a:lstStyle/>
          <a:p>
            <a:endParaRPr lang="en-IN"/>
          </a:p>
        </p:txBody>
      </p:sp>
      <p:sp>
        <p:nvSpPr>
          <p:cNvPr id="8" name="TextBox 8"/>
          <p:cNvSpPr txBox="1"/>
          <p:nvPr/>
        </p:nvSpPr>
        <p:spPr>
          <a:xfrm>
            <a:off x="7881189" y="268605"/>
            <a:ext cx="3167258"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Data Modeling</a:t>
            </a:r>
          </a:p>
        </p:txBody>
      </p:sp>
      <p:sp>
        <p:nvSpPr>
          <p:cNvPr id="9" name="TextBox 9"/>
          <p:cNvSpPr txBox="1"/>
          <p:nvPr/>
        </p:nvSpPr>
        <p:spPr>
          <a:xfrm>
            <a:off x="543689" y="2637258"/>
            <a:ext cx="7400238" cy="2896045"/>
          </a:xfrm>
          <a:prstGeom prst="rect">
            <a:avLst/>
          </a:prstGeom>
        </p:spPr>
        <p:txBody>
          <a:bodyPr lIns="0" tIns="0" rIns="0" bIns="0" rtlCol="0" anchor="t">
            <a:spAutoFit/>
          </a:bodyPr>
          <a:lstStyle/>
          <a:p>
            <a:pPr algn="just">
              <a:lnSpc>
                <a:spcPts val="3335"/>
              </a:lnSpc>
            </a:pPr>
            <a:r>
              <a:rPr lang="en-US" sz="2399">
                <a:solidFill>
                  <a:srgbClr val="000000"/>
                </a:solidFill>
                <a:latin typeface="Montserrat"/>
              </a:rPr>
              <a:t>You can use a script to deliver your SXA site in a different language version. The SXA language manager adds the language to all site items and copies the field values from the selected source language to a new version in the target language.</a:t>
            </a:r>
          </a:p>
          <a:p>
            <a:pPr algn="just">
              <a:lnSpc>
                <a:spcPts val="3196"/>
              </a:lnSpc>
            </a:pPr>
            <a:endParaRPr lang="en-US" sz="2399">
              <a:solidFill>
                <a:srgbClr val="000000"/>
              </a:solidFill>
              <a:latin typeface="Montserrat"/>
            </a:endParaRPr>
          </a:p>
        </p:txBody>
      </p:sp>
      <p:sp>
        <p:nvSpPr>
          <p:cNvPr id="10" name="TextBox 10"/>
          <p:cNvSpPr txBox="1"/>
          <p:nvPr/>
        </p:nvSpPr>
        <p:spPr>
          <a:xfrm>
            <a:off x="543689" y="7389510"/>
            <a:ext cx="17200622" cy="1868790"/>
          </a:xfrm>
          <a:prstGeom prst="rect">
            <a:avLst/>
          </a:prstGeom>
        </p:spPr>
        <p:txBody>
          <a:bodyPr lIns="0" tIns="0" rIns="0" bIns="0" rtlCol="0" anchor="t">
            <a:spAutoFit/>
          </a:bodyPr>
          <a:lstStyle/>
          <a:p>
            <a:pPr marL="496627" lvl="1" indent="-248314" algn="just">
              <a:lnSpc>
                <a:spcPts val="3795"/>
              </a:lnSpc>
              <a:buFont typeface="Arial"/>
              <a:buChar char="•"/>
            </a:pPr>
            <a:r>
              <a:rPr lang="en-US" sz="2300">
                <a:solidFill>
                  <a:srgbClr val="000000"/>
                </a:solidFill>
                <a:latin typeface="Montserrat"/>
              </a:rPr>
              <a:t>Standard values items contain all fields defined in the data template itself and inherited from base templates.</a:t>
            </a:r>
          </a:p>
          <a:p>
            <a:pPr marL="496627" lvl="1" indent="-248314" algn="just">
              <a:lnSpc>
                <a:spcPts val="3795"/>
              </a:lnSpc>
              <a:buFont typeface="Arial"/>
              <a:buChar char="•"/>
            </a:pPr>
            <a:r>
              <a:rPr lang="en-US" sz="2300">
                <a:solidFill>
                  <a:srgbClr val="000000"/>
                </a:solidFill>
                <a:latin typeface="Montserrat"/>
              </a:rPr>
              <a:t>Templates are used to define data structure before creating any website.</a:t>
            </a:r>
          </a:p>
          <a:p>
            <a:pPr marL="496627" lvl="1" indent="-248314" algn="just">
              <a:lnSpc>
                <a:spcPts val="3795"/>
              </a:lnSpc>
              <a:buFont typeface="Arial"/>
              <a:buChar char="•"/>
            </a:pPr>
            <a:r>
              <a:rPr lang="en-US" sz="2300">
                <a:solidFill>
                  <a:srgbClr val="000000"/>
                </a:solidFill>
                <a:latin typeface="Montserrat"/>
              </a:rPr>
              <a:t>Template Inheritance.</a:t>
            </a:r>
          </a:p>
          <a:p>
            <a:pPr marL="496627" lvl="1" indent="-248314" algn="just">
              <a:lnSpc>
                <a:spcPts val="3795"/>
              </a:lnSpc>
              <a:buFont typeface="Arial"/>
              <a:buChar char="•"/>
            </a:pPr>
            <a:r>
              <a:rPr lang="en-US" sz="2300">
                <a:solidFill>
                  <a:srgbClr val="000000"/>
                </a:solidFill>
                <a:latin typeface="Montserrat"/>
              </a:rPr>
              <a:t>Effective insert options control the types of items users can insert under existing items. </a:t>
            </a:r>
          </a:p>
        </p:txBody>
      </p:sp>
      <p:sp>
        <p:nvSpPr>
          <p:cNvPr id="11" name="TextBox 11"/>
          <p:cNvSpPr txBox="1"/>
          <p:nvPr/>
        </p:nvSpPr>
        <p:spPr>
          <a:xfrm>
            <a:off x="543689" y="6607466"/>
            <a:ext cx="17200622" cy="535667"/>
          </a:xfrm>
          <a:prstGeom prst="rect">
            <a:avLst/>
          </a:prstGeom>
        </p:spPr>
        <p:txBody>
          <a:bodyPr lIns="0" tIns="0" rIns="0" bIns="0" rtlCol="0" anchor="t">
            <a:spAutoFit/>
          </a:bodyPr>
          <a:lstStyle/>
          <a:p>
            <a:pPr algn="just">
              <a:lnSpc>
                <a:spcPts val="4602"/>
              </a:lnSpc>
            </a:pPr>
            <a:r>
              <a:rPr lang="en-US" sz="2600">
                <a:solidFill>
                  <a:srgbClr val="000000"/>
                </a:solidFill>
                <a:latin typeface="Montserrat Bold"/>
              </a:rPr>
              <a:t>Key Pointers:</a:t>
            </a:r>
          </a:p>
        </p:txBody>
      </p:sp>
      <p:sp>
        <p:nvSpPr>
          <p:cNvPr id="12" name="TextBox 12"/>
          <p:cNvSpPr txBox="1"/>
          <p:nvPr/>
        </p:nvSpPr>
        <p:spPr>
          <a:xfrm>
            <a:off x="543689" y="1406477"/>
            <a:ext cx="7400238" cy="704217"/>
          </a:xfrm>
          <a:prstGeom prst="rect">
            <a:avLst/>
          </a:prstGeom>
        </p:spPr>
        <p:txBody>
          <a:bodyPr lIns="0" tIns="0" rIns="0" bIns="0" rtlCol="0" anchor="t">
            <a:spAutoFit/>
          </a:bodyPr>
          <a:lstStyle/>
          <a:p>
            <a:pPr algn="just">
              <a:lnSpc>
                <a:spcPts val="6499"/>
              </a:lnSpc>
            </a:pPr>
            <a:r>
              <a:rPr lang="en-US" sz="2599">
                <a:solidFill>
                  <a:srgbClr val="000000"/>
                </a:solidFill>
                <a:latin typeface="Montserrat Bold"/>
              </a:rPr>
              <a:t>Add a language version to an SXA site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7881189" y="268605"/>
            <a:ext cx="3167258"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Important Links</a:t>
            </a:r>
          </a:p>
        </p:txBody>
      </p:sp>
      <p:sp>
        <p:nvSpPr>
          <p:cNvPr id="8" name="TextBox 8"/>
          <p:cNvSpPr txBox="1"/>
          <p:nvPr/>
        </p:nvSpPr>
        <p:spPr>
          <a:xfrm>
            <a:off x="468333" y="1298512"/>
            <a:ext cx="17200622" cy="828634"/>
          </a:xfrm>
          <a:prstGeom prst="rect">
            <a:avLst/>
          </a:prstGeom>
        </p:spPr>
        <p:txBody>
          <a:bodyPr lIns="0" tIns="0" rIns="0" bIns="0" rtlCol="0" anchor="t">
            <a:spAutoFit/>
          </a:bodyPr>
          <a:lstStyle/>
          <a:p>
            <a:pPr>
              <a:lnSpc>
                <a:spcPts val="7500"/>
              </a:lnSpc>
            </a:pPr>
            <a:r>
              <a:rPr lang="en-US" sz="3000">
                <a:solidFill>
                  <a:srgbClr val="000000"/>
                </a:solidFill>
                <a:latin typeface="Montserrat Bold"/>
              </a:rPr>
              <a:t>Official Study Guide:</a:t>
            </a:r>
          </a:p>
        </p:txBody>
      </p:sp>
      <p:sp>
        <p:nvSpPr>
          <p:cNvPr id="9" name="TextBox 9"/>
          <p:cNvSpPr txBox="1"/>
          <p:nvPr/>
        </p:nvSpPr>
        <p:spPr>
          <a:xfrm>
            <a:off x="543689" y="2367603"/>
            <a:ext cx="17200622" cy="1076317"/>
          </a:xfrm>
          <a:prstGeom prst="rect">
            <a:avLst/>
          </a:prstGeom>
        </p:spPr>
        <p:txBody>
          <a:bodyPr lIns="0" tIns="0" rIns="0" bIns="0" rtlCol="0" anchor="t">
            <a:spAutoFit/>
          </a:bodyPr>
          <a:lstStyle/>
          <a:p>
            <a:pPr>
              <a:lnSpc>
                <a:spcPts val="4350"/>
              </a:lnSpc>
            </a:pPr>
            <a:r>
              <a:rPr lang="en-US" sz="3000" u="sng">
                <a:solidFill>
                  <a:srgbClr val="00569E"/>
                </a:solidFill>
                <a:latin typeface="Montserrat"/>
                <a:hlinkClick r:id="rId3" tooltip="https://learning.sitecore.com/partners/learn/course/1253/play/1896:710/study-guide-xm-cloud-developer-certification-exam"/>
              </a:rPr>
              <a:t>https://learning.sitecore.com/partners/learn/course/1253/play/1896:710/study-guide-xm-cloud-developer-certification-exam</a:t>
            </a:r>
          </a:p>
        </p:txBody>
      </p:sp>
      <p:sp>
        <p:nvSpPr>
          <p:cNvPr id="10" name="TextBox 10"/>
          <p:cNvSpPr txBox="1"/>
          <p:nvPr/>
        </p:nvSpPr>
        <p:spPr>
          <a:xfrm>
            <a:off x="543689" y="4015420"/>
            <a:ext cx="17200622" cy="828634"/>
          </a:xfrm>
          <a:prstGeom prst="rect">
            <a:avLst/>
          </a:prstGeom>
        </p:spPr>
        <p:txBody>
          <a:bodyPr lIns="0" tIns="0" rIns="0" bIns="0" rtlCol="0" anchor="t">
            <a:spAutoFit/>
          </a:bodyPr>
          <a:lstStyle/>
          <a:p>
            <a:pPr>
              <a:lnSpc>
                <a:spcPts val="7500"/>
              </a:lnSpc>
            </a:pPr>
            <a:r>
              <a:rPr lang="en-US" sz="3000">
                <a:solidFill>
                  <a:srgbClr val="000000"/>
                </a:solidFill>
                <a:latin typeface="Montserrat Bold"/>
              </a:rPr>
              <a:t>Practice Exam:</a:t>
            </a:r>
          </a:p>
        </p:txBody>
      </p:sp>
      <p:sp>
        <p:nvSpPr>
          <p:cNvPr id="11" name="TextBox 11"/>
          <p:cNvSpPr txBox="1"/>
          <p:nvPr/>
        </p:nvSpPr>
        <p:spPr>
          <a:xfrm>
            <a:off x="543689" y="5235870"/>
            <a:ext cx="17200622" cy="1076317"/>
          </a:xfrm>
          <a:prstGeom prst="rect">
            <a:avLst/>
          </a:prstGeom>
        </p:spPr>
        <p:txBody>
          <a:bodyPr lIns="0" tIns="0" rIns="0" bIns="0" rtlCol="0" anchor="t">
            <a:spAutoFit/>
          </a:bodyPr>
          <a:lstStyle/>
          <a:p>
            <a:pPr>
              <a:lnSpc>
                <a:spcPts val="4350"/>
              </a:lnSpc>
            </a:pPr>
            <a:r>
              <a:rPr lang="en-US" sz="3000" u="sng">
                <a:solidFill>
                  <a:srgbClr val="00569E"/>
                </a:solidFill>
                <a:latin typeface="Montserrat"/>
                <a:hlinkClick r:id="rId4" tooltip="https://insightswithvishalkhera.wordpress.com/2023/10/31/sitecore-xm-cloud-certification-practice-exam"/>
              </a:rPr>
              <a:t>https://insightswithvishalkhera.wordpress.com/2023/10/31/sitecore-xm-cloud-certification-practice-exam</a:t>
            </a:r>
          </a:p>
        </p:txBody>
      </p:sp>
      <p:sp>
        <p:nvSpPr>
          <p:cNvPr id="12" name="TextBox 12"/>
          <p:cNvSpPr txBox="1"/>
          <p:nvPr/>
        </p:nvSpPr>
        <p:spPr>
          <a:xfrm>
            <a:off x="543689" y="6883687"/>
            <a:ext cx="17200622" cy="828634"/>
          </a:xfrm>
          <a:prstGeom prst="rect">
            <a:avLst/>
          </a:prstGeom>
        </p:spPr>
        <p:txBody>
          <a:bodyPr lIns="0" tIns="0" rIns="0" bIns="0" rtlCol="0" anchor="t">
            <a:spAutoFit/>
          </a:bodyPr>
          <a:lstStyle/>
          <a:p>
            <a:pPr>
              <a:lnSpc>
                <a:spcPts val="7500"/>
              </a:lnSpc>
            </a:pPr>
            <a:r>
              <a:rPr lang="en-US" sz="3000">
                <a:solidFill>
                  <a:srgbClr val="000000"/>
                </a:solidFill>
                <a:latin typeface="Montserrat Bold"/>
              </a:rPr>
              <a:t>Exam Purchase Link:</a:t>
            </a:r>
          </a:p>
        </p:txBody>
      </p:sp>
      <p:sp>
        <p:nvSpPr>
          <p:cNvPr id="13" name="TextBox 13"/>
          <p:cNvSpPr txBox="1"/>
          <p:nvPr/>
        </p:nvSpPr>
        <p:spPr>
          <a:xfrm>
            <a:off x="543689" y="7950446"/>
            <a:ext cx="17200622" cy="523867"/>
          </a:xfrm>
          <a:prstGeom prst="rect">
            <a:avLst/>
          </a:prstGeom>
        </p:spPr>
        <p:txBody>
          <a:bodyPr lIns="0" tIns="0" rIns="0" bIns="0" rtlCol="0" anchor="t">
            <a:spAutoFit/>
          </a:bodyPr>
          <a:lstStyle/>
          <a:p>
            <a:pPr>
              <a:lnSpc>
                <a:spcPts val="4350"/>
              </a:lnSpc>
            </a:pPr>
            <a:r>
              <a:rPr lang="en-US" sz="3000" u="sng">
                <a:solidFill>
                  <a:srgbClr val="00569E"/>
                </a:solidFill>
                <a:latin typeface="Montserrat"/>
                <a:hlinkClick r:id="rId5" tooltip="https://www.webassessor.com/wa.do?page=enterCatalog&amp;tabs=7"/>
              </a:rPr>
              <a:t>https://www.webassessor.com/wa.do?page=enterCatalog&amp;tabs=7</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48AFF"/>
        </a:soli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4" name="TextBox 4"/>
          <p:cNvSpPr txBox="1"/>
          <p:nvPr/>
        </p:nvSpPr>
        <p:spPr>
          <a:xfrm>
            <a:off x="5533205" y="2427270"/>
            <a:ext cx="10127068" cy="3964025"/>
          </a:xfrm>
          <a:prstGeom prst="rect">
            <a:avLst/>
          </a:prstGeom>
        </p:spPr>
        <p:txBody>
          <a:bodyPr lIns="0" tIns="0" rIns="0" bIns="0" rtlCol="0" anchor="t">
            <a:spAutoFit/>
          </a:bodyPr>
          <a:lstStyle/>
          <a:p>
            <a:pPr>
              <a:lnSpc>
                <a:spcPts val="32460"/>
              </a:lnSpc>
            </a:pPr>
            <a:r>
              <a:rPr lang="en-US" sz="23186">
                <a:solidFill>
                  <a:srgbClr val="FFFFFF"/>
                </a:solidFill>
                <a:latin typeface="Montserrat Bold"/>
              </a:rPr>
              <a:t>Q&amp;A</a:t>
            </a:r>
          </a:p>
        </p:txBody>
      </p:sp>
      <p:grpSp>
        <p:nvGrpSpPr>
          <p:cNvPr id="5" name="Group 5"/>
          <p:cNvGrpSpPr/>
          <p:nvPr/>
        </p:nvGrpSpPr>
        <p:grpSpPr>
          <a:xfrm>
            <a:off x="3325052" y="2206728"/>
            <a:ext cx="11637896" cy="5419221"/>
            <a:chOff x="0" y="0"/>
            <a:chExt cx="3668676" cy="1708330"/>
          </a:xfrm>
        </p:grpSpPr>
        <p:sp>
          <p:nvSpPr>
            <p:cNvPr id="6" name="Freeform 6"/>
            <p:cNvSpPr/>
            <p:nvPr/>
          </p:nvSpPr>
          <p:spPr>
            <a:xfrm>
              <a:off x="0" y="0"/>
              <a:ext cx="3668676" cy="1708330"/>
            </a:xfrm>
            <a:custGeom>
              <a:avLst/>
              <a:gdLst/>
              <a:ahLst/>
              <a:cxnLst/>
              <a:rect l="l" t="t" r="r" b="b"/>
              <a:pathLst>
                <a:path w="3668676" h="1708330">
                  <a:moveTo>
                    <a:pt x="0" y="0"/>
                  </a:moveTo>
                  <a:lnTo>
                    <a:pt x="3668676" y="0"/>
                  </a:lnTo>
                  <a:lnTo>
                    <a:pt x="3668676" y="1708330"/>
                  </a:lnTo>
                  <a:lnTo>
                    <a:pt x="0" y="1708330"/>
                  </a:lnTo>
                  <a:close/>
                </a:path>
              </a:pathLst>
            </a:custGeom>
            <a:solidFill>
              <a:srgbClr val="000000">
                <a:alpha val="0"/>
              </a:srgbClr>
            </a:solidFill>
            <a:ln w="104775" cap="sq">
              <a:solidFill>
                <a:srgbClr val="FFFFFF"/>
              </a:solidFill>
              <a:prstDash val="solid"/>
              <a:miter/>
            </a:ln>
          </p:spPr>
          <p:txBody>
            <a:bodyPr/>
            <a:lstStyle/>
            <a:p>
              <a:endParaRPr lang="en-IN"/>
            </a:p>
          </p:txBody>
        </p:sp>
        <p:sp>
          <p:nvSpPr>
            <p:cNvPr id="7" name="TextBox 7"/>
            <p:cNvSpPr txBox="1"/>
            <p:nvPr/>
          </p:nvSpPr>
          <p:spPr>
            <a:xfrm>
              <a:off x="0" y="-47625"/>
              <a:ext cx="3668676" cy="1755955"/>
            </a:xfrm>
            <a:prstGeom prst="rect">
              <a:avLst/>
            </a:prstGeom>
          </p:spPr>
          <p:txBody>
            <a:bodyPr lIns="50800" tIns="50800" rIns="50800" bIns="50800" rtlCol="0" anchor="ctr"/>
            <a:lstStyle/>
            <a:p>
              <a:pPr algn="ctr">
                <a:lnSpc>
                  <a:spcPts val="3640"/>
                </a:lnSpc>
              </a:pPr>
              <a:r>
                <a:rPr lang="en-US" sz="2600">
                  <a:solidFill>
                    <a:srgbClr val="000000"/>
                  </a:solidFill>
                  <a:latin typeface="Montserrat"/>
                </a:rPr>
                <a:t> </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64109" y="6746819"/>
            <a:ext cx="414154" cy="414154"/>
          </a:xfrm>
          <a:custGeom>
            <a:avLst/>
            <a:gdLst/>
            <a:ahLst/>
            <a:cxnLst/>
            <a:rect l="l" t="t" r="r" b="b"/>
            <a:pathLst>
              <a:path w="414154" h="414154">
                <a:moveTo>
                  <a:pt x="0" y="0"/>
                </a:moveTo>
                <a:lnTo>
                  <a:pt x="414153" y="0"/>
                </a:lnTo>
                <a:lnTo>
                  <a:pt x="414153" y="414153"/>
                </a:lnTo>
                <a:lnTo>
                  <a:pt x="0" y="4141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464109" y="7297406"/>
            <a:ext cx="413968" cy="414154"/>
          </a:xfrm>
          <a:custGeom>
            <a:avLst/>
            <a:gdLst/>
            <a:ahLst/>
            <a:cxnLst/>
            <a:rect l="l" t="t" r="r" b="b"/>
            <a:pathLst>
              <a:path w="413968" h="414154">
                <a:moveTo>
                  <a:pt x="0" y="0"/>
                </a:moveTo>
                <a:lnTo>
                  <a:pt x="413967" y="0"/>
                </a:lnTo>
                <a:lnTo>
                  <a:pt x="413967" y="414154"/>
                </a:lnTo>
                <a:lnTo>
                  <a:pt x="0" y="4141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1898322">
            <a:off x="13299669" y="5075791"/>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6"/>
            <a:stretch>
              <a:fillRect/>
            </a:stretch>
          </a:blipFill>
        </p:spPr>
        <p:txBody>
          <a:bodyPr/>
          <a:lstStyle/>
          <a:p>
            <a:endParaRPr lang="en-IN"/>
          </a:p>
        </p:txBody>
      </p:sp>
      <p:sp>
        <p:nvSpPr>
          <p:cNvPr id="5" name="Freeform 5"/>
          <p:cNvSpPr/>
          <p:nvPr/>
        </p:nvSpPr>
        <p:spPr>
          <a:xfrm rot="-1898322">
            <a:off x="-3784911" y="-3899454"/>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6"/>
            <a:stretch>
              <a:fillRect/>
            </a:stretch>
          </a:blipFill>
        </p:spPr>
        <p:txBody>
          <a:bodyPr/>
          <a:lstStyle/>
          <a:p>
            <a:endParaRPr lang="en-IN"/>
          </a:p>
        </p:txBody>
      </p:sp>
      <p:sp>
        <p:nvSpPr>
          <p:cNvPr id="6" name="Freeform 6"/>
          <p:cNvSpPr/>
          <p:nvPr/>
        </p:nvSpPr>
        <p:spPr>
          <a:xfrm>
            <a:off x="5464294" y="6195105"/>
            <a:ext cx="413968" cy="418363"/>
          </a:xfrm>
          <a:custGeom>
            <a:avLst/>
            <a:gdLst/>
            <a:ahLst/>
            <a:cxnLst/>
            <a:rect l="l" t="t" r="r" b="b"/>
            <a:pathLst>
              <a:path w="413968" h="418363">
                <a:moveTo>
                  <a:pt x="0" y="0"/>
                </a:moveTo>
                <a:lnTo>
                  <a:pt x="413968" y="0"/>
                </a:lnTo>
                <a:lnTo>
                  <a:pt x="413968" y="418364"/>
                </a:lnTo>
                <a:lnTo>
                  <a:pt x="0" y="418364"/>
                </a:lnTo>
                <a:lnTo>
                  <a:pt x="0" y="0"/>
                </a:lnTo>
                <a:close/>
              </a:path>
            </a:pathLst>
          </a:custGeom>
          <a:blipFill>
            <a:blip r:embed="rId7"/>
            <a:stretch>
              <a:fillRect l="-530" r="-530"/>
            </a:stretch>
          </a:blipFill>
        </p:spPr>
        <p:txBody>
          <a:bodyPr/>
          <a:lstStyle/>
          <a:p>
            <a:endParaRPr lang="en-IN"/>
          </a:p>
        </p:txBody>
      </p:sp>
      <p:sp>
        <p:nvSpPr>
          <p:cNvPr id="7" name="Freeform 7"/>
          <p:cNvSpPr/>
          <p:nvPr/>
        </p:nvSpPr>
        <p:spPr>
          <a:xfrm>
            <a:off x="12425629" y="332405"/>
            <a:ext cx="5508739" cy="1392589"/>
          </a:xfrm>
          <a:custGeom>
            <a:avLst/>
            <a:gdLst/>
            <a:ahLst/>
            <a:cxnLst/>
            <a:rect l="l" t="t" r="r" b="b"/>
            <a:pathLst>
              <a:path w="5508739" h="1392589">
                <a:moveTo>
                  <a:pt x="0" y="0"/>
                </a:moveTo>
                <a:lnTo>
                  <a:pt x="5508739" y="0"/>
                </a:lnTo>
                <a:lnTo>
                  <a:pt x="5508739" y="1392590"/>
                </a:lnTo>
                <a:lnTo>
                  <a:pt x="0" y="1392590"/>
                </a:lnTo>
                <a:lnTo>
                  <a:pt x="0" y="0"/>
                </a:lnTo>
                <a:close/>
              </a:path>
            </a:pathLst>
          </a:custGeom>
          <a:blipFill>
            <a:blip r:embed="rId8"/>
            <a:stretch>
              <a:fillRect/>
            </a:stretch>
          </a:blipFill>
        </p:spPr>
        <p:txBody>
          <a:bodyPr/>
          <a:lstStyle/>
          <a:p>
            <a:endParaRPr lang="en-IN"/>
          </a:p>
        </p:txBody>
      </p:sp>
      <p:sp>
        <p:nvSpPr>
          <p:cNvPr id="8" name="TextBox 8"/>
          <p:cNvSpPr txBox="1"/>
          <p:nvPr/>
        </p:nvSpPr>
        <p:spPr>
          <a:xfrm>
            <a:off x="5361112" y="4229634"/>
            <a:ext cx="3908246" cy="709734"/>
          </a:xfrm>
          <a:prstGeom prst="rect">
            <a:avLst/>
          </a:prstGeom>
        </p:spPr>
        <p:txBody>
          <a:bodyPr lIns="0" tIns="0" rIns="0" bIns="0" rtlCol="0" anchor="t">
            <a:spAutoFit/>
          </a:bodyPr>
          <a:lstStyle/>
          <a:p>
            <a:pPr>
              <a:lnSpc>
                <a:spcPts val="5626"/>
              </a:lnSpc>
            </a:pPr>
            <a:r>
              <a:rPr lang="en-US" sz="4688">
                <a:solidFill>
                  <a:srgbClr val="000000"/>
                </a:solidFill>
                <a:latin typeface="Montserrat Bold"/>
              </a:rPr>
              <a:t>Contact:</a:t>
            </a:r>
          </a:p>
        </p:txBody>
      </p:sp>
      <p:sp>
        <p:nvSpPr>
          <p:cNvPr id="9" name="TextBox 9"/>
          <p:cNvSpPr txBox="1"/>
          <p:nvPr/>
        </p:nvSpPr>
        <p:spPr>
          <a:xfrm>
            <a:off x="6039956" y="7249781"/>
            <a:ext cx="5832495" cy="381378"/>
          </a:xfrm>
          <a:prstGeom prst="rect">
            <a:avLst/>
          </a:prstGeom>
        </p:spPr>
        <p:txBody>
          <a:bodyPr lIns="0" tIns="0" rIns="0" bIns="0" rtlCol="0" anchor="t">
            <a:spAutoFit/>
          </a:bodyPr>
          <a:lstStyle/>
          <a:p>
            <a:pPr>
              <a:lnSpc>
                <a:spcPts val="3129"/>
              </a:lnSpc>
            </a:pPr>
            <a:r>
              <a:rPr lang="en-US" sz="2235" u="sng">
                <a:solidFill>
                  <a:srgbClr val="000000"/>
                </a:solidFill>
                <a:latin typeface="Montserrat"/>
                <a:hlinkClick r:id="rId9" tooltip="https://insightswithvishalkhera.wordpress.com"/>
              </a:rPr>
              <a:t>insightswithvishalkhera.wordpress.com</a:t>
            </a:r>
          </a:p>
        </p:txBody>
      </p:sp>
      <p:sp>
        <p:nvSpPr>
          <p:cNvPr id="10" name="TextBox 10"/>
          <p:cNvSpPr txBox="1"/>
          <p:nvPr/>
        </p:nvSpPr>
        <p:spPr>
          <a:xfrm>
            <a:off x="5973281" y="6699194"/>
            <a:ext cx="5038461" cy="381605"/>
          </a:xfrm>
          <a:prstGeom prst="rect">
            <a:avLst/>
          </a:prstGeom>
        </p:spPr>
        <p:txBody>
          <a:bodyPr lIns="0" tIns="0" rIns="0" bIns="0" rtlCol="0" anchor="t">
            <a:spAutoFit/>
          </a:bodyPr>
          <a:lstStyle/>
          <a:p>
            <a:pPr>
              <a:lnSpc>
                <a:spcPts val="3129"/>
              </a:lnSpc>
            </a:pPr>
            <a:r>
              <a:rPr lang="en-US" sz="2235">
                <a:solidFill>
                  <a:srgbClr val="000000"/>
                </a:solidFill>
                <a:latin typeface="Montserrat"/>
              </a:rPr>
              <a:t>vishalkhera0001@gmail.com</a:t>
            </a:r>
          </a:p>
        </p:txBody>
      </p:sp>
      <p:sp>
        <p:nvSpPr>
          <p:cNvPr id="11" name="TextBox 11"/>
          <p:cNvSpPr txBox="1"/>
          <p:nvPr/>
        </p:nvSpPr>
        <p:spPr>
          <a:xfrm>
            <a:off x="6039956" y="6194179"/>
            <a:ext cx="4971786" cy="381378"/>
          </a:xfrm>
          <a:prstGeom prst="rect">
            <a:avLst/>
          </a:prstGeom>
        </p:spPr>
        <p:txBody>
          <a:bodyPr lIns="0" tIns="0" rIns="0" bIns="0" rtlCol="0" anchor="t">
            <a:spAutoFit/>
          </a:bodyPr>
          <a:lstStyle/>
          <a:p>
            <a:pPr>
              <a:lnSpc>
                <a:spcPts val="3129"/>
              </a:lnSpc>
            </a:pPr>
            <a:r>
              <a:rPr lang="en-US" sz="2235" u="sng">
                <a:solidFill>
                  <a:srgbClr val="000000"/>
                </a:solidFill>
                <a:latin typeface="Montserrat"/>
                <a:hlinkClick r:id="rId10" tooltip="https://www.linkedin.com/in/vishal-khera/"/>
              </a:rPr>
              <a:t>www.linkedin.com/in/vishal-khera</a:t>
            </a:r>
          </a:p>
        </p:txBody>
      </p:sp>
      <p:sp>
        <p:nvSpPr>
          <p:cNvPr id="12" name="TextBox 12"/>
          <p:cNvSpPr txBox="1"/>
          <p:nvPr/>
        </p:nvSpPr>
        <p:spPr>
          <a:xfrm>
            <a:off x="5439688" y="5063339"/>
            <a:ext cx="2769366" cy="507558"/>
          </a:xfrm>
          <a:prstGeom prst="rect">
            <a:avLst/>
          </a:prstGeom>
        </p:spPr>
        <p:txBody>
          <a:bodyPr lIns="0" tIns="0" rIns="0" bIns="0" rtlCol="0" anchor="t">
            <a:spAutoFit/>
          </a:bodyPr>
          <a:lstStyle/>
          <a:p>
            <a:pPr>
              <a:lnSpc>
                <a:spcPts val="4088"/>
              </a:lnSpc>
            </a:pPr>
            <a:r>
              <a:rPr lang="en-US" sz="2920">
                <a:solidFill>
                  <a:srgbClr val="000000"/>
                </a:solidFill>
                <a:latin typeface="Montserrat Light Bold"/>
              </a:rPr>
              <a:t>Vishal Khera</a:t>
            </a:r>
          </a:p>
        </p:txBody>
      </p:sp>
      <p:sp>
        <p:nvSpPr>
          <p:cNvPr id="13" name="TextBox 13"/>
          <p:cNvSpPr txBox="1"/>
          <p:nvPr/>
        </p:nvSpPr>
        <p:spPr>
          <a:xfrm>
            <a:off x="5439688" y="5592140"/>
            <a:ext cx="3150826" cy="381605"/>
          </a:xfrm>
          <a:prstGeom prst="rect">
            <a:avLst/>
          </a:prstGeom>
        </p:spPr>
        <p:txBody>
          <a:bodyPr lIns="0" tIns="0" rIns="0" bIns="0" rtlCol="0" anchor="t">
            <a:spAutoFit/>
          </a:bodyPr>
          <a:lstStyle/>
          <a:p>
            <a:pPr marL="0" lvl="0" indent="0" algn="l">
              <a:lnSpc>
                <a:spcPts val="3129"/>
              </a:lnSpc>
              <a:spcBef>
                <a:spcPct val="0"/>
              </a:spcBef>
            </a:pPr>
            <a:r>
              <a:rPr lang="en-US" sz="2235">
                <a:solidFill>
                  <a:srgbClr val="000000"/>
                </a:solidFill>
                <a:latin typeface="Montserrat"/>
              </a:rPr>
              <a:t>Sr. Sitecore Developer</a:t>
            </a:r>
          </a:p>
        </p:txBody>
      </p:sp>
      <p:sp>
        <p:nvSpPr>
          <p:cNvPr id="14" name="TextBox 14"/>
          <p:cNvSpPr txBox="1"/>
          <p:nvPr/>
        </p:nvSpPr>
        <p:spPr>
          <a:xfrm>
            <a:off x="5039139" y="2384940"/>
            <a:ext cx="8460437" cy="1577994"/>
          </a:xfrm>
          <a:prstGeom prst="rect">
            <a:avLst/>
          </a:prstGeom>
        </p:spPr>
        <p:txBody>
          <a:bodyPr lIns="0" tIns="0" rIns="0" bIns="0" rtlCol="0" anchor="t">
            <a:spAutoFit/>
          </a:bodyPr>
          <a:lstStyle/>
          <a:p>
            <a:pPr>
              <a:lnSpc>
                <a:spcPts val="12508"/>
              </a:lnSpc>
            </a:pPr>
            <a:r>
              <a:rPr lang="en-US" sz="10424">
                <a:solidFill>
                  <a:srgbClr val="000000"/>
                </a:solidFill>
                <a:latin typeface="Montserrat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404408" y="3448170"/>
            <a:ext cx="17479184" cy="3038475"/>
          </a:xfrm>
          <a:prstGeom prst="rect">
            <a:avLst/>
          </a:prstGeom>
        </p:spPr>
        <p:txBody>
          <a:bodyPr lIns="0" tIns="0" rIns="0" bIns="0" rtlCol="0" anchor="t">
            <a:spAutoFit/>
          </a:bodyPr>
          <a:lstStyle/>
          <a:p>
            <a:pPr marL="0" lvl="0" indent="0" algn="ctr">
              <a:lnSpc>
                <a:spcPts val="12061"/>
              </a:lnSpc>
              <a:spcBef>
                <a:spcPct val="0"/>
              </a:spcBef>
            </a:pPr>
            <a:r>
              <a:rPr lang="en-US" sz="10051">
                <a:solidFill>
                  <a:srgbClr val="FFFFFF"/>
                </a:solidFill>
                <a:latin typeface="Montserrat Bold"/>
              </a:rPr>
              <a:t>XM Cloud Architecture and Developer Workflow</a:t>
            </a:r>
          </a:p>
        </p:txBody>
      </p:sp>
      <p:grpSp>
        <p:nvGrpSpPr>
          <p:cNvPr id="3" name="Group 3"/>
          <p:cNvGrpSpPr/>
          <p:nvPr/>
        </p:nvGrpSpPr>
        <p:grpSpPr>
          <a:xfrm>
            <a:off x="404408" y="2253035"/>
            <a:ext cx="17479184" cy="5419221"/>
            <a:chOff x="0" y="0"/>
            <a:chExt cx="5510056" cy="1708330"/>
          </a:xfrm>
        </p:grpSpPr>
        <p:sp>
          <p:nvSpPr>
            <p:cNvPr id="4" name="Freeform 4"/>
            <p:cNvSpPr/>
            <p:nvPr/>
          </p:nvSpPr>
          <p:spPr>
            <a:xfrm>
              <a:off x="0" y="0"/>
              <a:ext cx="5510056" cy="1708330"/>
            </a:xfrm>
            <a:custGeom>
              <a:avLst/>
              <a:gdLst/>
              <a:ahLst/>
              <a:cxnLst/>
              <a:rect l="l" t="t" r="r" b="b"/>
              <a:pathLst>
                <a:path w="5510056" h="1708330">
                  <a:moveTo>
                    <a:pt x="0" y="0"/>
                  </a:moveTo>
                  <a:lnTo>
                    <a:pt x="5510056" y="0"/>
                  </a:lnTo>
                  <a:lnTo>
                    <a:pt x="5510056" y="1708330"/>
                  </a:lnTo>
                  <a:lnTo>
                    <a:pt x="0" y="1708330"/>
                  </a:lnTo>
                  <a:close/>
                </a:path>
              </a:pathLst>
            </a:custGeom>
            <a:solidFill>
              <a:srgbClr val="000000">
                <a:alpha val="0"/>
              </a:srgbClr>
            </a:solidFill>
            <a:ln w="104775" cap="sq">
              <a:solidFill>
                <a:srgbClr val="FFFFFF"/>
              </a:solidFill>
              <a:prstDash val="solid"/>
              <a:miter/>
            </a:ln>
          </p:spPr>
          <p:txBody>
            <a:bodyPr/>
            <a:lstStyle/>
            <a:p>
              <a:endParaRPr lang="en-IN"/>
            </a:p>
          </p:txBody>
        </p:sp>
        <p:sp>
          <p:nvSpPr>
            <p:cNvPr id="5" name="TextBox 5"/>
            <p:cNvSpPr txBox="1"/>
            <p:nvPr/>
          </p:nvSpPr>
          <p:spPr>
            <a:xfrm>
              <a:off x="0" y="-47625"/>
              <a:ext cx="5510056" cy="1755955"/>
            </a:xfrm>
            <a:prstGeom prst="rect">
              <a:avLst/>
            </a:prstGeom>
          </p:spPr>
          <p:txBody>
            <a:bodyPr lIns="50800" tIns="50800" rIns="50800" bIns="50800" rtlCol="0" anchor="ctr"/>
            <a:lstStyle/>
            <a:p>
              <a:pPr algn="ctr">
                <a:lnSpc>
                  <a:spcPts val="3640"/>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151737" y="4120447"/>
            <a:ext cx="11187947" cy="3863975"/>
          </a:xfrm>
          <a:prstGeom prst="rect">
            <a:avLst/>
          </a:prstGeom>
        </p:spPr>
        <p:txBody>
          <a:bodyPr lIns="0" tIns="0" rIns="0" bIns="0" rtlCol="0" anchor="t">
            <a:spAutoFit/>
          </a:bodyPr>
          <a:lstStyle/>
          <a:p>
            <a:pPr marL="431804" lvl="1" indent="-215902">
              <a:lnSpc>
                <a:spcPts val="2800"/>
              </a:lnSpc>
              <a:buFont typeface="Arial"/>
              <a:buChar char="•"/>
            </a:pPr>
            <a:r>
              <a:rPr lang="en-US" sz="2000">
                <a:solidFill>
                  <a:srgbClr val="000000"/>
                </a:solidFill>
                <a:latin typeface="Montserrat Bold"/>
              </a:rPr>
              <a:t>Content Management Instance: </a:t>
            </a:r>
            <a:r>
              <a:rPr lang="en-US" sz="2000">
                <a:solidFill>
                  <a:srgbClr val="000000"/>
                </a:solidFill>
                <a:latin typeface="Montserrat"/>
              </a:rPr>
              <a:t>The hub for creating, storing, and managing site content, including layouts and permissions.</a:t>
            </a:r>
          </a:p>
          <a:p>
            <a:pPr marL="431804" lvl="1" indent="-215902">
              <a:lnSpc>
                <a:spcPts val="2800"/>
              </a:lnSpc>
              <a:buFont typeface="Arial"/>
              <a:buChar char="•"/>
            </a:pPr>
            <a:r>
              <a:rPr lang="en-US" sz="2000">
                <a:solidFill>
                  <a:srgbClr val="000000"/>
                </a:solidFill>
                <a:latin typeface="Montserrat Bold"/>
              </a:rPr>
              <a:t>Deploy App: </a:t>
            </a:r>
            <a:r>
              <a:rPr lang="en-US" sz="2000">
                <a:solidFill>
                  <a:srgbClr val="000000"/>
                </a:solidFill>
                <a:latin typeface="Montserrat"/>
              </a:rPr>
              <a:t>User interface for project management and deployment processes.</a:t>
            </a:r>
          </a:p>
          <a:p>
            <a:pPr marL="431804" lvl="1" indent="-215902">
              <a:lnSpc>
                <a:spcPts val="2800"/>
              </a:lnSpc>
              <a:buFont typeface="Arial"/>
              <a:buChar char="•"/>
            </a:pPr>
            <a:r>
              <a:rPr lang="en-US" sz="2000">
                <a:solidFill>
                  <a:srgbClr val="000000"/>
                </a:solidFill>
                <a:latin typeface="Montserrat Bold"/>
              </a:rPr>
              <a:t>Experience Edge: </a:t>
            </a:r>
            <a:r>
              <a:rPr lang="en-US" sz="2000">
                <a:solidFill>
                  <a:srgbClr val="000000"/>
                </a:solidFill>
                <a:latin typeface="Montserrat"/>
              </a:rPr>
              <a:t> is an API-based service that provides globally replicated, scalable access to Sitecore Experience Platform items, layout, and media (content retrieval via a CDN).</a:t>
            </a:r>
          </a:p>
          <a:p>
            <a:pPr marL="431804" lvl="1" indent="-215902">
              <a:lnSpc>
                <a:spcPts val="2800"/>
              </a:lnSpc>
              <a:buFont typeface="Arial"/>
              <a:buChar char="•"/>
            </a:pPr>
            <a:r>
              <a:rPr lang="en-US" sz="2000">
                <a:solidFill>
                  <a:srgbClr val="000000"/>
                </a:solidFill>
                <a:latin typeface="Montserrat Bold"/>
              </a:rPr>
              <a:t>Site Collection:</a:t>
            </a:r>
            <a:r>
              <a:rPr lang="en-US" sz="2000">
                <a:solidFill>
                  <a:srgbClr val="000000"/>
                </a:solidFill>
                <a:latin typeface="Montserrat"/>
              </a:rPr>
              <a:t> Parent item to group and share content between related sites.</a:t>
            </a:r>
          </a:p>
          <a:p>
            <a:pPr marL="431804" lvl="1" indent="-215902">
              <a:lnSpc>
                <a:spcPts val="2800"/>
              </a:lnSpc>
              <a:buFont typeface="Arial"/>
              <a:buChar char="•"/>
            </a:pPr>
            <a:r>
              <a:rPr lang="en-US" sz="2000">
                <a:solidFill>
                  <a:srgbClr val="000000"/>
                </a:solidFill>
                <a:latin typeface="Montserrat Bold"/>
              </a:rPr>
              <a:t>Sitecore Cloud Portal: </a:t>
            </a:r>
            <a:r>
              <a:rPr lang="en-US" sz="2000">
                <a:solidFill>
                  <a:srgbClr val="000000"/>
                </a:solidFill>
                <a:latin typeface="Montserrat"/>
              </a:rPr>
              <a:t>Central hub for managing DXP products and user access.</a:t>
            </a:r>
          </a:p>
          <a:p>
            <a:pPr marL="431804" lvl="1" indent="-215902">
              <a:lnSpc>
                <a:spcPts val="2800"/>
              </a:lnSpc>
              <a:buFont typeface="Arial"/>
              <a:buChar char="•"/>
            </a:pPr>
            <a:r>
              <a:rPr lang="en-US" sz="2000">
                <a:solidFill>
                  <a:srgbClr val="000000"/>
                </a:solidFill>
                <a:latin typeface="Montserrat Bold"/>
              </a:rPr>
              <a:t>XM Cloud Starter Template: </a:t>
            </a:r>
            <a:r>
              <a:rPr lang="en-US" sz="2000">
                <a:solidFill>
                  <a:srgbClr val="000000"/>
                </a:solidFill>
                <a:latin typeface="Montserrat"/>
              </a:rPr>
              <a:t>Code base for stable and up-to-date assets, resources, and components for XM Cloud projects.</a:t>
            </a:r>
          </a:p>
          <a:p>
            <a:pPr>
              <a:lnSpc>
                <a:spcPts val="2800"/>
              </a:lnSpc>
            </a:pPr>
            <a:endParaRPr lang="en-US" sz="2000">
              <a:solidFill>
                <a:srgbClr val="000000"/>
              </a:solidFill>
              <a:latin typeface="Montserrat"/>
            </a:endParaRPr>
          </a:p>
        </p:txBody>
      </p:sp>
      <p:grpSp>
        <p:nvGrpSpPr>
          <p:cNvPr id="8" name="Group 8"/>
          <p:cNvGrpSpPr/>
          <p:nvPr/>
        </p:nvGrpSpPr>
        <p:grpSpPr>
          <a:xfrm>
            <a:off x="367093" y="8466677"/>
            <a:ext cx="2891736" cy="1290189"/>
            <a:chOff x="0" y="0"/>
            <a:chExt cx="761609" cy="339803"/>
          </a:xfrm>
        </p:grpSpPr>
        <p:sp>
          <p:nvSpPr>
            <p:cNvPr id="9" name="Freeform 9"/>
            <p:cNvSpPr/>
            <p:nvPr/>
          </p:nvSpPr>
          <p:spPr>
            <a:xfrm>
              <a:off x="0" y="0"/>
              <a:ext cx="761609" cy="339803"/>
            </a:xfrm>
            <a:custGeom>
              <a:avLst/>
              <a:gdLst/>
              <a:ahLst/>
              <a:cxnLst/>
              <a:rect l="l" t="t" r="r" b="b"/>
              <a:pathLst>
                <a:path w="761609" h="339803">
                  <a:moveTo>
                    <a:pt x="136540" y="0"/>
                  </a:moveTo>
                  <a:lnTo>
                    <a:pt x="625069" y="0"/>
                  </a:lnTo>
                  <a:cubicBezTo>
                    <a:pt x="661282" y="0"/>
                    <a:pt x="696011" y="14385"/>
                    <a:pt x="721618" y="39992"/>
                  </a:cubicBezTo>
                  <a:cubicBezTo>
                    <a:pt x="747224" y="65598"/>
                    <a:pt x="761609" y="100327"/>
                    <a:pt x="761609" y="136540"/>
                  </a:cubicBezTo>
                  <a:lnTo>
                    <a:pt x="761609" y="203263"/>
                  </a:lnTo>
                  <a:cubicBezTo>
                    <a:pt x="761609" y="278672"/>
                    <a:pt x="700478" y="339803"/>
                    <a:pt x="625069" y="339803"/>
                  </a:cubicBezTo>
                  <a:lnTo>
                    <a:pt x="136540" y="339803"/>
                  </a:lnTo>
                  <a:cubicBezTo>
                    <a:pt x="61131" y="339803"/>
                    <a:pt x="0" y="278672"/>
                    <a:pt x="0" y="203263"/>
                  </a:cubicBezTo>
                  <a:lnTo>
                    <a:pt x="0" y="136540"/>
                  </a:lnTo>
                  <a:cubicBezTo>
                    <a:pt x="0" y="61131"/>
                    <a:pt x="61131" y="0"/>
                    <a:pt x="136540" y="0"/>
                  </a:cubicBezTo>
                  <a:close/>
                </a:path>
              </a:pathLst>
            </a:custGeom>
            <a:solidFill>
              <a:srgbClr val="048AFF"/>
            </a:solidFill>
          </p:spPr>
          <p:txBody>
            <a:bodyPr/>
            <a:lstStyle/>
            <a:p>
              <a:endParaRPr lang="en-IN"/>
            </a:p>
          </p:txBody>
        </p:sp>
        <p:sp>
          <p:nvSpPr>
            <p:cNvPr id="10" name="TextBox 10"/>
            <p:cNvSpPr txBox="1"/>
            <p:nvPr/>
          </p:nvSpPr>
          <p:spPr>
            <a:xfrm>
              <a:off x="0" y="-47625"/>
              <a:ext cx="761609" cy="387428"/>
            </a:xfrm>
            <a:prstGeom prst="rect">
              <a:avLst/>
            </a:prstGeom>
          </p:spPr>
          <p:txBody>
            <a:bodyPr lIns="50800" tIns="50800" rIns="50800" bIns="50800" rtlCol="0" anchor="ctr"/>
            <a:lstStyle/>
            <a:p>
              <a:pPr algn="ctr">
                <a:lnSpc>
                  <a:spcPts val="3640"/>
                </a:lnSpc>
              </a:pPr>
              <a:r>
                <a:rPr lang="en-US" sz="2600">
                  <a:solidFill>
                    <a:srgbClr val="FFFFFF"/>
                  </a:solidFill>
                  <a:latin typeface="Montserrat Bold"/>
                </a:rPr>
                <a:t>Site Collection Folder</a:t>
              </a:r>
            </a:p>
          </p:txBody>
        </p:sp>
      </p:grpSp>
      <p:sp>
        <p:nvSpPr>
          <p:cNvPr id="11" name="AutoShape 11"/>
          <p:cNvSpPr/>
          <p:nvPr/>
        </p:nvSpPr>
        <p:spPr>
          <a:xfrm>
            <a:off x="3259020" y="9130821"/>
            <a:ext cx="1901761" cy="19050"/>
          </a:xfrm>
          <a:prstGeom prst="line">
            <a:avLst/>
          </a:prstGeom>
          <a:ln w="38100" cap="flat">
            <a:solidFill>
              <a:srgbClr val="000000"/>
            </a:solidFill>
            <a:prstDash val="solid"/>
            <a:headEnd type="none" w="sm" len="sm"/>
            <a:tailEnd type="arrow" w="med" len="sm"/>
          </a:ln>
        </p:spPr>
        <p:txBody>
          <a:bodyPr/>
          <a:lstStyle/>
          <a:p>
            <a:endParaRPr lang="en-IN"/>
          </a:p>
        </p:txBody>
      </p:sp>
      <p:grpSp>
        <p:nvGrpSpPr>
          <p:cNvPr id="12" name="Group 12"/>
          <p:cNvGrpSpPr/>
          <p:nvPr/>
        </p:nvGrpSpPr>
        <p:grpSpPr>
          <a:xfrm>
            <a:off x="5160971" y="8499995"/>
            <a:ext cx="2891736" cy="1280702"/>
            <a:chOff x="0" y="0"/>
            <a:chExt cx="761609" cy="337304"/>
          </a:xfrm>
        </p:grpSpPr>
        <p:sp>
          <p:nvSpPr>
            <p:cNvPr id="13" name="Freeform 13"/>
            <p:cNvSpPr/>
            <p:nvPr/>
          </p:nvSpPr>
          <p:spPr>
            <a:xfrm>
              <a:off x="0" y="0"/>
              <a:ext cx="761609" cy="337304"/>
            </a:xfrm>
            <a:custGeom>
              <a:avLst/>
              <a:gdLst/>
              <a:ahLst/>
              <a:cxnLst/>
              <a:rect l="l" t="t" r="r" b="b"/>
              <a:pathLst>
                <a:path w="761609" h="337304">
                  <a:moveTo>
                    <a:pt x="136540" y="0"/>
                  </a:moveTo>
                  <a:lnTo>
                    <a:pt x="625069" y="0"/>
                  </a:lnTo>
                  <a:cubicBezTo>
                    <a:pt x="661282" y="0"/>
                    <a:pt x="696011" y="14385"/>
                    <a:pt x="721618" y="39992"/>
                  </a:cubicBezTo>
                  <a:cubicBezTo>
                    <a:pt x="747224" y="65598"/>
                    <a:pt x="761609" y="100327"/>
                    <a:pt x="761609" y="136540"/>
                  </a:cubicBezTo>
                  <a:lnTo>
                    <a:pt x="761609" y="200764"/>
                  </a:lnTo>
                  <a:cubicBezTo>
                    <a:pt x="761609" y="276173"/>
                    <a:pt x="700478" y="337304"/>
                    <a:pt x="625069" y="337304"/>
                  </a:cubicBezTo>
                  <a:lnTo>
                    <a:pt x="136540" y="337304"/>
                  </a:lnTo>
                  <a:cubicBezTo>
                    <a:pt x="61131" y="337304"/>
                    <a:pt x="0" y="276173"/>
                    <a:pt x="0" y="200764"/>
                  </a:cubicBezTo>
                  <a:lnTo>
                    <a:pt x="0" y="136540"/>
                  </a:lnTo>
                  <a:cubicBezTo>
                    <a:pt x="0" y="61131"/>
                    <a:pt x="61131" y="0"/>
                    <a:pt x="136540" y="0"/>
                  </a:cubicBezTo>
                  <a:close/>
                </a:path>
              </a:pathLst>
            </a:custGeom>
            <a:solidFill>
              <a:srgbClr val="048AFF"/>
            </a:solidFill>
          </p:spPr>
          <p:txBody>
            <a:bodyPr/>
            <a:lstStyle/>
            <a:p>
              <a:endParaRPr lang="en-IN"/>
            </a:p>
          </p:txBody>
        </p:sp>
        <p:sp>
          <p:nvSpPr>
            <p:cNvPr id="14" name="TextBox 14"/>
            <p:cNvSpPr txBox="1"/>
            <p:nvPr/>
          </p:nvSpPr>
          <p:spPr>
            <a:xfrm>
              <a:off x="0" y="-47625"/>
              <a:ext cx="761609" cy="384929"/>
            </a:xfrm>
            <a:prstGeom prst="rect">
              <a:avLst/>
            </a:prstGeom>
          </p:spPr>
          <p:txBody>
            <a:bodyPr lIns="50800" tIns="50800" rIns="50800" bIns="50800" rtlCol="0" anchor="ctr"/>
            <a:lstStyle/>
            <a:p>
              <a:pPr algn="ctr">
                <a:lnSpc>
                  <a:spcPts val="3640"/>
                </a:lnSpc>
              </a:pPr>
              <a:r>
                <a:rPr lang="en-US" sz="2600">
                  <a:solidFill>
                    <a:srgbClr val="FFFFFF"/>
                  </a:solidFill>
                  <a:latin typeface="Montserrat Bold"/>
                </a:rPr>
                <a:t>Site Collection</a:t>
              </a:r>
            </a:p>
          </p:txBody>
        </p:sp>
      </p:grpSp>
      <p:sp>
        <p:nvSpPr>
          <p:cNvPr id="15" name="AutoShape 15"/>
          <p:cNvSpPr/>
          <p:nvPr/>
        </p:nvSpPr>
        <p:spPr>
          <a:xfrm>
            <a:off x="8117763" y="9159395"/>
            <a:ext cx="1901761" cy="19050"/>
          </a:xfrm>
          <a:prstGeom prst="line">
            <a:avLst/>
          </a:prstGeom>
          <a:ln w="38100" cap="flat">
            <a:solidFill>
              <a:srgbClr val="000000"/>
            </a:solidFill>
            <a:prstDash val="solid"/>
            <a:headEnd type="none" w="sm" len="sm"/>
            <a:tailEnd type="arrow" w="med" len="sm"/>
          </a:ln>
        </p:spPr>
        <p:txBody>
          <a:bodyPr/>
          <a:lstStyle/>
          <a:p>
            <a:endParaRPr lang="en-IN"/>
          </a:p>
        </p:txBody>
      </p:sp>
      <p:grpSp>
        <p:nvGrpSpPr>
          <p:cNvPr id="16" name="Group 16"/>
          <p:cNvGrpSpPr/>
          <p:nvPr/>
        </p:nvGrpSpPr>
        <p:grpSpPr>
          <a:xfrm>
            <a:off x="10159007" y="8552400"/>
            <a:ext cx="2792068" cy="1233041"/>
            <a:chOff x="0" y="0"/>
            <a:chExt cx="735359" cy="324752"/>
          </a:xfrm>
        </p:grpSpPr>
        <p:sp>
          <p:nvSpPr>
            <p:cNvPr id="17" name="Freeform 17"/>
            <p:cNvSpPr/>
            <p:nvPr/>
          </p:nvSpPr>
          <p:spPr>
            <a:xfrm>
              <a:off x="0" y="0"/>
              <a:ext cx="735359" cy="324752"/>
            </a:xfrm>
            <a:custGeom>
              <a:avLst/>
              <a:gdLst/>
              <a:ahLst/>
              <a:cxnLst/>
              <a:rect l="l" t="t" r="r" b="b"/>
              <a:pathLst>
                <a:path w="735359" h="324752">
                  <a:moveTo>
                    <a:pt x="141414" y="0"/>
                  </a:moveTo>
                  <a:lnTo>
                    <a:pt x="593945" y="0"/>
                  </a:lnTo>
                  <a:cubicBezTo>
                    <a:pt x="631451" y="0"/>
                    <a:pt x="667420" y="14899"/>
                    <a:pt x="693940" y="41419"/>
                  </a:cubicBezTo>
                  <a:cubicBezTo>
                    <a:pt x="720460" y="67940"/>
                    <a:pt x="735359" y="103909"/>
                    <a:pt x="735359" y="141414"/>
                  </a:cubicBezTo>
                  <a:lnTo>
                    <a:pt x="735359" y="183337"/>
                  </a:lnTo>
                  <a:cubicBezTo>
                    <a:pt x="735359" y="261438"/>
                    <a:pt x="672046" y="324752"/>
                    <a:pt x="593945" y="324752"/>
                  </a:cubicBezTo>
                  <a:lnTo>
                    <a:pt x="141414" y="324752"/>
                  </a:lnTo>
                  <a:cubicBezTo>
                    <a:pt x="63313" y="324752"/>
                    <a:pt x="0" y="261438"/>
                    <a:pt x="0" y="183337"/>
                  </a:cubicBezTo>
                  <a:lnTo>
                    <a:pt x="0" y="141414"/>
                  </a:lnTo>
                  <a:cubicBezTo>
                    <a:pt x="0" y="63313"/>
                    <a:pt x="63313" y="0"/>
                    <a:pt x="141414" y="0"/>
                  </a:cubicBezTo>
                  <a:close/>
                </a:path>
              </a:pathLst>
            </a:custGeom>
            <a:solidFill>
              <a:srgbClr val="048AFF"/>
            </a:solidFill>
          </p:spPr>
          <p:txBody>
            <a:bodyPr/>
            <a:lstStyle/>
            <a:p>
              <a:endParaRPr lang="en-IN"/>
            </a:p>
          </p:txBody>
        </p:sp>
        <p:sp>
          <p:nvSpPr>
            <p:cNvPr id="18" name="TextBox 18"/>
            <p:cNvSpPr txBox="1"/>
            <p:nvPr/>
          </p:nvSpPr>
          <p:spPr>
            <a:xfrm>
              <a:off x="0" y="-47625"/>
              <a:ext cx="735359" cy="372377"/>
            </a:xfrm>
            <a:prstGeom prst="rect">
              <a:avLst/>
            </a:prstGeom>
          </p:spPr>
          <p:txBody>
            <a:bodyPr lIns="50800" tIns="50800" rIns="50800" bIns="50800" rtlCol="0" anchor="ctr"/>
            <a:lstStyle/>
            <a:p>
              <a:pPr algn="ctr">
                <a:lnSpc>
                  <a:spcPts val="3640"/>
                </a:lnSpc>
              </a:pPr>
              <a:r>
                <a:rPr lang="en-US" sz="2600">
                  <a:solidFill>
                    <a:srgbClr val="FFFFFF"/>
                  </a:solidFill>
                  <a:latin typeface="Montserrat Bold"/>
                </a:rPr>
                <a:t>Site Folder</a:t>
              </a:r>
            </a:p>
          </p:txBody>
        </p:sp>
      </p:grpSp>
      <p:sp>
        <p:nvSpPr>
          <p:cNvPr id="19" name="AutoShape 19"/>
          <p:cNvSpPr/>
          <p:nvPr/>
        </p:nvSpPr>
        <p:spPr>
          <a:xfrm>
            <a:off x="12951265" y="9159395"/>
            <a:ext cx="1901761" cy="19050"/>
          </a:xfrm>
          <a:prstGeom prst="line">
            <a:avLst/>
          </a:prstGeom>
          <a:ln w="38100" cap="flat">
            <a:solidFill>
              <a:srgbClr val="000000"/>
            </a:solidFill>
            <a:prstDash val="solid"/>
            <a:headEnd type="none" w="sm" len="sm"/>
            <a:tailEnd type="arrow" w="med" len="sm"/>
          </a:ln>
        </p:spPr>
        <p:txBody>
          <a:bodyPr/>
          <a:lstStyle/>
          <a:p>
            <a:endParaRPr lang="en-IN"/>
          </a:p>
        </p:txBody>
      </p:sp>
      <p:grpSp>
        <p:nvGrpSpPr>
          <p:cNvPr id="20" name="Group 20"/>
          <p:cNvGrpSpPr/>
          <p:nvPr/>
        </p:nvGrpSpPr>
        <p:grpSpPr>
          <a:xfrm>
            <a:off x="14853217" y="8585717"/>
            <a:ext cx="2792068" cy="1199723"/>
            <a:chOff x="0" y="0"/>
            <a:chExt cx="735359" cy="315976"/>
          </a:xfrm>
        </p:grpSpPr>
        <p:sp>
          <p:nvSpPr>
            <p:cNvPr id="21" name="Freeform 21"/>
            <p:cNvSpPr/>
            <p:nvPr/>
          </p:nvSpPr>
          <p:spPr>
            <a:xfrm>
              <a:off x="0" y="0"/>
              <a:ext cx="735359" cy="315976"/>
            </a:xfrm>
            <a:custGeom>
              <a:avLst/>
              <a:gdLst/>
              <a:ahLst/>
              <a:cxnLst/>
              <a:rect l="l" t="t" r="r" b="b"/>
              <a:pathLst>
                <a:path w="735359" h="315976">
                  <a:moveTo>
                    <a:pt x="141414" y="0"/>
                  </a:moveTo>
                  <a:lnTo>
                    <a:pt x="593945" y="0"/>
                  </a:lnTo>
                  <a:cubicBezTo>
                    <a:pt x="631451" y="0"/>
                    <a:pt x="667420" y="14899"/>
                    <a:pt x="693940" y="41419"/>
                  </a:cubicBezTo>
                  <a:cubicBezTo>
                    <a:pt x="720460" y="67940"/>
                    <a:pt x="735359" y="103909"/>
                    <a:pt x="735359" y="141414"/>
                  </a:cubicBezTo>
                  <a:lnTo>
                    <a:pt x="735359" y="174562"/>
                  </a:lnTo>
                  <a:cubicBezTo>
                    <a:pt x="735359" y="252663"/>
                    <a:pt x="672046" y="315976"/>
                    <a:pt x="593945" y="315976"/>
                  </a:cubicBezTo>
                  <a:lnTo>
                    <a:pt x="141414" y="315976"/>
                  </a:lnTo>
                  <a:cubicBezTo>
                    <a:pt x="63313" y="315976"/>
                    <a:pt x="0" y="252663"/>
                    <a:pt x="0" y="174562"/>
                  </a:cubicBezTo>
                  <a:lnTo>
                    <a:pt x="0" y="141414"/>
                  </a:lnTo>
                  <a:cubicBezTo>
                    <a:pt x="0" y="63313"/>
                    <a:pt x="63313" y="0"/>
                    <a:pt x="141414" y="0"/>
                  </a:cubicBezTo>
                  <a:close/>
                </a:path>
              </a:pathLst>
            </a:custGeom>
            <a:solidFill>
              <a:srgbClr val="048AFF"/>
            </a:solidFill>
          </p:spPr>
          <p:txBody>
            <a:bodyPr/>
            <a:lstStyle/>
            <a:p>
              <a:endParaRPr lang="en-IN"/>
            </a:p>
          </p:txBody>
        </p:sp>
        <p:sp>
          <p:nvSpPr>
            <p:cNvPr id="22" name="TextBox 22"/>
            <p:cNvSpPr txBox="1"/>
            <p:nvPr/>
          </p:nvSpPr>
          <p:spPr>
            <a:xfrm>
              <a:off x="0" y="-47625"/>
              <a:ext cx="735359" cy="363601"/>
            </a:xfrm>
            <a:prstGeom prst="rect">
              <a:avLst/>
            </a:prstGeom>
          </p:spPr>
          <p:txBody>
            <a:bodyPr lIns="50800" tIns="50800" rIns="50800" bIns="50800" rtlCol="0" anchor="ctr"/>
            <a:lstStyle/>
            <a:p>
              <a:pPr algn="ctr">
                <a:lnSpc>
                  <a:spcPts val="3640"/>
                </a:lnSpc>
              </a:pPr>
              <a:r>
                <a:rPr lang="en-US" sz="2600">
                  <a:solidFill>
                    <a:srgbClr val="FFFFFF"/>
                  </a:solidFill>
                  <a:latin typeface="Montserrat Bold"/>
                </a:rPr>
                <a:t>Site </a:t>
              </a:r>
            </a:p>
          </p:txBody>
        </p:sp>
      </p:grpSp>
      <p:sp>
        <p:nvSpPr>
          <p:cNvPr id="23" name="Freeform 23"/>
          <p:cNvSpPr/>
          <p:nvPr/>
        </p:nvSpPr>
        <p:spPr>
          <a:xfrm>
            <a:off x="11339684" y="3324091"/>
            <a:ext cx="6605502" cy="4966550"/>
          </a:xfrm>
          <a:custGeom>
            <a:avLst/>
            <a:gdLst/>
            <a:ahLst/>
            <a:cxnLst/>
            <a:rect l="l" t="t" r="r" b="b"/>
            <a:pathLst>
              <a:path w="6605502" h="4966550">
                <a:moveTo>
                  <a:pt x="0" y="0"/>
                </a:moveTo>
                <a:lnTo>
                  <a:pt x="6605502" y="0"/>
                </a:lnTo>
                <a:lnTo>
                  <a:pt x="6605502" y="4966550"/>
                </a:lnTo>
                <a:lnTo>
                  <a:pt x="0" y="4966550"/>
                </a:lnTo>
                <a:lnTo>
                  <a:pt x="0" y="0"/>
                </a:lnTo>
                <a:close/>
              </a:path>
            </a:pathLst>
          </a:custGeom>
          <a:blipFill>
            <a:blip r:embed="rId3"/>
            <a:stretch>
              <a:fillRect t="-13126"/>
            </a:stretch>
          </a:blipFill>
        </p:spPr>
        <p:txBody>
          <a:bodyPr/>
          <a:lstStyle/>
          <a:p>
            <a:endParaRPr lang="en-IN"/>
          </a:p>
        </p:txBody>
      </p:sp>
      <p:sp>
        <p:nvSpPr>
          <p:cNvPr id="24" name="TextBox 24"/>
          <p:cNvSpPr txBox="1"/>
          <p:nvPr/>
        </p:nvSpPr>
        <p:spPr>
          <a:xfrm>
            <a:off x="7255076" y="260765"/>
            <a:ext cx="4508966"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XM Cloud Terminologies </a:t>
            </a:r>
          </a:p>
        </p:txBody>
      </p:sp>
      <p:sp>
        <p:nvSpPr>
          <p:cNvPr id="25" name="TextBox 25"/>
          <p:cNvSpPr txBox="1"/>
          <p:nvPr/>
        </p:nvSpPr>
        <p:spPr>
          <a:xfrm>
            <a:off x="571250" y="1302210"/>
            <a:ext cx="17198944" cy="727710"/>
          </a:xfrm>
          <a:prstGeom prst="rect">
            <a:avLst/>
          </a:prstGeom>
        </p:spPr>
        <p:txBody>
          <a:bodyPr lIns="0" tIns="0" rIns="0" bIns="0" rtlCol="0" anchor="t">
            <a:spAutoFit/>
          </a:bodyPr>
          <a:lstStyle/>
          <a:p>
            <a:pPr>
              <a:lnSpc>
                <a:spcPts val="2940"/>
              </a:lnSpc>
            </a:pPr>
            <a:r>
              <a:rPr lang="en-US" sz="2100">
                <a:solidFill>
                  <a:srgbClr val="000000"/>
                </a:solidFill>
                <a:latin typeface="Montserrat"/>
              </a:rPr>
              <a:t>XM Cloud is a SaaS platform that includes DevOps out of the box and streamlines development and deployment. It also offers a front-end builder capabilities service called XM Cloud Components.</a:t>
            </a:r>
          </a:p>
        </p:txBody>
      </p:sp>
      <p:sp>
        <p:nvSpPr>
          <p:cNvPr id="26" name="TextBox 26"/>
          <p:cNvSpPr txBox="1"/>
          <p:nvPr/>
        </p:nvSpPr>
        <p:spPr>
          <a:xfrm>
            <a:off x="571250" y="2212907"/>
            <a:ext cx="7685614" cy="763270"/>
          </a:xfrm>
          <a:prstGeom prst="rect">
            <a:avLst/>
          </a:prstGeom>
        </p:spPr>
        <p:txBody>
          <a:bodyPr lIns="0" tIns="0" rIns="0" bIns="0" rtlCol="0" anchor="t">
            <a:spAutoFit/>
          </a:bodyPr>
          <a:lstStyle/>
          <a:p>
            <a:pPr>
              <a:lnSpc>
                <a:spcPts val="3080"/>
              </a:lnSpc>
            </a:pPr>
            <a:r>
              <a:rPr lang="en-US" sz="2200">
                <a:solidFill>
                  <a:srgbClr val="000000"/>
                </a:solidFill>
                <a:latin typeface="Montserrat Bold"/>
              </a:rPr>
              <a:t>Features: </a:t>
            </a:r>
          </a:p>
          <a:p>
            <a:pPr marL="474983" lvl="1" indent="-237491">
              <a:lnSpc>
                <a:spcPts val="3080"/>
              </a:lnSpc>
              <a:buFont typeface="Arial"/>
              <a:buChar char="•"/>
            </a:pPr>
            <a:r>
              <a:rPr lang="en-US" sz="2200">
                <a:solidFill>
                  <a:srgbClr val="000000"/>
                </a:solidFill>
                <a:latin typeface="Montserrat"/>
              </a:rPr>
              <a:t>Scalability and Performance                                    </a:t>
            </a:r>
          </a:p>
        </p:txBody>
      </p:sp>
      <p:sp>
        <p:nvSpPr>
          <p:cNvPr id="27" name="TextBox 27"/>
          <p:cNvSpPr txBox="1"/>
          <p:nvPr/>
        </p:nvSpPr>
        <p:spPr>
          <a:xfrm>
            <a:off x="9207935" y="2212907"/>
            <a:ext cx="7685614" cy="763270"/>
          </a:xfrm>
          <a:prstGeom prst="rect">
            <a:avLst/>
          </a:prstGeom>
        </p:spPr>
        <p:txBody>
          <a:bodyPr lIns="0" tIns="0" rIns="0" bIns="0" rtlCol="0" anchor="t">
            <a:spAutoFit/>
          </a:bodyPr>
          <a:lstStyle/>
          <a:p>
            <a:pPr>
              <a:lnSpc>
                <a:spcPts val="3080"/>
              </a:lnSpc>
            </a:pPr>
            <a:endParaRPr/>
          </a:p>
          <a:p>
            <a:pPr marL="474983" lvl="1" indent="-237491">
              <a:lnSpc>
                <a:spcPts val="3080"/>
              </a:lnSpc>
              <a:buFont typeface="Arial"/>
              <a:buChar char="•"/>
            </a:pPr>
            <a:r>
              <a:rPr lang="en-US" sz="2200">
                <a:solidFill>
                  <a:srgbClr val="000000"/>
                </a:solidFill>
                <a:latin typeface="Montserrat"/>
              </a:rPr>
              <a:t>Easy Maintenance and Management</a:t>
            </a:r>
          </a:p>
        </p:txBody>
      </p:sp>
      <p:sp>
        <p:nvSpPr>
          <p:cNvPr id="28" name="TextBox 28"/>
          <p:cNvSpPr txBox="1"/>
          <p:nvPr/>
        </p:nvSpPr>
        <p:spPr>
          <a:xfrm>
            <a:off x="571250" y="3157152"/>
            <a:ext cx="7685614" cy="372745"/>
          </a:xfrm>
          <a:prstGeom prst="rect">
            <a:avLst/>
          </a:prstGeom>
        </p:spPr>
        <p:txBody>
          <a:bodyPr lIns="0" tIns="0" rIns="0" bIns="0" rtlCol="0" anchor="t">
            <a:spAutoFit/>
          </a:bodyPr>
          <a:lstStyle/>
          <a:p>
            <a:pPr marL="474983" lvl="1" indent="-237491">
              <a:lnSpc>
                <a:spcPts val="3080"/>
              </a:lnSpc>
              <a:buFont typeface="Arial"/>
              <a:buChar char="•"/>
            </a:pPr>
            <a:r>
              <a:rPr lang="en-US" sz="2200">
                <a:solidFill>
                  <a:srgbClr val="000000"/>
                </a:solidFill>
                <a:latin typeface="Montserrat"/>
              </a:rPr>
              <a:t>Multichannel Support </a:t>
            </a:r>
          </a:p>
        </p:txBody>
      </p:sp>
      <p:sp>
        <p:nvSpPr>
          <p:cNvPr id="29" name="TextBox 29"/>
          <p:cNvSpPr txBox="1"/>
          <p:nvPr/>
        </p:nvSpPr>
        <p:spPr>
          <a:xfrm>
            <a:off x="9207935" y="3157152"/>
            <a:ext cx="7685614" cy="372745"/>
          </a:xfrm>
          <a:prstGeom prst="rect">
            <a:avLst/>
          </a:prstGeom>
        </p:spPr>
        <p:txBody>
          <a:bodyPr lIns="0" tIns="0" rIns="0" bIns="0" rtlCol="0" anchor="t">
            <a:spAutoFit/>
          </a:bodyPr>
          <a:lstStyle/>
          <a:p>
            <a:pPr marL="474983" lvl="1" indent="-237491">
              <a:lnSpc>
                <a:spcPts val="3080"/>
              </a:lnSpc>
              <a:buFont typeface="Arial"/>
              <a:buChar char="•"/>
            </a:pPr>
            <a:r>
              <a:rPr lang="en-US" sz="2200">
                <a:solidFill>
                  <a:srgbClr val="000000"/>
                </a:solidFill>
                <a:latin typeface="Montserrat"/>
              </a:rPr>
              <a:t>Integrates Seamlessly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grpSp>
        <p:nvGrpSpPr>
          <p:cNvPr id="7" name="Group 7"/>
          <p:cNvGrpSpPr/>
          <p:nvPr/>
        </p:nvGrpSpPr>
        <p:grpSpPr>
          <a:xfrm>
            <a:off x="7506191" y="3895063"/>
            <a:ext cx="2891736" cy="1049706"/>
            <a:chOff x="0" y="0"/>
            <a:chExt cx="761609" cy="276466"/>
          </a:xfrm>
        </p:grpSpPr>
        <p:sp>
          <p:nvSpPr>
            <p:cNvPr id="8" name="Freeform 8"/>
            <p:cNvSpPr/>
            <p:nvPr/>
          </p:nvSpPr>
          <p:spPr>
            <a:xfrm>
              <a:off x="0" y="0"/>
              <a:ext cx="761609" cy="276466"/>
            </a:xfrm>
            <a:custGeom>
              <a:avLst/>
              <a:gdLst/>
              <a:ahLst/>
              <a:cxnLst/>
              <a:rect l="l" t="t" r="r" b="b"/>
              <a:pathLst>
                <a:path w="761609" h="276466">
                  <a:moveTo>
                    <a:pt x="136540" y="0"/>
                  </a:moveTo>
                  <a:lnTo>
                    <a:pt x="625069" y="0"/>
                  </a:lnTo>
                  <a:cubicBezTo>
                    <a:pt x="661282" y="0"/>
                    <a:pt x="696011" y="14385"/>
                    <a:pt x="721618" y="39992"/>
                  </a:cubicBezTo>
                  <a:cubicBezTo>
                    <a:pt x="747224" y="65598"/>
                    <a:pt x="761609" y="100327"/>
                    <a:pt x="761609" y="136540"/>
                  </a:cubicBezTo>
                  <a:lnTo>
                    <a:pt x="761609" y="139926"/>
                  </a:lnTo>
                  <a:cubicBezTo>
                    <a:pt x="761609" y="215335"/>
                    <a:pt x="700478" y="276466"/>
                    <a:pt x="625069" y="276466"/>
                  </a:cubicBezTo>
                  <a:lnTo>
                    <a:pt x="136540" y="276466"/>
                  </a:lnTo>
                  <a:cubicBezTo>
                    <a:pt x="61131" y="276466"/>
                    <a:pt x="0" y="215335"/>
                    <a:pt x="0" y="139926"/>
                  </a:cubicBezTo>
                  <a:lnTo>
                    <a:pt x="0" y="136540"/>
                  </a:lnTo>
                  <a:cubicBezTo>
                    <a:pt x="0" y="61131"/>
                    <a:pt x="61131" y="0"/>
                    <a:pt x="136540" y="0"/>
                  </a:cubicBezTo>
                  <a:close/>
                </a:path>
              </a:pathLst>
            </a:custGeom>
            <a:solidFill>
              <a:srgbClr val="048AFF"/>
            </a:solidFill>
          </p:spPr>
          <p:txBody>
            <a:bodyPr/>
            <a:lstStyle/>
            <a:p>
              <a:endParaRPr lang="en-IN"/>
            </a:p>
          </p:txBody>
        </p:sp>
        <p:sp>
          <p:nvSpPr>
            <p:cNvPr id="9" name="TextBox 9"/>
            <p:cNvSpPr txBox="1"/>
            <p:nvPr/>
          </p:nvSpPr>
          <p:spPr>
            <a:xfrm>
              <a:off x="0" y="-47625"/>
              <a:ext cx="761609" cy="324091"/>
            </a:xfrm>
            <a:prstGeom prst="rect">
              <a:avLst/>
            </a:prstGeom>
          </p:spPr>
          <p:txBody>
            <a:bodyPr lIns="50800" tIns="50800" rIns="50800" bIns="50800" rtlCol="0" anchor="ctr"/>
            <a:lstStyle/>
            <a:p>
              <a:pPr algn="ctr">
                <a:lnSpc>
                  <a:spcPts val="3640"/>
                </a:lnSpc>
              </a:pPr>
              <a:r>
                <a:rPr lang="en-US" sz="2600">
                  <a:solidFill>
                    <a:srgbClr val="FFFFFF"/>
                  </a:solidFill>
                  <a:latin typeface="Montserrat Bold"/>
                </a:rPr>
                <a:t>Organization Admin</a:t>
              </a:r>
            </a:p>
          </p:txBody>
        </p:sp>
      </p:grpSp>
      <p:grpSp>
        <p:nvGrpSpPr>
          <p:cNvPr id="10" name="Group 10"/>
          <p:cNvGrpSpPr/>
          <p:nvPr/>
        </p:nvGrpSpPr>
        <p:grpSpPr>
          <a:xfrm>
            <a:off x="7255076" y="1105829"/>
            <a:ext cx="3086100" cy="1277236"/>
            <a:chOff x="0" y="0"/>
            <a:chExt cx="812800" cy="336391"/>
          </a:xfrm>
        </p:grpSpPr>
        <p:sp>
          <p:nvSpPr>
            <p:cNvPr id="11" name="Freeform 11"/>
            <p:cNvSpPr/>
            <p:nvPr/>
          </p:nvSpPr>
          <p:spPr>
            <a:xfrm>
              <a:off x="0" y="0"/>
              <a:ext cx="812800" cy="336391"/>
            </a:xfrm>
            <a:custGeom>
              <a:avLst/>
              <a:gdLst/>
              <a:ahLst/>
              <a:cxnLst/>
              <a:rect l="l" t="t" r="r" b="b"/>
              <a:pathLst>
                <a:path w="812800" h="336391">
                  <a:moveTo>
                    <a:pt x="127941" y="0"/>
                  </a:moveTo>
                  <a:lnTo>
                    <a:pt x="684859" y="0"/>
                  </a:lnTo>
                  <a:cubicBezTo>
                    <a:pt x="718791" y="0"/>
                    <a:pt x="751333" y="13479"/>
                    <a:pt x="775327" y="37473"/>
                  </a:cubicBezTo>
                  <a:cubicBezTo>
                    <a:pt x="799321" y="61467"/>
                    <a:pt x="812800" y="94009"/>
                    <a:pt x="812800" y="127941"/>
                  </a:cubicBezTo>
                  <a:lnTo>
                    <a:pt x="812800" y="208451"/>
                  </a:lnTo>
                  <a:cubicBezTo>
                    <a:pt x="812800" y="242383"/>
                    <a:pt x="799321" y="274925"/>
                    <a:pt x="775327" y="298918"/>
                  </a:cubicBezTo>
                  <a:cubicBezTo>
                    <a:pt x="751333" y="322912"/>
                    <a:pt x="718791" y="336391"/>
                    <a:pt x="684859" y="336391"/>
                  </a:cubicBezTo>
                  <a:lnTo>
                    <a:pt x="127941" y="336391"/>
                  </a:lnTo>
                  <a:cubicBezTo>
                    <a:pt x="94009" y="336391"/>
                    <a:pt x="61467" y="322912"/>
                    <a:pt x="37473" y="298918"/>
                  </a:cubicBezTo>
                  <a:cubicBezTo>
                    <a:pt x="13479" y="274925"/>
                    <a:pt x="0" y="242383"/>
                    <a:pt x="0" y="208451"/>
                  </a:cubicBezTo>
                  <a:lnTo>
                    <a:pt x="0" y="127941"/>
                  </a:lnTo>
                  <a:cubicBezTo>
                    <a:pt x="0" y="94009"/>
                    <a:pt x="13479" y="61467"/>
                    <a:pt x="37473" y="37473"/>
                  </a:cubicBezTo>
                  <a:cubicBezTo>
                    <a:pt x="61467" y="13479"/>
                    <a:pt x="94009" y="0"/>
                    <a:pt x="127941" y="0"/>
                  </a:cubicBezTo>
                  <a:close/>
                </a:path>
              </a:pathLst>
            </a:custGeom>
            <a:solidFill>
              <a:srgbClr val="00569E"/>
            </a:solidFill>
          </p:spPr>
          <p:txBody>
            <a:bodyPr/>
            <a:lstStyle/>
            <a:p>
              <a:endParaRPr lang="en-IN"/>
            </a:p>
          </p:txBody>
        </p:sp>
        <p:sp>
          <p:nvSpPr>
            <p:cNvPr id="12" name="TextBox 12"/>
            <p:cNvSpPr txBox="1"/>
            <p:nvPr/>
          </p:nvSpPr>
          <p:spPr>
            <a:xfrm>
              <a:off x="0" y="-47625"/>
              <a:ext cx="812800" cy="384016"/>
            </a:xfrm>
            <a:prstGeom prst="rect">
              <a:avLst/>
            </a:prstGeom>
          </p:spPr>
          <p:txBody>
            <a:bodyPr lIns="50800" tIns="50800" rIns="50800" bIns="50800" rtlCol="0" anchor="ctr"/>
            <a:lstStyle/>
            <a:p>
              <a:pPr algn="ctr">
                <a:lnSpc>
                  <a:spcPts val="3640"/>
                </a:lnSpc>
              </a:pPr>
              <a:r>
                <a:rPr lang="en-US" sz="2600">
                  <a:solidFill>
                    <a:srgbClr val="FFFFFF"/>
                  </a:solidFill>
                  <a:latin typeface="Montserrat"/>
                </a:rPr>
                <a:t>XM Cloud Roles</a:t>
              </a:r>
            </a:p>
          </p:txBody>
        </p:sp>
      </p:grpSp>
      <p:sp>
        <p:nvSpPr>
          <p:cNvPr id="13" name="TextBox 13"/>
          <p:cNvSpPr txBox="1"/>
          <p:nvPr/>
        </p:nvSpPr>
        <p:spPr>
          <a:xfrm>
            <a:off x="248759" y="5452539"/>
            <a:ext cx="8249244" cy="4070958"/>
          </a:xfrm>
          <a:prstGeom prst="rect">
            <a:avLst/>
          </a:prstGeom>
        </p:spPr>
        <p:txBody>
          <a:bodyPr lIns="0" tIns="0" rIns="0" bIns="0" rtlCol="0" anchor="t">
            <a:spAutoFit/>
          </a:bodyPr>
          <a:lstStyle/>
          <a:p>
            <a:pPr marL="453620" lvl="1" indent="-226810" algn="just">
              <a:lnSpc>
                <a:spcPts val="2941"/>
              </a:lnSpc>
              <a:buFont typeface="Arial"/>
              <a:buChar char="•"/>
            </a:pPr>
            <a:r>
              <a:rPr lang="en-US" sz="2101">
                <a:solidFill>
                  <a:srgbClr val="000000"/>
                </a:solidFill>
                <a:latin typeface="Montserrat Bold"/>
              </a:rPr>
              <a:t>Organization User: </a:t>
            </a:r>
            <a:r>
              <a:rPr lang="en-US" sz="2101">
                <a:solidFill>
                  <a:srgbClr val="000000"/>
                </a:solidFill>
                <a:latin typeface="Montserrat"/>
              </a:rPr>
              <a:t>Only has access to the apps that an Organization Admin or an Organization Owner assigns to them</a:t>
            </a:r>
          </a:p>
          <a:p>
            <a:pPr algn="just">
              <a:lnSpc>
                <a:spcPts val="2941"/>
              </a:lnSpc>
            </a:pPr>
            <a:endParaRPr lang="en-US" sz="2101">
              <a:solidFill>
                <a:srgbClr val="000000"/>
              </a:solidFill>
              <a:latin typeface="Montserrat"/>
            </a:endParaRPr>
          </a:p>
          <a:p>
            <a:pPr marL="453620" lvl="1" indent="-226810" algn="just">
              <a:lnSpc>
                <a:spcPts val="2941"/>
              </a:lnSpc>
              <a:buFont typeface="Arial"/>
              <a:buChar char="•"/>
            </a:pPr>
            <a:r>
              <a:rPr lang="en-US" sz="2101">
                <a:solidFill>
                  <a:srgbClr val="000000"/>
                </a:solidFill>
                <a:latin typeface="Montserrat Bold"/>
              </a:rPr>
              <a:t>Organization Admin:</a:t>
            </a:r>
            <a:r>
              <a:rPr lang="en-US" sz="2101">
                <a:solidFill>
                  <a:srgbClr val="000000"/>
                </a:solidFill>
                <a:latin typeface="Montserrat"/>
              </a:rPr>
              <a:t> Admin role in all apps, plus additional privileges like Invite team members to the organization, manage their access to each app, and export their data.</a:t>
            </a:r>
          </a:p>
          <a:p>
            <a:pPr algn="just">
              <a:lnSpc>
                <a:spcPts val="2941"/>
              </a:lnSpc>
            </a:pPr>
            <a:endParaRPr lang="en-US" sz="2101">
              <a:solidFill>
                <a:srgbClr val="000000"/>
              </a:solidFill>
              <a:latin typeface="Montserrat"/>
            </a:endParaRPr>
          </a:p>
          <a:p>
            <a:pPr marL="453620" lvl="1" indent="-226810" algn="just">
              <a:lnSpc>
                <a:spcPts val="2941"/>
              </a:lnSpc>
              <a:buFont typeface="Arial"/>
              <a:buChar char="•"/>
            </a:pPr>
            <a:r>
              <a:rPr lang="en-US" sz="2101">
                <a:solidFill>
                  <a:srgbClr val="000000"/>
                </a:solidFill>
                <a:latin typeface="Montserrat Bold"/>
              </a:rPr>
              <a:t>Organization Owner: </a:t>
            </a:r>
            <a:r>
              <a:rPr lang="en-US" sz="2101">
                <a:solidFill>
                  <a:srgbClr val="000000"/>
                </a:solidFill>
                <a:latin typeface="Montserrat"/>
              </a:rPr>
              <a:t>Same as Admin, plus ability to manage other Owners.</a:t>
            </a:r>
          </a:p>
        </p:txBody>
      </p:sp>
      <p:sp>
        <p:nvSpPr>
          <p:cNvPr id="14" name="TextBox 14"/>
          <p:cNvSpPr txBox="1"/>
          <p:nvPr/>
        </p:nvSpPr>
        <p:spPr>
          <a:xfrm>
            <a:off x="7255076" y="260765"/>
            <a:ext cx="4508966"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XM Cloud Terminologies </a:t>
            </a:r>
          </a:p>
        </p:txBody>
      </p:sp>
      <p:sp>
        <p:nvSpPr>
          <p:cNvPr id="15" name="AutoShape 15"/>
          <p:cNvSpPr/>
          <p:nvPr/>
        </p:nvSpPr>
        <p:spPr>
          <a:xfrm>
            <a:off x="3499900" y="3147594"/>
            <a:ext cx="10535288" cy="0"/>
          </a:xfrm>
          <a:prstGeom prst="line">
            <a:avLst/>
          </a:prstGeom>
          <a:ln w="38100" cap="flat">
            <a:solidFill>
              <a:srgbClr val="000000"/>
            </a:solidFill>
            <a:prstDash val="solid"/>
            <a:headEnd type="none" w="sm" len="sm"/>
            <a:tailEnd type="none" w="sm" len="sm"/>
          </a:ln>
        </p:spPr>
        <p:txBody>
          <a:bodyPr/>
          <a:lstStyle/>
          <a:p>
            <a:endParaRPr lang="en-IN"/>
          </a:p>
        </p:txBody>
      </p:sp>
      <p:sp>
        <p:nvSpPr>
          <p:cNvPr id="16" name="TextBox 16"/>
          <p:cNvSpPr txBox="1"/>
          <p:nvPr/>
        </p:nvSpPr>
        <p:spPr>
          <a:xfrm>
            <a:off x="9400647" y="5954760"/>
            <a:ext cx="8478153" cy="3699510"/>
          </a:xfrm>
          <a:prstGeom prst="rect">
            <a:avLst/>
          </a:prstGeom>
        </p:spPr>
        <p:txBody>
          <a:bodyPr lIns="0" tIns="0" rIns="0" bIns="0" rtlCol="0" anchor="t">
            <a:spAutoFit/>
          </a:bodyPr>
          <a:lstStyle/>
          <a:p>
            <a:pPr marL="453390" lvl="1" indent="-226695" algn="just">
              <a:lnSpc>
                <a:spcPts val="2940"/>
              </a:lnSpc>
              <a:buFont typeface="Arial"/>
              <a:buChar char="•"/>
            </a:pPr>
            <a:r>
              <a:rPr lang="en-US" sz="2100">
                <a:solidFill>
                  <a:srgbClr val="000000"/>
                </a:solidFill>
                <a:latin typeface="Montserrat"/>
              </a:rPr>
              <a:t>Open the Application panel. In the Storage section, expand the Local Storage section.</a:t>
            </a:r>
          </a:p>
          <a:p>
            <a:pPr marL="453390" lvl="1" indent="-226695" algn="just">
              <a:lnSpc>
                <a:spcPts val="2940"/>
              </a:lnSpc>
              <a:buFont typeface="Arial"/>
              <a:buChar char="•"/>
            </a:pPr>
            <a:r>
              <a:rPr lang="en-US" sz="2100">
                <a:solidFill>
                  <a:srgbClr val="000000"/>
                </a:solidFill>
                <a:latin typeface="Montserrat"/>
              </a:rPr>
              <a:t>In the Local Storage panel, click the entry for XM Cloud Pages https://pages.sitecorecloud.io to reveal the local storage entries.</a:t>
            </a:r>
          </a:p>
          <a:p>
            <a:pPr marL="453390" lvl="1" indent="-226695" algn="just">
              <a:lnSpc>
                <a:spcPts val="2940"/>
              </a:lnSpc>
              <a:buFont typeface="Arial"/>
              <a:buChar char="•"/>
            </a:pPr>
            <a:r>
              <a:rPr lang="en-US" sz="2100">
                <a:solidFill>
                  <a:srgbClr val="000000"/>
                </a:solidFill>
                <a:latin typeface="Montserrat"/>
              </a:rPr>
              <a:t>Create a new entry by adding a new row with the following values:</a:t>
            </a:r>
          </a:p>
          <a:p>
            <a:pPr marL="906780" lvl="2" indent="-302260" algn="just">
              <a:lnSpc>
                <a:spcPts val="2940"/>
              </a:lnSpc>
              <a:buFont typeface="Arial"/>
              <a:buChar char="⚬"/>
            </a:pPr>
            <a:r>
              <a:rPr lang="en-US" sz="2100">
                <a:solidFill>
                  <a:srgbClr val="000000"/>
                </a:solidFill>
                <a:latin typeface="Montserrat Bold"/>
              </a:rPr>
              <a:t>Key:</a:t>
            </a:r>
            <a:r>
              <a:rPr lang="en-US" sz="2100">
                <a:solidFill>
                  <a:srgbClr val="000000"/>
                </a:solidFill>
                <a:latin typeface="Montserrat"/>
              </a:rPr>
              <a:t> Sitecore.Pages.LocalXmCloudUrl.</a:t>
            </a:r>
          </a:p>
          <a:p>
            <a:pPr marL="906780" lvl="2" indent="-302260" algn="just">
              <a:lnSpc>
                <a:spcPts val="2940"/>
              </a:lnSpc>
              <a:buFont typeface="Arial"/>
              <a:buChar char="⚬"/>
            </a:pPr>
            <a:r>
              <a:rPr lang="en-US" sz="2100">
                <a:solidFill>
                  <a:srgbClr val="000000"/>
                </a:solidFill>
                <a:latin typeface="Montserrat Bold"/>
              </a:rPr>
              <a:t>Value: </a:t>
            </a:r>
            <a:r>
              <a:rPr lang="en-US" sz="2100">
                <a:solidFill>
                  <a:srgbClr val="000000"/>
                </a:solidFill>
                <a:latin typeface="Montserrat"/>
              </a:rPr>
              <a:t>the URL of your local XM Cloud instance. For example, https://xmcloudcm.localhost/.</a:t>
            </a:r>
          </a:p>
        </p:txBody>
      </p:sp>
      <p:sp>
        <p:nvSpPr>
          <p:cNvPr id="17" name="AutoShape 17"/>
          <p:cNvSpPr/>
          <p:nvPr/>
        </p:nvSpPr>
        <p:spPr>
          <a:xfrm flipH="1">
            <a:off x="8817171" y="2383533"/>
            <a:ext cx="18756" cy="763593"/>
          </a:xfrm>
          <a:prstGeom prst="line">
            <a:avLst/>
          </a:prstGeom>
          <a:ln w="38100" cap="flat">
            <a:solidFill>
              <a:srgbClr val="000000"/>
            </a:solidFill>
            <a:prstDash val="solid"/>
            <a:headEnd type="none" w="sm" len="sm"/>
            <a:tailEnd type="arrow" w="med" len="sm"/>
          </a:ln>
        </p:spPr>
        <p:txBody>
          <a:bodyPr/>
          <a:lstStyle/>
          <a:p>
            <a:endParaRPr lang="en-IN"/>
          </a:p>
        </p:txBody>
      </p:sp>
      <p:sp>
        <p:nvSpPr>
          <p:cNvPr id="18" name="AutoShape 18"/>
          <p:cNvSpPr/>
          <p:nvPr/>
        </p:nvSpPr>
        <p:spPr>
          <a:xfrm>
            <a:off x="8805626" y="3148410"/>
            <a:ext cx="30312" cy="707332"/>
          </a:xfrm>
          <a:prstGeom prst="line">
            <a:avLst/>
          </a:prstGeom>
          <a:ln w="38100" cap="flat">
            <a:solidFill>
              <a:srgbClr val="000000"/>
            </a:solidFill>
            <a:prstDash val="solid"/>
            <a:headEnd type="none" w="sm" len="sm"/>
            <a:tailEnd type="arrow" w="med" len="sm"/>
          </a:ln>
        </p:spPr>
        <p:txBody>
          <a:bodyPr/>
          <a:lstStyle/>
          <a:p>
            <a:endParaRPr lang="en-IN"/>
          </a:p>
        </p:txBody>
      </p:sp>
      <p:sp>
        <p:nvSpPr>
          <p:cNvPr id="19" name="TextBox 19"/>
          <p:cNvSpPr txBox="1"/>
          <p:nvPr/>
        </p:nvSpPr>
        <p:spPr>
          <a:xfrm>
            <a:off x="9233808" y="5326174"/>
            <a:ext cx="8811831" cy="381037"/>
          </a:xfrm>
          <a:prstGeom prst="rect">
            <a:avLst/>
          </a:prstGeom>
        </p:spPr>
        <p:txBody>
          <a:bodyPr lIns="0" tIns="0" rIns="0" bIns="0" rtlCol="0" anchor="t">
            <a:spAutoFit/>
          </a:bodyPr>
          <a:lstStyle/>
          <a:p>
            <a:pPr>
              <a:lnSpc>
                <a:spcPts val="3147"/>
              </a:lnSpc>
            </a:pPr>
            <a:r>
              <a:rPr lang="en-US" sz="2248">
                <a:solidFill>
                  <a:srgbClr val="000000"/>
                </a:solidFill>
                <a:latin typeface="Montserrat Bold"/>
              </a:rPr>
              <a:t>Connect XM Cloud Pages to your local XM Cloud Instance:</a:t>
            </a:r>
          </a:p>
        </p:txBody>
      </p:sp>
      <p:sp>
        <p:nvSpPr>
          <p:cNvPr id="20" name="AutoShape 20"/>
          <p:cNvSpPr/>
          <p:nvPr/>
        </p:nvSpPr>
        <p:spPr>
          <a:xfrm>
            <a:off x="8767544" y="5414988"/>
            <a:ext cx="0" cy="3843312"/>
          </a:xfrm>
          <a:prstGeom prst="line">
            <a:avLst/>
          </a:prstGeom>
          <a:ln w="38100" cap="flat">
            <a:solidFill>
              <a:srgbClr val="000000"/>
            </a:solidFill>
            <a:prstDash val="solid"/>
            <a:headEnd type="none" w="sm" len="sm"/>
            <a:tailEnd type="none" w="sm" len="sm"/>
          </a:ln>
        </p:spPr>
        <p:txBody>
          <a:bodyPr/>
          <a:lstStyle/>
          <a:p>
            <a:endParaRPr lang="en-IN"/>
          </a:p>
        </p:txBody>
      </p:sp>
      <p:sp>
        <p:nvSpPr>
          <p:cNvPr id="21" name="AutoShape 21"/>
          <p:cNvSpPr/>
          <p:nvPr/>
        </p:nvSpPr>
        <p:spPr>
          <a:xfrm flipH="1">
            <a:off x="13997387" y="3167112"/>
            <a:ext cx="18756" cy="763593"/>
          </a:xfrm>
          <a:prstGeom prst="line">
            <a:avLst/>
          </a:prstGeom>
          <a:ln w="38100" cap="flat">
            <a:solidFill>
              <a:srgbClr val="000000"/>
            </a:solidFill>
            <a:prstDash val="solid"/>
            <a:headEnd type="none" w="sm" len="sm"/>
            <a:tailEnd type="arrow" w="med" len="sm"/>
          </a:ln>
        </p:spPr>
        <p:txBody>
          <a:bodyPr/>
          <a:lstStyle/>
          <a:p>
            <a:endParaRPr lang="en-IN"/>
          </a:p>
        </p:txBody>
      </p:sp>
      <p:sp>
        <p:nvSpPr>
          <p:cNvPr id="22" name="AutoShape 22"/>
          <p:cNvSpPr/>
          <p:nvPr/>
        </p:nvSpPr>
        <p:spPr>
          <a:xfrm flipH="1">
            <a:off x="3518944" y="3167112"/>
            <a:ext cx="18756" cy="763593"/>
          </a:xfrm>
          <a:prstGeom prst="line">
            <a:avLst/>
          </a:prstGeom>
          <a:ln w="38100" cap="flat">
            <a:solidFill>
              <a:srgbClr val="000000"/>
            </a:solidFill>
            <a:prstDash val="solid"/>
            <a:headEnd type="none" w="sm" len="sm"/>
            <a:tailEnd type="arrow" w="med" len="sm"/>
          </a:ln>
        </p:spPr>
        <p:txBody>
          <a:bodyPr/>
          <a:lstStyle/>
          <a:p>
            <a:endParaRPr lang="en-IN"/>
          </a:p>
        </p:txBody>
      </p:sp>
      <p:grpSp>
        <p:nvGrpSpPr>
          <p:cNvPr id="23" name="Group 23"/>
          <p:cNvGrpSpPr/>
          <p:nvPr/>
        </p:nvGrpSpPr>
        <p:grpSpPr>
          <a:xfrm>
            <a:off x="2261780" y="3931173"/>
            <a:ext cx="2891736" cy="1049706"/>
            <a:chOff x="0" y="0"/>
            <a:chExt cx="761609" cy="276466"/>
          </a:xfrm>
        </p:grpSpPr>
        <p:sp>
          <p:nvSpPr>
            <p:cNvPr id="24" name="Freeform 24"/>
            <p:cNvSpPr/>
            <p:nvPr/>
          </p:nvSpPr>
          <p:spPr>
            <a:xfrm>
              <a:off x="0" y="0"/>
              <a:ext cx="761609" cy="276466"/>
            </a:xfrm>
            <a:custGeom>
              <a:avLst/>
              <a:gdLst/>
              <a:ahLst/>
              <a:cxnLst/>
              <a:rect l="l" t="t" r="r" b="b"/>
              <a:pathLst>
                <a:path w="761609" h="276466">
                  <a:moveTo>
                    <a:pt x="136540" y="0"/>
                  </a:moveTo>
                  <a:lnTo>
                    <a:pt x="625069" y="0"/>
                  </a:lnTo>
                  <a:cubicBezTo>
                    <a:pt x="661282" y="0"/>
                    <a:pt x="696011" y="14385"/>
                    <a:pt x="721618" y="39992"/>
                  </a:cubicBezTo>
                  <a:cubicBezTo>
                    <a:pt x="747224" y="65598"/>
                    <a:pt x="761609" y="100327"/>
                    <a:pt x="761609" y="136540"/>
                  </a:cubicBezTo>
                  <a:lnTo>
                    <a:pt x="761609" y="139926"/>
                  </a:lnTo>
                  <a:cubicBezTo>
                    <a:pt x="761609" y="215335"/>
                    <a:pt x="700478" y="276466"/>
                    <a:pt x="625069" y="276466"/>
                  </a:cubicBezTo>
                  <a:lnTo>
                    <a:pt x="136540" y="276466"/>
                  </a:lnTo>
                  <a:cubicBezTo>
                    <a:pt x="61131" y="276466"/>
                    <a:pt x="0" y="215335"/>
                    <a:pt x="0" y="139926"/>
                  </a:cubicBezTo>
                  <a:lnTo>
                    <a:pt x="0" y="136540"/>
                  </a:lnTo>
                  <a:cubicBezTo>
                    <a:pt x="0" y="61131"/>
                    <a:pt x="61131" y="0"/>
                    <a:pt x="136540" y="0"/>
                  </a:cubicBezTo>
                  <a:close/>
                </a:path>
              </a:pathLst>
            </a:custGeom>
            <a:solidFill>
              <a:srgbClr val="048AFF"/>
            </a:solidFill>
          </p:spPr>
          <p:txBody>
            <a:bodyPr/>
            <a:lstStyle/>
            <a:p>
              <a:endParaRPr lang="en-IN"/>
            </a:p>
          </p:txBody>
        </p:sp>
        <p:sp>
          <p:nvSpPr>
            <p:cNvPr id="25" name="TextBox 25"/>
            <p:cNvSpPr txBox="1"/>
            <p:nvPr/>
          </p:nvSpPr>
          <p:spPr>
            <a:xfrm>
              <a:off x="0" y="-47625"/>
              <a:ext cx="761609" cy="324091"/>
            </a:xfrm>
            <a:prstGeom prst="rect">
              <a:avLst/>
            </a:prstGeom>
          </p:spPr>
          <p:txBody>
            <a:bodyPr lIns="50800" tIns="50800" rIns="50800" bIns="50800" rtlCol="0" anchor="ctr"/>
            <a:lstStyle/>
            <a:p>
              <a:pPr algn="ctr">
                <a:lnSpc>
                  <a:spcPts val="3640"/>
                </a:lnSpc>
              </a:pPr>
              <a:r>
                <a:rPr lang="en-US" sz="2600">
                  <a:solidFill>
                    <a:srgbClr val="FFFFFF"/>
                  </a:solidFill>
                  <a:latin typeface="Montserrat Bold"/>
                </a:rPr>
                <a:t>Organization User</a:t>
              </a:r>
            </a:p>
          </p:txBody>
        </p:sp>
      </p:grpSp>
      <p:grpSp>
        <p:nvGrpSpPr>
          <p:cNvPr id="26" name="Group 26"/>
          <p:cNvGrpSpPr/>
          <p:nvPr/>
        </p:nvGrpSpPr>
        <p:grpSpPr>
          <a:xfrm>
            <a:off x="12532475" y="3931173"/>
            <a:ext cx="2891736" cy="1049706"/>
            <a:chOff x="0" y="0"/>
            <a:chExt cx="761609" cy="276466"/>
          </a:xfrm>
        </p:grpSpPr>
        <p:sp>
          <p:nvSpPr>
            <p:cNvPr id="27" name="Freeform 27"/>
            <p:cNvSpPr/>
            <p:nvPr/>
          </p:nvSpPr>
          <p:spPr>
            <a:xfrm>
              <a:off x="0" y="0"/>
              <a:ext cx="761609" cy="276466"/>
            </a:xfrm>
            <a:custGeom>
              <a:avLst/>
              <a:gdLst/>
              <a:ahLst/>
              <a:cxnLst/>
              <a:rect l="l" t="t" r="r" b="b"/>
              <a:pathLst>
                <a:path w="761609" h="276466">
                  <a:moveTo>
                    <a:pt x="136540" y="0"/>
                  </a:moveTo>
                  <a:lnTo>
                    <a:pt x="625069" y="0"/>
                  </a:lnTo>
                  <a:cubicBezTo>
                    <a:pt x="661282" y="0"/>
                    <a:pt x="696011" y="14385"/>
                    <a:pt x="721618" y="39992"/>
                  </a:cubicBezTo>
                  <a:cubicBezTo>
                    <a:pt x="747224" y="65598"/>
                    <a:pt x="761609" y="100327"/>
                    <a:pt x="761609" y="136540"/>
                  </a:cubicBezTo>
                  <a:lnTo>
                    <a:pt x="761609" y="139926"/>
                  </a:lnTo>
                  <a:cubicBezTo>
                    <a:pt x="761609" y="215335"/>
                    <a:pt x="700478" y="276466"/>
                    <a:pt x="625069" y="276466"/>
                  </a:cubicBezTo>
                  <a:lnTo>
                    <a:pt x="136540" y="276466"/>
                  </a:lnTo>
                  <a:cubicBezTo>
                    <a:pt x="61131" y="276466"/>
                    <a:pt x="0" y="215335"/>
                    <a:pt x="0" y="139926"/>
                  </a:cubicBezTo>
                  <a:lnTo>
                    <a:pt x="0" y="136540"/>
                  </a:lnTo>
                  <a:cubicBezTo>
                    <a:pt x="0" y="61131"/>
                    <a:pt x="61131" y="0"/>
                    <a:pt x="136540" y="0"/>
                  </a:cubicBezTo>
                  <a:close/>
                </a:path>
              </a:pathLst>
            </a:custGeom>
            <a:solidFill>
              <a:srgbClr val="048AFF"/>
            </a:solidFill>
          </p:spPr>
          <p:txBody>
            <a:bodyPr/>
            <a:lstStyle/>
            <a:p>
              <a:endParaRPr lang="en-IN"/>
            </a:p>
          </p:txBody>
        </p:sp>
        <p:sp>
          <p:nvSpPr>
            <p:cNvPr id="28" name="TextBox 28"/>
            <p:cNvSpPr txBox="1"/>
            <p:nvPr/>
          </p:nvSpPr>
          <p:spPr>
            <a:xfrm>
              <a:off x="0" y="-47625"/>
              <a:ext cx="761609" cy="324091"/>
            </a:xfrm>
            <a:prstGeom prst="rect">
              <a:avLst/>
            </a:prstGeom>
          </p:spPr>
          <p:txBody>
            <a:bodyPr lIns="50800" tIns="50800" rIns="50800" bIns="50800" rtlCol="0" anchor="ctr"/>
            <a:lstStyle/>
            <a:p>
              <a:pPr algn="ctr">
                <a:lnSpc>
                  <a:spcPts val="3640"/>
                </a:lnSpc>
              </a:pPr>
              <a:r>
                <a:rPr lang="en-US" sz="2600">
                  <a:solidFill>
                    <a:srgbClr val="FFFFFF"/>
                  </a:solidFill>
                  <a:latin typeface="Montserrat Bold"/>
                </a:rPr>
                <a:t>Organization Owner</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404408" y="3448170"/>
            <a:ext cx="17479184" cy="3038475"/>
          </a:xfrm>
          <a:prstGeom prst="rect">
            <a:avLst/>
          </a:prstGeom>
        </p:spPr>
        <p:txBody>
          <a:bodyPr lIns="0" tIns="0" rIns="0" bIns="0" rtlCol="0" anchor="t">
            <a:spAutoFit/>
          </a:bodyPr>
          <a:lstStyle/>
          <a:p>
            <a:pPr marL="0" lvl="0" indent="0" algn="ctr">
              <a:lnSpc>
                <a:spcPts val="12061"/>
              </a:lnSpc>
              <a:spcBef>
                <a:spcPct val="0"/>
              </a:spcBef>
            </a:pPr>
            <a:r>
              <a:rPr lang="en-US" sz="10051">
                <a:solidFill>
                  <a:srgbClr val="FFFFFF"/>
                </a:solidFill>
                <a:latin typeface="Montserrat Bold"/>
              </a:rPr>
              <a:t>Deployment of XM Cloud Projects</a:t>
            </a:r>
          </a:p>
        </p:txBody>
      </p:sp>
      <p:grpSp>
        <p:nvGrpSpPr>
          <p:cNvPr id="3" name="Group 3"/>
          <p:cNvGrpSpPr/>
          <p:nvPr/>
        </p:nvGrpSpPr>
        <p:grpSpPr>
          <a:xfrm>
            <a:off x="404408" y="2433890"/>
            <a:ext cx="17479184" cy="5419221"/>
            <a:chOff x="0" y="0"/>
            <a:chExt cx="5510056" cy="1708330"/>
          </a:xfrm>
        </p:grpSpPr>
        <p:sp>
          <p:nvSpPr>
            <p:cNvPr id="4" name="Freeform 4"/>
            <p:cNvSpPr/>
            <p:nvPr/>
          </p:nvSpPr>
          <p:spPr>
            <a:xfrm>
              <a:off x="0" y="0"/>
              <a:ext cx="5510056" cy="1708330"/>
            </a:xfrm>
            <a:custGeom>
              <a:avLst/>
              <a:gdLst/>
              <a:ahLst/>
              <a:cxnLst/>
              <a:rect l="l" t="t" r="r" b="b"/>
              <a:pathLst>
                <a:path w="5510056" h="1708330">
                  <a:moveTo>
                    <a:pt x="0" y="0"/>
                  </a:moveTo>
                  <a:lnTo>
                    <a:pt x="5510056" y="0"/>
                  </a:lnTo>
                  <a:lnTo>
                    <a:pt x="5510056" y="1708330"/>
                  </a:lnTo>
                  <a:lnTo>
                    <a:pt x="0" y="1708330"/>
                  </a:lnTo>
                  <a:close/>
                </a:path>
              </a:pathLst>
            </a:custGeom>
            <a:solidFill>
              <a:srgbClr val="000000">
                <a:alpha val="0"/>
              </a:srgbClr>
            </a:solidFill>
            <a:ln w="104775" cap="sq">
              <a:solidFill>
                <a:srgbClr val="FFFFFF"/>
              </a:solidFill>
              <a:prstDash val="solid"/>
              <a:miter/>
            </a:ln>
          </p:spPr>
          <p:txBody>
            <a:bodyPr/>
            <a:lstStyle/>
            <a:p>
              <a:endParaRPr lang="en-IN"/>
            </a:p>
          </p:txBody>
        </p:sp>
        <p:sp>
          <p:nvSpPr>
            <p:cNvPr id="5" name="TextBox 5"/>
            <p:cNvSpPr txBox="1"/>
            <p:nvPr/>
          </p:nvSpPr>
          <p:spPr>
            <a:xfrm>
              <a:off x="0" y="-47625"/>
              <a:ext cx="5510056" cy="1755955"/>
            </a:xfrm>
            <a:prstGeom prst="rect">
              <a:avLst/>
            </a:prstGeom>
          </p:spPr>
          <p:txBody>
            <a:bodyPr lIns="50800" tIns="50800" rIns="50800" bIns="50800" rtlCol="0" anchor="ctr"/>
            <a:lstStyle/>
            <a:p>
              <a:pPr algn="ctr">
                <a:lnSpc>
                  <a:spcPts val="3640"/>
                </a:lnSpc>
              </a:pPr>
              <a:r>
                <a:rPr lang="en-US" sz="2600">
                  <a:solidFill>
                    <a:srgbClr val="000000"/>
                  </a:solidFill>
                  <a:latin typeface="Montserrat"/>
                </a:rPr>
                <a:t>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grpSp>
        <p:nvGrpSpPr>
          <p:cNvPr id="7" name="Group 7"/>
          <p:cNvGrpSpPr/>
          <p:nvPr/>
        </p:nvGrpSpPr>
        <p:grpSpPr>
          <a:xfrm>
            <a:off x="2244911" y="3989903"/>
            <a:ext cx="2891736" cy="1537916"/>
            <a:chOff x="0" y="0"/>
            <a:chExt cx="761609" cy="405048"/>
          </a:xfrm>
        </p:grpSpPr>
        <p:sp>
          <p:nvSpPr>
            <p:cNvPr id="8" name="Freeform 8"/>
            <p:cNvSpPr/>
            <p:nvPr/>
          </p:nvSpPr>
          <p:spPr>
            <a:xfrm>
              <a:off x="0" y="0"/>
              <a:ext cx="761609" cy="405048"/>
            </a:xfrm>
            <a:custGeom>
              <a:avLst/>
              <a:gdLst/>
              <a:ahLst/>
              <a:cxnLst/>
              <a:rect l="l" t="t" r="r" b="b"/>
              <a:pathLst>
                <a:path w="761609" h="405048">
                  <a:moveTo>
                    <a:pt x="136540" y="0"/>
                  </a:moveTo>
                  <a:lnTo>
                    <a:pt x="625069" y="0"/>
                  </a:lnTo>
                  <a:cubicBezTo>
                    <a:pt x="661282" y="0"/>
                    <a:pt x="696011" y="14385"/>
                    <a:pt x="721618" y="39992"/>
                  </a:cubicBezTo>
                  <a:cubicBezTo>
                    <a:pt x="747224" y="65598"/>
                    <a:pt x="761609" y="100327"/>
                    <a:pt x="761609" y="136540"/>
                  </a:cubicBezTo>
                  <a:lnTo>
                    <a:pt x="761609" y="268508"/>
                  </a:lnTo>
                  <a:cubicBezTo>
                    <a:pt x="761609" y="343917"/>
                    <a:pt x="700478" y="405048"/>
                    <a:pt x="625069" y="405048"/>
                  </a:cubicBezTo>
                  <a:lnTo>
                    <a:pt x="136540" y="405048"/>
                  </a:lnTo>
                  <a:cubicBezTo>
                    <a:pt x="61131" y="405048"/>
                    <a:pt x="0" y="343917"/>
                    <a:pt x="0" y="268508"/>
                  </a:cubicBezTo>
                  <a:lnTo>
                    <a:pt x="0" y="136540"/>
                  </a:lnTo>
                  <a:cubicBezTo>
                    <a:pt x="0" y="61131"/>
                    <a:pt x="61131" y="0"/>
                    <a:pt x="136540" y="0"/>
                  </a:cubicBezTo>
                  <a:close/>
                </a:path>
              </a:pathLst>
            </a:custGeom>
            <a:solidFill>
              <a:srgbClr val="048AFF"/>
            </a:solidFill>
          </p:spPr>
          <p:txBody>
            <a:bodyPr/>
            <a:lstStyle/>
            <a:p>
              <a:endParaRPr lang="en-IN"/>
            </a:p>
          </p:txBody>
        </p:sp>
        <p:sp>
          <p:nvSpPr>
            <p:cNvPr id="9" name="TextBox 9"/>
            <p:cNvSpPr txBox="1"/>
            <p:nvPr/>
          </p:nvSpPr>
          <p:spPr>
            <a:xfrm>
              <a:off x="0" y="-47625"/>
              <a:ext cx="761609" cy="452673"/>
            </a:xfrm>
            <a:prstGeom prst="rect">
              <a:avLst/>
            </a:prstGeom>
          </p:spPr>
          <p:txBody>
            <a:bodyPr lIns="50800" tIns="50800" rIns="50800" bIns="50800" rtlCol="0" anchor="ctr"/>
            <a:lstStyle/>
            <a:p>
              <a:pPr algn="ctr">
                <a:lnSpc>
                  <a:spcPts val="3640"/>
                </a:lnSpc>
              </a:pPr>
              <a:r>
                <a:rPr lang="en-US" sz="2600">
                  <a:solidFill>
                    <a:srgbClr val="FFFFFF"/>
                  </a:solidFill>
                  <a:latin typeface="Montserrat Bold"/>
                </a:rPr>
                <a:t>XM Cloud Deploy App</a:t>
              </a:r>
            </a:p>
          </p:txBody>
        </p:sp>
      </p:grpSp>
      <p:grpSp>
        <p:nvGrpSpPr>
          <p:cNvPr id="10" name="Group 10"/>
          <p:cNvGrpSpPr/>
          <p:nvPr/>
        </p:nvGrpSpPr>
        <p:grpSpPr>
          <a:xfrm>
            <a:off x="7812785" y="4047051"/>
            <a:ext cx="2891736" cy="1443588"/>
            <a:chOff x="0" y="0"/>
            <a:chExt cx="761609" cy="380204"/>
          </a:xfrm>
        </p:grpSpPr>
        <p:sp>
          <p:nvSpPr>
            <p:cNvPr id="11" name="Freeform 11"/>
            <p:cNvSpPr/>
            <p:nvPr/>
          </p:nvSpPr>
          <p:spPr>
            <a:xfrm>
              <a:off x="0" y="0"/>
              <a:ext cx="761609" cy="380204"/>
            </a:xfrm>
            <a:custGeom>
              <a:avLst/>
              <a:gdLst/>
              <a:ahLst/>
              <a:cxnLst/>
              <a:rect l="l" t="t" r="r" b="b"/>
              <a:pathLst>
                <a:path w="761609" h="380204">
                  <a:moveTo>
                    <a:pt x="136540" y="0"/>
                  </a:moveTo>
                  <a:lnTo>
                    <a:pt x="625069" y="0"/>
                  </a:lnTo>
                  <a:cubicBezTo>
                    <a:pt x="661282" y="0"/>
                    <a:pt x="696011" y="14385"/>
                    <a:pt x="721618" y="39992"/>
                  </a:cubicBezTo>
                  <a:cubicBezTo>
                    <a:pt x="747224" y="65598"/>
                    <a:pt x="761609" y="100327"/>
                    <a:pt x="761609" y="136540"/>
                  </a:cubicBezTo>
                  <a:lnTo>
                    <a:pt x="761609" y="243664"/>
                  </a:lnTo>
                  <a:cubicBezTo>
                    <a:pt x="761609" y="319073"/>
                    <a:pt x="700478" y="380204"/>
                    <a:pt x="625069" y="380204"/>
                  </a:cubicBezTo>
                  <a:lnTo>
                    <a:pt x="136540" y="380204"/>
                  </a:lnTo>
                  <a:cubicBezTo>
                    <a:pt x="61131" y="380204"/>
                    <a:pt x="0" y="319073"/>
                    <a:pt x="0" y="243664"/>
                  </a:cubicBezTo>
                  <a:lnTo>
                    <a:pt x="0" y="136540"/>
                  </a:lnTo>
                  <a:cubicBezTo>
                    <a:pt x="0" y="61131"/>
                    <a:pt x="61131" y="0"/>
                    <a:pt x="136540" y="0"/>
                  </a:cubicBezTo>
                  <a:close/>
                </a:path>
              </a:pathLst>
            </a:custGeom>
            <a:solidFill>
              <a:srgbClr val="048AFF"/>
            </a:solidFill>
          </p:spPr>
          <p:txBody>
            <a:bodyPr/>
            <a:lstStyle/>
            <a:p>
              <a:endParaRPr lang="en-IN"/>
            </a:p>
          </p:txBody>
        </p:sp>
        <p:sp>
          <p:nvSpPr>
            <p:cNvPr id="12" name="TextBox 12"/>
            <p:cNvSpPr txBox="1"/>
            <p:nvPr/>
          </p:nvSpPr>
          <p:spPr>
            <a:xfrm>
              <a:off x="0" y="-47625"/>
              <a:ext cx="761609" cy="427829"/>
            </a:xfrm>
            <a:prstGeom prst="rect">
              <a:avLst/>
            </a:prstGeom>
          </p:spPr>
          <p:txBody>
            <a:bodyPr lIns="50800" tIns="50800" rIns="50800" bIns="50800" rtlCol="0" anchor="ctr"/>
            <a:lstStyle/>
            <a:p>
              <a:pPr algn="ctr">
                <a:lnSpc>
                  <a:spcPts val="3640"/>
                </a:lnSpc>
              </a:pPr>
              <a:r>
                <a:rPr lang="en-US" sz="2600">
                  <a:solidFill>
                    <a:srgbClr val="FFFFFF"/>
                  </a:solidFill>
                  <a:latin typeface="Montserrat Bold"/>
                </a:rPr>
                <a:t>CLI</a:t>
              </a:r>
            </a:p>
          </p:txBody>
        </p:sp>
      </p:grpSp>
      <p:grpSp>
        <p:nvGrpSpPr>
          <p:cNvPr id="13" name="Group 13"/>
          <p:cNvGrpSpPr/>
          <p:nvPr/>
        </p:nvGrpSpPr>
        <p:grpSpPr>
          <a:xfrm>
            <a:off x="13639723" y="4107108"/>
            <a:ext cx="2792068" cy="1420711"/>
            <a:chOff x="0" y="0"/>
            <a:chExt cx="735359" cy="374179"/>
          </a:xfrm>
        </p:grpSpPr>
        <p:sp>
          <p:nvSpPr>
            <p:cNvPr id="14" name="Freeform 14"/>
            <p:cNvSpPr/>
            <p:nvPr/>
          </p:nvSpPr>
          <p:spPr>
            <a:xfrm>
              <a:off x="0" y="0"/>
              <a:ext cx="735359" cy="374179"/>
            </a:xfrm>
            <a:custGeom>
              <a:avLst/>
              <a:gdLst/>
              <a:ahLst/>
              <a:cxnLst/>
              <a:rect l="l" t="t" r="r" b="b"/>
              <a:pathLst>
                <a:path w="735359" h="374179">
                  <a:moveTo>
                    <a:pt x="141414" y="0"/>
                  </a:moveTo>
                  <a:lnTo>
                    <a:pt x="593945" y="0"/>
                  </a:lnTo>
                  <a:cubicBezTo>
                    <a:pt x="631451" y="0"/>
                    <a:pt x="667420" y="14899"/>
                    <a:pt x="693940" y="41419"/>
                  </a:cubicBezTo>
                  <a:cubicBezTo>
                    <a:pt x="720460" y="67940"/>
                    <a:pt x="735359" y="103909"/>
                    <a:pt x="735359" y="141414"/>
                  </a:cubicBezTo>
                  <a:lnTo>
                    <a:pt x="735359" y="232765"/>
                  </a:lnTo>
                  <a:cubicBezTo>
                    <a:pt x="735359" y="310866"/>
                    <a:pt x="672046" y="374179"/>
                    <a:pt x="593945" y="374179"/>
                  </a:cubicBezTo>
                  <a:lnTo>
                    <a:pt x="141414" y="374179"/>
                  </a:lnTo>
                  <a:cubicBezTo>
                    <a:pt x="63313" y="374179"/>
                    <a:pt x="0" y="310866"/>
                    <a:pt x="0" y="232765"/>
                  </a:cubicBezTo>
                  <a:lnTo>
                    <a:pt x="0" y="141414"/>
                  </a:lnTo>
                  <a:cubicBezTo>
                    <a:pt x="0" y="63313"/>
                    <a:pt x="63313" y="0"/>
                    <a:pt x="141414" y="0"/>
                  </a:cubicBezTo>
                  <a:close/>
                </a:path>
              </a:pathLst>
            </a:custGeom>
            <a:solidFill>
              <a:srgbClr val="048AFF"/>
            </a:solidFill>
          </p:spPr>
          <p:txBody>
            <a:bodyPr/>
            <a:lstStyle/>
            <a:p>
              <a:endParaRPr lang="en-IN"/>
            </a:p>
          </p:txBody>
        </p:sp>
        <p:sp>
          <p:nvSpPr>
            <p:cNvPr id="15" name="TextBox 15"/>
            <p:cNvSpPr txBox="1"/>
            <p:nvPr/>
          </p:nvSpPr>
          <p:spPr>
            <a:xfrm>
              <a:off x="0" y="-47625"/>
              <a:ext cx="735359" cy="421804"/>
            </a:xfrm>
            <a:prstGeom prst="rect">
              <a:avLst/>
            </a:prstGeom>
          </p:spPr>
          <p:txBody>
            <a:bodyPr lIns="50800" tIns="50800" rIns="50800" bIns="50800" rtlCol="0" anchor="ctr"/>
            <a:lstStyle/>
            <a:p>
              <a:pPr algn="ctr">
                <a:lnSpc>
                  <a:spcPts val="3640"/>
                </a:lnSpc>
              </a:pPr>
              <a:r>
                <a:rPr lang="en-US" sz="2600">
                  <a:solidFill>
                    <a:srgbClr val="FFFFFF"/>
                  </a:solidFill>
                  <a:latin typeface="Montserrat Bold"/>
                </a:rPr>
                <a:t>Rest API’s</a:t>
              </a:r>
            </a:p>
          </p:txBody>
        </p:sp>
      </p:grpSp>
      <p:grpSp>
        <p:nvGrpSpPr>
          <p:cNvPr id="16" name="Group 16"/>
          <p:cNvGrpSpPr/>
          <p:nvPr/>
        </p:nvGrpSpPr>
        <p:grpSpPr>
          <a:xfrm>
            <a:off x="7600950" y="1278718"/>
            <a:ext cx="3086100" cy="1525815"/>
            <a:chOff x="0" y="0"/>
            <a:chExt cx="812800" cy="401861"/>
          </a:xfrm>
        </p:grpSpPr>
        <p:sp>
          <p:nvSpPr>
            <p:cNvPr id="17" name="Freeform 17"/>
            <p:cNvSpPr/>
            <p:nvPr/>
          </p:nvSpPr>
          <p:spPr>
            <a:xfrm>
              <a:off x="0" y="0"/>
              <a:ext cx="812800" cy="401861"/>
            </a:xfrm>
            <a:custGeom>
              <a:avLst/>
              <a:gdLst/>
              <a:ahLst/>
              <a:cxnLst/>
              <a:rect l="l" t="t" r="r" b="b"/>
              <a:pathLst>
                <a:path w="812800" h="401861">
                  <a:moveTo>
                    <a:pt x="127941" y="0"/>
                  </a:moveTo>
                  <a:lnTo>
                    <a:pt x="684859" y="0"/>
                  </a:lnTo>
                  <a:cubicBezTo>
                    <a:pt x="718791" y="0"/>
                    <a:pt x="751333" y="13479"/>
                    <a:pt x="775327" y="37473"/>
                  </a:cubicBezTo>
                  <a:cubicBezTo>
                    <a:pt x="799321" y="61467"/>
                    <a:pt x="812800" y="94009"/>
                    <a:pt x="812800" y="127941"/>
                  </a:cubicBezTo>
                  <a:lnTo>
                    <a:pt x="812800" y="273920"/>
                  </a:lnTo>
                  <a:cubicBezTo>
                    <a:pt x="812800" y="307852"/>
                    <a:pt x="799321" y="340394"/>
                    <a:pt x="775327" y="364388"/>
                  </a:cubicBezTo>
                  <a:cubicBezTo>
                    <a:pt x="751333" y="388381"/>
                    <a:pt x="718791" y="401861"/>
                    <a:pt x="684859" y="401861"/>
                  </a:cubicBezTo>
                  <a:lnTo>
                    <a:pt x="127941" y="401861"/>
                  </a:lnTo>
                  <a:cubicBezTo>
                    <a:pt x="94009" y="401861"/>
                    <a:pt x="61467" y="388381"/>
                    <a:pt x="37473" y="364388"/>
                  </a:cubicBezTo>
                  <a:cubicBezTo>
                    <a:pt x="13479" y="340394"/>
                    <a:pt x="0" y="307852"/>
                    <a:pt x="0" y="273920"/>
                  </a:cubicBezTo>
                  <a:lnTo>
                    <a:pt x="0" y="127941"/>
                  </a:lnTo>
                  <a:cubicBezTo>
                    <a:pt x="0" y="94009"/>
                    <a:pt x="13479" y="61467"/>
                    <a:pt x="37473" y="37473"/>
                  </a:cubicBezTo>
                  <a:cubicBezTo>
                    <a:pt x="61467" y="13479"/>
                    <a:pt x="94009" y="0"/>
                    <a:pt x="127941" y="0"/>
                  </a:cubicBezTo>
                  <a:close/>
                </a:path>
              </a:pathLst>
            </a:custGeom>
            <a:solidFill>
              <a:srgbClr val="00569E"/>
            </a:solidFill>
          </p:spPr>
          <p:txBody>
            <a:bodyPr/>
            <a:lstStyle/>
            <a:p>
              <a:endParaRPr lang="en-IN"/>
            </a:p>
          </p:txBody>
        </p:sp>
        <p:sp>
          <p:nvSpPr>
            <p:cNvPr id="18" name="TextBox 18"/>
            <p:cNvSpPr txBox="1"/>
            <p:nvPr/>
          </p:nvSpPr>
          <p:spPr>
            <a:xfrm>
              <a:off x="0" y="-47625"/>
              <a:ext cx="812800" cy="449486"/>
            </a:xfrm>
            <a:prstGeom prst="rect">
              <a:avLst/>
            </a:prstGeom>
          </p:spPr>
          <p:txBody>
            <a:bodyPr lIns="50800" tIns="50800" rIns="50800" bIns="50800" rtlCol="0" anchor="ctr"/>
            <a:lstStyle/>
            <a:p>
              <a:pPr algn="ctr">
                <a:lnSpc>
                  <a:spcPts val="3640"/>
                </a:lnSpc>
              </a:pPr>
              <a:r>
                <a:rPr lang="en-US" sz="2600">
                  <a:solidFill>
                    <a:srgbClr val="FFFFFF"/>
                  </a:solidFill>
                  <a:latin typeface="Montserrat"/>
                </a:rPr>
                <a:t>Deployment Options</a:t>
              </a:r>
            </a:p>
          </p:txBody>
        </p:sp>
      </p:grpSp>
      <p:sp>
        <p:nvSpPr>
          <p:cNvPr id="19" name="TextBox 19"/>
          <p:cNvSpPr txBox="1"/>
          <p:nvPr/>
        </p:nvSpPr>
        <p:spPr>
          <a:xfrm>
            <a:off x="713376" y="5921983"/>
            <a:ext cx="16918093" cy="3989705"/>
          </a:xfrm>
          <a:prstGeom prst="rect">
            <a:avLst/>
          </a:prstGeom>
        </p:spPr>
        <p:txBody>
          <a:bodyPr lIns="0" tIns="0" rIns="0" bIns="0" rtlCol="0" anchor="t">
            <a:spAutoFit/>
          </a:bodyPr>
          <a:lstStyle/>
          <a:p>
            <a:pPr marL="496572" lvl="1" indent="-248286" algn="just">
              <a:lnSpc>
                <a:spcPts val="3220"/>
              </a:lnSpc>
              <a:buFont typeface="Arial"/>
              <a:buChar char="•"/>
            </a:pPr>
            <a:r>
              <a:rPr lang="en-US" sz="2300">
                <a:solidFill>
                  <a:srgbClr val="000000"/>
                </a:solidFill>
                <a:latin typeface="Montserrat Bold"/>
              </a:rPr>
              <a:t>XM Cloud Deploy App: </a:t>
            </a:r>
            <a:r>
              <a:rPr lang="en-US" sz="2300">
                <a:solidFill>
                  <a:srgbClr val="000000"/>
                </a:solidFill>
                <a:latin typeface="Montserrat"/>
              </a:rPr>
              <a:t>is a graphical user interface (GUI) that provides a user-friendly way to create, manage, and deploy XM Cloud projects and environments.</a:t>
            </a:r>
          </a:p>
          <a:p>
            <a:pPr algn="just">
              <a:lnSpc>
                <a:spcPts val="3220"/>
              </a:lnSpc>
            </a:pPr>
            <a:endParaRPr lang="en-US" sz="2300">
              <a:solidFill>
                <a:srgbClr val="000000"/>
              </a:solidFill>
              <a:latin typeface="Montserrat"/>
            </a:endParaRPr>
          </a:p>
          <a:p>
            <a:pPr marL="496572" lvl="1" indent="-248286" algn="just">
              <a:lnSpc>
                <a:spcPts val="3220"/>
              </a:lnSpc>
              <a:buFont typeface="Arial"/>
              <a:buChar char="•"/>
            </a:pPr>
            <a:r>
              <a:rPr lang="en-US" sz="2300">
                <a:solidFill>
                  <a:srgbClr val="000000"/>
                </a:solidFill>
                <a:latin typeface="Montserrat Bold"/>
              </a:rPr>
              <a:t>CLI:</a:t>
            </a:r>
            <a:r>
              <a:rPr lang="en-US" sz="2300">
                <a:solidFill>
                  <a:srgbClr val="000000"/>
                </a:solidFill>
                <a:latin typeface="Montserrat"/>
              </a:rPr>
              <a:t> The XM Cloud Command Line Interface (CLI) is a text-based interface that enables users to interact with the XM Cloud platform using commands. </a:t>
            </a:r>
          </a:p>
          <a:p>
            <a:pPr algn="just">
              <a:lnSpc>
                <a:spcPts val="3220"/>
              </a:lnSpc>
            </a:pPr>
            <a:r>
              <a:rPr lang="en-US" sz="2300">
                <a:solidFill>
                  <a:srgbClr val="000000"/>
                </a:solidFill>
                <a:latin typeface="Montserrat"/>
              </a:rPr>
              <a:t>       </a:t>
            </a:r>
            <a:r>
              <a:rPr lang="en-US" sz="2300" u="sng">
                <a:solidFill>
                  <a:srgbClr val="3652DD"/>
                </a:solidFill>
                <a:latin typeface="Montserrat"/>
                <a:hlinkClick r:id="rId3" tooltip="https://doc.sitecore.com/xp/en/developers/101/developer-tools/install-sitecore-command-line-interface.html"/>
              </a:rPr>
              <a:t>https://doc.sitecore.com/xp/en/developers/101/developer-tools/install-sitecore-command-line-interface.html</a:t>
            </a:r>
          </a:p>
          <a:p>
            <a:pPr algn="just">
              <a:lnSpc>
                <a:spcPts val="3220"/>
              </a:lnSpc>
            </a:pPr>
            <a:endParaRPr lang="en-US" sz="2300" u="sng">
              <a:solidFill>
                <a:srgbClr val="3652DD"/>
              </a:solidFill>
              <a:latin typeface="Montserrat"/>
              <a:hlinkClick r:id="rId3" tooltip="https://doc.sitecore.com/xp/en/developers/101/developer-tools/install-sitecore-command-line-interface.html"/>
            </a:endParaRPr>
          </a:p>
          <a:p>
            <a:pPr marL="496572" lvl="1" indent="-248286" algn="just">
              <a:lnSpc>
                <a:spcPts val="3220"/>
              </a:lnSpc>
              <a:buFont typeface="Arial"/>
              <a:buChar char="•"/>
            </a:pPr>
            <a:r>
              <a:rPr lang="en-US" sz="2300">
                <a:solidFill>
                  <a:srgbClr val="000000"/>
                </a:solidFill>
                <a:latin typeface="Montserrat Bold"/>
              </a:rPr>
              <a:t>REST APIs: </a:t>
            </a:r>
            <a:r>
              <a:rPr lang="en-US" sz="2300">
                <a:solidFill>
                  <a:srgbClr val="000000"/>
                </a:solidFill>
                <a:latin typeface="Montserrat"/>
              </a:rPr>
              <a:t>XM Cloud provides a set of REST APIs that allow for programmatic interaction with the platform. REST APIs are HTTP-based and can be accessed by making HTTP requests.</a:t>
            </a:r>
          </a:p>
          <a:p>
            <a:pPr algn="just">
              <a:lnSpc>
                <a:spcPts val="3220"/>
              </a:lnSpc>
            </a:pPr>
            <a:r>
              <a:rPr lang="en-US" sz="2300">
                <a:solidFill>
                  <a:srgbClr val="3652DD"/>
                </a:solidFill>
                <a:latin typeface="Montserrat"/>
              </a:rPr>
              <a:t>       </a:t>
            </a:r>
            <a:r>
              <a:rPr lang="en-US" sz="2300" u="sng">
                <a:solidFill>
                  <a:srgbClr val="3652DD"/>
                </a:solidFill>
                <a:latin typeface="Montserrat"/>
                <a:hlinkClick r:id="rId4" tooltip="https://xmclouddeploy-api.sitecorecloud.io/swagger/index.html"/>
              </a:rPr>
              <a:t>https://xmclouddeploy-api.sitecorecloud.io/swagger/index.html</a:t>
            </a:r>
          </a:p>
        </p:txBody>
      </p:sp>
      <p:sp>
        <p:nvSpPr>
          <p:cNvPr id="20" name="TextBox 20"/>
          <p:cNvSpPr txBox="1"/>
          <p:nvPr/>
        </p:nvSpPr>
        <p:spPr>
          <a:xfrm>
            <a:off x="6339499" y="292446"/>
            <a:ext cx="6413069"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Deployment of XM Cloud Projects</a:t>
            </a:r>
          </a:p>
        </p:txBody>
      </p:sp>
      <p:sp>
        <p:nvSpPr>
          <p:cNvPr id="21" name="AutoShape 21"/>
          <p:cNvSpPr/>
          <p:nvPr/>
        </p:nvSpPr>
        <p:spPr>
          <a:xfrm>
            <a:off x="3633358" y="3377762"/>
            <a:ext cx="11402334" cy="38911"/>
          </a:xfrm>
          <a:prstGeom prst="line">
            <a:avLst/>
          </a:prstGeom>
          <a:ln w="38100" cap="flat">
            <a:solidFill>
              <a:srgbClr val="000000"/>
            </a:solidFill>
            <a:prstDash val="solid"/>
            <a:headEnd type="none" w="sm" len="sm"/>
            <a:tailEnd type="none" w="sm" len="sm"/>
          </a:ln>
        </p:spPr>
        <p:txBody>
          <a:bodyPr/>
          <a:lstStyle/>
          <a:p>
            <a:endParaRPr lang="en-IN"/>
          </a:p>
        </p:txBody>
      </p:sp>
      <p:sp>
        <p:nvSpPr>
          <p:cNvPr id="22" name="AutoShape 22"/>
          <p:cNvSpPr/>
          <p:nvPr/>
        </p:nvSpPr>
        <p:spPr>
          <a:xfrm>
            <a:off x="9191461" y="2805202"/>
            <a:ext cx="19410" cy="552842"/>
          </a:xfrm>
          <a:prstGeom prst="line">
            <a:avLst/>
          </a:prstGeom>
          <a:ln w="38100" cap="flat">
            <a:solidFill>
              <a:srgbClr val="000000"/>
            </a:solidFill>
            <a:prstDash val="solid"/>
            <a:headEnd type="none" w="sm" len="sm"/>
            <a:tailEnd type="arrow" w="med" len="sm"/>
          </a:ln>
        </p:spPr>
        <p:txBody>
          <a:bodyPr/>
          <a:lstStyle/>
          <a:p>
            <a:endParaRPr lang="en-IN"/>
          </a:p>
        </p:txBody>
      </p:sp>
      <p:sp>
        <p:nvSpPr>
          <p:cNvPr id="23" name="AutoShape 23"/>
          <p:cNvSpPr/>
          <p:nvPr/>
        </p:nvSpPr>
        <p:spPr>
          <a:xfrm>
            <a:off x="14997309" y="3436392"/>
            <a:ext cx="38448" cy="670716"/>
          </a:xfrm>
          <a:prstGeom prst="line">
            <a:avLst/>
          </a:prstGeom>
          <a:ln w="38100" cap="flat">
            <a:solidFill>
              <a:srgbClr val="000000"/>
            </a:solidFill>
            <a:prstDash val="solid"/>
            <a:headEnd type="none" w="sm" len="sm"/>
            <a:tailEnd type="arrow" w="med" len="sm"/>
          </a:ln>
        </p:spPr>
        <p:txBody>
          <a:bodyPr/>
          <a:lstStyle/>
          <a:p>
            <a:endParaRPr lang="en-IN"/>
          </a:p>
        </p:txBody>
      </p:sp>
      <p:sp>
        <p:nvSpPr>
          <p:cNvPr id="24" name="AutoShape 24"/>
          <p:cNvSpPr/>
          <p:nvPr/>
        </p:nvSpPr>
        <p:spPr>
          <a:xfrm>
            <a:off x="9220204" y="3436392"/>
            <a:ext cx="38448" cy="610659"/>
          </a:xfrm>
          <a:prstGeom prst="line">
            <a:avLst/>
          </a:prstGeom>
          <a:ln w="38100" cap="flat">
            <a:solidFill>
              <a:srgbClr val="000000"/>
            </a:solidFill>
            <a:prstDash val="solid"/>
            <a:headEnd type="none" w="sm" len="sm"/>
            <a:tailEnd type="arrow" w="med" len="sm"/>
          </a:ln>
        </p:spPr>
        <p:txBody>
          <a:bodyPr/>
          <a:lstStyle/>
          <a:p>
            <a:endParaRPr lang="en-IN"/>
          </a:p>
        </p:txBody>
      </p:sp>
      <p:sp>
        <p:nvSpPr>
          <p:cNvPr id="25" name="AutoShape 25"/>
          <p:cNvSpPr/>
          <p:nvPr/>
        </p:nvSpPr>
        <p:spPr>
          <a:xfrm>
            <a:off x="3652331" y="3397886"/>
            <a:ext cx="19410" cy="552842"/>
          </a:xfrm>
          <a:prstGeom prst="line">
            <a:avLst/>
          </a:prstGeom>
          <a:ln w="38100" cap="flat">
            <a:solidFill>
              <a:srgbClr val="000000"/>
            </a:solidFill>
            <a:prstDash val="solid"/>
            <a:headEnd type="none" w="sm" len="sm"/>
            <a:tailEnd type="arrow" w="med" len="sm"/>
          </a:ln>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0" y="3575403"/>
            <a:ext cx="17198944" cy="4159250"/>
          </a:xfrm>
          <a:prstGeom prst="rect">
            <a:avLst/>
          </a:prstGeom>
        </p:spPr>
        <p:txBody>
          <a:bodyPr lIns="0" tIns="0" rIns="0" bIns="0" rtlCol="0" anchor="t">
            <a:spAutoFit/>
          </a:bodyPr>
          <a:lstStyle/>
          <a:p>
            <a:pPr>
              <a:lnSpc>
                <a:spcPts val="6999"/>
              </a:lnSpc>
            </a:pPr>
            <a:r>
              <a:rPr lang="en-US" sz="2799">
                <a:solidFill>
                  <a:srgbClr val="000000"/>
                </a:solidFill>
                <a:latin typeface="Montserrat Bold"/>
              </a:rPr>
              <a:t>      Key Features:</a:t>
            </a:r>
          </a:p>
          <a:p>
            <a:pPr marL="993144" lvl="2" indent="-331048">
              <a:lnSpc>
                <a:spcPts val="3220"/>
              </a:lnSpc>
              <a:buFont typeface="Arial"/>
              <a:buChar char="⚬"/>
            </a:pPr>
            <a:r>
              <a:rPr lang="en-US" sz="2300">
                <a:solidFill>
                  <a:srgbClr val="000000"/>
                </a:solidFill>
                <a:latin typeface="Montserrat Bold"/>
              </a:rPr>
              <a:t>Project Creation: </a:t>
            </a:r>
            <a:r>
              <a:rPr lang="en-US" sz="2300">
                <a:solidFill>
                  <a:srgbClr val="000000"/>
                </a:solidFill>
                <a:latin typeface="Montserrat"/>
              </a:rPr>
              <a:t>You can create new XM Cloud projects and associated environments.</a:t>
            </a:r>
          </a:p>
          <a:p>
            <a:pPr marL="993144" lvl="2" indent="-331048">
              <a:lnSpc>
                <a:spcPts val="3220"/>
              </a:lnSpc>
              <a:buFont typeface="Arial"/>
              <a:buChar char="⚬"/>
            </a:pPr>
            <a:r>
              <a:rPr lang="en-US" sz="2300">
                <a:solidFill>
                  <a:srgbClr val="000000"/>
                </a:solidFill>
                <a:latin typeface="Montserrat Bold"/>
              </a:rPr>
              <a:t>Environment Management: </a:t>
            </a:r>
            <a:r>
              <a:rPr lang="en-US" sz="2300">
                <a:solidFill>
                  <a:srgbClr val="000000"/>
                </a:solidFill>
                <a:latin typeface="Montserrat"/>
              </a:rPr>
              <a:t>It allows you to configure and manage deployment rules and settings for different environments.</a:t>
            </a:r>
          </a:p>
          <a:p>
            <a:pPr marL="993144" lvl="2" indent="-331048">
              <a:lnSpc>
                <a:spcPts val="3220"/>
              </a:lnSpc>
              <a:buFont typeface="Arial"/>
              <a:buChar char="⚬"/>
            </a:pPr>
            <a:r>
              <a:rPr lang="en-US" sz="2300">
                <a:solidFill>
                  <a:srgbClr val="000000"/>
                </a:solidFill>
                <a:latin typeface="Montserrat Bold"/>
              </a:rPr>
              <a:t>Source Control Integration: </a:t>
            </a:r>
            <a:r>
              <a:rPr lang="en-US" sz="2300">
                <a:solidFill>
                  <a:srgbClr val="000000"/>
                </a:solidFill>
                <a:latin typeface="Montserrat"/>
              </a:rPr>
              <a:t>You can connect to version control platforms (e.g., GitHub) and use existing source code for deployments.</a:t>
            </a:r>
          </a:p>
          <a:p>
            <a:pPr marL="993144" lvl="2" indent="-331048">
              <a:lnSpc>
                <a:spcPts val="3220"/>
              </a:lnSpc>
              <a:buFont typeface="Arial"/>
              <a:buChar char="⚬"/>
            </a:pPr>
            <a:r>
              <a:rPr lang="en-US" sz="2300">
                <a:solidFill>
                  <a:srgbClr val="000000"/>
                </a:solidFill>
                <a:latin typeface="Montserrat Bold"/>
              </a:rPr>
              <a:t>GUI-Based: </a:t>
            </a:r>
            <a:r>
              <a:rPr lang="en-US" sz="2300">
                <a:solidFill>
                  <a:srgbClr val="000000"/>
                </a:solidFill>
                <a:latin typeface="Montserrat"/>
              </a:rPr>
              <a:t>It's designed for users who may not be comfortable with command-line interfaces and want a more intuitive experience.</a:t>
            </a:r>
          </a:p>
          <a:p>
            <a:pPr>
              <a:lnSpc>
                <a:spcPts val="3220"/>
              </a:lnSpc>
            </a:pPr>
            <a:endParaRPr lang="en-US" sz="2300">
              <a:solidFill>
                <a:srgbClr val="000000"/>
              </a:solidFill>
              <a:latin typeface="Montserrat"/>
            </a:endParaRPr>
          </a:p>
        </p:txBody>
      </p:sp>
      <p:sp>
        <p:nvSpPr>
          <p:cNvPr id="8" name="TextBox 8"/>
          <p:cNvSpPr txBox="1"/>
          <p:nvPr/>
        </p:nvSpPr>
        <p:spPr>
          <a:xfrm>
            <a:off x="7255076" y="260765"/>
            <a:ext cx="4508966"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XM Cloud Deploy App</a:t>
            </a:r>
          </a:p>
        </p:txBody>
      </p:sp>
      <p:sp>
        <p:nvSpPr>
          <p:cNvPr id="9" name="TextBox 9"/>
          <p:cNvSpPr txBox="1"/>
          <p:nvPr/>
        </p:nvSpPr>
        <p:spPr>
          <a:xfrm>
            <a:off x="544528" y="7371031"/>
            <a:ext cx="17198944" cy="2084705"/>
          </a:xfrm>
          <a:prstGeom prst="rect">
            <a:avLst/>
          </a:prstGeom>
        </p:spPr>
        <p:txBody>
          <a:bodyPr lIns="0" tIns="0" rIns="0" bIns="0" rtlCol="0" anchor="t">
            <a:spAutoFit/>
          </a:bodyPr>
          <a:lstStyle/>
          <a:p>
            <a:pPr>
              <a:lnSpc>
                <a:spcPts val="3220"/>
              </a:lnSpc>
            </a:pPr>
            <a:endParaRPr/>
          </a:p>
          <a:p>
            <a:pPr>
              <a:lnSpc>
                <a:spcPts val="3919"/>
              </a:lnSpc>
            </a:pPr>
            <a:r>
              <a:rPr lang="en-US" sz="2799">
                <a:solidFill>
                  <a:srgbClr val="000000"/>
                </a:solidFill>
                <a:latin typeface="Montserrat Bold"/>
              </a:rPr>
              <a:t>Use Case: </a:t>
            </a:r>
          </a:p>
          <a:p>
            <a:pPr marL="496572" lvl="1" indent="-248286">
              <a:lnSpc>
                <a:spcPts val="3220"/>
              </a:lnSpc>
              <a:buFont typeface="Arial"/>
              <a:buChar char="•"/>
            </a:pPr>
            <a:r>
              <a:rPr lang="en-US" sz="2300">
                <a:solidFill>
                  <a:srgbClr val="000000"/>
                </a:solidFill>
                <a:latin typeface="Montserrat"/>
              </a:rPr>
              <a:t>The XM Cloud Deploy App is suitable for organizations or individuals looking for a user-friendly, visual tool to streamline their XM Cloud project deployments.</a:t>
            </a:r>
          </a:p>
          <a:p>
            <a:pPr>
              <a:lnSpc>
                <a:spcPts val="3220"/>
              </a:lnSpc>
            </a:pPr>
            <a:endParaRPr lang="en-US" sz="2300">
              <a:solidFill>
                <a:srgbClr val="000000"/>
              </a:solidFill>
              <a:latin typeface="Montserrat"/>
            </a:endParaRPr>
          </a:p>
        </p:txBody>
      </p:sp>
      <p:sp>
        <p:nvSpPr>
          <p:cNvPr id="10" name="TextBox 10"/>
          <p:cNvSpPr txBox="1"/>
          <p:nvPr/>
        </p:nvSpPr>
        <p:spPr>
          <a:xfrm>
            <a:off x="544528" y="1429600"/>
            <a:ext cx="17198944" cy="1189355"/>
          </a:xfrm>
          <a:prstGeom prst="rect">
            <a:avLst/>
          </a:prstGeom>
        </p:spPr>
        <p:txBody>
          <a:bodyPr lIns="0" tIns="0" rIns="0" bIns="0" rtlCol="0" anchor="t">
            <a:spAutoFit/>
          </a:bodyPr>
          <a:lstStyle/>
          <a:p>
            <a:pPr algn="just">
              <a:lnSpc>
                <a:spcPts val="3220"/>
              </a:lnSpc>
            </a:pPr>
            <a:r>
              <a:rPr lang="en-US" sz="2300">
                <a:solidFill>
                  <a:srgbClr val="000000"/>
                </a:solidFill>
                <a:latin typeface="Montserrat"/>
              </a:rPr>
              <a:t>To use the XM Cloud Deploy app, you must be an Organization Admin or Organization Owner in your Sitecore Cloud Portal organization. An Organization Admin or Organization Owner can grant a team member access to the XM Cloud Deploy app by changing their organization role to Admin.</a:t>
            </a:r>
          </a:p>
        </p:txBody>
      </p:sp>
      <p:sp>
        <p:nvSpPr>
          <p:cNvPr id="11" name="TextBox 11"/>
          <p:cNvSpPr txBox="1"/>
          <p:nvPr/>
        </p:nvSpPr>
        <p:spPr>
          <a:xfrm>
            <a:off x="544528" y="3043273"/>
            <a:ext cx="17198944" cy="389255"/>
          </a:xfrm>
          <a:prstGeom prst="rect">
            <a:avLst/>
          </a:prstGeom>
        </p:spPr>
        <p:txBody>
          <a:bodyPr lIns="0" tIns="0" rIns="0" bIns="0" rtlCol="0" anchor="t">
            <a:spAutoFit/>
          </a:bodyPr>
          <a:lstStyle/>
          <a:p>
            <a:pPr algn="just">
              <a:lnSpc>
                <a:spcPts val="3220"/>
              </a:lnSpc>
            </a:pPr>
            <a:r>
              <a:rPr lang="en-US" sz="2300">
                <a:solidFill>
                  <a:srgbClr val="000000"/>
                </a:solidFill>
                <a:latin typeface="Montserrat"/>
              </a:rPr>
              <a:t>You can access the XM Cloud Deploy app at </a:t>
            </a:r>
            <a:r>
              <a:rPr lang="en-US" sz="2300" u="sng">
                <a:solidFill>
                  <a:srgbClr val="000000"/>
                </a:solidFill>
                <a:latin typeface="Montserrat Medium"/>
                <a:hlinkClick r:id="rId3" tooltip="https://deploy.sitecorecloud.io/"/>
              </a:rPr>
              <a:t>https://deploy.sitecorecloud.io/</a:t>
            </a:r>
            <a:r>
              <a:rPr lang="en-US" sz="2300">
                <a:solidFill>
                  <a:srgbClr val="000000"/>
                </a:solidFill>
                <a:latin typeface="Montserrat"/>
              </a:rPr>
              <a:t> or from the </a:t>
            </a:r>
            <a:r>
              <a:rPr lang="en-US" sz="2300" u="sng">
                <a:solidFill>
                  <a:srgbClr val="000000"/>
                </a:solidFill>
                <a:latin typeface="Montserrat Medium"/>
                <a:hlinkClick r:id="rId4" tooltip="https://doc.sitecore.com/portal/en/developers/sitecore-cloud-portal/access-sitecore-apps.html"/>
              </a:rPr>
              <a:t>Sitecore Cloud Portal</a:t>
            </a:r>
            <a:r>
              <a:rPr lang="en-US" sz="2300">
                <a:solidFill>
                  <a:srgbClr val="000000"/>
                </a:solidFill>
                <a:latin typeface="Montserrat"/>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1898322">
            <a:off x="14393785" y="-4549297"/>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sp>
        <p:nvSpPr>
          <p:cNvPr id="3" name="Freeform 3"/>
          <p:cNvSpPr/>
          <p:nvPr/>
        </p:nvSpPr>
        <p:spPr>
          <a:xfrm rot="-1898322">
            <a:off x="-3087120" y="7441242"/>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txBody>
          <a:bodyPr/>
          <a:lstStyle/>
          <a:p>
            <a:endParaRPr lang="en-IN"/>
          </a:p>
        </p:txBody>
      </p:sp>
      <p:grpSp>
        <p:nvGrpSpPr>
          <p:cNvPr id="4" name="Group 4"/>
          <p:cNvGrpSpPr/>
          <p:nvPr/>
        </p:nvGrpSpPr>
        <p:grpSpPr>
          <a:xfrm>
            <a:off x="-1256035" y="1028700"/>
            <a:ext cx="20649358" cy="8923877"/>
            <a:chOff x="0" y="0"/>
            <a:chExt cx="5438514" cy="2350322"/>
          </a:xfrm>
        </p:grpSpPr>
        <p:sp>
          <p:nvSpPr>
            <p:cNvPr id="5" name="Freeform 5"/>
            <p:cNvSpPr/>
            <p:nvPr/>
          </p:nvSpPr>
          <p:spPr>
            <a:xfrm>
              <a:off x="0" y="0"/>
              <a:ext cx="5438514" cy="2350322"/>
            </a:xfrm>
            <a:custGeom>
              <a:avLst/>
              <a:gdLst/>
              <a:ahLst/>
              <a:cxnLst/>
              <a:rect l="l" t="t" r="r" b="b"/>
              <a:pathLst>
                <a:path w="5438514" h="2350322">
                  <a:moveTo>
                    <a:pt x="0" y="0"/>
                  </a:moveTo>
                  <a:lnTo>
                    <a:pt x="5438514" y="0"/>
                  </a:lnTo>
                  <a:lnTo>
                    <a:pt x="5438514" y="2350322"/>
                  </a:lnTo>
                  <a:lnTo>
                    <a:pt x="0" y="2350322"/>
                  </a:lnTo>
                  <a:close/>
                </a:path>
              </a:pathLst>
            </a:custGeom>
            <a:solidFill>
              <a:srgbClr val="FFFFFF"/>
            </a:solidFill>
          </p:spPr>
          <p:txBody>
            <a:bodyPr/>
            <a:lstStyle/>
            <a:p>
              <a:endParaRPr lang="en-IN"/>
            </a:p>
          </p:txBody>
        </p:sp>
        <p:sp>
          <p:nvSpPr>
            <p:cNvPr id="6" name="TextBox 6"/>
            <p:cNvSpPr txBox="1"/>
            <p:nvPr/>
          </p:nvSpPr>
          <p:spPr>
            <a:xfrm>
              <a:off x="0" y="-47625"/>
              <a:ext cx="5438514" cy="2397947"/>
            </a:xfrm>
            <a:prstGeom prst="rect">
              <a:avLst/>
            </a:prstGeom>
          </p:spPr>
          <p:txBody>
            <a:bodyPr lIns="50800" tIns="50800" rIns="50800" bIns="50800" rtlCol="0" anchor="ctr"/>
            <a:lstStyle/>
            <a:p>
              <a:pPr algn="ctr">
                <a:lnSpc>
                  <a:spcPts val="3640"/>
                </a:lnSpc>
              </a:pPr>
              <a:endParaRPr/>
            </a:p>
          </p:txBody>
        </p:sp>
      </p:grpSp>
      <p:sp>
        <p:nvSpPr>
          <p:cNvPr id="7" name="AutoShape 7"/>
          <p:cNvSpPr/>
          <p:nvPr/>
        </p:nvSpPr>
        <p:spPr>
          <a:xfrm flipH="1" flipV="1">
            <a:off x="9922085" y="2671449"/>
            <a:ext cx="0" cy="2760778"/>
          </a:xfrm>
          <a:prstGeom prst="line">
            <a:avLst/>
          </a:prstGeom>
          <a:ln w="38100" cap="flat">
            <a:solidFill>
              <a:srgbClr val="000000"/>
            </a:solidFill>
            <a:prstDash val="solid"/>
            <a:headEnd type="none" w="sm" len="sm"/>
            <a:tailEnd type="none" w="sm" len="sm"/>
          </a:ln>
        </p:spPr>
        <p:txBody>
          <a:bodyPr/>
          <a:lstStyle/>
          <a:p>
            <a:endParaRPr lang="en-IN"/>
          </a:p>
        </p:txBody>
      </p:sp>
      <p:sp>
        <p:nvSpPr>
          <p:cNvPr id="8" name="Freeform 8"/>
          <p:cNvSpPr/>
          <p:nvPr/>
        </p:nvSpPr>
        <p:spPr>
          <a:xfrm>
            <a:off x="878791" y="6016916"/>
            <a:ext cx="16530419" cy="3394909"/>
          </a:xfrm>
          <a:custGeom>
            <a:avLst/>
            <a:gdLst/>
            <a:ahLst/>
            <a:cxnLst/>
            <a:rect l="l" t="t" r="r" b="b"/>
            <a:pathLst>
              <a:path w="16530419" h="3394909">
                <a:moveTo>
                  <a:pt x="0" y="0"/>
                </a:moveTo>
                <a:lnTo>
                  <a:pt x="16530418" y="0"/>
                </a:lnTo>
                <a:lnTo>
                  <a:pt x="16530418" y="3394909"/>
                </a:lnTo>
                <a:lnTo>
                  <a:pt x="0" y="3394909"/>
                </a:lnTo>
                <a:lnTo>
                  <a:pt x="0" y="0"/>
                </a:lnTo>
                <a:close/>
              </a:path>
            </a:pathLst>
          </a:custGeom>
          <a:blipFill>
            <a:blip r:embed="rId3"/>
            <a:stretch>
              <a:fillRect l="-16" t="-74162" r="-16"/>
            </a:stretch>
          </a:blipFill>
        </p:spPr>
        <p:txBody>
          <a:bodyPr/>
          <a:lstStyle/>
          <a:p>
            <a:endParaRPr lang="en-IN"/>
          </a:p>
        </p:txBody>
      </p:sp>
      <p:sp>
        <p:nvSpPr>
          <p:cNvPr id="9" name="TextBox 9"/>
          <p:cNvSpPr txBox="1"/>
          <p:nvPr/>
        </p:nvSpPr>
        <p:spPr>
          <a:xfrm>
            <a:off x="7255076" y="260765"/>
            <a:ext cx="4508966" cy="455295"/>
          </a:xfrm>
          <a:prstGeom prst="rect">
            <a:avLst/>
          </a:prstGeom>
        </p:spPr>
        <p:txBody>
          <a:bodyPr lIns="0" tIns="0" rIns="0" bIns="0" rtlCol="0" anchor="t">
            <a:spAutoFit/>
          </a:bodyPr>
          <a:lstStyle/>
          <a:p>
            <a:pPr>
              <a:lnSpc>
                <a:spcPts val="3779"/>
              </a:lnSpc>
            </a:pPr>
            <a:r>
              <a:rPr lang="en-US" sz="2700">
                <a:solidFill>
                  <a:srgbClr val="FFFFFF"/>
                </a:solidFill>
                <a:latin typeface="Montserrat Bold"/>
              </a:rPr>
              <a:t>Deployment Logs</a:t>
            </a:r>
          </a:p>
        </p:txBody>
      </p:sp>
      <p:sp>
        <p:nvSpPr>
          <p:cNvPr id="10" name="TextBox 10"/>
          <p:cNvSpPr txBox="1"/>
          <p:nvPr/>
        </p:nvSpPr>
        <p:spPr>
          <a:xfrm>
            <a:off x="544528" y="1429600"/>
            <a:ext cx="17198944" cy="389255"/>
          </a:xfrm>
          <a:prstGeom prst="rect">
            <a:avLst/>
          </a:prstGeom>
        </p:spPr>
        <p:txBody>
          <a:bodyPr lIns="0" tIns="0" rIns="0" bIns="0" rtlCol="0" anchor="t">
            <a:spAutoFit/>
          </a:bodyPr>
          <a:lstStyle/>
          <a:p>
            <a:pPr algn="just">
              <a:lnSpc>
                <a:spcPts val="3220"/>
              </a:lnSpc>
            </a:pPr>
            <a:r>
              <a:rPr lang="en-US" sz="2300">
                <a:solidFill>
                  <a:srgbClr val="000000"/>
                </a:solidFill>
                <a:latin typeface="Montserrat"/>
              </a:rPr>
              <a:t>The deployment log is an essential tool for tracking and managing the progress of XM Cloud deployments.</a:t>
            </a:r>
          </a:p>
        </p:txBody>
      </p:sp>
      <p:sp>
        <p:nvSpPr>
          <p:cNvPr id="11" name="TextBox 11"/>
          <p:cNvSpPr txBox="1"/>
          <p:nvPr/>
        </p:nvSpPr>
        <p:spPr>
          <a:xfrm>
            <a:off x="544528" y="2623824"/>
            <a:ext cx="8524116" cy="789305"/>
          </a:xfrm>
          <a:prstGeom prst="rect">
            <a:avLst/>
          </a:prstGeom>
        </p:spPr>
        <p:txBody>
          <a:bodyPr lIns="0" tIns="0" rIns="0" bIns="0" rtlCol="0" anchor="t">
            <a:spAutoFit/>
          </a:bodyPr>
          <a:lstStyle/>
          <a:p>
            <a:pPr marL="496572" lvl="1" indent="-248286" algn="just">
              <a:lnSpc>
                <a:spcPts val="3220"/>
              </a:lnSpc>
              <a:buFont typeface="Arial"/>
              <a:buChar char="•"/>
            </a:pPr>
            <a:r>
              <a:rPr lang="en-US" sz="2300">
                <a:solidFill>
                  <a:srgbClr val="000000"/>
                </a:solidFill>
                <a:latin typeface="Montserrat Bold"/>
              </a:rPr>
              <a:t>Information: </a:t>
            </a:r>
            <a:r>
              <a:rPr lang="en-US" sz="2300">
                <a:solidFill>
                  <a:srgbClr val="000000"/>
                </a:solidFill>
                <a:latin typeface="Montserrat"/>
              </a:rPr>
              <a:t>Displays deployment progress, status, warnings, and errors.</a:t>
            </a:r>
          </a:p>
        </p:txBody>
      </p:sp>
      <p:sp>
        <p:nvSpPr>
          <p:cNvPr id="12" name="TextBox 12"/>
          <p:cNvSpPr txBox="1"/>
          <p:nvPr/>
        </p:nvSpPr>
        <p:spPr>
          <a:xfrm>
            <a:off x="544528" y="3382365"/>
            <a:ext cx="7749741" cy="2634551"/>
          </a:xfrm>
          <a:prstGeom prst="rect">
            <a:avLst/>
          </a:prstGeom>
        </p:spPr>
        <p:txBody>
          <a:bodyPr lIns="0" tIns="0" rIns="0" bIns="0" rtlCol="0" anchor="t">
            <a:spAutoFit/>
          </a:bodyPr>
          <a:lstStyle/>
          <a:p>
            <a:pPr marL="496572" lvl="1" indent="-248286" algn="just">
              <a:lnSpc>
                <a:spcPts val="4761"/>
              </a:lnSpc>
              <a:buFont typeface="Arial"/>
              <a:buChar char="•"/>
            </a:pPr>
            <a:r>
              <a:rPr lang="en-US" sz="2300">
                <a:solidFill>
                  <a:srgbClr val="000000"/>
                </a:solidFill>
                <a:latin typeface="Montserrat Bold"/>
              </a:rPr>
              <a:t>Log Content:</a:t>
            </a:r>
            <a:r>
              <a:rPr lang="en-US" sz="2300">
                <a:solidFill>
                  <a:srgbClr val="000000"/>
                </a:solidFill>
                <a:latin typeface="Montserrat"/>
              </a:rPr>
              <a:t> Provides insights into:</a:t>
            </a:r>
          </a:p>
          <a:p>
            <a:pPr marL="993144" lvl="2" indent="-331048" algn="just">
              <a:lnSpc>
                <a:spcPts val="3220"/>
              </a:lnSpc>
              <a:buFont typeface="Arial"/>
              <a:buChar char="⚬"/>
            </a:pPr>
            <a:r>
              <a:rPr lang="en-US" sz="2300">
                <a:solidFill>
                  <a:srgbClr val="000000"/>
                </a:solidFill>
                <a:latin typeface="Montserrat"/>
              </a:rPr>
              <a:t>Provisioning.</a:t>
            </a:r>
          </a:p>
          <a:p>
            <a:pPr marL="993144" lvl="2" indent="-331048" algn="just">
              <a:lnSpc>
                <a:spcPts val="3220"/>
              </a:lnSpc>
              <a:buFont typeface="Arial"/>
              <a:buChar char="⚬"/>
            </a:pPr>
            <a:r>
              <a:rPr lang="en-US" sz="2300">
                <a:solidFill>
                  <a:srgbClr val="000000"/>
                </a:solidFill>
                <a:latin typeface="Montserrat"/>
              </a:rPr>
              <a:t>The build process.</a:t>
            </a:r>
          </a:p>
          <a:p>
            <a:pPr marL="993144" lvl="2" indent="-331048" algn="just">
              <a:lnSpc>
                <a:spcPts val="3220"/>
              </a:lnSpc>
              <a:buFont typeface="Arial"/>
              <a:buChar char="⚬"/>
            </a:pPr>
            <a:r>
              <a:rPr lang="en-US" sz="2300">
                <a:solidFill>
                  <a:srgbClr val="000000"/>
                </a:solidFill>
                <a:latin typeface="Montserrat"/>
              </a:rPr>
              <a:t>Deployment.</a:t>
            </a:r>
          </a:p>
          <a:p>
            <a:pPr marL="993144" lvl="2" indent="-331048" algn="just">
              <a:lnSpc>
                <a:spcPts val="3220"/>
              </a:lnSpc>
              <a:buFont typeface="Arial"/>
              <a:buChar char="⚬"/>
            </a:pPr>
            <a:r>
              <a:rPr lang="en-US" sz="2300">
                <a:solidFill>
                  <a:srgbClr val="000000"/>
                </a:solidFill>
                <a:latin typeface="Montserrat"/>
              </a:rPr>
              <a:t>Post actions.</a:t>
            </a:r>
          </a:p>
          <a:p>
            <a:pPr algn="just">
              <a:lnSpc>
                <a:spcPts val="3220"/>
              </a:lnSpc>
            </a:pPr>
            <a:endParaRPr lang="en-US" sz="2300">
              <a:solidFill>
                <a:srgbClr val="000000"/>
              </a:solidFill>
              <a:latin typeface="Montserrat"/>
            </a:endParaRPr>
          </a:p>
        </p:txBody>
      </p:sp>
      <p:sp>
        <p:nvSpPr>
          <p:cNvPr id="13" name="TextBox 13"/>
          <p:cNvSpPr txBox="1"/>
          <p:nvPr/>
        </p:nvSpPr>
        <p:spPr>
          <a:xfrm>
            <a:off x="544528" y="2069183"/>
            <a:ext cx="17198944" cy="389255"/>
          </a:xfrm>
          <a:prstGeom prst="rect">
            <a:avLst/>
          </a:prstGeom>
        </p:spPr>
        <p:txBody>
          <a:bodyPr lIns="0" tIns="0" rIns="0" bIns="0" rtlCol="0" anchor="t">
            <a:spAutoFit/>
          </a:bodyPr>
          <a:lstStyle/>
          <a:p>
            <a:pPr algn="just">
              <a:lnSpc>
                <a:spcPts val="3220"/>
              </a:lnSpc>
            </a:pPr>
            <a:r>
              <a:rPr lang="en-US" sz="2300">
                <a:solidFill>
                  <a:srgbClr val="000000"/>
                </a:solidFill>
                <a:latin typeface="Montserrat Bold"/>
              </a:rPr>
              <a:t>Deployment Log:</a:t>
            </a:r>
            <a:r>
              <a:rPr lang="en-US" sz="2300">
                <a:solidFill>
                  <a:srgbClr val="000000"/>
                </a:solidFill>
                <a:latin typeface="Montserrat"/>
              </a:rPr>
              <a:t> A real-time progress tracker in XM Cloud deployments.</a:t>
            </a:r>
          </a:p>
        </p:txBody>
      </p:sp>
      <p:sp>
        <p:nvSpPr>
          <p:cNvPr id="14" name="TextBox 14"/>
          <p:cNvSpPr txBox="1"/>
          <p:nvPr/>
        </p:nvSpPr>
        <p:spPr>
          <a:xfrm>
            <a:off x="10502510" y="2642672"/>
            <a:ext cx="6906700" cy="3189605"/>
          </a:xfrm>
          <a:prstGeom prst="rect">
            <a:avLst/>
          </a:prstGeom>
        </p:spPr>
        <p:txBody>
          <a:bodyPr lIns="0" tIns="0" rIns="0" bIns="0" rtlCol="0" anchor="t">
            <a:spAutoFit/>
          </a:bodyPr>
          <a:lstStyle/>
          <a:p>
            <a:pPr marL="496572" lvl="1" indent="-248286">
              <a:lnSpc>
                <a:spcPts val="3220"/>
              </a:lnSpc>
              <a:buFont typeface="Arial"/>
              <a:buChar char="•"/>
            </a:pPr>
            <a:r>
              <a:rPr lang="en-US" sz="2300">
                <a:solidFill>
                  <a:srgbClr val="000000"/>
                </a:solidFill>
                <a:latin typeface="Montserrat Bold"/>
              </a:rPr>
              <a:t>Actions:</a:t>
            </a:r>
            <a:r>
              <a:rPr lang="en-US" sz="2300">
                <a:solidFill>
                  <a:srgbClr val="000000"/>
                </a:solidFill>
                <a:latin typeface="Montserrat"/>
              </a:rPr>
              <a:t> Allows you to:</a:t>
            </a:r>
          </a:p>
          <a:p>
            <a:pPr marL="993144" lvl="2" indent="-331048">
              <a:lnSpc>
                <a:spcPts val="3220"/>
              </a:lnSpc>
              <a:buFont typeface="Arial"/>
              <a:buChar char="⚬"/>
            </a:pPr>
            <a:r>
              <a:rPr lang="en-US" sz="2300">
                <a:solidFill>
                  <a:srgbClr val="000000"/>
                </a:solidFill>
                <a:latin typeface="Montserrat"/>
              </a:rPr>
              <a:t>Cancel a running deployment.</a:t>
            </a:r>
          </a:p>
          <a:p>
            <a:pPr marL="993144" lvl="2" indent="-331048">
              <a:lnSpc>
                <a:spcPts val="3220"/>
              </a:lnSpc>
              <a:buFont typeface="Arial"/>
              <a:buChar char="⚬"/>
            </a:pPr>
            <a:r>
              <a:rPr lang="en-US" sz="2300">
                <a:solidFill>
                  <a:srgbClr val="000000"/>
                </a:solidFill>
                <a:latin typeface="Montserrat"/>
              </a:rPr>
              <a:t>Rerun a failed deployment.</a:t>
            </a:r>
          </a:p>
          <a:p>
            <a:pPr marL="993144" lvl="2" indent="-331048">
              <a:lnSpc>
                <a:spcPts val="3220"/>
              </a:lnSpc>
              <a:buFont typeface="Arial"/>
              <a:buChar char="⚬"/>
            </a:pPr>
            <a:r>
              <a:rPr lang="en-US" sz="2300">
                <a:solidFill>
                  <a:srgbClr val="000000"/>
                </a:solidFill>
                <a:latin typeface="Montserrat"/>
              </a:rPr>
              <a:t>Promote a deployment to another environment.</a:t>
            </a:r>
          </a:p>
          <a:p>
            <a:pPr marL="993144" lvl="2" indent="-331048">
              <a:lnSpc>
                <a:spcPts val="3220"/>
              </a:lnSpc>
              <a:buFont typeface="Arial"/>
              <a:buChar char="⚬"/>
            </a:pPr>
            <a:r>
              <a:rPr lang="en-US" sz="2300">
                <a:solidFill>
                  <a:srgbClr val="000000"/>
                </a:solidFill>
                <a:latin typeface="Montserrat"/>
              </a:rPr>
              <a:t>Download logs.</a:t>
            </a:r>
          </a:p>
          <a:p>
            <a:pPr marL="993144" lvl="2" indent="-331048">
              <a:lnSpc>
                <a:spcPts val="3220"/>
              </a:lnSpc>
              <a:buFont typeface="Arial"/>
              <a:buChar char="⚬"/>
            </a:pPr>
            <a:r>
              <a:rPr lang="en-US" sz="2300">
                <a:solidFill>
                  <a:srgbClr val="000000"/>
                </a:solidFill>
                <a:latin typeface="Montserrat"/>
              </a:rPr>
              <a:t>Open the XM Cloud Dashboard.</a:t>
            </a:r>
          </a:p>
          <a:p>
            <a:pPr>
              <a:lnSpc>
                <a:spcPts val="3220"/>
              </a:lnSpc>
            </a:pPr>
            <a:endParaRPr lang="en-US" sz="2300">
              <a:solidFill>
                <a:srgbClr val="000000"/>
              </a:solidFill>
              <a:latin typeface="Montserra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2867</Words>
  <Application>Microsoft Office PowerPoint</Application>
  <PresentationFormat>Custom</PresentationFormat>
  <Paragraphs>262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Calibri</vt:lpstr>
      <vt:lpstr>Montserrat Light Bold</vt:lpstr>
      <vt:lpstr>Arial</vt:lpstr>
      <vt:lpstr>Montserrat</vt:lpstr>
      <vt:lpstr>Montserrat Medium</vt:lpstr>
      <vt:lpstr>Montserrat Bold</vt:lpstr>
      <vt:lpstr>Montserrat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Violet Professional Modern Technology Pitch Deck Presentation</dc:title>
  <cp:lastModifiedBy>Vishal Khera</cp:lastModifiedBy>
  <cp:revision>1</cp:revision>
  <dcterms:created xsi:type="dcterms:W3CDTF">2006-08-16T00:00:00Z</dcterms:created>
  <dcterms:modified xsi:type="dcterms:W3CDTF">2023-10-31T14:30:21Z</dcterms:modified>
  <dc:identifier>DAFyD-cF_EI</dc:identifier>
</cp:coreProperties>
</file>