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9.png" ContentType="image/png"/>
  <Override PartName="/ppt/media/image11.jpeg" ContentType="image/jpeg"/>
  <Override PartName="/ppt/media/image8.png" ContentType="image/png"/>
  <Override PartName="/ppt/media/image14.jpeg" ContentType="image/jpeg"/>
  <Override PartName="/ppt/media/image7.png" ContentType="image/png"/>
  <Override PartName="/ppt/media/image22.jpeg" ContentType="image/jpeg"/>
  <Override PartName="/ppt/media/image12.jpeg" ContentType="image/jpeg"/>
  <Override PartName="/ppt/media/image6.png" ContentType="image/png"/>
  <Override PartName="/ppt/media/image13.jpeg" ContentType="image/jpeg"/>
  <Override PartName="/ppt/media/image24.jpeg" ContentType="image/jpeg"/>
  <Override PartName="/ppt/media/image19.jpeg" ContentType="image/jpeg"/>
  <Override PartName="/ppt/media/image23.jpeg" ContentType="image/jpeg"/>
  <Override PartName="/ppt/media/image18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BE0C9E-70B1-4265-A493-89BA3965D0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64153F-3C8E-42BD-894A-9D1D045EE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E3B4757-B707-4C4D-B7FD-CAB37FACD4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0067A9C-B74B-43F4-8C54-BB13AC771F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8A71B2D-5241-4BA9-A35D-C3D1A570D7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C9D306E-CB9B-46EB-82D8-B46814E33F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FA2CA26-0936-47F0-A99D-B9203E0A4F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4B45D37-6DF4-41DA-8D5F-D1D6987124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AE3EFAB-90DF-47AD-9C14-5364A7B8C4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87214C2-DE34-453B-9F7A-92EB09418D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7237F85-6182-443F-943C-F839913963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339CE-0DFF-4EDA-B9DB-DC0EDABE9C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E046C6-430F-44CF-A76D-260C718DF1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501F5E-7280-4CCD-B800-696BF037A7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B0081A-055D-45C4-9B47-34CA76B045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0D2884-651F-4939-AE17-8777C27ED0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B7BCBD-DE33-4B51-9DE7-316BA01515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E55DF9-D8AD-41F7-8A15-E263FF4AEC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C0A34F-1F86-4E79-A886-AE791D4E71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92E508-D62F-43D1-986F-FF90DE26C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246C01-AB47-4E6C-A2F2-B510B610A6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9CFABA-E705-485B-A253-62AEEDFCEA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542EE4-FF8D-4E37-BF6F-44976F6C68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490C73-43A8-4769-84B0-02B02AB18A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B7256A-A00D-4A32-B4CE-5DE9844BC2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2352C3-79D5-45ED-A98E-754B136EE1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3C02E9-020A-4DAE-97F6-E7B3D7B8A9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0CD767-CAA3-4C37-826B-1E8814ACBF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1C03A7-7D43-4AB5-B1B3-F02EFC011B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A8FD9C-B576-4C64-B19B-12F53713B8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D3960D-BAB5-4091-8D23-BDFAD52830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6C2A06-8EDC-47A2-B1C4-0E70AF2E36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1FA98B-8678-47A8-B1AB-CE5B66F9BD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D16378-A221-49B4-9B7E-9EF49DB550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806F1D-99F7-4EC2-B86F-555C7822A6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EF1D0E-07DD-4430-AF4B-64938AC204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700239-43DB-4E67-BABF-5742DC9370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A4407A-8C4F-40A1-A4E2-6265A77E2C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719069-5F7D-4DFA-B5C7-570CC16007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6E8286-2CF1-460F-92BA-2BBD93AB25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10902D-A74E-4BD6-A1A9-41270187C8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518B9B-252B-48B5-B237-7B75BB8652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718CF7-8B1B-4231-BC67-5E1BD48895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960C95-BD22-4AF0-BB22-F7B503264E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57CD77-6C13-4E55-960E-3428F0F594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2D5756-89AD-4B76-A6D4-22E5DC7BBF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193CE6-CB7C-4ECD-9531-6A9678F7B4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18305B-C9E6-4447-8A1E-1B5AEA2565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C86690-84DB-4F67-B850-78940D355B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A96FDB-5D16-471F-8476-DDDBEC8508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761AAC-617C-478D-BDFF-C1D801C8D7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344A5F-C846-4288-8C2C-F6903EE19F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A71EC8D-A2FA-49B3-B7A1-BCB8EBE8AD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A471EF-CD25-499F-9FC7-3B3FDA4F11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2BBA036-B11F-4786-A461-C1F4335EA8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8E66608-CE48-48E7-81CF-59CB4C4003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CDB80A2-D1D1-495A-86D8-4D34A609D1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6D2FFE5-7296-4512-BCBB-E869DE8EB5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F3C6AA0-4BE3-4A4E-95F5-F7DD2291F4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9E0D2A1-C570-412F-83E5-CE86D175D6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045C844-5EDB-4CAF-883C-1D78E13D05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2185D15-5631-4F49-82BD-56A457559C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B6C1DEA-7323-4AC4-BD37-11D43F1BFD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70ECA7-8139-4249-8EA5-0EC3D68B72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072BAA-2C07-4AC1-BCAD-592571BE71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428F551-863A-4354-8D98-0509154B7E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5361DD1-51DC-4C27-825F-EE8A9B01D0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5DE1807-1995-44C3-B3C8-C41BEDAAD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1B9EE31-D2F4-4DD3-91F3-5D6F249ED6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2BE0361-7CCD-4E73-9D3D-A724176C2E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2928DC9-6BC0-48C6-BF27-68BB84C810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D7E5145-FAF7-484F-AECA-A58259A9A5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6CC8CE0-3625-4CA7-9E4E-69F4597CA6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D693209-5E70-4D95-A47F-657E8750D3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B0A2A74-1DD7-4B5D-82A8-59F59D146A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73B986-70AE-455A-8656-1DE66C96E4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CD24945-E705-4939-8CD2-55B87A7909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13918C7-06A3-4C9C-9B21-E4E0920E11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F188A59-A559-42B5-9292-1F07CF9AC2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5295C8C-3BFB-493A-89E2-9E70A33A95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405F5DC-ED65-4D53-8E22-0085B24735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0D1AB0A-5A16-4D52-9A29-C58030452E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56D75D5-DE70-4E75-A567-32C3786583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17A1B7C-9390-4051-9C84-408371D206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DBAE548-4E0E-4187-AEF6-EB62A0F373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28ED4DD-0B6A-4D03-BDE4-0EFF1B83B4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73CECC-341B-45BE-8283-6822A6696C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5354CCA-9914-4FF6-A3B7-AA20C016A3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55000C2-5AF9-48B5-8373-6199AA495F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831D1C3-C93C-4DFA-A59C-2F70DB18FA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6A6C7CB-518B-4536-A966-A1203884D7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93E3712-D737-44DA-9BF7-21985AD6B3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9514BD4-2889-4FCA-B42D-298B586915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71A17E4-4EAB-4D29-BEFE-C9A0511464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DD12441-BB53-48A8-8832-4DDA8D2271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DAD864E-5794-448A-8B24-3BF1210587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9C178A3-8376-4076-87D9-C68BF73DEE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82A9B2-FDBF-4B5B-A870-5A452BC64B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6E517B0-3519-4B6D-9335-CF1F29F8FE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9381473-6306-46DF-B3E3-9AC9FDC52F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A02F6D8-CB26-4ECD-BEB7-3B2280801F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2C0B9DE-9D5F-474F-BD32-8712B80B05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9BBC376-3915-4855-8498-3023AC4D17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762579B-CFD3-478D-A7CF-21D6D1D793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F63C818-8220-42F9-AE3A-4F5AAA7185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95C8A67-0CF0-4D2E-AD81-A2AA4930A5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9F61DCC-FAC8-47D5-BD37-98EAB52E53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D0301A1-94B9-4709-9290-387D6FD03D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1DDEF14-2048-47F4-8EA5-85ADDAAF173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2350" spc="-1" strike="noStrike">
                <a:latin typeface="Arial"/>
              </a:rPr>
              <a:t>Click to edit the title text format</a:t>
            </a:r>
            <a:endParaRPr b="0" lang="en-IN" sz="235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8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latin typeface="Arial"/>
              </a:rPr>
              <a:t>Click to edit the outline text format</a:t>
            </a:r>
            <a:endParaRPr b="0" lang="en-IN" sz="1820" spc="-1" strike="noStrike">
              <a:latin typeface="Arial"/>
            </a:endParaRPr>
          </a:p>
          <a:p>
            <a:pPr lvl="1" marL="864000" indent="-324000">
              <a:spcBef>
                <a:spcPts val="64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90" spc="-1" strike="noStrike">
                <a:latin typeface="Arial"/>
              </a:rPr>
              <a:t>Second Outline Level</a:t>
            </a:r>
            <a:endParaRPr b="0" lang="en-IN" sz="1590" spc="-1" strike="noStrike">
              <a:latin typeface="Arial"/>
            </a:endParaRPr>
          </a:p>
          <a:p>
            <a:pPr lvl="2" marL="1296000" indent="-288000">
              <a:spcBef>
                <a:spcPts val="48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60" spc="-1" strike="noStrike">
                <a:latin typeface="Arial"/>
              </a:rPr>
              <a:t>Third Outline Level</a:t>
            </a:r>
            <a:endParaRPr b="0" lang="en-IN" sz="1360" spc="-1" strike="noStrike">
              <a:latin typeface="Arial"/>
            </a:endParaRPr>
          </a:p>
          <a:p>
            <a:pPr lvl="3" marL="1728000" indent="-216000"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140" spc="-1" strike="noStrike">
                <a:latin typeface="Arial"/>
              </a:rPr>
              <a:t>Fourth Outline Level</a:t>
            </a:r>
            <a:endParaRPr b="0" lang="en-IN" sz="1140" spc="-1" strike="noStrike">
              <a:latin typeface="Arial"/>
            </a:endParaRPr>
          </a:p>
          <a:p>
            <a:pPr lvl="4" marL="2160000" indent="-216000">
              <a:spcBef>
                <a:spcPts val="1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140" spc="-1" strike="noStrike">
                <a:latin typeface="Arial"/>
              </a:rPr>
              <a:t>Fifth Outline Level</a:t>
            </a:r>
            <a:endParaRPr b="0" lang="en-IN" sz="1140" spc="-1" strike="noStrike">
              <a:latin typeface="Arial"/>
            </a:endParaRPr>
          </a:p>
          <a:p>
            <a:pPr lvl="5" marL="2592000" indent="-216000">
              <a:spcBef>
                <a:spcPts val="1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140" spc="-1" strike="noStrike">
                <a:latin typeface="Arial"/>
              </a:rPr>
              <a:t>Sixth Outline Level</a:t>
            </a:r>
            <a:endParaRPr b="0" lang="en-IN" sz="1140" spc="-1" strike="noStrike">
              <a:latin typeface="Arial"/>
            </a:endParaRPr>
          </a:p>
          <a:p>
            <a:pPr lvl="6" marL="3024000" indent="-216000">
              <a:spcBef>
                <a:spcPts val="1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140" spc="-1" strike="noStrike">
                <a:latin typeface="Arial"/>
              </a:rPr>
              <a:t>Seventh Outline Level</a:t>
            </a:r>
            <a:endParaRPr b="0" lang="en-IN" sz="114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</a:t>
            </a:r>
            <a:r>
              <a:rPr b="0" lang="en-IN" sz="4400" spc="-1" strike="noStrike">
                <a:latin typeface="Noto Sans"/>
              </a:rPr>
              <a:t>ck </a:t>
            </a:r>
            <a:r>
              <a:rPr b="0" lang="en-IN" sz="4400" spc="-1" strike="noStrike">
                <a:latin typeface="Noto Sans"/>
              </a:rPr>
              <a:t>to </a:t>
            </a:r>
            <a:r>
              <a:rPr b="0" lang="en-IN" sz="4400" spc="-1" strike="noStrike">
                <a:latin typeface="Noto Sans"/>
              </a:rPr>
              <a:t>edi</a:t>
            </a:r>
            <a:r>
              <a:rPr b="0" lang="en-IN" sz="4400" spc="-1" strike="noStrike">
                <a:latin typeface="Noto Sans"/>
              </a:rPr>
              <a:t>t </a:t>
            </a:r>
            <a:r>
              <a:rPr b="0" lang="en-IN" sz="4400" spc="-1" strike="noStrike">
                <a:latin typeface="Noto Sans"/>
              </a:rPr>
              <a:t>the </a:t>
            </a:r>
            <a:r>
              <a:rPr b="0" lang="en-IN" sz="4400" spc="-1" strike="noStrike">
                <a:latin typeface="Noto Sans"/>
              </a:rPr>
              <a:t>titl</a:t>
            </a:r>
            <a:r>
              <a:rPr b="0" lang="en-IN" sz="4400" spc="-1" strike="noStrike">
                <a:latin typeface="Noto Sans"/>
              </a:rPr>
              <a:t>e </a:t>
            </a:r>
            <a:r>
              <a:rPr b="0" lang="en-IN" sz="4400" spc="-1" strike="noStrike">
                <a:latin typeface="Noto Sans"/>
              </a:rPr>
              <a:t>tex</a:t>
            </a:r>
            <a:r>
              <a:rPr b="0" lang="en-IN" sz="4400" spc="-1" strike="noStrike">
                <a:latin typeface="Noto Sans"/>
              </a:rPr>
              <a:t>t </a:t>
            </a:r>
            <a:r>
              <a:rPr b="0" lang="en-IN" sz="4400" spc="-1" strike="noStrike">
                <a:latin typeface="Noto Sans"/>
              </a:rPr>
              <a:t>for</a:t>
            </a:r>
            <a:r>
              <a:rPr b="0" lang="en-IN" sz="4400" spc="-1" strike="noStrike">
                <a:latin typeface="Noto Sans"/>
              </a:rPr>
              <a:t>ma</a:t>
            </a:r>
            <a:r>
              <a:rPr b="0" lang="en-IN" sz="4400" spc="-1" strike="noStrike">
                <a:latin typeface="Noto Sans"/>
              </a:rPr>
              <a:t>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Nimbus Sans"/>
              </a:defRPr>
            </a:lvl1pPr>
          </a:lstStyle>
          <a:p>
            <a:r>
              <a:rPr b="0" lang="en-IN" sz="1400" spc="-1" strike="noStrike">
                <a:latin typeface="Nimbus Sans"/>
              </a:rPr>
              <a:t>&lt;date/time&gt;</a:t>
            </a:r>
            <a:endParaRPr b="0" lang="en-IN" sz="1400" spc="-1" strike="noStrike"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Nimbus Sans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Nimbus Sans"/>
              </a:rPr>
              <a:t>&lt;footer&gt;</a:t>
            </a:r>
            <a:endParaRPr b="0" lang="en-IN" sz="1400" spc="-1" strike="noStrike"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Nimbus Sans"/>
              </a:defRPr>
            </a:lvl1pPr>
          </a:lstStyle>
          <a:p>
            <a:pPr algn="r">
              <a:buNone/>
            </a:pPr>
            <a:fld id="{C406A192-42E4-4BCC-8800-5C9532C161E9}" type="slidenum">
              <a:rPr b="0" lang="en-IN" sz="1400" spc="-1" strike="noStrike">
                <a:latin typeface="Nimbus Sans"/>
              </a:rPr>
              <a:t>&lt;number&gt;</a:t>
            </a:fld>
            <a:endParaRPr b="0" lang="en-IN" sz="1400" spc="-1" strike="noStrike"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B6A4933-EE19-4E1C-948C-B585613B9C3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FB213AC-04B0-4E49-B5C3-36D849B76BC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E494D43-DC95-4219-A8EC-0D23EB83D8E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80CFD5-3C15-4D64-BDA0-04C6A74018E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FE024B9-4516-497F-A859-84A610A2DAC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A2CE9E1-626A-4B17-851A-479CA941C72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BEB2E5E-2B82-4E6E-AFAA-104A9E3EE32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"/>
          <p:cNvSpPr/>
          <p:nvPr/>
        </p:nvSpPr>
        <p:spPr>
          <a:xfrm>
            <a:off x="4972320" y="3486600"/>
            <a:ext cx="1327680" cy="293400"/>
          </a:xfrm>
          <a:custGeom>
            <a:avLst/>
            <a:gdLst/>
            <a:ahLst/>
            <a:rect l="0" t="0" r="r" b="b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n-IN" sz="1400" spc="-1" strike="noStrike">
                <a:latin typeface="Noto Sans"/>
              </a:rPr>
              <a:t>AI/ML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977000" y="2341440"/>
            <a:ext cx="3885120" cy="11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600" spc="-1" strike="noStrike">
                <a:solidFill>
                  <a:srgbClr val="000000"/>
                </a:solidFill>
                <a:latin typeface="Noto Sans"/>
              </a:rPr>
              <a:t>Lung Cancer Detection</a:t>
            </a:r>
            <a:br>
              <a:rPr sz="2600"/>
            </a:br>
            <a:r>
              <a:rPr b="0" lang="en-IN" sz="2600" spc="-1" strike="noStrike">
                <a:solidFill>
                  <a:srgbClr val="000000"/>
                </a:solidFill>
                <a:latin typeface="Noto Sans"/>
              </a:rPr>
              <a:t>Research Paper Analysis</a:t>
            </a:r>
            <a:endParaRPr b="0" lang="en-IN" sz="2600" spc="-1" strike="noStrike">
              <a:latin typeface="Noto Sans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624240" y="4882680"/>
            <a:ext cx="4023360" cy="48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Presentation about Machine Learning Research Paper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9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An Effective Method for Lung Cancer Diagnosis from CT Scan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Using Deep Learning-Based Support Vector Network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Imran Shafi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CT Scan images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LIDC/IDRI database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LUNA16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Dicom format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Segmentation,CapsNet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SVM,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Deep learning,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Capsule Network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CNN,NaiveBaye with DL, RF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94%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1. Image processing and segmentaiton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2. Nodule Classification using Deep learning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3. Model is designed in single model and hybrid model.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4. Max accuracy achieved using SVM + CNN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0" name=""/>
          <p:cNvGraphicFramePr/>
          <p:nvPr/>
        </p:nvGraphicFramePr>
        <p:xfrm>
          <a:off x="0" y="1908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Machine Learning Techniques for Lung Cancer Risk Prediction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using Text Dataset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September 2023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Kumar Mohan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Text Based Data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Basic cleaning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SVM , KNN 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Nave Bayes , RF , LR ,NV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90.32% in random forest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The model looks for electronic health records that includes patient data such as demographic,clinical note and medical history .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It forecast the risk of cancer petrinent elements from the dataset 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It analyzes radon,chemical,genetic,smoking and pollution cancer causes.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99400">
                <a:tc gridSpan="9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An Observation and Analysis the role of Convolutional Neural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Network towards Lung Cancer Prediction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2023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Suranjana Mitra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CT Scan images 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Kaggle 1000 images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OpenCV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CNN , DT , NV , RF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KNN,SVM,LDA,Fuzzy NN,ANN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CNN 92.79%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CNN machine learning model is used majorly in this paper.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Different layer of CNN is used like layer 3 , laer 4 , layer  5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And there results are compared with different machine learning model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2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Applications of Artificial Neural Networks in Cancer Prediction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Dec-2017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Sumit Khopkar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NA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NA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ANN,SVM,NB,LR,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DT,MLP,MEE,GA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93.5% ANN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95% SVM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91% LR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It is a genetic based algorithm which uses population simulation to find the cancer risk 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 Review on Lung Cancer Detection using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Convolution Neural Network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Feb 2019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Krupali Raval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CT images 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Kaggle and LIDC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512*512 px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Segmentaiton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Region growing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55%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1. Image acquisition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2. image preprocessing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3. nodules selection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4. Feature selection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4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 systematic review of diagnosis of lung cancer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using Artificial Neural network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December 2018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Siddiqui Anjum Taqi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CT Images 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LUNA10 dataset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Preprocessing,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Capusle neural  network  segmentation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SVM + CNN,SVM, DT, RF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NB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SVM +CNN 94%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The model uses two modes single mode and hybrid mode of machine algorithms.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The proposed method is hybrid method by using svm and cnn having accuracy of 94 %.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latin typeface="Open Sans Condensed"/>
              </a:rPr>
              <a:t>THANK YOU</a:t>
            </a:r>
            <a:endParaRPr b="0" lang="en-IN" sz="4000" spc="-1" strike="noStrike">
              <a:latin typeface="Noto Sans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title"/>
          </p:nvPr>
        </p:nvSpPr>
        <p:spPr>
          <a:xfrm>
            <a:off x="5022000" y="3816360"/>
            <a:ext cx="3500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500" spc="-1" strike="noStrike">
                <a:latin typeface="Open Sans Condensed"/>
              </a:rPr>
              <a:t>For your time and energy.</a:t>
            </a:r>
            <a:endParaRPr b="0" lang="en-IN" sz="15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1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Name Of The Paper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Published 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Author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Input Dataset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Feature Extraction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Machine Learning Modal User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Result Evaluation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Summary/Conclusion of Paper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038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2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Classification of Various Diseases Using Machine </a:t>
                      </a:r>
                      <a:r>
                        <a:rPr b="0" lang="en-IN" sz="1800" spc="-1" strike="noStrike">
                          <a:latin typeface="Arial"/>
                        </a:rPr>
                        <a:t>Learning And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Deep Learning Algorithms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July-August 2021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Mohammed Rauf Ali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r>
                        <a:rPr b="0" lang="en-IN" sz="1800" spc="-1" strike="noStrike">
                          <a:latin typeface="Arial"/>
                        </a:rPr>
                        <a:t>S</a:t>
                      </a:r>
                      <a:r>
                        <a:rPr b="0" lang="en-IN" sz="1800" spc="-1" strike="noStrike">
                          <a:latin typeface="Arial"/>
                        </a:rPr>
                        <a:t>V</a:t>
                      </a:r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r>
                        <a:rPr b="0" lang="en-IN" sz="1800" spc="-1" strike="noStrike">
                          <a:latin typeface="Arial"/>
                        </a:rPr>
                        <a:t>i</a:t>
                      </a:r>
                      <a:r>
                        <a:rPr b="0" lang="en-IN" sz="1800" spc="-1" strike="noStrike">
                          <a:latin typeface="Arial"/>
                        </a:rPr>
                        <a:t>l</a:t>
                      </a:r>
                      <a:r>
                        <a:rPr b="0" lang="en-IN" sz="1800" spc="-1" strike="noStrike">
                          <a:latin typeface="Arial"/>
                        </a:rPr>
                        <a:t>e</a:t>
                      </a:r>
                      <a:r>
                        <a:rPr b="0" lang="en-IN" sz="1800" spc="-1" strike="noStrike">
                          <a:latin typeface="Arial"/>
                        </a:rPr>
                        <a:t>s</a:t>
                      </a:r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r>
                        <a:rPr b="0" lang="en-IN" sz="1800" spc="-1" strike="noStrike">
                          <a:latin typeface="Arial"/>
                        </a:rPr>
                        <a:t>o</a:t>
                      </a:r>
                      <a:r>
                        <a:rPr b="0" lang="en-IN" sz="1800" spc="-1" strike="noStrike">
                          <a:latin typeface="Arial"/>
                        </a:rPr>
                        <a:t>n</a:t>
                      </a:r>
                      <a:r>
                        <a:rPr b="0" lang="en-IN" sz="1800" spc="-1" strike="noStrike">
                          <a:latin typeface="Arial"/>
                        </a:rPr>
                        <a:t>t</a:t>
                      </a: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r>
                        <a:rPr b="0" lang="en-IN" sz="1800" spc="-1" strike="noStrike">
                          <a:latin typeface="Arial"/>
                        </a:rPr>
                        <a:t>i</a:t>
                      </a:r>
                      <a:r>
                        <a:rPr b="0" lang="en-IN" sz="1800" spc="-1" strike="noStrike">
                          <a:latin typeface="Arial"/>
                        </a:rPr>
                        <a:t>n</a:t>
                      </a:r>
                      <a:r>
                        <a:rPr b="0" lang="en-IN" sz="1800" spc="-1" strike="noStrike">
                          <a:latin typeface="Arial"/>
                        </a:rPr>
                        <a:t>i</a:t>
                      </a:r>
                      <a:r>
                        <a:rPr b="0" lang="en-IN" sz="1800" spc="-1" strike="noStrike">
                          <a:latin typeface="Arial"/>
                        </a:rPr>
                        <a:t>n</a:t>
                      </a:r>
                      <a:r>
                        <a:rPr b="0" lang="en-IN" sz="1800" spc="-1" strike="noStrike">
                          <a:latin typeface="Arial"/>
                        </a:rPr>
                        <a:t>g</a:t>
                      </a:r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latin typeface="Arial"/>
                        </a:rPr>
                        <a:t>s</a:t>
                      </a:r>
                      <a:r>
                        <a:rPr b="0" lang="en-IN" sz="1800" spc="-1" strike="noStrike">
                          <a:latin typeface="Arial"/>
                        </a:rPr>
                        <a:t>y</a:t>
                      </a:r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>
                          <a:latin typeface="Arial"/>
                        </a:rPr>
                        <a:t>p</a:t>
                      </a:r>
                      <a:r>
                        <a:rPr b="0" lang="en-IN" sz="1800" spc="-1" strike="noStrike">
                          <a:latin typeface="Arial"/>
                        </a:rPr>
                        <a:t>t</a:t>
                      </a:r>
                      <a:r>
                        <a:rPr b="0" lang="en-IN" sz="1800" spc="-1" strike="noStrike">
                          <a:latin typeface="Arial"/>
                        </a:rPr>
                        <a:t>o</a:t>
                      </a:r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>
                          <a:latin typeface="Arial"/>
                        </a:rPr>
                        <a:t>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Decision tree, SVM , CNN , RFC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Boosting,bagging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CNN-97.03%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SVM-91.66%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latin typeface="Arial"/>
                        </a:rPr>
                        <a:t>They used various machine learning algorithm to analyse the sympoms of various disease mainly  lung disease and heart disease and diabetes prediction. </a:t>
                      </a:r>
                      <a:br>
                        <a:rPr sz="1800"/>
                      </a:br>
                      <a:r>
                        <a:rPr b="0" lang="en-IN" sz="1800" spc="-1" strike="noStrike">
                          <a:latin typeface="Arial"/>
                        </a:rPr>
                        <a:t>Various machine algorithm used to train and predict the disease based on symptoms.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For some disease they have taken Chest X-rays and used machine learning algorithm to predict the disease the patient is suffering from.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An Evaluation of Machine Learning Classifiers and Ensembles for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Early Stage Prediction of Lung Cancer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Muhammad Imran Faisal,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UCI Repository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57 features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No feature selection method used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Ensemble model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Naïve Bayes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SVM,GB Tree,Auto MLP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C4.5 , NN , RF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Accuracy achieved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88% max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88%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Used the machine learning dataset from UCI repository. Trained the repository to various machine learning model and results are assembled to find the outcome prediction of machine learning algorithms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An Extensive Review on Lung Cancer Detection Using Machine Learning Techniques: A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Systematic Study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7 May 2020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Midhun Chakkravarthy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Lung Photo repository corporation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Segmentation for feature selection.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Used various formulaes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DT , SVM,RF, NN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Back Propagation,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ANN,Naive Bayes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88% Ensemble Classifier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Low Dicom images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Step 1: Converting RGB image to Grayscale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Step 2: Applying Linearization Techniques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Step 3: Detecting and segmentation the Image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Step 4: Extracted the Features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Step 5: Cross-Validation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5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Lung Cancer Detection Using Convolutional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Neural Network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June 2019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Sayana Sharma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CT Scan Images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GLCM,Segmentation,Gaussian filter,Gabor filter,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Histogram Equilization,Morphoogical Op.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CNN and SVM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SVM 81%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CNN 93%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Used CAD system.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CT Scan image is preprocessed using various techniques. Feature selection is done sing GLCM,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SVM and CNN is used for machine learning algorithm.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LUNG </a:t>
                      </a:r>
                      <a:r>
                        <a:rPr b="0" lang="en-IN" sz="1800" spc="-1" strike="noStrike">
                          <a:latin typeface="Arial"/>
                        </a:rPr>
                        <a:t>CANCE</a:t>
                      </a:r>
                      <a:r>
                        <a:rPr b="0" lang="en-IN" sz="1800" spc="-1" strike="noStrike">
                          <a:latin typeface="Arial"/>
                        </a:rPr>
                        <a:t>R </a:t>
                      </a:r>
                      <a:r>
                        <a:rPr b="0" lang="en-IN" sz="1800" spc="-1" strike="noStrike">
                          <a:latin typeface="Arial"/>
                        </a:rPr>
                        <a:t>DETECT</a:t>
                      </a:r>
                      <a:r>
                        <a:rPr b="0" lang="en-IN" sz="1800" spc="-1" strike="noStrike">
                          <a:latin typeface="Arial"/>
                        </a:rPr>
                        <a:t>ION </a:t>
                      </a:r>
                      <a:r>
                        <a:rPr b="0" lang="en-IN" sz="1800" spc="-1" strike="noStrike">
                          <a:latin typeface="Arial"/>
                        </a:rPr>
                        <a:t>USING </a:t>
                      </a:r>
                      <a:r>
                        <a:rPr b="0" lang="en-IN" sz="1800" spc="-1" strike="noStrike">
                          <a:latin typeface="Arial"/>
                        </a:rPr>
                        <a:t>MACHIN</a:t>
                      </a:r>
                      <a:r>
                        <a:rPr b="0" lang="en-IN" sz="1800" spc="-1" strike="noStrike">
                          <a:latin typeface="Arial"/>
                        </a:rPr>
                        <a:t>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LEARNI</a:t>
                      </a:r>
                      <a:r>
                        <a:rPr b="0" lang="en-IN" sz="1800" spc="-1" strike="noStrike">
                          <a:latin typeface="Arial"/>
                        </a:rPr>
                        <a:t>NG </a:t>
                      </a:r>
                      <a:r>
                        <a:rPr b="0" lang="en-IN" sz="1800" spc="-1" strike="noStrike">
                          <a:latin typeface="Arial"/>
                        </a:rPr>
                        <a:t>APPRO</a:t>
                      </a:r>
                      <a:r>
                        <a:rPr b="0" lang="en-IN" sz="1800" spc="-1" strike="noStrike">
                          <a:latin typeface="Arial"/>
                        </a:rPr>
                        <a:t>ACH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January </a:t>
                      </a:r>
                      <a:r>
                        <a:rPr b="0" lang="en-IN" sz="1800" spc="-1" strike="noStrike">
                          <a:latin typeface="Arial"/>
                        </a:rPr>
                        <a:t>2021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Smita </a:t>
                      </a:r>
                      <a:r>
                        <a:rPr b="0" lang="en-IN" sz="1800" spc="-1" strike="noStrike">
                          <a:latin typeface="Arial"/>
                        </a:rPr>
                        <a:t>Raut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CT Scan Image using DICOM software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Segmentation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Otsu Method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C4.5,SVM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Accuracy 78%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Used CT Scan repository and performed image processing Canny Edge detection , Machine learning algorithm C4.5 SCM is used and accuracy is found to be 78%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7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Lung Cancer Detection using Supervised Machine Learning Techniques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Rahat Idrees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200 CT Scan image and blood samples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UCI , Data World,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SPIE-AAPM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Dicom format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Unsharp Mask filter,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OTSU’s thresholding,Adaptive Canny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KNN, SVM,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DT, MNB, SGD,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RF, and MLP,BRNN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MLP-88.55%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Collected image CT scan from uci repository and dataworld . Blood samples are also collected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Different machine algorithm is applied after preprocessing and accuracy is found varying between 80 – 99 percet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8" name=""/>
          <p:cNvGraphicFramePr/>
          <p:nvPr/>
        </p:nvGraphicFramePr>
        <p:xfrm>
          <a:off x="0" y="0"/>
          <a:ext cx="10031400" cy="5590440"/>
        </p:xfrm>
        <a:graphic>
          <a:graphicData uri="http://schemas.openxmlformats.org/drawingml/2006/table">
            <a:tbl>
              <a:tblPr/>
              <a:tblGrid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13840"/>
                <a:gridCol w="1121040"/>
              </a:tblGrid>
              <a:tr h="797760">
                <a:tc gridSpan="5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Classification techniques using gray level co-occurrence matrix features for the detection of lung cancer using computed tomography imaging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Aug 22, 2022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Shankara Chikkalingaiah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776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CT scan image collected from Lung Image database Consortium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  <a:p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GLCM,binarization,gaussian,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CLAHE,Fuzzy C Mean, Watershed Segmentation,Gabor filter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SVM after KNN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89.95%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90.85%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99400">
                <a:tc gridSpan="9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Image processing, image segmentation ,feature extraction , knn is applied for classificaion and svm is applied over knn classifier data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2024-01-24T02:59:57Z</dcterms:created>
  <dc:creator/>
  <dc:description/>
  <dc:language>en-IN</dc:language>
  <cp:lastModifiedBy/>
  <dcterms:modified xsi:type="dcterms:W3CDTF">2024-01-24T13:04:11Z</dcterms:modified>
  <cp:revision>2</cp:revision>
  <dc:subject/>
  <dc:title>Yellow Idea</dc:title>
</cp:coreProperties>
</file>