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sldIdLst>
    <p:sldId id="256" r:id="rId2"/>
    <p:sldId id="257" r:id="rId3"/>
    <p:sldId id="258" r:id="rId4"/>
    <p:sldId id="259" r:id="rId5"/>
    <p:sldId id="269" r:id="rId6"/>
    <p:sldId id="260" r:id="rId7"/>
    <p:sldId id="270" r:id="rId8"/>
    <p:sldId id="261" r:id="rId9"/>
    <p:sldId id="262" r:id="rId10"/>
    <p:sldId id="268" r:id="rId11"/>
    <p:sldId id="263" r:id="rId12"/>
    <p:sldId id="266" r:id="rId13"/>
    <p:sldId id="264" r:id="rId14"/>
    <p:sldId id="267"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5/17/2022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068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69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20061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3326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1541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9040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976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5055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308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51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890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427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487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870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148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5/17/2022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350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5/17/2022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0921637"/>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3168-79E1-D488-FE16-78D9AE29541E}"/>
              </a:ext>
            </a:extLst>
          </p:cNvPr>
          <p:cNvSpPr>
            <a:spLocks noGrp="1"/>
          </p:cNvSpPr>
          <p:nvPr>
            <p:ph type="ctrTitle"/>
          </p:nvPr>
        </p:nvSpPr>
        <p:spPr>
          <a:xfrm>
            <a:off x="1154955" y="931179"/>
            <a:ext cx="8825658" cy="1283516"/>
          </a:xfrm>
        </p:spPr>
        <p:txBody>
          <a:bodyPr/>
          <a:lstStyle/>
          <a:p>
            <a:r>
              <a:rPr lang="en-US" dirty="0"/>
              <a:t>Introduction to OOPS</a:t>
            </a:r>
            <a:endParaRPr lang="en-IN" dirty="0"/>
          </a:p>
        </p:txBody>
      </p:sp>
      <p:sp>
        <p:nvSpPr>
          <p:cNvPr id="3" name="Subtitle 2">
            <a:extLst>
              <a:ext uri="{FF2B5EF4-FFF2-40B4-BE49-F238E27FC236}">
                <a16:creationId xmlns:a16="http://schemas.microsoft.com/office/drawing/2014/main" id="{54F5504A-D5CD-259E-24C7-79B1BCEAA1DF}"/>
              </a:ext>
            </a:extLst>
          </p:cNvPr>
          <p:cNvSpPr>
            <a:spLocks noGrp="1"/>
          </p:cNvSpPr>
          <p:nvPr>
            <p:ph type="subTitle" idx="1"/>
          </p:nvPr>
        </p:nvSpPr>
        <p:spPr>
          <a:xfrm>
            <a:off x="1402712" y="3951215"/>
            <a:ext cx="8637072" cy="1853966"/>
          </a:xfrm>
        </p:spPr>
        <p:txBody>
          <a:bodyPr>
            <a:normAutofit/>
          </a:bodyPr>
          <a:lstStyle/>
          <a:p>
            <a:pPr algn="l"/>
            <a:r>
              <a:rPr lang="en-IN" dirty="0">
                <a:solidFill>
                  <a:schemeClr val="bg1"/>
                </a:solidFill>
              </a:rPr>
              <a:t>Name -</a:t>
            </a:r>
            <a:r>
              <a:rPr lang="en-IN" dirty="0" err="1">
                <a:solidFill>
                  <a:schemeClr val="bg1"/>
                </a:solidFill>
              </a:rPr>
              <a:t>vishal</a:t>
            </a:r>
            <a:r>
              <a:rPr lang="en-IN" dirty="0">
                <a:solidFill>
                  <a:schemeClr val="bg1"/>
                </a:solidFill>
              </a:rPr>
              <a:t> KUMAR </a:t>
            </a:r>
            <a:r>
              <a:rPr lang="en-IN" dirty="0" err="1">
                <a:solidFill>
                  <a:schemeClr val="bg1"/>
                </a:solidFill>
              </a:rPr>
              <a:t>singh</a:t>
            </a:r>
            <a:endParaRPr lang="en-IN" dirty="0">
              <a:solidFill>
                <a:schemeClr val="bg1"/>
              </a:solidFill>
            </a:endParaRPr>
          </a:p>
          <a:p>
            <a:pPr algn="l"/>
            <a:r>
              <a:rPr lang="en-IN" dirty="0">
                <a:solidFill>
                  <a:schemeClr val="bg1"/>
                </a:solidFill>
              </a:rPr>
              <a:t>Roll no:- D21512 ( Lateral Entry )</a:t>
            </a:r>
          </a:p>
          <a:p>
            <a:pPr algn="l"/>
            <a:r>
              <a:rPr lang="en-IN" dirty="0">
                <a:solidFill>
                  <a:schemeClr val="bg1"/>
                </a:solidFill>
              </a:rPr>
              <a:t>Submitted to:- </a:t>
            </a:r>
            <a:r>
              <a:rPr lang="en-IN" dirty="0" err="1">
                <a:solidFill>
                  <a:schemeClr val="bg1"/>
                </a:solidFill>
              </a:rPr>
              <a:t>Dharmveer</a:t>
            </a:r>
            <a:r>
              <a:rPr lang="en-IN" dirty="0">
                <a:solidFill>
                  <a:schemeClr val="bg1"/>
                </a:solidFill>
              </a:rPr>
              <a:t> sir</a:t>
            </a:r>
          </a:p>
          <a:p>
            <a:pPr algn="l"/>
            <a:r>
              <a:rPr lang="en-IN" dirty="0">
                <a:solidFill>
                  <a:schemeClr val="bg1"/>
                </a:solidFill>
              </a:rPr>
              <a:t>KATIHAR ENGINEERING COLLEGE, KATIHAR</a:t>
            </a:r>
          </a:p>
          <a:p>
            <a:endParaRPr lang="en-IN" dirty="0">
              <a:solidFill>
                <a:schemeClr val="bg1"/>
              </a:solidFill>
            </a:endParaRPr>
          </a:p>
        </p:txBody>
      </p:sp>
    </p:spTree>
    <p:extLst>
      <p:ext uri="{BB962C8B-B14F-4D97-AF65-F5344CB8AC3E}">
        <p14:creationId xmlns:p14="http://schemas.microsoft.com/office/powerpoint/2010/main" val="293871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1307-E57E-4692-A176-2B8B52C0E4A1}"/>
              </a:ext>
            </a:extLst>
          </p:cNvPr>
          <p:cNvSpPr>
            <a:spLocks noGrp="1"/>
          </p:cNvSpPr>
          <p:nvPr>
            <p:ph type="title"/>
          </p:nvPr>
        </p:nvSpPr>
        <p:spPr/>
        <p:txBody>
          <a:bodyPr/>
          <a:lstStyle/>
          <a:p>
            <a:r>
              <a:rPr lang="en-IN" dirty="0"/>
              <a:t>Access Specifiers</a:t>
            </a:r>
          </a:p>
        </p:txBody>
      </p:sp>
      <p:sp>
        <p:nvSpPr>
          <p:cNvPr id="3" name="Content Placeholder 2">
            <a:extLst>
              <a:ext uri="{FF2B5EF4-FFF2-40B4-BE49-F238E27FC236}">
                <a16:creationId xmlns:a16="http://schemas.microsoft.com/office/drawing/2014/main" id="{25D05FBD-E7B9-48B0-B630-E77E22DF0417}"/>
              </a:ext>
            </a:extLst>
          </p:cNvPr>
          <p:cNvSpPr>
            <a:spLocks noGrp="1"/>
          </p:cNvSpPr>
          <p:nvPr>
            <p:ph idx="1"/>
          </p:nvPr>
        </p:nvSpPr>
        <p:spPr>
          <a:xfrm>
            <a:off x="1154954" y="2340527"/>
            <a:ext cx="10405075" cy="4286775"/>
          </a:xfrm>
        </p:spPr>
        <p:txBody>
          <a:bodyPr>
            <a:normAutofit/>
          </a:bodyPr>
          <a:lstStyle/>
          <a:p>
            <a:r>
              <a:rPr lang="en-IN" sz="2000" b="1" dirty="0"/>
              <a:t>Private:- </a:t>
            </a:r>
          </a:p>
          <a:p>
            <a:pPr marL="0" indent="0">
              <a:buNone/>
            </a:pPr>
            <a:r>
              <a:rPr lang="en-IN" sz="2000" dirty="0"/>
              <a:t>              This access specifier completely hides data members from outside the class. </a:t>
            </a:r>
          </a:p>
          <a:p>
            <a:r>
              <a:rPr lang="en-IN" sz="2000" b="1" dirty="0"/>
              <a:t>Protected:-</a:t>
            </a:r>
          </a:p>
          <a:p>
            <a:pPr marL="0" indent="0">
              <a:buNone/>
            </a:pPr>
            <a:r>
              <a:rPr lang="en-IN" sz="2000" dirty="0"/>
              <a:t>             This specifier only hides information from outside the class but still becomes available to be read and written inside it’s immediate derived classes.</a:t>
            </a:r>
          </a:p>
          <a:p>
            <a:r>
              <a:rPr lang="en-IN" sz="2000" b="1" dirty="0"/>
              <a:t>Public:-</a:t>
            </a:r>
          </a:p>
          <a:p>
            <a:pPr marL="0" indent="0">
              <a:buNone/>
            </a:pPr>
            <a:r>
              <a:rPr lang="en-IN" sz="2000" dirty="0"/>
              <a:t>               This access specifier makes the data member completely free to be accessed from  anywhere with the help of object.                   </a:t>
            </a:r>
          </a:p>
          <a:p>
            <a:pPr marL="0" indent="0" algn="ctr">
              <a:buNone/>
            </a:pPr>
            <a:endParaRPr lang="en-IN" sz="2000" dirty="0"/>
          </a:p>
          <a:p>
            <a:pPr marL="0" indent="0" algn="ctr">
              <a:buNone/>
            </a:pPr>
            <a:endParaRPr lang="en-IN" sz="2000" dirty="0"/>
          </a:p>
        </p:txBody>
      </p:sp>
    </p:spTree>
    <p:extLst>
      <p:ext uri="{BB962C8B-B14F-4D97-AF65-F5344CB8AC3E}">
        <p14:creationId xmlns:p14="http://schemas.microsoft.com/office/powerpoint/2010/main" val="281583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AB3-70D3-C5E8-3898-109BABBFBB0C}"/>
              </a:ext>
            </a:extLst>
          </p:cNvPr>
          <p:cNvSpPr>
            <a:spLocks noGrp="1"/>
          </p:cNvSpPr>
          <p:nvPr>
            <p:ph type="title"/>
          </p:nvPr>
        </p:nvSpPr>
        <p:spPr/>
        <p:txBody>
          <a:bodyPr/>
          <a:lstStyle/>
          <a:p>
            <a:r>
              <a:rPr lang="en-US" dirty="0"/>
              <a:t>class</a:t>
            </a:r>
            <a:endParaRPr lang="en-IN" dirty="0"/>
          </a:p>
        </p:txBody>
      </p:sp>
      <p:sp>
        <p:nvSpPr>
          <p:cNvPr id="3" name="Content Placeholder 2">
            <a:extLst>
              <a:ext uri="{FF2B5EF4-FFF2-40B4-BE49-F238E27FC236}">
                <a16:creationId xmlns:a16="http://schemas.microsoft.com/office/drawing/2014/main" id="{C5A01505-81D8-453F-05A4-4229096EBB44}"/>
              </a:ext>
            </a:extLst>
          </p:cNvPr>
          <p:cNvSpPr>
            <a:spLocks noGrp="1"/>
          </p:cNvSpPr>
          <p:nvPr>
            <p:ph idx="1"/>
          </p:nvPr>
        </p:nvSpPr>
        <p:spPr/>
        <p:txBody>
          <a:bodyPr>
            <a:normAutofit lnSpcReduction="10000"/>
          </a:bodyPr>
          <a:lstStyle/>
          <a:p>
            <a:r>
              <a:rPr lang="en-US" sz="2000" b="0" i="0" dirty="0">
                <a:solidFill>
                  <a:schemeClr val="tx1">
                    <a:lumMod val="95000"/>
                    <a:lumOff val="5000"/>
                  </a:schemeClr>
                </a:solidFill>
                <a:effectLst/>
                <a:latin typeface="urw-din"/>
              </a:rPr>
              <a:t>A class in C++ is the building block that leads to Object-Oriented programming.</a:t>
            </a:r>
          </a:p>
          <a:p>
            <a:r>
              <a:rPr lang="en-US" sz="2000" b="0" i="0" dirty="0">
                <a:solidFill>
                  <a:schemeClr val="tx1">
                    <a:lumMod val="95000"/>
                    <a:lumOff val="5000"/>
                  </a:schemeClr>
                </a:solidFill>
                <a:effectLst/>
                <a:latin typeface="urw-din"/>
              </a:rPr>
              <a:t> </a:t>
            </a:r>
          </a:p>
          <a:p>
            <a:r>
              <a:rPr lang="en-US" sz="2000" b="0" i="0" dirty="0">
                <a:solidFill>
                  <a:schemeClr val="tx1">
                    <a:lumMod val="95000"/>
                    <a:lumOff val="5000"/>
                  </a:schemeClr>
                </a:solidFill>
                <a:effectLst/>
                <a:latin typeface="urw-din"/>
              </a:rPr>
              <a:t>It is a user-defined data type, which holds its own data members and member functions, which can be accessed and used by creating an instance of that class.</a:t>
            </a:r>
          </a:p>
          <a:p>
            <a:r>
              <a:rPr lang="en-US" sz="2000" b="0" i="0" dirty="0">
                <a:solidFill>
                  <a:schemeClr val="tx1">
                    <a:lumMod val="95000"/>
                    <a:lumOff val="5000"/>
                  </a:schemeClr>
                </a:solidFill>
                <a:effectLst/>
                <a:latin typeface="urw-din"/>
              </a:rPr>
              <a:t> </a:t>
            </a:r>
          </a:p>
          <a:p>
            <a:r>
              <a:rPr lang="en-US" sz="2000" b="0" i="0" dirty="0">
                <a:solidFill>
                  <a:schemeClr val="tx1">
                    <a:lumMod val="95000"/>
                    <a:lumOff val="5000"/>
                  </a:schemeClr>
                </a:solidFill>
                <a:effectLst/>
                <a:latin typeface="urw-din"/>
              </a:rPr>
              <a:t>A C++ class is like a blueprint for an object.</a:t>
            </a:r>
          </a:p>
          <a:p>
            <a:endParaRPr lang="en-US" sz="2000" b="0" i="0" dirty="0">
              <a:solidFill>
                <a:schemeClr val="tx1">
                  <a:lumMod val="95000"/>
                  <a:lumOff val="5000"/>
                </a:schemeClr>
              </a:solidFill>
              <a:effectLst/>
              <a:latin typeface="urw-din"/>
            </a:endParaRPr>
          </a:p>
          <a:p>
            <a:r>
              <a:rPr lang="en-US" sz="2000" dirty="0">
                <a:solidFill>
                  <a:schemeClr val="tx1">
                    <a:lumMod val="95000"/>
                    <a:lumOff val="5000"/>
                  </a:schemeClr>
                </a:solidFill>
                <a:latin typeface="urw-din"/>
              </a:rPr>
              <a:t>For Example :-</a:t>
            </a:r>
            <a:r>
              <a:rPr lang="en-US" sz="2000" b="1" dirty="0">
                <a:solidFill>
                  <a:schemeClr val="tx1">
                    <a:lumMod val="95000"/>
                    <a:lumOff val="5000"/>
                  </a:schemeClr>
                </a:solidFill>
                <a:latin typeface="urw-din"/>
              </a:rPr>
              <a:t> class </a:t>
            </a:r>
            <a:r>
              <a:rPr lang="en-US" sz="2000" dirty="0">
                <a:solidFill>
                  <a:schemeClr val="tx1">
                    <a:lumMod val="95000"/>
                    <a:lumOff val="5000"/>
                  </a:schemeClr>
                </a:solidFill>
                <a:latin typeface="urw-din"/>
              </a:rPr>
              <a:t>Student {  }; // is used to represent the domain of all student in a university or school</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91254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C356-25A6-4345-94B6-121A9E5F343B}"/>
              </a:ext>
            </a:extLst>
          </p:cNvPr>
          <p:cNvSpPr>
            <a:spLocks noGrp="1"/>
          </p:cNvSpPr>
          <p:nvPr>
            <p:ph type="title"/>
          </p:nvPr>
        </p:nvSpPr>
        <p:spPr>
          <a:xfrm>
            <a:off x="1451579" y="804520"/>
            <a:ext cx="9603275" cy="31121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AC52917-9388-4986-A9FA-6D0F160F113B}"/>
              </a:ext>
            </a:extLst>
          </p:cNvPr>
          <p:cNvSpPr>
            <a:spLocks noGrp="1"/>
          </p:cNvSpPr>
          <p:nvPr>
            <p:ph idx="1"/>
          </p:nvPr>
        </p:nvSpPr>
        <p:spPr>
          <a:xfrm>
            <a:off x="1071064" y="2561554"/>
            <a:ext cx="9473897" cy="3906357"/>
          </a:xfrm>
        </p:spPr>
        <p:txBody>
          <a:bodyPr>
            <a:normAutofit/>
          </a:bodyPr>
          <a:lstStyle/>
          <a:p>
            <a:r>
              <a:rPr lang="en-IN" sz="2000" dirty="0">
                <a:latin typeface="Arial" panose="020B0604020202020204" pitchFamily="34" charset="0"/>
                <a:cs typeface="Arial" panose="020B0604020202020204" pitchFamily="34" charset="0"/>
              </a:rPr>
              <a:t>Example of Class:-</a:t>
            </a:r>
          </a:p>
          <a:p>
            <a:pPr marL="0" indent="0">
              <a:buNone/>
            </a:pPr>
            <a:r>
              <a:rPr lang="en-IN" sz="2000" dirty="0">
                <a:latin typeface="Arial" panose="020B0604020202020204" pitchFamily="34" charset="0"/>
                <a:cs typeface="Arial" panose="020B0604020202020204" pitchFamily="34" charset="0"/>
              </a:rPr>
              <a:t>            class Student {</a:t>
            </a:r>
          </a:p>
          <a:p>
            <a:pPr marL="0" indent="0">
              <a:buNone/>
            </a:pPr>
            <a:r>
              <a:rPr lang="en-IN" sz="2000" dirty="0">
                <a:latin typeface="Arial" panose="020B0604020202020204" pitchFamily="34" charset="0"/>
                <a:cs typeface="Arial" panose="020B0604020202020204" pitchFamily="34" charset="0"/>
              </a:rPr>
              <a:t>                     //data member</a:t>
            </a:r>
          </a:p>
          <a:p>
            <a:pPr marL="0" indent="0">
              <a:buNone/>
            </a:pPr>
            <a:r>
              <a:rPr lang="en-IN" sz="2000" dirty="0">
                <a:latin typeface="Arial" panose="020B0604020202020204" pitchFamily="34" charset="0"/>
                <a:cs typeface="Arial" panose="020B0604020202020204" pitchFamily="34" charset="0"/>
              </a:rPr>
              <a:t>           };</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Above student class can be used to represent the whole set of students. </a:t>
            </a:r>
          </a:p>
          <a:p>
            <a:pPr marL="0" indent="0">
              <a:buNone/>
            </a:pPr>
            <a:r>
              <a:rPr lang="en-IN" sz="2000" dirty="0">
                <a:latin typeface="Arial" panose="020B0604020202020204" pitchFamily="34" charset="0"/>
                <a:cs typeface="Arial" panose="020B0604020202020204" pitchFamily="34" charset="0"/>
              </a:rPr>
              <a:t>Whenever we need to create an instance of a class we can create by either</a:t>
            </a:r>
          </a:p>
          <a:p>
            <a:pPr marL="0" indent="0">
              <a:buNone/>
            </a:pPr>
            <a:r>
              <a:rPr lang="en-IN" sz="2000" dirty="0">
                <a:latin typeface="Arial" panose="020B0604020202020204" pitchFamily="34" charset="0"/>
                <a:cs typeface="Arial" panose="020B0604020202020204" pitchFamily="34" charset="0"/>
              </a:rPr>
              <a:t>Student student1;                         or                 Student  *student1 = new Student();</a:t>
            </a:r>
          </a:p>
        </p:txBody>
      </p:sp>
    </p:spTree>
    <p:extLst>
      <p:ext uri="{BB962C8B-B14F-4D97-AF65-F5344CB8AC3E}">
        <p14:creationId xmlns:p14="http://schemas.microsoft.com/office/powerpoint/2010/main" val="62880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AB3-70D3-C5E8-3898-109BABBFBB0C}"/>
              </a:ext>
            </a:extLst>
          </p:cNvPr>
          <p:cNvSpPr>
            <a:spLocks noGrp="1"/>
          </p:cNvSpPr>
          <p:nvPr>
            <p:ph type="title"/>
          </p:nvPr>
        </p:nvSpPr>
        <p:spPr/>
        <p:txBody>
          <a:bodyPr/>
          <a:lstStyle/>
          <a:p>
            <a:r>
              <a:rPr lang="en-US" dirty="0"/>
              <a:t>Object</a:t>
            </a:r>
            <a:endParaRPr lang="en-IN" dirty="0"/>
          </a:p>
        </p:txBody>
      </p:sp>
      <p:sp>
        <p:nvSpPr>
          <p:cNvPr id="3" name="Content Placeholder 2">
            <a:extLst>
              <a:ext uri="{FF2B5EF4-FFF2-40B4-BE49-F238E27FC236}">
                <a16:creationId xmlns:a16="http://schemas.microsoft.com/office/drawing/2014/main" id="{C5A01505-81D8-453F-05A4-4229096EBB44}"/>
              </a:ext>
            </a:extLst>
          </p:cNvPr>
          <p:cNvSpPr>
            <a:spLocks noGrp="1"/>
          </p:cNvSpPr>
          <p:nvPr>
            <p:ph idx="1"/>
          </p:nvPr>
        </p:nvSpPr>
        <p:spPr/>
        <p:txBody>
          <a:bodyPr>
            <a:normAutofit/>
          </a:bodyPr>
          <a:lstStyle/>
          <a:p>
            <a:r>
              <a:rPr lang="en-US" sz="2000" b="0" i="0" dirty="0">
                <a:solidFill>
                  <a:schemeClr val="tx1">
                    <a:lumMod val="95000"/>
                    <a:lumOff val="5000"/>
                  </a:schemeClr>
                </a:solidFill>
                <a:effectLst/>
                <a:latin typeface="urw-din"/>
              </a:rPr>
              <a:t>An </a:t>
            </a:r>
            <a:r>
              <a:rPr lang="en-US" sz="2000" b="1" i="0" dirty="0">
                <a:solidFill>
                  <a:schemeClr val="tx1">
                    <a:lumMod val="95000"/>
                    <a:lumOff val="5000"/>
                  </a:schemeClr>
                </a:solidFill>
                <a:effectLst/>
                <a:latin typeface="urw-din"/>
              </a:rPr>
              <a:t>Object</a:t>
            </a:r>
            <a:r>
              <a:rPr lang="en-US" sz="2000" b="0" i="0" dirty="0">
                <a:solidFill>
                  <a:schemeClr val="tx1">
                    <a:lumMod val="95000"/>
                    <a:lumOff val="5000"/>
                  </a:schemeClr>
                </a:solidFill>
                <a:effectLst/>
                <a:latin typeface="urw-din"/>
              </a:rPr>
              <a:t> is an instance of a Class. When a class is defined, no memory is allocated but when it is instantiated (i.e. an object is created) memory is allocated.</a:t>
            </a:r>
            <a:endParaRPr lang="en-US" sz="2000" dirty="0">
              <a:solidFill>
                <a:schemeClr val="tx1">
                  <a:lumMod val="95000"/>
                  <a:lumOff val="5000"/>
                </a:schemeClr>
              </a:solidFill>
              <a:latin typeface="urw-din"/>
            </a:endParaRPr>
          </a:p>
          <a:p>
            <a:r>
              <a:rPr lang="en-US" sz="2000" b="1" i="0" dirty="0">
                <a:solidFill>
                  <a:schemeClr val="tx1">
                    <a:lumMod val="95000"/>
                    <a:lumOff val="5000"/>
                  </a:schemeClr>
                </a:solidFill>
                <a:effectLst/>
                <a:latin typeface="urw-din"/>
              </a:rPr>
              <a:t>Accessing data members and member functions</a:t>
            </a:r>
            <a:r>
              <a:rPr lang="en-US" sz="2000" b="0" i="0" dirty="0">
                <a:solidFill>
                  <a:schemeClr val="tx1">
                    <a:lumMod val="95000"/>
                    <a:lumOff val="5000"/>
                  </a:schemeClr>
                </a:solidFill>
                <a:effectLst/>
                <a:latin typeface="urw-din"/>
              </a:rPr>
              <a:t>: The data members and member functions of class can be accessed using the dot(‘.’) operator with the object. </a:t>
            </a:r>
          </a:p>
          <a:p>
            <a:r>
              <a:rPr lang="en-US" sz="2000" b="0" i="0" dirty="0">
                <a:solidFill>
                  <a:schemeClr val="tx1">
                    <a:lumMod val="95000"/>
                    <a:lumOff val="5000"/>
                  </a:schemeClr>
                </a:solidFill>
                <a:effectLst/>
                <a:latin typeface="urw-din"/>
              </a:rPr>
              <a:t>For example if the name of object is </a:t>
            </a:r>
            <a:r>
              <a:rPr lang="en-US" sz="2000" b="0" i="1" dirty="0">
                <a:solidFill>
                  <a:schemeClr val="tx1">
                    <a:lumMod val="95000"/>
                    <a:lumOff val="5000"/>
                  </a:schemeClr>
                </a:solidFill>
                <a:effectLst/>
                <a:latin typeface="urw-din"/>
              </a:rPr>
              <a:t>obj</a:t>
            </a:r>
            <a:r>
              <a:rPr lang="en-US" sz="2000" b="0" i="0" dirty="0">
                <a:solidFill>
                  <a:schemeClr val="tx1">
                    <a:lumMod val="95000"/>
                    <a:lumOff val="5000"/>
                  </a:schemeClr>
                </a:solidFill>
                <a:effectLst/>
                <a:latin typeface="urw-din"/>
              </a:rPr>
              <a:t> and you want to access the member function with the name </a:t>
            </a:r>
            <a:r>
              <a:rPr lang="en-US" sz="2000" b="0" i="1" dirty="0" err="1">
                <a:solidFill>
                  <a:schemeClr val="tx1">
                    <a:lumMod val="95000"/>
                    <a:lumOff val="5000"/>
                  </a:schemeClr>
                </a:solidFill>
                <a:effectLst/>
                <a:latin typeface="urw-din"/>
              </a:rPr>
              <a:t>printName</a:t>
            </a:r>
            <a:r>
              <a:rPr lang="en-US" sz="2000" b="0" i="1" dirty="0">
                <a:solidFill>
                  <a:schemeClr val="tx1">
                    <a:lumMod val="95000"/>
                    <a:lumOff val="5000"/>
                  </a:schemeClr>
                </a:solidFill>
                <a:effectLst/>
                <a:latin typeface="urw-din"/>
              </a:rPr>
              <a:t>()</a:t>
            </a:r>
            <a:r>
              <a:rPr lang="en-US" sz="2000" b="0" i="0" dirty="0">
                <a:solidFill>
                  <a:schemeClr val="tx1">
                    <a:lumMod val="95000"/>
                    <a:lumOff val="5000"/>
                  </a:schemeClr>
                </a:solidFill>
                <a:effectLst/>
                <a:latin typeface="urw-din"/>
              </a:rPr>
              <a:t> then you will have to write </a:t>
            </a:r>
            <a:r>
              <a:rPr lang="en-US" sz="2000" b="0" i="1" dirty="0" err="1">
                <a:solidFill>
                  <a:schemeClr val="tx1">
                    <a:lumMod val="95000"/>
                    <a:lumOff val="5000"/>
                  </a:schemeClr>
                </a:solidFill>
                <a:effectLst/>
                <a:latin typeface="urw-din"/>
              </a:rPr>
              <a:t>obj.printName</a:t>
            </a:r>
            <a:r>
              <a:rPr lang="en-US" sz="2000" b="0" i="1" dirty="0">
                <a:solidFill>
                  <a:schemeClr val="tx1">
                    <a:lumMod val="95000"/>
                    <a:lumOff val="5000"/>
                  </a:schemeClr>
                </a:solidFill>
                <a:effectLst/>
                <a:latin typeface="urw-din"/>
              </a:rPr>
              <a:t>()</a:t>
            </a:r>
            <a:r>
              <a:rPr lang="en-US" sz="2000" b="0" i="0" dirty="0">
                <a:solidFill>
                  <a:schemeClr val="tx1">
                    <a:lumMod val="95000"/>
                    <a:lumOff val="5000"/>
                  </a:schemeClr>
                </a:solidFill>
                <a:effectLst/>
                <a:latin typeface="urw-din"/>
              </a:rPr>
              <a:t> .</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10324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BD0B-A246-4255-BD23-601DE8D1D2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69BD51-7A72-4085-A016-30C3459B62E1}"/>
              </a:ext>
            </a:extLst>
          </p:cNvPr>
          <p:cNvSpPr>
            <a:spLocks noGrp="1"/>
          </p:cNvSpPr>
          <p:nvPr>
            <p:ph idx="1"/>
          </p:nvPr>
        </p:nvSpPr>
        <p:spPr/>
        <p:txBody>
          <a:bodyPr>
            <a:normAutofit/>
          </a:bodyPr>
          <a:lstStyle/>
          <a:p>
            <a:r>
              <a:rPr lang="en-IN" sz="2000" dirty="0"/>
              <a:t>We can create object in either of the way;</a:t>
            </a:r>
          </a:p>
          <a:p>
            <a:pPr marL="0" indent="0">
              <a:buNone/>
            </a:pPr>
            <a:r>
              <a:rPr lang="en-IN" sz="2000" dirty="0"/>
              <a:t>          Statically:-</a:t>
            </a:r>
          </a:p>
          <a:p>
            <a:pPr marL="0" indent="0">
              <a:buNone/>
            </a:pPr>
            <a:r>
              <a:rPr lang="en-IN" sz="2000" b="1" dirty="0"/>
              <a:t>                       </a:t>
            </a:r>
            <a:r>
              <a:rPr lang="en-IN" sz="2000" b="1" dirty="0" err="1"/>
              <a:t>ClassName</a:t>
            </a:r>
            <a:r>
              <a:rPr lang="en-IN" sz="2000" b="1" dirty="0"/>
              <a:t> </a:t>
            </a:r>
            <a:r>
              <a:rPr lang="en-IN" sz="2000" b="1" dirty="0" err="1"/>
              <a:t>objectName</a:t>
            </a:r>
            <a:r>
              <a:rPr lang="en-IN" sz="2000" dirty="0"/>
              <a:t>;</a:t>
            </a:r>
          </a:p>
          <a:p>
            <a:pPr marL="0" indent="0">
              <a:buNone/>
            </a:pPr>
            <a:r>
              <a:rPr lang="en-IN" sz="2000" dirty="0"/>
              <a:t>        Dynamically</a:t>
            </a:r>
            <a:r>
              <a:rPr lang="en-IN" sz="2000" b="1" dirty="0"/>
              <a:t> :-</a:t>
            </a:r>
          </a:p>
          <a:p>
            <a:pPr marL="0" indent="0">
              <a:buNone/>
            </a:pPr>
            <a:r>
              <a:rPr lang="en-IN" sz="2000" b="1" dirty="0"/>
              <a:t>                      </a:t>
            </a:r>
            <a:r>
              <a:rPr lang="en-IN" sz="2000" b="1" dirty="0" err="1"/>
              <a:t>ClassName</a:t>
            </a:r>
            <a:r>
              <a:rPr lang="en-IN" sz="2000" b="1" dirty="0"/>
              <a:t> *</a:t>
            </a:r>
            <a:r>
              <a:rPr lang="en-IN" sz="2000" b="1" dirty="0" err="1"/>
              <a:t>pointerName</a:t>
            </a:r>
            <a:r>
              <a:rPr lang="en-IN" sz="2000" b="1" dirty="0"/>
              <a:t> = new </a:t>
            </a:r>
            <a:r>
              <a:rPr lang="en-IN" sz="2000" b="1" dirty="0" err="1"/>
              <a:t>ClassName</a:t>
            </a:r>
            <a:r>
              <a:rPr lang="en-IN" sz="2000" b="1" dirty="0"/>
              <a:t>();</a:t>
            </a:r>
            <a:r>
              <a:rPr lang="en-IN" sz="2000" dirty="0"/>
              <a:t>:-</a:t>
            </a:r>
          </a:p>
        </p:txBody>
      </p:sp>
    </p:spTree>
    <p:extLst>
      <p:ext uri="{BB962C8B-B14F-4D97-AF65-F5344CB8AC3E}">
        <p14:creationId xmlns:p14="http://schemas.microsoft.com/office/powerpoint/2010/main" val="227990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alpha val="57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01505-81D8-453F-05A4-4229096EBB44}"/>
              </a:ext>
            </a:extLst>
          </p:cNvPr>
          <p:cNvSpPr>
            <a:spLocks noGrp="1"/>
          </p:cNvSpPr>
          <p:nvPr>
            <p:ph idx="1"/>
          </p:nvPr>
        </p:nvSpPr>
        <p:spPr>
          <a:xfrm>
            <a:off x="1099242" y="595399"/>
            <a:ext cx="9603275" cy="1347569"/>
          </a:xfrm>
        </p:spPr>
        <p:txBody>
          <a:bodyPr>
            <a:normAutofit/>
          </a:bodyPr>
          <a:lstStyle/>
          <a:p>
            <a:pPr marL="0" indent="0" algn="ctr">
              <a:buNone/>
            </a:pPr>
            <a:r>
              <a:rPr lang="en-US" sz="3600" b="1" dirty="0">
                <a:solidFill>
                  <a:srgbClr val="FF0000"/>
                </a:solidFill>
              </a:rPr>
              <a:t>THE END</a:t>
            </a:r>
          </a:p>
        </p:txBody>
      </p:sp>
    </p:spTree>
    <p:extLst>
      <p:ext uri="{BB962C8B-B14F-4D97-AF65-F5344CB8AC3E}">
        <p14:creationId xmlns:p14="http://schemas.microsoft.com/office/powerpoint/2010/main" val="401712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AB3-70D3-C5E8-3898-109BABBFBB0C}"/>
              </a:ext>
            </a:extLst>
          </p:cNvPr>
          <p:cNvSpPr>
            <a:spLocks noGrp="1"/>
          </p:cNvSpPr>
          <p:nvPr>
            <p:ph type="title"/>
          </p:nvPr>
        </p:nvSpPr>
        <p:spPr/>
        <p:txBody>
          <a:bodyPr/>
          <a:lstStyle/>
          <a:p>
            <a:r>
              <a:rPr lang="en-US" b="0" i="0" dirty="0">
                <a:solidFill>
                  <a:schemeClr val="bg1"/>
                </a:solidFill>
                <a:effectLst/>
                <a:latin typeface="urw-din"/>
              </a:rPr>
              <a:t>Object-oriented programming</a:t>
            </a:r>
            <a:endParaRPr lang="en-IN" dirty="0">
              <a:solidFill>
                <a:schemeClr val="bg1"/>
              </a:solidFill>
            </a:endParaRPr>
          </a:p>
        </p:txBody>
      </p:sp>
      <p:sp>
        <p:nvSpPr>
          <p:cNvPr id="3" name="Content Placeholder 2">
            <a:extLst>
              <a:ext uri="{FF2B5EF4-FFF2-40B4-BE49-F238E27FC236}">
                <a16:creationId xmlns:a16="http://schemas.microsoft.com/office/drawing/2014/main" id="{C5A01505-81D8-453F-05A4-4229096EBB44}"/>
              </a:ext>
            </a:extLst>
          </p:cNvPr>
          <p:cNvSpPr>
            <a:spLocks noGrp="1"/>
          </p:cNvSpPr>
          <p:nvPr>
            <p:ph idx="1"/>
          </p:nvPr>
        </p:nvSpPr>
        <p:spPr/>
        <p:txBody>
          <a:bodyPr>
            <a:normAutofit/>
          </a:bodyPr>
          <a:lstStyle/>
          <a:p>
            <a:pPr algn="l" fontAlgn="base"/>
            <a:r>
              <a:rPr lang="en-US" sz="2000" b="0" i="0" dirty="0">
                <a:solidFill>
                  <a:schemeClr val="tx2">
                    <a:lumMod val="50000"/>
                  </a:schemeClr>
                </a:solidFill>
                <a:effectLst/>
                <a:latin typeface="urw-din"/>
              </a:rPr>
              <a:t>Object-oriented programming  As the name suggests uses objects in programming. Object-oriented programming aims to implement real-world entities like inheritance, hiding, polymorphism, </a:t>
            </a:r>
            <a:r>
              <a:rPr lang="en-US" sz="2000" b="0" i="0" dirty="0" err="1">
                <a:solidFill>
                  <a:schemeClr val="tx2">
                    <a:lumMod val="50000"/>
                  </a:schemeClr>
                </a:solidFill>
                <a:effectLst/>
                <a:latin typeface="urw-din"/>
              </a:rPr>
              <a:t>etc</a:t>
            </a:r>
            <a:r>
              <a:rPr lang="en-US" sz="2000" b="0" i="0" dirty="0">
                <a:solidFill>
                  <a:schemeClr val="tx2">
                    <a:lumMod val="50000"/>
                  </a:schemeClr>
                </a:solidFill>
                <a:effectLst/>
                <a:latin typeface="urw-din"/>
              </a:rPr>
              <a:t> in programming. </a:t>
            </a:r>
          </a:p>
          <a:p>
            <a:pPr algn="l" fontAlgn="base"/>
            <a:r>
              <a:rPr lang="en-US" sz="2000" b="0" i="0" dirty="0">
                <a:solidFill>
                  <a:schemeClr val="tx2">
                    <a:lumMod val="50000"/>
                  </a:schemeClr>
                </a:solidFill>
                <a:effectLst/>
                <a:latin typeface="urw-din"/>
              </a:rPr>
              <a:t>The main aim of OOP is to bind together the data and the functions that operate on them so that no other part of the code can access this data except that function.</a:t>
            </a:r>
          </a:p>
          <a:p>
            <a:pPr algn="l" fontAlgn="base"/>
            <a:r>
              <a:rPr lang="en-US" sz="2000" dirty="0">
                <a:solidFill>
                  <a:schemeClr val="tx2">
                    <a:lumMod val="50000"/>
                  </a:schemeClr>
                </a:solidFill>
                <a:latin typeface="urw-din"/>
              </a:rPr>
              <a:t>OOPs makes code easy to debug and enhances the cooperation between developers.</a:t>
            </a:r>
            <a:br>
              <a:rPr lang="en-US" sz="2000" dirty="0"/>
            </a:br>
            <a:endParaRPr lang="en-IN" sz="2000" dirty="0"/>
          </a:p>
        </p:txBody>
      </p:sp>
    </p:spTree>
    <p:extLst>
      <p:ext uri="{BB962C8B-B14F-4D97-AF65-F5344CB8AC3E}">
        <p14:creationId xmlns:p14="http://schemas.microsoft.com/office/powerpoint/2010/main" val="54146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AB3-70D3-C5E8-3898-109BABBFBB0C}"/>
              </a:ext>
            </a:extLst>
          </p:cNvPr>
          <p:cNvSpPr>
            <a:spLocks noGrp="1"/>
          </p:cNvSpPr>
          <p:nvPr>
            <p:ph type="title"/>
          </p:nvPr>
        </p:nvSpPr>
        <p:spPr/>
        <p:txBody>
          <a:bodyPr/>
          <a:lstStyle/>
          <a:p>
            <a:r>
              <a:rPr lang="en-US" dirty="0"/>
              <a:t>Concepts in OOPS</a:t>
            </a:r>
            <a:endParaRPr lang="en-IN" dirty="0"/>
          </a:p>
        </p:txBody>
      </p:sp>
      <p:pic>
        <p:nvPicPr>
          <p:cNvPr id="5" name="Content Placeholder 4">
            <a:extLst>
              <a:ext uri="{FF2B5EF4-FFF2-40B4-BE49-F238E27FC236}">
                <a16:creationId xmlns:a16="http://schemas.microsoft.com/office/drawing/2014/main" id="{EB301961-F902-E3A1-11BB-498FE347CED7}"/>
              </a:ext>
            </a:extLst>
          </p:cNvPr>
          <p:cNvPicPr>
            <a:picLocks noGrp="1" noChangeAspect="1"/>
          </p:cNvPicPr>
          <p:nvPr>
            <p:ph idx="1"/>
          </p:nvPr>
        </p:nvPicPr>
        <p:blipFill>
          <a:blip r:embed="rId2"/>
          <a:stretch>
            <a:fillRect/>
          </a:stretch>
        </p:blipFill>
        <p:spPr>
          <a:xfrm>
            <a:off x="3860006" y="2603500"/>
            <a:ext cx="3416300" cy="3416300"/>
          </a:xfrm>
        </p:spPr>
      </p:pic>
    </p:spTree>
    <p:extLst>
      <p:ext uri="{BB962C8B-B14F-4D97-AF65-F5344CB8AC3E}">
        <p14:creationId xmlns:p14="http://schemas.microsoft.com/office/powerpoint/2010/main" val="3244970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AB3-70D3-C5E8-3898-109BABBFBB0C}"/>
              </a:ext>
            </a:extLst>
          </p:cNvPr>
          <p:cNvSpPr>
            <a:spLocks noGrp="1"/>
          </p:cNvSpPr>
          <p:nvPr>
            <p:ph type="title"/>
          </p:nvPr>
        </p:nvSpPr>
        <p:spPr/>
        <p:txBody>
          <a:bodyPr/>
          <a:lstStyle/>
          <a:p>
            <a:r>
              <a:rPr lang="en-US" dirty="0"/>
              <a:t>Polymorphism</a:t>
            </a:r>
            <a:endParaRPr lang="en-IN" dirty="0"/>
          </a:p>
        </p:txBody>
      </p:sp>
      <p:sp>
        <p:nvSpPr>
          <p:cNvPr id="3" name="Content Placeholder 2">
            <a:extLst>
              <a:ext uri="{FF2B5EF4-FFF2-40B4-BE49-F238E27FC236}">
                <a16:creationId xmlns:a16="http://schemas.microsoft.com/office/drawing/2014/main" id="{C5A01505-81D8-453F-05A4-4229096EBB44}"/>
              </a:ext>
            </a:extLst>
          </p:cNvPr>
          <p:cNvSpPr>
            <a:spLocks noGrp="1"/>
          </p:cNvSpPr>
          <p:nvPr>
            <p:ph idx="1"/>
          </p:nvPr>
        </p:nvSpPr>
        <p:spPr/>
        <p:txBody>
          <a:bodyPr>
            <a:normAutofit/>
          </a:bodyPr>
          <a:lstStyle/>
          <a:p>
            <a:r>
              <a:rPr lang="en-US" sz="2000" b="1" i="0" dirty="0">
                <a:solidFill>
                  <a:srgbClr val="000000"/>
                </a:solidFill>
                <a:effectLst/>
                <a:latin typeface="ForoSans-Light"/>
              </a:rPr>
              <a:t>Polymorphism</a:t>
            </a:r>
            <a:r>
              <a:rPr lang="en-US" sz="2000" b="0" i="0" dirty="0">
                <a:solidFill>
                  <a:srgbClr val="000000"/>
                </a:solidFill>
                <a:effectLst/>
                <a:latin typeface="ForoSans-Light"/>
              </a:rPr>
              <a:t> is one of the </a:t>
            </a:r>
            <a:r>
              <a:rPr lang="en-US" sz="2000" b="0" i="0" u="none" strike="noStrike" dirty="0">
                <a:solidFill>
                  <a:schemeClr val="tx2">
                    <a:lumMod val="50000"/>
                  </a:schemeClr>
                </a:solidFill>
                <a:effectLst/>
                <a:latin typeface="ForoSans-Light"/>
              </a:rPr>
              <a:t>core concepts of object-oriented programming (OOP)</a:t>
            </a:r>
            <a:r>
              <a:rPr lang="en-US" sz="2000" b="0" i="0" dirty="0">
                <a:solidFill>
                  <a:schemeClr val="tx2">
                    <a:lumMod val="50000"/>
                  </a:schemeClr>
                </a:solidFill>
                <a:effectLst/>
                <a:latin typeface="ForoSans-Light"/>
              </a:rPr>
              <a:t> </a:t>
            </a:r>
            <a:r>
              <a:rPr lang="en-US" sz="2000" b="0" i="0" dirty="0">
                <a:solidFill>
                  <a:srgbClr val="000000"/>
                </a:solidFill>
                <a:effectLst/>
                <a:latin typeface="ForoSans-Light"/>
              </a:rPr>
              <a:t>and describes situations in which something occurs in several different forms. </a:t>
            </a:r>
          </a:p>
          <a:p>
            <a:r>
              <a:rPr lang="en-US" sz="2000" b="0" i="0" dirty="0">
                <a:solidFill>
                  <a:srgbClr val="000000"/>
                </a:solidFill>
                <a:effectLst/>
                <a:latin typeface="ForoSans-Light"/>
              </a:rPr>
              <a:t>In computer science, it describes the concept that you can access objects of different types through the same interface. </a:t>
            </a:r>
          </a:p>
          <a:p>
            <a:r>
              <a:rPr lang="en-US" sz="2000" b="0" i="0" dirty="0">
                <a:solidFill>
                  <a:srgbClr val="000000"/>
                </a:solidFill>
                <a:effectLst/>
                <a:latin typeface="ForoSans-Light"/>
              </a:rPr>
              <a:t>Each type can provide its own independent implementation of this interface</a:t>
            </a:r>
          </a:p>
          <a:p>
            <a:r>
              <a:rPr lang="en-US" sz="2000" dirty="0">
                <a:solidFill>
                  <a:srgbClr val="000000"/>
                </a:solidFill>
                <a:latin typeface="ForoSans-Light"/>
              </a:rPr>
              <a:t>For example:- There are different way of adding integer and different for complex number.</a:t>
            </a:r>
            <a:endParaRPr lang="en-IN" sz="2000" dirty="0"/>
          </a:p>
        </p:txBody>
      </p:sp>
    </p:spTree>
    <p:extLst>
      <p:ext uri="{BB962C8B-B14F-4D97-AF65-F5344CB8AC3E}">
        <p14:creationId xmlns:p14="http://schemas.microsoft.com/office/powerpoint/2010/main" val="131320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CECF-13DE-4971-A128-26B1359EC3FC}"/>
              </a:ext>
            </a:extLst>
          </p:cNvPr>
          <p:cNvSpPr>
            <a:spLocks noGrp="1"/>
          </p:cNvSpPr>
          <p:nvPr>
            <p:ph type="title"/>
          </p:nvPr>
        </p:nvSpPr>
        <p:spPr>
          <a:xfrm>
            <a:off x="1451579" y="804519"/>
            <a:ext cx="9603275" cy="26088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A51B901-5CE3-4EA4-A445-404955C369F5}"/>
              </a:ext>
            </a:extLst>
          </p:cNvPr>
          <p:cNvSpPr>
            <a:spLocks noGrp="1"/>
          </p:cNvSpPr>
          <p:nvPr>
            <p:ph idx="1"/>
          </p:nvPr>
        </p:nvSpPr>
        <p:spPr/>
        <p:txBody>
          <a:bodyPr>
            <a:normAutofit/>
          </a:bodyPr>
          <a:lstStyle/>
          <a:p>
            <a:r>
              <a:rPr lang="en-IN" dirty="0"/>
              <a:t>For example:- </a:t>
            </a:r>
          </a:p>
          <a:p>
            <a:pPr marL="0" indent="0">
              <a:buNone/>
            </a:pPr>
            <a:r>
              <a:rPr lang="en-IN" dirty="0"/>
              <a:t>       </a:t>
            </a:r>
            <a:r>
              <a:rPr lang="en-IN" b="1" dirty="0"/>
              <a:t>5 + 8 = 13                      “Amitabh ” + “Bachchan” = “Amitabh Bachchan”</a:t>
            </a:r>
          </a:p>
          <a:p>
            <a:pPr marL="0" indent="0">
              <a:buNone/>
            </a:pPr>
            <a:r>
              <a:rPr lang="en-IN" b="1" dirty="0"/>
              <a:t>                                               “5”+”8” = “58”</a:t>
            </a:r>
          </a:p>
          <a:p>
            <a:r>
              <a:rPr lang="en-IN" dirty="0"/>
              <a:t>There is two difference ways of performing addition between integers and Strings.</a:t>
            </a:r>
          </a:p>
          <a:p>
            <a:r>
              <a:rPr lang="en-IN" dirty="0"/>
              <a:t>These two different behaviour of addition can only be implemented using polymorphism</a:t>
            </a:r>
          </a:p>
        </p:txBody>
      </p:sp>
    </p:spTree>
    <p:extLst>
      <p:ext uri="{BB962C8B-B14F-4D97-AF65-F5344CB8AC3E}">
        <p14:creationId xmlns:p14="http://schemas.microsoft.com/office/powerpoint/2010/main" val="289282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AB3-70D3-C5E8-3898-109BABBFBB0C}"/>
              </a:ext>
            </a:extLst>
          </p:cNvPr>
          <p:cNvSpPr>
            <a:spLocks noGrp="1"/>
          </p:cNvSpPr>
          <p:nvPr>
            <p:ph type="title"/>
          </p:nvPr>
        </p:nvSpPr>
        <p:spPr/>
        <p:txBody>
          <a:bodyPr/>
          <a:lstStyle/>
          <a:p>
            <a:r>
              <a:rPr lang="en-US" dirty="0"/>
              <a:t>Inheritance</a:t>
            </a:r>
            <a:endParaRPr lang="en-IN" dirty="0"/>
          </a:p>
        </p:txBody>
      </p:sp>
      <p:sp>
        <p:nvSpPr>
          <p:cNvPr id="3" name="Content Placeholder 2">
            <a:extLst>
              <a:ext uri="{FF2B5EF4-FFF2-40B4-BE49-F238E27FC236}">
                <a16:creationId xmlns:a16="http://schemas.microsoft.com/office/drawing/2014/main" id="{C5A01505-81D8-453F-05A4-4229096EBB44}"/>
              </a:ext>
            </a:extLst>
          </p:cNvPr>
          <p:cNvSpPr>
            <a:spLocks noGrp="1"/>
          </p:cNvSpPr>
          <p:nvPr>
            <p:ph idx="1"/>
          </p:nvPr>
        </p:nvSpPr>
        <p:spPr/>
        <p:txBody>
          <a:bodyPr>
            <a:normAutofit/>
          </a:bodyPr>
          <a:lstStyle/>
          <a:p>
            <a:r>
              <a:rPr lang="en-US" sz="2000" b="0" i="0" dirty="0">
                <a:solidFill>
                  <a:schemeClr val="tx1">
                    <a:lumMod val="95000"/>
                    <a:lumOff val="5000"/>
                  </a:schemeClr>
                </a:solidFill>
                <a:effectLst/>
                <a:latin typeface="urw-din"/>
              </a:rPr>
              <a:t>The capability of a class to derive properties and characteristics from another class is called </a:t>
            </a:r>
            <a:r>
              <a:rPr lang="en-US" sz="2000" b="1" i="0" dirty="0">
                <a:solidFill>
                  <a:schemeClr val="tx1">
                    <a:lumMod val="95000"/>
                    <a:lumOff val="5000"/>
                  </a:schemeClr>
                </a:solidFill>
                <a:effectLst/>
                <a:latin typeface="urw-din"/>
              </a:rPr>
              <a:t>Inheritance</a:t>
            </a:r>
            <a:r>
              <a:rPr lang="en-US" sz="2000" b="0" i="0" dirty="0">
                <a:solidFill>
                  <a:schemeClr val="tx1">
                    <a:lumMod val="95000"/>
                    <a:lumOff val="5000"/>
                  </a:schemeClr>
                </a:solidFill>
                <a:effectLst/>
                <a:latin typeface="urw-din"/>
              </a:rPr>
              <a:t>. Inheritance is one of the most important feature of Object Oriented Programming. </a:t>
            </a:r>
          </a:p>
          <a:p>
            <a:endParaRPr lang="en-US" sz="2000" b="0" i="0" dirty="0">
              <a:solidFill>
                <a:schemeClr val="tx1">
                  <a:lumMod val="95000"/>
                  <a:lumOff val="5000"/>
                </a:schemeClr>
              </a:solidFill>
              <a:effectLst/>
              <a:latin typeface="urw-din"/>
            </a:endParaRPr>
          </a:p>
          <a:p>
            <a:r>
              <a:rPr lang="en-US" sz="2000" b="1" i="0" dirty="0">
                <a:solidFill>
                  <a:schemeClr val="tx1">
                    <a:lumMod val="95000"/>
                    <a:lumOff val="5000"/>
                  </a:schemeClr>
                </a:solidFill>
                <a:effectLst/>
                <a:latin typeface="urw-din"/>
              </a:rPr>
              <a:t>Sub Class:</a:t>
            </a:r>
            <a:r>
              <a:rPr lang="en-US" sz="2000" b="0" i="0" dirty="0">
                <a:solidFill>
                  <a:schemeClr val="tx1">
                    <a:lumMod val="95000"/>
                    <a:lumOff val="5000"/>
                  </a:schemeClr>
                </a:solidFill>
                <a:effectLst/>
                <a:latin typeface="urw-din"/>
              </a:rPr>
              <a:t> The class that inherits properties from another class is called Sub class or Derived Class. </a:t>
            </a:r>
          </a:p>
          <a:p>
            <a:endParaRPr lang="en-US" sz="2000" b="0" i="0" dirty="0">
              <a:solidFill>
                <a:schemeClr val="tx1">
                  <a:lumMod val="95000"/>
                  <a:lumOff val="5000"/>
                </a:schemeClr>
              </a:solidFill>
              <a:effectLst/>
              <a:latin typeface="urw-din"/>
            </a:endParaRPr>
          </a:p>
          <a:p>
            <a:r>
              <a:rPr lang="en-US" sz="2000" b="1" i="0" dirty="0">
                <a:solidFill>
                  <a:schemeClr val="tx1">
                    <a:lumMod val="95000"/>
                    <a:lumOff val="5000"/>
                  </a:schemeClr>
                </a:solidFill>
                <a:effectLst/>
                <a:latin typeface="urw-din"/>
              </a:rPr>
              <a:t>Super Class: </a:t>
            </a:r>
            <a:r>
              <a:rPr lang="en-US" sz="2000" b="0" i="0" dirty="0">
                <a:solidFill>
                  <a:schemeClr val="tx1">
                    <a:lumMod val="95000"/>
                    <a:lumOff val="5000"/>
                  </a:schemeClr>
                </a:solidFill>
                <a:effectLst/>
                <a:latin typeface="urw-din"/>
              </a:rPr>
              <a:t>The class whose properties are inherited by sub class is called Base Class or Super class. </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10577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60B2-F676-476B-B405-F3B71A91735B}"/>
              </a:ext>
            </a:extLst>
          </p:cNvPr>
          <p:cNvSpPr>
            <a:spLocks noGrp="1"/>
          </p:cNvSpPr>
          <p:nvPr>
            <p:ph type="title"/>
          </p:nvPr>
        </p:nvSpPr>
        <p:spPr/>
        <p:txBody>
          <a:bodyPr/>
          <a:lstStyle/>
          <a:p>
            <a:r>
              <a:rPr lang="en-IN" dirty="0"/>
              <a:t>Types of inheritance</a:t>
            </a:r>
          </a:p>
        </p:txBody>
      </p:sp>
      <p:sp>
        <p:nvSpPr>
          <p:cNvPr id="3" name="Content Placeholder 2">
            <a:extLst>
              <a:ext uri="{FF2B5EF4-FFF2-40B4-BE49-F238E27FC236}">
                <a16:creationId xmlns:a16="http://schemas.microsoft.com/office/drawing/2014/main" id="{20C040E3-9FDD-4770-AA31-F048D0CCB65B}"/>
              </a:ext>
            </a:extLst>
          </p:cNvPr>
          <p:cNvSpPr>
            <a:spLocks noGrp="1"/>
          </p:cNvSpPr>
          <p:nvPr>
            <p:ph idx="1"/>
          </p:nvPr>
        </p:nvSpPr>
        <p:spPr/>
        <p:txBody>
          <a:bodyPr>
            <a:normAutofit/>
          </a:bodyPr>
          <a:lstStyle/>
          <a:p>
            <a:r>
              <a:rPr lang="en-IN" sz="2000" b="1" dirty="0"/>
              <a:t>Five types of inheritance are:-</a:t>
            </a:r>
          </a:p>
          <a:p>
            <a:pPr marL="457200" indent="-457200">
              <a:buFont typeface="+mj-lt"/>
              <a:buAutoNum type="arabicPeriod"/>
            </a:pPr>
            <a:r>
              <a:rPr lang="en-IN" sz="2000" dirty="0"/>
              <a:t>Single Inheritance                                             </a:t>
            </a:r>
          </a:p>
          <a:p>
            <a:pPr marL="457200" indent="-457200">
              <a:buFont typeface="+mj-lt"/>
              <a:buAutoNum type="arabicPeriod"/>
            </a:pPr>
            <a:r>
              <a:rPr lang="en-IN" sz="2000" dirty="0"/>
              <a:t>Multi level inheritance            </a:t>
            </a:r>
          </a:p>
          <a:p>
            <a:pPr marL="457200" indent="-457200">
              <a:buFont typeface="+mj-lt"/>
              <a:buAutoNum type="arabicPeriod"/>
            </a:pPr>
            <a:r>
              <a:rPr lang="en-IN" sz="2000" dirty="0"/>
              <a:t>Multiple Inheritance</a:t>
            </a:r>
          </a:p>
          <a:p>
            <a:pPr marL="457200" indent="-457200">
              <a:buFont typeface="+mj-lt"/>
              <a:buAutoNum type="arabicPeriod"/>
            </a:pPr>
            <a:r>
              <a:rPr lang="en-IN" sz="2000" dirty="0"/>
              <a:t>Hierarchical Inheritance</a:t>
            </a:r>
          </a:p>
          <a:p>
            <a:pPr marL="457200" indent="-457200">
              <a:buFont typeface="+mj-lt"/>
              <a:buAutoNum type="arabicPeriod"/>
            </a:pPr>
            <a:r>
              <a:rPr lang="en-IN" sz="2000" dirty="0"/>
              <a:t>Hybrid Inheritance                      </a:t>
            </a:r>
          </a:p>
        </p:txBody>
      </p:sp>
    </p:spTree>
    <p:extLst>
      <p:ext uri="{BB962C8B-B14F-4D97-AF65-F5344CB8AC3E}">
        <p14:creationId xmlns:p14="http://schemas.microsoft.com/office/powerpoint/2010/main" val="96211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AB3-70D3-C5E8-3898-109BABBFBB0C}"/>
              </a:ext>
            </a:extLst>
          </p:cNvPr>
          <p:cNvSpPr>
            <a:spLocks noGrp="1"/>
          </p:cNvSpPr>
          <p:nvPr>
            <p:ph type="title"/>
          </p:nvPr>
        </p:nvSpPr>
        <p:spPr/>
        <p:txBody>
          <a:bodyPr/>
          <a:lstStyle/>
          <a:p>
            <a:r>
              <a:rPr lang="en-US" dirty="0"/>
              <a:t>Abstraction</a:t>
            </a:r>
            <a:endParaRPr lang="en-IN" dirty="0"/>
          </a:p>
        </p:txBody>
      </p:sp>
      <p:sp>
        <p:nvSpPr>
          <p:cNvPr id="3" name="Content Placeholder 2">
            <a:extLst>
              <a:ext uri="{FF2B5EF4-FFF2-40B4-BE49-F238E27FC236}">
                <a16:creationId xmlns:a16="http://schemas.microsoft.com/office/drawing/2014/main" id="{C5A01505-81D8-453F-05A4-4229096EBB44}"/>
              </a:ext>
            </a:extLst>
          </p:cNvPr>
          <p:cNvSpPr>
            <a:spLocks noGrp="1"/>
          </p:cNvSpPr>
          <p:nvPr>
            <p:ph idx="1"/>
          </p:nvPr>
        </p:nvSpPr>
        <p:spPr/>
        <p:txBody>
          <a:bodyPr>
            <a:normAutofit/>
          </a:bodyPr>
          <a:lstStyle/>
          <a:p>
            <a:r>
              <a:rPr lang="en-US" sz="2000" b="0" i="0" dirty="0">
                <a:solidFill>
                  <a:schemeClr val="tx1">
                    <a:lumMod val="95000"/>
                    <a:lumOff val="5000"/>
                  </a:schemeClr>
                </a:solidFill>
                <a:effectLst/>
                <a:latin typeface="urw-din"/>
              </a:rPr>
              <a:t>Data abstraction is one of the most essential and important feature of object oriented programming in C++.</a:t>
            </a:r>
          </a:p>
          <a:p>
            <a:r>
              <a:rPr lang="en-US" sz="2000" b="0" i="0" dirty="0">
                <a:solidFill>
                  <a:schemeClr val="tx1">
                    <a:lumMod val="95000"/>
                    <a:lumOff val="5000"/>
                  </a:schemeClr>
                </a:solidFill>
                <a:effectLst/>
                <a:latin typeface="urw-din"/>
              </a:rPr>
              <a:t> Abstraction means displaying only essential information and hiding the detail of implementation.  </a:t>
            </a:r>
          </a:p>
          <a:p>
            <a:r>
              <a:rPr lang="en-US" sz="2000" b="0" i="0" dirty="0">
                <a:solidFill>
                  <a:schemeClr val="tx1">
                    <a:lumMod val="95000"/>
                    <a:lumOff val="5000"/>
                  </a:schemeClr>
                </a:solidFill>
                <a:effectLst/>
                <a:latin typeface="urw-din"/>
              </a:rPr>
              <a:t>Data abstraction refers to providing only essential information about the data to the outside world, hiding the background details or implementation.</a:t>
            </a:r>
          </a:p>
          <a:p>
            <a:r>
              <a:rPr lang="en-US" sz="2000" dirty="0">
                <a:solidFill>
                  <a:schemeClr val="tx1">
                    <a:lumMod val="95000"/>
                    <a:lumOff val="5000"/>
                  </a:schemeClr>
                </a:solidFill>
                <a:latin typeface="urw-din"/>
              </a:rPr>
              <a:t>Abstraction is implemented using virtual and abstract classes.</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184224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AB3-70D3-C5E8-3898-109BABBFBB0C}"/>
              </a:ext>
            </a:extLst>
          </p:cNvPr>
          <p:cNvSpPr>
            <a:spLocks noGrp="1"/>
          </p:cNvSpPr>
          <p:nvPr>
            <p:ph type="title"/>
          </p:nvPr>
        </p:nvSpPr>
        <p:spPr/>
        <p:txBody>
          <a:bodyPr/>
          <a:lstStyle/>
          <a:p>
            <a:r>
              <a:rPr lang="en-US" dirty="0"/>
              <a:t>Encapsulation</a:t>
            </a:r>
            <a:endParaRPr lang="en-IN" dirty="0"/>
          </a:p>
        </p:txBody>
      </p:sp>
      <p:sp>
        <p:nvSpPr>
          <p:cNvPr id="3" name="Content Placeholder 2">
            <a:extLst>
              <a:ext uri="{FF2B5EF4-FFF2-40B4-BE49-F238E27FC236}">
                <a16:creationId xmlns:a16="http://schemas.microsoft.com/office/drawing/2014/main" id="{C5A01505-81D8-453F-05A4-4229096EBB44}"/>
              </a:ext>
            </a:extLst>
          </p:cNvPr>
          <p:cNvSpPr>
            <a:spLocks noGrp="1"/>
          </p:cNvSpPr>
          <p:nvPr>
            <p:ph idx="1"/>
          </p:nvPr>
        </p:nvSpPr>
        <p:spPr/>
        <p:txBody>
          <a:bodyPr>
            <a:normAutofit/>
          </a:bodyPr>
          <a:lstStyle/>
          <a:p>
            <a:r>
              <a:rPr lang="en-US" sz="2000" b="0" i="0" dirty="0">
                <a:solidFill>
                  <a:schemeClr val="tx1">
                    <a:lumMod val="95000"/>
                    <a:lumOff val="5000"/>
                  </a:schemeClr>
                </a:solidFill>
                <a:effectLst/>
                <a:latin typeface="urw-din"/>
              </a:rPr>
              <a:t>In normal terms </a:t>
            </a:r>
            <a:r>
              <a:rPr lang="en-US" sz="2000" b="1" i="0" dirty="0">
                <a:solidFill>
                  <a:schemeClr val="tx1">
                    <a:lumMod val="95000"/>
                    <a:lumOff val="5000"/>
                  </a:schemeClr>
                </a:solidFill>
                <a:effectLst/>
                <a:latin typeface="urw-din"/>
              </a:rPr>
              <a:t>Encapsulation </a:t>
            </a:r>
            <a:r>
              <a:rPr lang="en-US" sz="2000" b="0" i="0" dirty="0">
                <a:solidFill>
                  <a:schemeClr val="tx1">
                    <a:lumMod val="95000"/>
                    <a:lumOff val="5000"/>
                  </a:schemeClr>
                </a:solidFill>
                <a:effectLst/>
                <a:latin typeface="urw-din"/>
              </a:rPr>
              <a:t>is defined as wrapping up of data and information under a single unit. </a:t>
            </a:r>
          </a:p>
          <a:p>
            <a:r>
              <a:rPr lang="en-US" sz="2000" b="0" i="0" dirty="0">
                <a:solidFill>
                  <a:schemeClr val="tx1">
                    <a:lumMod val="95000"/>
                    <a:lumOff val="5000"/>
                  </a:schemeClr>
                </a:solidFill>
                <a:effectLst/>
                <a:latin typeface="urw-din"/>
              </a:rPr>
              <a:t>In Object Oriented Programming, Encapsulation is defined as binding together the data and the functions that manipulates them.</a:t>
            </a:r>
          </a:p>
          <a:p>
            <a:r>
              <a:rPr lang="en-US" sz="2000" dirty="0">
                <a:solidFill>
                  <a:schemeClr val="tx1">
                    <a:lumMod val="95000"/>
                    <a:lumOff val="5000"/>
                  </a:schemeClr>
                </a:solidFill>
                <a:latin typeface="urw-din"/>
              </a:rPr>
              <a:t>C++ provides encapsulation by providing three Access Specifier:- </a:t>
            </a:r>
          </a:p>
          <a:p>
            <a:pPr marL="0" indent="0">
              <a:buNone/>
            </a:pPr>
            <a:r>
              <a:rPr lang="en-US" sz="2000" dirty="0">
                <a:solidFill>
                  <a:schemeClr val="tx1">
                    <a:lumMod val="95000"/>
                    <a:lumOff val="5000"/>
                  </a:schemeClr>
                </a:solidFill>
                <a:latin typeface="urw-din"/>
              </a:rPr>
              <a:t>            </a:t>
            </a:r>
            <a:r>
              <a:rPr lang="en-US" sz="2000" b="1" dirty="0">
                <a:solidFill>
                  <a:schemeClr val="tx1">
                    <a:lumMod val="95000"/>
                    <a:lumOff val="5000"/>
                  </a:schemeClr>
                </a:solidFill>
                <a:latin typeface="urw-din"/>
              </a:rPr>
              <a:t>public , protected , private</a:t>
            </a:r>
          </a:p>
        </p:txBody>
      </p:sp>
    </p:spTree>
    <p:extLst>
      <p:ext uri="{BB962C8B-B14F-4D97-AF65-F5344CB8AC3E}">
        <p14:creationId xmlns:p14="http://schemas.microsoft.com/office/powerpoint/2010/main" val="1080703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781</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ForoSans-Light</vt:lpstr>
      <vt:lpstr>urw-din</vt:lpstr>
      <vt:lpstr>Wingdings 3</vt:lpstr>
      <vt:lpstr>Ion Boardroom</vt:lpstr>
      <vt:lpstr>Introduction to OOPS</vt:lpstr>
      <vt:lpstr>Object-oriented programming</vt:lpstr>
      <vt:lpstr>Concepts in OOPS</vt:lpstr>
      <vt:lpstr>Polymorphism</vt:lpstr>
      <vt:lpstr>PowerPoint Presentation</vt:lpstr>
      <vt:lpstr>Inheritance</vt:lpstr>
      <vt:lpstr>Types of inheritance</vt:lpstr>
      <vt:lpstr>Abstraction</vt:lpstr>
      <vt:lpstr>Encapsulation</vt:lpstr>
      <vt:lpstr>Access Specifiers</vt:lpstr>
      <vt:lpstr>class</vt:lpstr>
      <vt:lpstr>PowerPoint Presentation</vt:lpstr>
      <vt:lpstr>Object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OOPS</dc:title>
  <dc:creator>BRAJESH KUMAR</dc:creator>
  <cp:lastModifiedBy>Ankit Kumar</cp:lastModifiedBy>
  <cp:revision>2</cp:revision>
  <dcterms:created xsi:type="dcterms:W3CDTF">2022-05-05T08:35:37Z</dcterms:created>
  <dcterms:modified xsi:type="dcterms:W3CDTF">2022-05-17T15:31:53Z</dcterms:modified>
</cp:coreProperties>
</file>