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72" r:id="rId2"/>
    <p:sldId id="257" r:id="rId3"/>
    <p:sldId id="268" r:id="rId4"/>
    <p:sldId id="256" r:id="rId5"/>
    <p:sldId id="258" r:id="rId6"/>
    <p:sldId id="262" r:id="rId7"/>
    <p:sldId id="259" r:id="rId8"/>
    <p:sldId id="273" r:id="rId9"/>
    <p:sldId id="261" r:id="rId10"/>
    <p:sldId id="260" r:id="rId11"/>
    <p:sldId id="263" r:id="rId12"/>
    <p:sldId id="264" r:id="rId13"/>
    <p:sldId id="265" r:id="rId14"/>
    <p:sldId id="266" r:id="rId15"/>
    <p:sldId id="267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397722214547744"/>
          <c:y val="0.10320711717475903"/>
          <c:w val="0.80266995134380126"/>
          <c:h val="0.76748654235442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HYNDAI</c:v>
                </c:pt>
                <c:pt idx="1">
                  <c:v>AUDI</c:v>
                </c:pt>
                <c:pt idx="2">
                  <c:v>BMW</c:v>
                </c:pt>
                <c:pt idx="3">
                  <c:v>CCLASS</c:v>
                </c:pt>
                <c:pt idx="4">
                  <c:v>MERCEDES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4860</c:v>
                </c:pt>
                <c:pt idx="1">
                  <c:v>10660</c:v>
                </c:pt>
                <c:pt idx="2">
                  <c:v>10781</c:v>
                </c:pt>
                <c:pt idx="3">
                  <c:v>3899</c:v>
                </c:pt>
                <c:pt idx="4">
                  <c:v>13119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54-41CD-849A-04A4BCCD71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4211279"/>
        <c:axId val="1774215439"/>
      </c:barChart>
      <c:catAx>
        <c:axId val="17742112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Brands</a:t>
                </a:r>
              </a:p>
            </c:rich>
          </c:tx>
          <c:layout>
            <c:manualLayout>
              <c:xMode val="edge"/>
              <c:yMode val="edge"/>
              <c:x val="0.58625942042332424"/>
              <c:y val="0.936450886768495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4215439"/>
        <c:crosses val="autoZero"/>
        <c:auto val="1"/>
        <c:lblAlgn val="ctr"/>
        <c:lblOffset val="100"/>
        <c:noMultiLvlLbl val="0"/>
      </c:catAx>
      <c:valAx>
        <c:axId val="177421543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Units</a:t>
                </a:r>
                <a:r>
                  <a:rPr lang="en-US" baseline="0" dirty="0"/>
                  <a:t> Sold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5.7261208576998048E-2"/>
              <c:y val="0.468799221947901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4211279"/>
        <c:crosses val="autoZero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5.2619985001874765E-2"/>
                <c:y val="0.25997781226878697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Avg</a:t>
            </a:r>
            <a:r>
              <a:rPr lang="en-US" sz="2000" b="1" baseline="0" dirty="0"/>
              <a:t> Price Difference </a:t>
            </a:r>
            <a:endParaRPr lang="en-US" sz="20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Diesel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6"/>
                <c:pt idx="0">
                  <c:v>Accent</c:v>
                </c:pt>
                <c:pt idx="1">
                  <c:v>Amica</c:v>
                </c:pt>
                <c:pt idx="2">
                  <c:v>Getz</c:v>
                </c:pt>
                <c:pt idx="3">
                  <c:v>I10</c:v>
                </c:pt>
                <c:pt idx="4">
                  <c:v>I20</c:v>
                </c:pt>
                <c:pt idx="5">
                  <c:v>I30</c:v>
                </c:pt>
                <c:pt idx="6">
                  <c:v>I40</c:v>
                </c:pt>
                <c:pt idx="7">
                  <c:v>I800</c:v>
                </c:pt>
                <c:pt idx="8">
                  <c:v>Ioniq</c:v>
                </c:pt>
                <c:pt idx="9">
                  <c:v>IX20</c:v>
                </c:pt>
                <c:pt idx="10">
                  <c:v>IX35</c:v>
                </c:pt>
                <c:pt idx="11">
                  <c:v>Kona</c:v>
                </c:pt>
                <c:pt idx="12">
                  <c:v>Santa Fe</c:v>
                </c:pt>
                <c:pt idx="13">
                  <c:v>Terracan</c:v>
                </c:pt>
                <c:pt idx="14">
                  <c:v>Tucson</c:v>
                </c:pt>
                <c:pt idx="15">
                  <c:v>Veloster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6708</c:v>
                </c:pt>
                <c:pt idx="5">
                  <c:v>9066</c:v>
                </c:pt>
                <c:pt idx="6">
                  <c:v>10928</c:v>
                </c:pt>
                <c:pt idx="7">
                  <c:v>16659</c:v>
                </c:pt>
                <c:pt idx="8">
                  <c:v>0</c:v>
                </c:pt>
                <c:pt idx="9">
                  <c:v>8066</c:v>
                </c:pt>
                <c:pt idx="10">
                  <c:v>8350</c:v>
                </c:pt>
                <c:pt idx="11">
                  <c:v>15230</c:v>
                </c:pt>
                <c:pt idx="12">
                  <c:v>24405</c:v>
                </c:pt>
                <c:pt idx="13">
                  <c:v>3092</c:v>
                </c:pt>
                <c:pt idx="14">
                  <c:v>14524</c:v>
                </c:pt>
                <c:pt idx="1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88-405B-B77E-CC4B98BA6B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Petrol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6"/>
                <c:pt idx="0">
                  <c:v>Accent</c:v>
                </c:pt>
                <c:pt idx="1">
                  <c:v>Amica</c:v>
                </c:pt>
                <c:pt idx="2">
                  <c:v>Getz</c:v>
                </c:pt>
                <c:pt idx="3">
                  <c:v>I10</c:v>
                </c:pt>
                <c:pt idx="4">
                  <c:v>I20</c:v>
                </c:pt>
                <c:pt idx="5">
                  <c:v>I30</c:v>
                </c:pt>
                <c:pt idx="6">
                  <c:v>I40</c:v>
                </c:pt>
                <c:pt idx="7">
                  <c:v>I800</c:v>
                </c:pt>
                <c:pt idx="8">
                  <c:v>Ioniq</c:v>
                </c:pt>
                <c:pt idx="9">
                  <c:v>IX20</c:v>
                </c:pt>
                <c:pt idx="10">
                  <c:v>IX35</c:v>
                </c:pt>
                <c:pt idx="11">
                  <c:v>Kona</c:v>
                </c:pt>
                <c:pt idx="12">
                  <c:v>Santa Fe</c:v>
                </c:pt>
                <c:pt idx="13">
                  <c:v>Terracan</c:v>
                </c:pt>
                <c:pt idx="14">
                  <c:v>Tucson</c:v>
                </c:pt>
                <c:pt idx="15">
                  <c:v>Veloster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1295</c:v>
                </c:pt>
                <c:pt idx="1">
                  <c:v>1750</c:v>
                </c:pt>
                <c:pt idx="2">
                  <c:v>1927</c:v>
                </c:pt>
                <c:pt idx="3">
                  <c:v>7741</c:v>
                </c:pt>
                <c:pt idx="4">
                  <c:v>8853</c:v>
                </c:pt>
                <c:pt idx="5">
                  <c:v>13393</c:v>
                </c:pt>
                <c:pt idx="6">
                  <c:v>10872</c:v>
                </c:pt>
                <c:pt idx="7">
                  <c:v>0</c:v>
                </c:pt>
                <c:pt idx="8">
                  <c:v>19390</c:v>
                </c:pt>
                <c:pt idx="9">
                  <c:v>8898</c:v>
                </c:pt>
                <c:pt idx="10">
                  <c:v>7930</c:v>
                </c:pt>
                <c:pt idx="11">
                  <c:v>15263</c:v>
                </c:pt>
                <c:pt idx="12">
                  <c:v>2345</c:v>
                </c:pt>
                <c:pt idx="13">
                  <c:v>0</c:v>
                </c:pt>
                <c:pt idx="14">
                  <c:v>16932</c:v>
                </c:pt>
                <c:pt idx="15">
                  <c:v>7031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B88-405B-B77E-CC4B98BA6BB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Hybrid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6"/>
                <c:pt idx="0">
                  <c:v>Accent</c:v>
                </c:pt>
                <c:pt idx="1">
                  <c:v>Amica</c:v>
                </c:pt>
                <c:pt idx="2">
                  <c:v>Getz</c:v>
                </c:pt>
                <c:pt idx="3">
                  <c:v>I10</c:v>
                </c:pt>
                <c:pt idx="4">
                  <c:v>I20</c:v>
                </c:pt>
                <c:pt idx="5">
                  <c:v>I30</c:v>
                </c:pt>
                <c:pt idx="6">
                  <c:v>I40</c:v>
                </c:pt>
                <c:pt idx="7">
                  <c:v>I800</c:v>
                </c:pt>
                <c:pt idx="8">
                  <c:v>Ioniq</c:v>
                </c:pt>
                <c:pt idx="9">
                  <c:v>IX20</c:v>
                </c:pt>
                <c:pt idx="10">
                  <c:v>IX35</c:v>
                </c:pt>
                <c:pt idx="11">
                  <c:v>Kona</c:v>
                </c:pt>
                <c:pt idx="12">
                  <c:v>Santa Fe</c:v>
                </c:pt>
                <c:pt idx="13">
                  <c:v>Terracan</c:v>
                </c:pt>
                <c:pt idx="14">
                  <c:v>Tucson</c:v>
                </c:pt>
                <c:pt idx="15">
                  <c:v>Veloster</c:v>
                </c:pt>
              </c:strCache>
            </c:str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18066</c:v>
                </c:pt>
                <c:pt idx="9">
                  <c:v>0</c:v>
                </c:pt>
                <c:pt idx="10">
                  <c:v>0</c:v>
                </c:pt>
                <c:pt idx="11">
                  <c:v>21986</c:v>
                </c:pt>
                <c:pt idx="12">
                  <c:v>0</c:v>
                </c:pt>
                <c:pt idx="13">
                  <c:v>0</c:v>
                </c:pt>
                <c:pt idx="14">
                  <c:v>24788</c:v>
                </c:pt>
                <c:pt idx="1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EB-4D33-9DF5-00D87EA30C1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31179808"/>
        <c:axId val="131191872"/>
      </c:lineChart>
      <c:catAx>
        <c:axId val="13117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91872"/>
        <c:crosses val="autoZero"/>
        <c:auto val="1"/>
        <c:lblAlgn val="ctr"/>
        <c:lblOffset val="100"/>
        <c:noMultiLvlLbl val="0"/>
      </c:catAx>
      <c:valAx>
        <c:axId val="1311918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79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Model Sold – 2016 to 2019</a:t>
            </a:r>
          </a:p>
          <a:p>
            <a:pPr>
              <a:defRPr/>
            </a:pPr>
            <a:r>
              <a:rPr lang="en-US" dirty="0"/>
              <a:t>Under Manual and Petrol variants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412736637181115"/>
          <c:y val="0.12343787495295601"/>
          <c:w val="0.82345194115331555"/>
          <c:h val="0.8388393091851555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Units Sold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AAB6-47B0-867A-ED809234175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87F-45CE-B684-69AE9F19D99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87F-45CE-B684-69AE9F19D99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87F-45CE-B684-69AE9F19D99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F87F-45CE-B684-69AE9F19D99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F87F-45CE-B684-69AE9F19D999}"/>
              </c:ext>
            </c:extLst>
          </c:dPt>
          <c:dPt>
            <c:idx val="6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AB6-47B0-867A-ED809234175C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I10</c:v>
                </c:pt>
                <c:pt idx="1">
                  <c:v>I20</c:v>
                </c:pt>
                <c:pt idx="2">
                  <c:v>I30</c:v>
                </c:pt>
                <c:pt idx="3">
                  <c:v>I40</c:v>
                </c:pt>
                <c:pt idx="4">
                  <c:v>IX20</c:v>
                </c:pt>
                <c:pt idx="5">
                  <c:v>Kona</c:v>
                </c:pt>
                <c:pt idx="6">
                  <c:v>Tucson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826</c:v>
                </c:pt>
                <c:pt idx="1">
                  <c:v>356</c:v>
                </c:pt>
                <c:pt idx="2">
                  <c:v>233</c:v>
                </c:pt>
                <c:pt idx="3">
                  <c:v>1</c:v>
                </c:pt>
                <c:pt idx="4">
                  <c:v>91</c:v>
                </c:pt>
                <c:pt idx="5">
                  <c:v>272</c:v>
                </c:pt>
                <c:pt idx="6">
                  <c:v>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B6-47B0-867A-ED809234175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u="none" strike="noStrike" kern="1200" baseline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Model Sold – 2016 to 2019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200" b="1" i="0" u="none" strike="noStrike" kern="1200" baseline="0">
              <a:solidFill>
                <a:prstClr val="black">
                  <a:lumMod val="75000"/>
                  <a:lumOff val="2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191693222711205E-2"/>
          <c:y val="0.10644026788482763"/>
          <c:w val="0.77479020739008919"/>
          <c:h val="0.7892682618736078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5BC4-49BF-A57D-D9B2259393B4}"/>
              </c:ext>
            </c:extLst>
          </c:dPt>
          <c:dPt>
            <c:idx val="1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5BC4-49BF-A57D-D9B2259393B4}"/>
              </c:ext>
            </c:extLst>
          </c:dPt>
          <c:dPt>
            <c:idx val="2"/>
            <c:bubble3D val="0"/>
            <c:spPr>
              <a:solidFill>
                <a:srgbClr val="FF66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5BC4-49BF-A57D-D9B2259393B4}"/>
              </c:ext>
            </c:extLst>
          </c:dPt>
          <c:dPt>
            <c:idx val="3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5BC4-49BF-A57D-D9B2259393B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BC4-49BF-A57D-D9B2259393B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5BC4-49BF-A57D-D9B2259393B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BC4-49BF-A57D-D9B2259393B4}"/>
              </c:ext>
            </c:extLst>
          </c:dPt>
          <c:dPt>
            <c:idx val="7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5BC4-49BF-A57D-D9B2259393B4}"/>
              </c:ext>
            </c:extLst>
          </c:dPt>
          <c:dPt>
            <c:idx val="8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BC4-49BF-A57D-D9B2259393B4}"/>
              </c:ext>
            </c:extLst>
          </c:dPt>
          <c:dPt>
            <c:idx val="9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BC4-49BF-A57D-D9B2259393B4}"/>
              </c:ext>
            </c:extLst>
          </c:dPt>
          <c:dPt>
            <c:idx val="1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5BC4-49BF-A57D-D9B2259393B4}"/>
              </c:ext>
            </c:extLst>
          </c:dPt>
          <c:dLbls>
            <c:dLbl>
              <c:idx val="0"/>
              <c:layout>
                <c:manualLayout>
                  <c:x val="-7.5227089737429434E-2"/>
                  <c:y val="0.1491963784847471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BC4-49BF-A57D-D9B2259393B4}"/>
                </c:ext>
              </c:extLst>
            </c:dLbl>
            <c:dLbl>
              <c:idx val="1"/>
              <c:layout>
                <c:manualLayout>
                  <c:x val="-0.1284697092464431"/>
                  <c:y val="-2.482239538535989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BC4-49BF-A57D-D9B2259393B4}"/>
                </c:ext>
              </c:extLst>
            </c:dLbl>
            <c:dLbl>
              <c:idx val="2"/>
              <c:layout>
                <c:manualLayout>
                  <c:x val="-0.14544729554173563"/>
                  <c:y val="-0.14641616331694965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BC4-49BF-A57D-D9B2259393B4}"/>
                </c:ext>
              </c:extLst>
            </c:dLbl>
            <c:dLbl>
              <c:idx val="3"/>
              <c:layout>
                <c:manualLayout>
                  <c:x val="9.6926255302195549E-2"/>
                  <c:y val="-4.789091104057573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5BC4-49BF-A57D-D9B2259393B4}"/>
                </c:ext>
              </c:extLst>
            </c:dLbl>
            <c:dLbl>
              <c:idx val="4"/>
              <c:layout>
                <c:manualLayout>
                  <c:x val="-4.6456626792714062E-2"/>
                  <c:y val="-9.685917064114991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BC4-49BF-A57D-D9B2259393B4}"/>
                </c:ext>
              </c:extLst>
            </c:dLbl>
            <c:dLbl>
              <c:idx val="5"/>
              <c:layout>
                <c:manualLayout>
                  <c:x val="-7.5902963710779764E-3"/>
                  <c:y val="-0.14243332246557178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BC4-49BF-A57D-D9B2259393B4}"/>
                </c:ext>
              </c:extLst>
            </c:dLbl>
            <c:dLbl>
              <c:idx val="6"/>
              <c:layout>
                <c:manualLayout>
                  <c:x val="8.4941415455200606E-2"/>
                  <c:y val="-0.19967299547492784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BC4-49BF-A57D-D9B2259393B4}"/>
                </c:ext>
              </c:extLst>
            </c:dLbl>
            <c:dLbl>
              <c:idx val="7"/>
              <c:layout>
                <c:manualLayout>
                  <c:x val="-5.4724670779709543E-2"/>
                  <c:y val="7.935143234957245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BC4-49BF-A57D-D9B2259393B4}"/>
                </c:ext>
              </c:extLst>
            </c:dLbl>
            <c:dLbl>
              <c:idx val="8"/>
              <c:layout>
                <c:manualLayout>
                  <c:x val="0.12775925805116986"/>
                  <c:y val="-0.1290774276823922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BC4-49BF-A57D-D9B2259393B4}"/>
                </c:ext>
              </c:extLst>
            </c:dLbl>
            <c:dLbl>
              <c:idx val="9"/>
              <c:layout>
                <c:manualLayout>
                  <c:x val="0.11464989200153911"/>
                  <c:y val="-0.11286497156191944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BC4-49BF-A57D-D9B2259393B4}"/>
                </c:ext>
              </c:extLst>
            </c:dLbl>
            <c:dLbl>
              <c:idx val="10"/>
              <c:layout>
                <c:manualLayout>
                  <c:x val="0.17450357414352818"/>
                  <c:y val="0.14956960714516859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BC4-49BF-A57D-D9B2259393B4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Sheet1!$A$2:$A$12</c:f>
              <c:strCache>
                <c:ptCount val="11"/>
                <c:pt idx="0">
                  <c:v>I10</c:v>
                </c:pt>
                <c:pt idx="1">
                  <c:v>I20</c:v>
                </c:pt>
                <c:pt idx="2">
                  <c:v>I30</c:v>
                </c:pt>
                <c:pt idx="3">
                  <c:v>I40</c:v>
                </c:pt>
                <c:pt idx="4">
                  <c:v>I800</c:v>
                </c:pt>
                <c:pt idx="5">
                  <c:v>Ioniq</c:v>
                </c:pt>
                <c:pt idx="6">
                  <c:v>IX20</c:v>
                </c:pt>
                <c:pt idx="7">
                  <c:v>IX35</c:v>
                </c:pt>
                <c:pt idx="8">
                  <c:v>Kona</c:v>
                </c:pt>
                <c:pt idx="9">
                  <c:v>Santa Fe</c:v>
                </c:pt>
                <c:pt idx="10">
                  <c:v>Tucson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904</c:v>
                </c:pt>
                <c:pt idx="1">
                  <c:v>394</c:v>
                </c:pt>
                <c:pt idx="2">
                  <c:v>397</c:v>
                </c:pt>
                <c:pt idx="3">
                  <c:v>79</c:v>
                </c:pt>
                <c:pt idx="4">
                  <c:v>117</c:v>
                </c:pt>
                <c:pt idx="5">
                  <c:v>284</c:v>
                </c:pt>
                <c:pt idx="6">
                  <c:v>150</c:v>
                </c:pt>
                <c:pt idx="7">
                  <c:v>1</c:v>
                </c:pt>
                <c:pt idx="8">
                  <c:v>328</c:v>
                </c:pt>
                <c:pt idx="9">
                  <c:v>206</c:v>
                </c:pt>
                <c:pt idx="10">
                  <c:v>1266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C4-49BF-A57D-D9B2259393B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Mileage (mpg)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AVG Mileage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Getz</c:v>
                </c:pt>
                <c:pt idx="1">
                  <c:v>I10</c:v>
                </c:pt>
                <c:pt idx="2">
                  <c:v>I20</c:v>
                </c:pt>
                <c:pt idx="3">
                  <c:v>I30</c:v>
                </c:pt>
                <c:pt idx="4">
                  <c:v>I40</c:v>
                </c:pt>
                <c:pt idx="5">
                  <c:v>IX20</c:v>
                </c:pt>
                <c:pt idx="6">
                  <c:v>IX35</c:v>
                </c:pt>
                <c:pt idx="7">
                  <c:v>Kona</c:v>
                </c:pt>
                <c:pt idx="8">
                  <c:v>Santa Fe</c:v>
                </c:pt>
                <c:pt idx="9">
                  <c:v>Tucson</c:v>
                </c:pt>
                <c:pt idx="10">
                  <c:v>Veloster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51</c:v>
                </c:pt>
                <c:pt idx="1">
                  <c:v>58</c:v>
                </c:pt>
                <c:pt idx="2">
                  <c:v>54</c:v>
                </c:pt>
                <c:pt idx="3">
                  <c:v>46</c:v>
                </c:pt>
                <c:pt idx="4">
                  <c:v>40</c:v>
                </c:pt>
                <c:pt idx="5">
                  <c:v>49</c:v>
                </c:pt>
                <c:pt idx="6">
                  <c:v>42</c:v>
                </c:pt>
                <c:pt idx="7">
                  <c:v>46</c:v>
                </c:pt>
                <c:pt idx="8">
                  <c:v>29</c:v>
                </c:pt>
                <c:pt idx="9">
                  <c:v>38</c:v>
                </c:pt>
                <c:pt idx="10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C3-4BBD-A136-4A0CB2EB6CB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870186351"/>
        <c:axId val="870191343"/>
      </c:barChart>
      <c:catAx>
        <c:axId val="870186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0191343"/>
        <c:crosses val="autoZero"/>
        <c:auto val="1"/>
        <c:lblAlgn val="ctr"/>
        <c:lblOffset val="100"/>
        <c:noMultiLvlLbl val="0"/>
      </c:catAx>
      <c:valAx>
        <c:axId val="870191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0186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Sheet1!$D$1</c:f>
              <c:strCache>
                <c:ptCount val="1"/>
                <c:pt idx="0">
                  <c:v>Avg Price of car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I10</c:v>
                </c:pt>
                <c:pt idx="1">
                  <c:v>I20</c:v>
                </c:pt>
                <c:pt idx="2">
                  <c:v>I30</c:v>
                </c:pt>
                <c:pt idx="3">
                  <c:v>I40</c:v>
                </c:pt>
                <c:pt idx="4">
                  <c:v>IX20</c:v>
                </c:pt>
                <c:pt idx="5">
                  <c:v>Kona</c:v>
                </c:pt>
                <c:pt idx="6">
                  <c:v>Tucson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9325</c:v>
                </c:pt>
                <c:pt idx="1">
                  <c:v>11243</c:v>
                </c:pt>
                <c:pt idx="2">
                  <c:v>19559</c:v>
                </c:pt>
                <c:pt idx="3">
                  <c:v>16250</c:v>
                </c:pt>
                <c:pt idx="4">
                  <c:v>13078</c:v>
                </c:pt>
                <c:pt idx="5">
                  <c:v>15165</c:v>
                </c:pt>
                <c:pt idx="6">
                  <c:v>17597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CC-428A-9E8A-9AB533BA2F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13986079"/>
        <c:axId val="313991071"/>
      </c:barChart>
      <c:lineChart>
        <c:grouping val="stack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Avg Financial Expenditure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I10</c:v>
                </c:pt>
                <c:pt idx="1">
                  <c:v>I20</c:v>
                </c:pt>
                <c:pt idx="2">
                  <c:v>I30</c:v>
                </c:pt>
                <c:pt idx="3">
                  <c:v>I40</c:v>
                </c:pt>
                <c:pt idx="4">
                  <c:v>IX20</c:v>
                </c:pt>
                <c:pt idx="5">
                  <c:v>Kona</c:v>
                </c:pt>
                <c:pt idx="6">
                  <c:v>Tucson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32879</c:v>
                </c:pt>
                <c:pt idx="1">
                  <c:v>50904</c:v>
                </c:pt>
                <c:pt idx="2">
                  <c:v>23933</c:v>
                </c:pt>
                <c:pt idx="3">
                  <c:v>57246</c:v>
                </c:pt>
                <c:pt idx="4">
                  <c:v>27615</c:v>
                </c:pt>
                <c:pt idx="5">
                  <c:v>53928</c:v>
                </c:pt>
                <c:pt idx="6">
                  <c:v>60599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CC-428A-9E8A-9AB533BA2FD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13986079"/>
        <c:axId val="313991071"/>
      </c:lineChart>
      <c:catAx>
        <c:axId val="313986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991071"/>
        <c:crosses val="autoZero"/>
        <c:auto val="1"/>
        <c:lblAlgn val="ctr"/>
        <c:lblOffset val="100"/>
        <c:noMultiLvlLbl val="0"/>
      </c:catAx>
      <c:valAx>
        <c:axId val="313991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986079"/>
        <c:crosses val="autoZero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5.706559712856699E-3"/>
                <c:y val="0.4178439088432635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Avg Financial Expenditure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>
                <c:manualLayout>
                  <c:x val="-3.7508731495298188E-2"/>
                  <c:y val="7.66289938097321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B9C-4B18-99B9-F7ABBAE0BB77}"/>
                </c:ext>
              </c:extLst>
            </c:dLbl>
            <c:dLbl>
              <c:idx val="3"/>
              <c:layout>
                <c:manualLayout>
                  <c:x val="-5.0964770029847943E-2"/>
                  <c:y val="-5.22772482605039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B9C-4B18-99B9-F7ABBAE0BB77}"/>
                </c:ext>
              </c:extLst>
            </c:dLbl>
            <c:dLbl>
              <c:idx val="5"/>
              <c:layout>
                <c:manualLayout>
                  <c:x val="-4.4848388877779873E-2"/>
                  <c:y val="-6.1652247683793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B9C-4B18-99B9-F7ABBAE0BB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rgbClr val="FF0000">
                    <a:alpha val="87000"/>
                  </a:srgb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Sheet1!$A$2:$A$8</c:f>
              <c:strCache>
                <c:ptCount val="7"/>
                <c:pt idx="0">
                  <c:v>I10</c:v>
                </c:pt>
                <c:pt idx="1">
                  <c:v>I20</c:v>
                </c:pt>
                <c:pt idx="2">
                  <c:v>I30</c:v>
                </c:pt>
                <c:pt idx="3">
                  <c:v>I40</c:v>
                </c:pt>
                <c:pt idx="4">
                  <c:v>IX20</c:v>
                </c:pt>
                <c:pt idx="5">
                  <c:v>Kona</c:v>
                </c:pt>
                <c:pt idx="6">
                  <c:v>Tucson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32879</c:v>
                </c:pt>
                <c:pt idx="1">
                  <c:v>50904</c:v>
                </c:pt>
                <c:pt idx="2">
                  <c:v>23933</c:v>
                </c:pt>
                <c:pt idx="3">
                  <c:v>57246</c:v>
                </c:pt>
                <c:pt idx="4">
                  <c:v>27615</c:v>
                </c:pt>
                <c:pt idx="5">
                  <c:v>53928</c:v>
                </c:pt>
                <c:pt idx="6">
                  <c:v>60599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9E-40DB-9EAB-FE290A3CEC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Avg Captia in UK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>
                <c:manualLayout>
                  <c:x val="-3.7508731495298188E-2"/>
                  <c:y val="-5.46209981163263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B9C-4B18-99B9-F7ABBAE0BB77}"/>
                </c:ext>
              </c:extLst>
            </c:dLbl>
            <c:dLbl>
              <c:idx val="3"/>
              <c:layout>
                <c:manualLayout>
                  <c:x val="-2.8945797882402893E-2"/>
                  <c:y val="4.38164958282175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B9C-4B18-99B9-F7ABBAE0BB77}"/>
                </c:ext>
              </c:extLst>
            </c:dLbl>
            <c:dLbl>
              <c:idx val="5"/>
              <c:layout>
                <c:manualLayout>
                  <c:x val="-8.150101965371458E-3"/>
                  <c:y val="3.209774654910516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B9C-4B18-99B9-F7ABBAE0BB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Sheet1!$A$2:$A$8</c:f>
              <c:strCache>
                <c:ptCount val="7"/>
                <c:pt idx="0">
                  <c:v>I10</c:v>
                </c:pt>
                <c:pt idx="1">
                  <c:v>I20</c:v>
                </c:pt>
                <c:pt idx="2">
                  <c:v>I30</c:v>
                </c:pt>
                <c:pt idx="3">
                  <c:v>I40</c:v>
                </c:pt>
                <c:pt idx="4">
                  <c:v>IX20</c:v>
                </c:pt>
                <c:pt idx="5">
                  <c:v>Kona</c:v>
                </c:pt>
                <c:pt idx="6">
                  <c:v>Tucson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51320</c:v>
                </c:pt>
                <c:pt idx="1">
                  <c:v>51320</c:v>
                </c:pt>
                <c:pt idx="2">
                  <c:v>51320</c:v>
                </c:pt>
                <c:pt idx="3">
                  <c:v>51320</c:v>
                </c:pt>
                <c:pt idx="4">
                  <c:v>51320</c:v>
                </c:pt>
                <c:pt idx="5">
                  <c:v>51320</c:v>
                </c:pt>
                <c:pt idx="6">
                  <c:v>51320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F9E-40DB-9EAB-FE290A3CECB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67733343"/>
        <c:axId val="867732095"/>
      </c:lineChart>
      <c:catAx>
        <c:axId val="867733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7732095"/>
        <c:crosses val="autoZero"/>
        <c:auto val="1"/>
        <c:lblAlgn val="ctr"/>
        <c:lblOffset val="100"/>
        <c:noMultiLvlLbl val="0"/>
      </c:catAx>
      <c:valAx>
        <c:axId val="8677320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7733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43436475814227"/>
          <c:y val="5.1131470309106815E-2"/>
          <c:w val="0.86256563934290698"/>
          <c:h val="0.712795898539744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 Value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Sheet1!$A$2:$A$20</c:f>
              <c:numCache>
                <c:formatCode>General</c:formatCode>
                <c:ptCount val="19"/>
                <c:pt idx="0">
                  <c:v>2000</c:v>
                </c:pt>
                <c:pt idx="1">
                  <c:v>2002</c:v>
                </c:pt>
                <c:pt idx="2">
                  <c:v>2003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</c:numCache>
            </c:num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1295</c:v>
                </c:pt>
                <c:pt idx="1">
                  <c:v>1200</c:v>
                </c:pt>
                <c:pt idx="2">
                  <c:v>7675</c:v>
                </c:pt>
                <c:pt idx="3">
                  <c:v>2895</c:v>
                </c:pt>
                <c:pt idx="4">
                  <c:v>3490</c:v>
                </c:pt>
                <c:pt idx="5">
                  <c:v>13029</c:v>
                </c:pt>
                <c:pt idx="6">
                  <c:v>7535</c:v>
                </c:pt>
                <c:pt idx="7">
                  <c:v>38293</c:v>
                </c:pt>
                <c:pt idx="8">
                  <c:v>97933</c:v>
                </c:pt>
                <c:pt idx="9">
                  <c:v>98936</c:v>
                </c:pt>
                <c:pt idx="10">
                  <c:v>112178</c:v>
                </c:pt>
                <c:pt idx="11">
                  <c:v>725165</c:v>
                </c:pt>
                <c:pt idx="12">
                  <c:v>1287353</c:v>
                </c:pt>
                <c:pt idx="13">
                  <c:v>2847085</c:v>
                </c:pt>
                <c:pt idx="14">
                  <c:v>7626366</c:v>
                </c:pt>
                <c:pt idx="15">
                  <c:v>13493325</c:v>
                </c:pt>
                <c:pt idx="16">
                  <c:v>12829225</c:v>
                </c:pt>
                <c:pt idx="17">
                  <c:v>19632081</c:v>
                </c:pt>
                <c:pt idx="18">
                  <c:v>3140578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14-4835-BB1C-59E81A7963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9756159"/>
        <c:axId val="999751999"/>
      </c:barChart>
      <c:catAx>
        <c:axId val="999756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9751999"/>
        <c:crosses val="autoZero"/>
        <c:auto val="1"/>
        <c:lblAlgn val="ctr"/>
        <c:lblOffset val="100"/>
        <c:noMultiLvlLbl val="0"/>
      </c:catAx>
      <c:valAx>
        <c:axId val="9997519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9756159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2.2916662907371571E-2"/>
                <c:y val="0.3763989287029042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Sales Analysis Of </a:t>
            </a:r>
            <a:r>
              <a:rPr lang="en-US" sz="2000" dirty="0" err="1"/>
              <a:t>Hyndai</a:t>
            </a:r>
            <a:r>
              <a:rPr lang="en-US" sz="2000" dirty="0"/>
              <a:t> models</a:t>
            </a:r>
          </a:p>
        </c:rich>
      </c:tx>
      <c:layout>
        <c:manualLayout>
          <c:xMode val="edge"/>
          <c:yMode val="edge"/>
          <c:x val="0.31750485784524496"/>
          <c:y val="8.15320690074856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5534896651607484E-2"/>
          <c:y val="0.21984044266544758"/>
          <c:w val="0.82318210681979742"/>
          <c:h val="0.554468261110394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Sales_price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delete val="1"/>
          </c:dLbls>
          <c:cat>
            <c:strRef>
              <c:f>Sheet1!$A$2:$A$17</c:f>
              <c:strCache>
                <c:ptCount val="16"/>
                <c:pt idx="0">
                  <c:v>Accent</c:v>
                </c:pt>
                <c:pt idx="1">
                  <c:v>Amica</c:v>
                </c:pt>
                <c:pt idx="2">
                  <c:v>Getz</c:v>
                </c:pt>
                <c:pt idx="3">
                  <c:v>I10</c:v>
                </c:pt>
                <c:pt idx="4">
                  <c:v>I20</c:v>
                </c:pt>
                <c:pt idx="5">
                  <c:v>I30</c:v>
                </c:pt>
                <c:pt idx="6">
                  <c:v>I40</c:v>
                </c:pt>
                <c:pt idx="7">
                  <c:v>I800</c:v>
                </c:pt>
                <c:pt idx="8">
                  <c:v>Ioniq</c:v>
                </c:pt>
                <c:pt idx="9">
                  <c:v>IX20</c:v>
                </c:pt>
                <c:pt idx="10">
                  <c:v>IX35</c:v>
                </c:pt>
                <c:pt idx="11">
                  <c:v>Kona</c:v>
                </c:pt>
                <c:pt idx="12">
                  <c:v>Santa Fe</c:v>
                </c:pt>
                <c:pt idx="13">
                  <c:v>Terracan</c:v>
                </c:pt>
                <c:pt idx="14">
                  <c:v>Tucson</c:v>
                </c:pt>
                <c:pt idx="15">
                  <c:v>Veloster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1295</c:v>
                </c:pt>
                <c:pt idx="1">
                  <c:v>1750</c:v>
                </c:pt>
                <c:pt idx="2">
                  <c:v>11565</c:v>
                </c:pt>
                <c:pt idx="3">
                  <c:v>8454123</c:v>
                </c:pt>
                <c:pt idx="4">
                  <c:v>4370118</c:v>
                </c:pt>
                <c:pt idx="5">
                  <c:v>6222722</c:v>
                </c:pt>
                <c:pt idx="6">
                  <c:v>1387753</c:v>
                </c:pt>
                <c:pt idx="7">
                  <c:v>1949112</c:v>
                </c:pt>
                <c:pt idx="8">
                  <c:v>5128139</c:v>
                </c:pt>
                <c:pt idx="9">
                  <c:v>1797825</c:v>
                </c:pt>
                <c:pt idx="10">
                  <c:v>980342</c:v>
                </c:pt>
                <c:pt idx="11">
                  <c:v>5134111</c:v>
                </c:pt>
                <c:pt idx="12">
                  <c:v>5935174</c:v>
                </c:pt>
                <c:pt idx="13">
                  <c:v>6185</c:v>
                </c:pt>
                <c:pt idx="14">
                  <c:v>20564328</c:v>
                </c:pt>
                <c:pt idx="15">
                  <c:v>21095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B6-466C-A1C8-7A179A894AC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585849839"/>
        <c:axId val="158584526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Sold_unit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6"/>
                <c:pt idx="0">
                  <c:v>Accent</c:v>
                </c:pt>
                <c:pt idx="1">
                  <c:v>Amica</c:v>
                </c:pt>
                <c:pt idx="2">
                  <c:v>Getz</c:v>
                </c:pt>
                <c:pt idx="3">
                  <c:v>I10</c:v>
                </c:pt>
                <c:pt idx="4">
                  <c:v>I20</c:v>
                </c:pt>
                <c:pt idx="5">
                  <c:v>I30</c:v>
                </c:pt>
                <c:pt idx="6">
                  <c:v>I40</c:v>
                </c:pt>
                <c:pt idx="7">
                  <c:v>I800</c:v>
                </c:pt>
                <c:pt idx="8">
                  <c:v>Ioniq</c:v>
                </c:pt>
                <c:pt idx="9">
                  <c:v>IX20</c:v>
                </c:pt>
                <c:pt idx="10">
                  <c:v>IX35</c:v>
                </c:pt>
                <c:pt idx="11">
                  <c:v>Kona</c:v>
                </c:pt>
                <c:pt idx="12">
                  <c:v>Santa Fe</c:v>
                </c:pt>
                <c:pt idx="13">
                  <c:v>Terracan</c:v>
                </c:pt>
                <c:pt idx="14">
                  <c:v>Tucson</c:v>
                </c:pt>
                <c:pt idx="15">
                  <c:v>Veloster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1</c:v>
                </c:pt>
                <c:pt idx="1">
                  <c:v>1</c:v>
                </c:pt>
                <c:pt idx="2">
                  <c:v>6</c:v>
                </c:pt>
                <c:pt idx="3">
                  <c:v>1092</c:v>
                </c:pt>
                <c:pt idx="4">
                  <c:v>496</c:v>
                </c:pt>
                <c:pt idx="5">
                  <c:v>536</c:v>
                </c:pt>
                <c:pt idx="6">
                  <c:v>127</c:v>
                </c:pt>
                <c:pt idx="7">
                  <c:v>117</c:v>
                </c:pt>
                <c:pt idx="8">
                  <c:v>284</c:v>
                </c:pt>
                <c:pt idx="9">
                  <c:v>204</c:v>
                </c:pt>
                <c:pt idx="10">
                  <c:v>118</c:v>
                </c:pt>
                <c:pt idx="11">
                  <c:v>328</c:v>
                </c:pt>
                <c:pt idx="12">
                  <c:v>245</c:v>
                </c:pt>
                <c:pt idx="13">
                  <c:v>2</c:v>
                </c:pt>
                <c:pt idx="14">
                  <c:v>1300</c:v>
                </c:pt>
                <c:pt idx="15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B6-466C-A1C8-7A179A894AC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40496431"/>
        <c:axId val="1640496015"/>
      </c:lineChart>
      <c:catAx>
        <c:axId val="15858498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Model 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5845263"/>
        <c:crosses val="autoZero"/>
        <c:auto val="1"/>
        <c:lblAlgn val="ctr"/>
        <c:lblOffset val="100"/>
        <c:noMultiLvlLbl val="0"/>
      </c:catAx>
      <c:valAx>
        <c:axId val="1585845263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Sales Price</a:t>
                </a:r>
              </a:p>
            </c:rich>
          </c:tx>
          <c:layout>
            <c:manualLayout>
              <c:xMode val="edge"/>
              <c:yMode val="edge"/>
              <c:x val="3.7680755091172274E-2"/>
              <c:y val="0.475036820467517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5849839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3.7638330284742789E-2"/>
                <c:y val="0.36129205595910008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valAx>
        <c:axId val="1640496015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Sold Units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0496431"/>
        <c:crosses val="max"/>
        <c:crossBetween val="between"/>
      </c:valAx>
      <c:catAx>
        <c:axId val="16404964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404960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9969429159312253"/>
          <c:y val="0.90710369178981631"/>
          <c:w val="0.1962199489172006"/>
          <c:h val="4.3737966009219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Deisel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5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F3B-4C33-A5DD-D9945E476D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Sheet1!$A$2:$A$20</c:f>
              <c:numCache>
                <c:formatCode>General</c:formatCode>
                <c:ptCount val="19"/>
                <c:pt idx="0">
                  <c:v>2000</c:v>
                </c:pt>
                <c:pt idx="1">
                  <c:v>2002</c:v>
                </c:pt>
                <c:pt idx="2">
                  <c:v>2003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</c:numCache>
            </c:num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3</c:v>
                </c:pt>
                <c:pt idx="8">
                  <c:v>6</c:v>
                </c:pt>
                <c:pt idx="9">
                  <c:v>9</c:v>
                </c:pt>
                <c:pt idx="10">
                  <c:v>5</c:v>
                </c:pt>
                <c:pt idx="11">
                  <c:v>49</c:v>
                </c:pt>
                <c:pt idx="12">
                  <c:v>69</c:v>
                </c:pt>
                <c:pt idx="13">
                  <c:v>170</c:v>
                </c:pt>
                <c:pt idx="14">
                  <c:v>397</c:v>
                </c:pt>
                <c:pt idx="15">
                  <c:v>501</c:v>
                </c:pt>
                <c:pt idx="16">
                  <c:v>193</c:v>
                </c:pt>
                <c:pt idx="17">
                  <c:v>184</c:v>
                </c:pt>
                <c:pt idx="18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C0-4E65-A810-9701229BB4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Petrol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17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F3B-4C33-A5DD-D9945E476D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Sheet1!$A$2:$A$20</c:f>
              <c:numCache>
                <c:formatCode>General</c:formatCode>
                <c:ptCount val="19"/>
                <c:pt idx="0">
                  <c:v>2000</c:v>
                </c:pt>
                <c:pt idx="1">
                  <c:v>2002</c:v>
                </c:pt>
                <c:pt idx="2">
                  <c:v>2003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</c:numCache>
            </c:numRef>
          </c:cat>
          <c:val>
            <c:numRef>
              <c:f>Sheet1!$C$2:$C$20</c:f>
              <c:numCache>
                <c:formatCode>General</c:formatCode>
                <c:ptCount val="19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0</c:v>
                </c:pt>
                <c:pt idx="4">
                  <c:v>1</c:v>
                </c:pt>
                <c:pt idx="5">
                  <c:v>6</c:v>
                </c:pt>
                <c:pt idx="6">
                  <c:v>2</c:v>
                </c:pt>
                <c:pt idx="7">
                  <c:v>10</c:v>
                </c:pt>
                <c:pt idx="8">
                  <c:v>19</c:v>
                </c:pt>
                <c:pt idx="9">
                  <c:v>10</c:v>
                </c:pt>
                <c:pt idx="10">
                  <c:v>17</c:v>
                </c:pt>
                <c:pt idx="11">
                  <c:v>71</c:v>
                </c:pt>
                <c:pt idx="12">
                  <c:v>116</c:v>
                </c:pt>
                <c:pt idx="13">
                  <c:v>163</c:v>
                </c:pt>
                <c:pt idx="14">
                  <c:v>313</c:v>
                </c:pt>
                <c:pt idx="15">
                  <c:v>623</c:v>
                </c:pt>
                <c:pt idx="16">
                  <c:v>704</c:v>
                </c:pt>
                <c:pt idx="17">
                  <c:v>732</c:v>
                </c:pt>
                <c:pt idx="18">
                  <c:v>111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C0-4E65-A810-9701229BB42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Hybrid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17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F3B-4C33-A5DD-D9945E476D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Sheet1!$A$2:$A$20</c:f>
              <c:numCache>
                <c:formatCode>General</c:formatCode>
                <c:ptCount val="19"/>
                <c:pt idx="0">
                  <c:v>2000</c:v>
                </c:pt>
                <c:pt idx="1">
                  <c:v>2002</c:v>
                </c:pt>
                <c:pt idx="2">
                  <c:v>2003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</c:numCache>
            </c:numRef>
          </c:cat>
          <c:val>
            <c:numRef>
              <c:f>Sheet1!$D$2:$D$20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6</c:v>
                </c:pt>
                <c:pt idx="15">
                  <c:v>53</c:v>
                </c:pt>
                <c:pt idx="16">
                  <c:v>90</c:v>
                </c:pt>
                <c:pt idx="17">
                  <c:v>170</c:v>
                </c:pt>
                <c:pt idx="18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C0-4E65-A810-9701229BB42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Electric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Sheet1!$A$2:$A$20</c:f>
              <c:numCache>
                <c:formatCode>General</c:formatCode>
                <c:ptCount val="19"/>
                <c:pt idx="0">
                  <c:v>2000</c:v>
                </c:pt>
                <c:pt idx="1">
                  <c:v>2002</c:v>
                </c:pt>
                <c:pt idx="2">
                  <c:v>2003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</c:numCache>
            </c:numRef>
          </c:cat>
          <c:val>
            <c:numRef>
              <c:f>Sheet1!$E$2:$E$20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9C0-4E65-A810-9701229BB42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Sheet1!$A$2:$A$20</c:f>
              <c:numCache>
                <c:formatCode>General</c:formatCode>
                <c:ptCount val="19"/>
                <c:pt idx="0">
                  <c:v>2000</c:v>
                </c:pt>
                <c:pt idx="1">
                  <c:v>2002</c:v>
                </c:pt>
                <c:pt idx="2">
                  <c:v>2003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</c:numCache>
            </c:numRef>
          </c:cat>
          <c:val>
            <c:numRef>
              <c:f>Sheet1!$F$2:$F$20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9C0-4E65-A810-9701229BB4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4208783"/>
        <c:axId val="1774211695"/>
      </c:lineChart>
      <c:catAx>
        <c:axId val="1774208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4211695"/>
        <c:crosses val="autoZero"/>
        <c:auto val="1"/>
        <c:lblAlgn val="ctr"/>
        <c:lblOffset val="100"/>
        <c:noMultiLvlLbl val="0"/>
      </c:catAx>
      <c:valAx>
        <c:axId val="1774211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4208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Diesel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Automatic</c:v>
                </c:pt>
                <c:pt idx="1">
                  <c:v>Semi-Auto</c:v>
                </c:pt>
                <c:pt idx="2">
                  <c:v>Manual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218</c:v>
                </c:pt>
                <c:pt idx="1">
                  <c:v>321</c:v>
                </c:pt>
                <c:pt idx="2">
                  <c:v>1069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3B-4ACE-A7B6-07B8A6316C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Petrol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Automatic</c:v>
                </c:pt>
                <c:pt idx="1">
                  <c:v>Semi-Auto</c:v>
                </c:pt>
                <c:pt idx="2">
                  <c:v>Manual</c:v>
                </c:pt>
                <c:pt idx="3">
                  <c:v>Other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164</c:v>
                </c:pt>
                <c:pt idx="1">
                  <c:v>216</c:v>
                </c:pt>
                <c:pt idx="2">
                  <c:v>2521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3B-4ACE-A7B6-07B8A6316C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Hybrid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Automatic</c:v>
                </c:pt>
                <c:pt idx="1">
                  <c:v>Semi-Auto</c:v>
                </c:pt>
                <c:pt idx="2">
                  <c:v>Manual</c:v>
                </c:pt>
                <c:pt idx="3">
                  <c:v>Other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286</c:v>
                </c:pt>
                <c:pt idx="1">
                  <c:v>41</c:v>
                </c:pt>
                <c:pt idx="2">
                  <c:v>21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3B-4ACE-A7B6-07B8A6316C6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Electric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Automatic</c:v>
                </c:pt>
                <c:pt idx="1">
                  <c:v>Semi-Auto</c:v>
                </c:pt>
                <c:pt idx="2">
                  <c:v>Manual</c:v>
                </c:pt>
                <c:pt idx="3">
                  <c:v>Other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43B-4ACE-A7B6-07B8A6316C6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Automatic</c:v>
                </c:pt>
                <c:pt idx="1">
                  <c:v>Semi-Auto</c:v>
                </c:pt>
                <c:pt idx="2">
                  <c:v>Manual</c:v>
                </c:pt>
                <c:pt idx="3">
                  <c:v>Other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43B-4ACE-A7B6-07B8A6316C6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89792"/>
        <c:axId val="131179392"/>
      </c:barChart>
      <c:catAx>
        <c:axId val="13118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79392"/>
        <c:crosses val="autoZero"/>
        <c:auto val="1"/>
        <c:lblAlgn val="ctr"/>
        <c:lblOffset val="100"/>
        <c:noMultiLvlLbl val="0"/>
      </c:catAx>
      <c:valAx>
        <c:axId val="131179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8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958661417322832E-2"/>
          <c:y val="1.7121184970399547E-2"/>
          <c:w val="0.93635396161417328"/>
          <c:h val="0.8418537252796675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Deisel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Sheet1!$A$2:$A$20</c:f>
              <c:numCache>
                <c:formatCode>General</c:formatCode>
                <c:ptCount val="19"/>
                <c:pt idx="0">
                  <c:v>2000</c:v>
                </c:pt>
                <c:pt idx="1">
                  <c:v>2002</c:v>
                </c:pt>
                <c:pt idx="2">
                  <c:v>2003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</c:numCache>
            </c:num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32.799999237060497</c:v>
                </c:pt>
                <c:pt idx="3">
                  <c:v>32.799999237060497</c:v>
                </c:pt>
                <c:pt idx="4">
                  <c:v>0</c:v>
                </c:pt>
                <c:pt idx="5">
                  <c:v>0</c:v>
                </c:pt>
                <c:pt idx="6">
                  <c:v>48.699998855590799</c:v>
                </c:pt>
                <c:pt idx="7">
                  <c:v>46.199999491373703</c:v>
                </c:pt>
                <c:pt idx="8">
                  <c:v>51.099999745686901</c:v>
                </c:pt>
                <c:pt idx="9">
                  <c:v>46.866667005750898</c:v>
                </c:pt>
                <c:pt idx="10">
                  <c:v>58.299999237060497</c:v>
                </c:pt>
                <c:pt idx="11">
                  <c:v>53.857143324248597</c:v>
                </c:pt>
                <c:pt idx="12">
                  <c:v>54.6811593097189</c:v>
                </c:pt>
                <c:pt idx="13">
                  <c:v>62.2958828196806</c:v>
                </c:pt>
                <c:pt idx="14">
                  <c:v>59.687405718363799</c:v>
                </c:pt>
                <c:pt idx="15">
                  <c:v>59.587425285232797</c:v>
                </c:pt>
                <c:pt idx="16">
                  <c:v>48.493264588667301</c:v>
                </c:pt>
                <c:pt idx="17">
                  <c:v>42.153804343679703</c:v>
                </c:pt>
                <c:pt idx="18">
                  <c:v>41.977778328789597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908D-4033-9A7B-B4DC0F00714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Petrol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Sheet1!$A$2:$A$20</c:f>
              <c:numCache>
                <c:formatCode>General</c:formatCode>
                <c:ptCount val="19"/>
                <c:pt idx="0">
                  <c:v>2000</c:v>
                </c:pt>
                <c:pt idx="1">
                  <c:v>2002</c:v>
                </c:pt>
                <c:pt idx="2">
                  <c:v>2003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</c:numCache>
            </c:numRef>
          </c:cat>
          <c:val>
            <c:numRef>
              <c:f>Sheet1!$C$2:$C$20</c:f>
              <c:numCache>
                <c:formatCode>General</c:formatCode>
                <c:ptCount val="19"/>
                <c:pt idx="0">
                  <c:v>38.700000762939503</c:v>
                </c:pt>
                <c:pt idx="1">
                  <c:v>30.399999618530298</c:v>
                </c:pt>
                <c:pt idx="2">
                  <c:v>37.200000762939503</c:v>
                </c:pt>
                <c:pt idx="3">
                  <c:v>0</c:v>
                </c:pt>
                <c:pt idx="4">
                  <c:v>28.799999237060501</c:v>
                </c:pt>
                <c:pt idx="5">
                  <c:v>46.116667429606103</c:v>
                </c:pt>
                <c:pt idx="6">
                  <c:v>53.950000762939503</c:v>
                </c:pt>
                <c:pt idx="7">
                  <c:v>51.429999923706099</c:v>
                </c:pt>
                <c:pt idx="8">
                  <c:v>53.636841824180202</c:v>
                </c:pt>
                <c:pt idx="9">
                  <c:v>53.640000915527303</c:v>
                </c:pt>
                <c:pt idx="10">
                  <c:v>51.735294342041001</c:v>
                </c:pt>
                <c:pt idx="11">
                  <c:v>54.846478798020101</c:v>
                </c:pt>
                <c:pt idx="12">
                  <c:v>56.190515945697697</c:v>
                </c:pt>
                <c:pt idx="13">
                  <c:v>52.457055144514797</c:v>
                </c:pt>
                <c:pt idx="14">
                  <c:v>54.156549642642098</c:v>
                </c:pt>
                <c:pt idx="15">
                  <c:v>55.196147606422599</c:v>
                </c:pt>
                <c:pt idx="16">
                  <c:v>51.191902951760703</c:v>
                </c:pt>
                <c:pt idx="17">
                  <c:v>42.926229237207302</c:v>
                </c:pt>
                <c:pt idx="18">
                  <c:v>47.176576494096601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908D-4033-9A7B-B4DC0F00714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Hybrid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Sheet1!$A$2:$A$20</c:f>
              <c:numCache>
                <c:formatCode>General</c:formatCode>
                <c:ptCount val="19"/>
                <c:pt idx="0">
                  <c:v>2000</c:v>
                </c:pt>
                <c:pt idx="1">
                  <c:v>2002</c:v>
                </c:pt>
                <c:pt idx="2">
                  <c:v>2003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</c:numCache>
            </c:numRef>
          </c:cat>
          <c:val>
            <c:numRef>
              <c:f>Sheet1!$D$2:$D$20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78.5</c:v>
                </c:pt>
                <c:pt idx="15">
                  <c:v>78.5</c:v>
                </c:pt>
                <c:pt idx="16">
                  <c:v>82.462221950954898</c:v>
                </c:pt>
                <c:pt idx="17">
                  <c:v>68.841764863098405</c:v>
                </c:pt>
                <c:pt idx="18">
                  <c:v>50.649999900658898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908D-4033-9A7B-B4DC0F00714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Electric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Sheet1!$A$2:$A$20</c:f>
              <c:numCache>
                <c:formatCode>General</c:formatCode>
                <c:ptCount val="19"/>
                <c:pt idx="0">
                  <c:v>2000</c:v>
                </c:pt>
                <c:pt idx="1">
                  <c:v>2002</c:v>
                </c:pt>
                <c:pt idx="2">
                  <c:v>2003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</c:numCache>
            </c:numRef>
          </c:cat>
          <c:val>
            <c:numRef>
              <c:f>Sheet1!$E$2:$E$20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78.5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08D-4033-9A7B-B4DC0F00714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Sheet1!$A$2:$A$20</c:f>
              <c:numCache>
                <c:formatCode>General</c:formatCode>
                <c:ptCount val="19"/>
                <c:pt idx="0">
                  <c:v>2000</c:v>
                </c:pt>
                <c:pt idx="1">
                  <c:v>2002</c:v>
                </c:pt>
                <c:pt idx="2">
                  <c:v>2003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</c:numCache>
            </c:numRef>
          </c:cat>
          <c:val>
            <c:numRef>
              <c:f>Sheet1!$F$2:$F$20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08D-4033-9A7B-B4DC0F00714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774208783"/>
        <c:axId val="1774211695"/>
      </c:lineChart>
      <c:catAx>
        <c:axId val="1774208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4211695"/>
        <c:crosses val="autoZero"/>
        <c:auto val="1"/>
        <c:lblAlgn val="ctr"/>
        <c:lblOffset val="100"/>
        <c:noMultiLvlLbl val="0"/>
      </c:catAx>
      <c:valAx>
        <c:axId val="1774211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4208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958661417322832E-2"/>
          <c:y val="1.7121184970399547E-2"/>
          <c:w val="0.93635396161417328"/>
          <c:h val="0.8418537252796675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Deisel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Automatic</c:v>
                </c:pt>
                <c:pt idx="1">
                  <c:v>Semi-Auto</c:v>
                </c:pt>
                <c:pt idx="2">
                  <c:v>Manual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42.708715158864997</c:v>
                </c:pt>
                <c:pt idx="1">
                  <c:v>50.318379518027598</c:v>
                </c:pt>
                <c:pt idx="2">
                  <c:v>60.132273685608801</c:v>
                </c:pt>
                <c:pt idx="3">
                  <c:v>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FCA-4FB7-B436-81195D83F3A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Petrol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Automatic</c:v>
                </c:pt>
                <c:pt idx="1">
                  <c:v>Semi-Auto</c:v>
                </c:pt>
                <c:pt idx="2">
                  <c:v>Manual</c:v>
                </c:pt>
                <c:pt idx="3">
                  <c:v>Other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44.306097333024198</c:v>
                </c:pt>
                <c:pt idx="1">
                  <c:v>41.464815475322602</c:v>
                </c:pt>
                <c:pt idx="2">
                  <c:v>51.6629905632591</c:v>
                </c:pt>
                <c:pt idx="3">
                  <c:v>39.799999237060497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3FCA-4FB7-B436-81195D83F3A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Hybrid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Automatic</c:v>
                </c:pt>
                <c:pt idx="1">
                  <c:v>Semi-Auto</c:v>
                </c:pt>
                <c:pt idx="2">
                  <c:v>Manual</c:v>
                </c:pt>
                <c:pt idx="3">
                  <c:v>Other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75.511887925488097</c:v>
                </c:pt>
                <c:pt idx="1">
                  <c:v>62.680488400343002</c:v>
                </c:pt>
                <c:pt idx="2">
                  <c:v>49.090477534702799</c:v>
                </c:pt>
                <c:pt idx="3">
                  <c:v>78.5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3FCA-4FB7-B436-81195D83F3A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Electric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Automatic</c:v>
                </c:pt>
                <c:pt idx="1">
                  <c:v>Semi-Auto</c:v>
                </c:pt>
                <c:pt idx="2">
                  <c:v>Manual</c:v>
                </c:pt>
                <c:pt idx="3">
                  <c:v>Other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78.5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CA-4FB7-B436-81195D83F3A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Automatic</c:v>
                </c:pt>
                <c:pt idx="1">
                  <c:v>Semi-Auto</c:v>
                </c:pt>
                <c:pt idx="2">
                  <c:v>Manual</c:v>
                </c:pt>
                <c:pt idx="3">
                  <c:v>Other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FCA-4FB7-B436-81195D83F3A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774208783"/>
        <c:axId val="1774211695"/>
      </c:lineChart>
      <c:catAx>
        <c:axId val="1774208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4211695"/>
        <c:crosses val="autoZero"/>
        <c:auto val="1"/>
        <c:lblAlgn val="ctr"/>
        <c:lblOffset val="100"/>
        <c:noMultiLvlLbl val="0"/>
      </c:catAx>
      <c:valAx>
        <c:axId val="1774211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4208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958661417322832E-2"/>
          <c:y val="1.7121184970399547E-2"/>
          <c:w val="0.93635396161417328"/>
          <c:h val="0.8418537252796675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Unit Sold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Sheet1!$A$2:$A$20</c:f>
              <c:numCache>
                <c:formatCode>General</c:formatCode>
                <c:ptCount val="19"/>
                <c:pt idx="0">
                  <c:v>2000</c:v>
                </c:pt>
                <c:pt idx="1">
                  <c:v>2002</c:v>
                </c:pt>
                <c:pt idx="2">
                  <c:v>2003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</c:numCache>
            </c:num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1</c:v>
                </c:pt>
                <c:pt idx="4">
                  <c:v>1</c:v>
                </c:pt>
                <c:pt idx="5">
                  <c:v>6</c:v>
                </c:pt>
                <c:pt idx="6">
                  <c:v>4</c:v>
                </c:pt>
                <c:pt idx="7">
                  <c:v>13</c:v>
                </c:pt>
                <c:pt idx="8">
                  <c:v>25</c:v>
                </c:pt>
                <c:pt idx="9">
                  <c:v>19</c:v>
                </c:pt>
                <c:pt idx="10">
                  <c:v>22</c:v>
                </c:pt>
                <c:pt idx="11">
                  <c:v>120</c:v>
                </c:pt>
                <c:pt idx="12">
                  <c:v>185</c:v>
                </c:pt>
                <c:pt idx="13">
                  <c:v>333</c:v>
                </c:pt>
                <c:pt idx="14">
                  <c:v>716</c:v>
                </c:pt>
                <c:pt idx="15">
                  <c:v>1178</c:v>
                </c:pt>
                <c:pt idx="16">
                  <c:v>987</c:v>
                </c:pt>
                <c:pt idx="17">
                  <c:v>1086</c:v>
                </c:pt>
                <c:pt idx="18">
                  <c:v>159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5B3D-448F-B11A-2A3F8CB90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Sheet1!$A$2:$A$20</c:f>
              <c:numCache>
                <c:formatCode>General</c:formatCode>
                <c:ptCount val="19"/>
                <c:pt idx="0">
                  <c:v>2000</c:v>
                </c:pt>
                <c:pt idx="1">
                  <c:v>2002</c:v>
                </c:pt>
                <c:pt idx="2">
                  <c:v>2003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</c:numCache>
            </c:numRef>
          </c:cat>
          <c:val>
            <c:numRef>
              <c:f>Sheet1!$C$2:$C$20</c:f>
              <c:numCache>
                <c:formatCode>General</c:formatCode>
                <c:ptCount val="19"/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5B3D-448F-B11A-2A3F8CB904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Sheet1!$A$2:$A$20</c:f>
              <c:numCache>
                <c:formatCode>General</c:formatCode>
                <c:ptCount val="19"/>
                <c:pt idx="0">
                  <c:v>2000</c:v>
                </c:pt>
                <c:pt idx="1">
                  <c:v>2002</c:v>
                </c:pt>
                <c:pt idx="2">
                  <c:v>2003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</c:numCache>
            </c:numRef>
          </c:cat>
          <c:val>
            <c:numRef>
              <c:f>Sheet1!$D$2:$D$20</c:f>
              <c:numCache>
                <c:formatCode>General</c:formatCode>
                <c:ptCount val="19"/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5B3D-448F-B11A-2A3F8CB9043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Sheet1!$A$2:$A$20</c:f>
              <c:numCache>
                <c:formatCode>General</c:formatCode>
                <c:ptCount val="19"/>
                <c:pt idx="0">
                  <c:v>2000</c:v>
                </c:pt>
                <c:pt idx="1">
                  <c:v>2002</c:v>
                </c:pt>
                <c:pt idx="2">
                  <c:v>2003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</c:numCache>
            </c:numRef>
          </c:cat>
          <c:val>
            <c:numRef>
              <c:f>Sheet1!$E$2:$E$20</c:f>
              <c:numCache>
                <c:formatCode>General</c:formatCode>
                <c:ptCount val="1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B3D-448F-B11A-2A3F8CB90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2225" cap="rnd" cmpd="sng" algn="ctr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Sheet1!$A$2:$A$20</c:f>
              <c:numCache>
                <c:formatCode>General</c:formatCode>
                <c:ptCount val="19"/>
                <c:pt idx="0">
                  <c:v>2000</c:v>
                </c:pt>
                <c:pt idx="1">
                  <c:v>2002</c:v>
                </c:pt>
                <c:pt idx="2">
                  <c:v>2003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</c:numCache>
            </c:numRef>
          </c:cat>
          <c:val>
            <c:numRef>
              <c:f>Sheet1!$F$2:$F$20</c:f>
              <c:numCache>
                <c:formatCode>General</c:formatCode>
                <c:ptCount val="1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B3D-448F-B11A-2A3F8CB90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774208783"/>
        <c:axId val="1774211695"/>
      </c:lineChart>
      <c:catAx>
        <c:axId val="1774208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4211695"/>
        <c:crosses val="autoZero"/>
        <c:auto val="1"/>
        <c:lblAlgn val="ctr"/>
        <c:lblOffset val="100"/>
        <c:noMultiLvlLbl val="0"/>
      </c:catAx>
      <c:valAx>
        <c:axId val="17742116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4208783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2007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Sheet1!$A$2:$A$17</c:f>
              <c:strCache>
                <c:ptCount val="16"/>
                <c:pt idx="0">
                  <c:v>Accent</c:v>
                </c:pt>
                <c:pt idx="1">
                  <c:v>Amica</c:v>
                </c:pt>
                <c:pt idx="2">
                  <c:v>Getz</c:v>
                </c:pt>
                <c:pt idx="3">
                  <c:v>I10</c:v>
                </c:pt>
                <c:pt idx="4">
                  <c:v>I20</c:v>
                </c:pt>
                <c:pt idx="5">
                  <c:v>I30</c:v>
                </c:pt>
                <c:pt idx="6">
                  <c:v>I40</c:v>
                </c:pt>
                <c:pt idx="7">
                  <c:v>I800</c:v>
                </c:pt>
                <c:pt idx="8">
                  <c:v>Ioniq</c:v>
                </c:pt>
                <c:pt idx="9">
                  <c:v>IX20</c:v>
                </c:pt>
                <c:pt idx="10">
                  <c:v>IX35</c:v>
                </c:pt>
                <c:pt idx="11">
                  <c:v>Kona</c:v>
                </c:pt>
                <c:pt idx="12">
                  <c:v>Santa Fe</c:v>
                </c:pt>
                <c:pt idx="13">
                  <c:v>Terracan</c:v>
                </c:pt>
                <c:pt idx="14">
                  <c:v>Tucson</c:v>
                </c:pt>
                <c:pt idx="15">
                  <c:v>Veloster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0</c:v>
                </c:pt>
                <c:pt idx="1">
                  <c:v>1750</c:v>
                </c:pt>
                <c:pt idx="2">
                  <c:v>5485</c:v>
                </c:pt>
                <c:pt idx="3">
                  <c:v>0</c:v>
                </c:pt>
                <c:pt idx="4">
                  <c:v>0</c:v>
                </c:pt>
                <c:pt idx="5">
                  <c:v>3299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2495</c:v>
                </c:pt>
                <c:pt idx="1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91-49FE-933F-D2D0B84168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Sheet1!$A$2:$A$17</c:f>
              <c:strCache>
                <c:ptCount val="16"/>
                <c:pt idx="0">
                  <c:v>Accent</c:v>
                </c:pt>
                <c:pt idx="1">
                  <c:v>Amica</c:v>
                </c:pt>
                <c:pt idx="2">
                  <c:v>Getz</c:v>
                </c:pt>
                <c:pt idx="3">
                  <c:v>I10</c:v>
                </c:pt>
                <c:pt idx="4">
                  <c:v>I20</c:v>
                </c:pt>
                <c:pt idx="5">
                  <c:v>I30</c:v>
                </c:pt>
                <c:pt idx="6">
                  <c:v>I40</c:v>
                </c:pt>
                <c:pt idx="7">
                  <c:v>I800</c:v>
                </c:pt>
                <c:pt idx="8">
                  <c:v>Ioniq</c:v>
                </c:pt>
                <c:pt idx="9">
                  <c:v>IX20</c:v>
                </c:pt>
                <c:pt idx="10">
                  <c:v>IX35</c:v>
                </c:pt>
                <c:pt idx="11">
                  <c:v>Kona</c:v>
                </c:pt>
                <c:pt idx="12">
                  <c:v>Santa Fe</c:v>
                </c:pt>
                <c:pt idx="13">
                  <c:v>Terracan</c:v>
                </c:pt>
                <c:pt idx="14">
                  <c:v>Tucson</c:v>
                </c:pt>
                <c:pt idx="15">
                  <c:v>Veloster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1695</c:v>
                </c:pt>
                <c:pt idx="3">
                  <c:v>1495</c:v>
                </c:pt>
                <c:pt idx="4">
                  <c:v>0</c:v>
                </c:pt>
                <c:pt idx="5">
                  <c:v>1395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2950</c:v>
                </c:pt>
                <c:pt idx="1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91-49FE-933F-D2D0B84168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2009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Sheet1!$A$2:$A$17</c:f>
              <c:strCache>
                <c:ptCount val="16"/>
                <c:pt idx="0">
                  <c:v>Accent</c:v>
                </c:pt>
                <c:pt idx="1">
                  <c:v>Amica</c:v>
                </c:pt>
                <c:pt idx="2">
                  <c:v>Getz</c:v>
                </c:pt>
                <c:pt idx="3">
                  <c:v>I10</c:v>
                </c:pt>
                <c:pt idx="4">
                  <c:v>I20</c:v>
                </c:pt>
                <c:pt idx="5">
                  <c:v>I30</c:v>
                </c:pt>
                <c:pt idx="6">
                  <c:v>I40</c:v>
                </c:pt>
                <c:pt idx="7">
                  <c:v>I800</c:v>
                </c:pt>
                <c:pt idx="8">
                  <c:v>Ioniq</c:v>
                </c:pt>
                <c:pt idx="9">
                  <c:v>IX20</c:v>
                </c:pt>
                <c:pt idx="10">
                  <c:v>IX35</c:v>
                </c:pt>
                <c:pt idx="11">
                  <c:v>Kona</c:v>
                </c:pt>
                <c:pt idx="12">
                  <c:v>Santa Fe</c:v>
                </c:pt>
                <c:pt idx="13">
                  <c:v>Terracan</c:v>
                </c:pt>
                <c:pt idx="14">
                  <c:v>Tucson</c:v>
                </c:pt>
                <c:pt idx="15">
                  <c:v>Veloster</c:v>
                </c:pt>
              </c:strCache>
            </c:str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17969</c:v>
                </c:pt>
                <c:pt idx="4">
                  <c:v>2500</c:v>
                </c:pt>
                <c:pt idx="5">
                  <c:v>9444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4495</c:v>
                </c:pt>
                <c:pt idx="13">
                  <c:v>0</c:v>
                </c:pt>
                <c:pt idx="14">
                  <c:v>3885</c:v>
                </c:pt>
                <c:pt idx="1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591-49FE-933F-D2D0B841686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Sheet1!$A$2:$A$17</c:f>
              <c:strCache>
                <c:ptCount val="16"/>
                <c:pt idx="0">
                  <c:v>Accent</c:v>
                </c:pt>
                <c:pt idx="1">
                  <c:v>Amica</c:v>
                </c:pt>
                <c:pt idx="2">
                  <c:v>Getz</c:v>
                </c:pt>
                <c:pt idx="3">
                  <c:v>I10</c:v>
                </c:pt>
                <c:pt idx="4">
                  <c:v>I20</c:v>
                </c:pt>
                <c:pt idx="5">
                  <c:v>I30</c:v>
                </c:pt>
                <c:pt idx="6">
                  <c:v>I40</c:v>
                </c:pt>
                <c:pt idx="7">
                  <c:v>I800</c:v>
                </c:pt>
                <c:pt idx="8">
                  <c:v>Ioniq</c:v>
                </c:pt>
                <c:pt idx="9">
                  <c:v>IX20</c:v>
                </c:pt>
                <c:pt idx="10">
                  <c:v>IX35</c:v>
                </c:pt>
                <c:pt idx="11">
                  <c:v>Kona</c:v>
                </c:pt>
                <c:pt idx="12">
                  <c:v>Santa Fe</c:v>
                </c:pt>
                <c:pt idx="13">
                  <c:v>Terracan</c:v>
                </c:pt>
                <c:pt idx="14">
                  <c:v>Tucson</c:v>
                </c:pt>
                <c:pt idx="15">
                  <c:v>Veloster</c:v>
                </c:pt>
              </c:strCache>
            </c:strRef>
          </c:cat>
          <c:val>
            <c:numRef>
              <c:f>Sheet1!$E$2:$E$17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28205</c:v>
                </c:pt>
                <c:pt idx="4">
                  <c:v>23873</c:v>
                </c:pt>
                <c:pt idx="5">
                  <c:v>12380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4495</c:v>
                </c:pt>
                <c:pt idx="10">
                  <c:v>15490</c:v>
                </c:pt>
                <c:pt idx="11">
                  <c:v>0</c:v>
                </c:pt>
                <c:pt idx="12">
                  <c:v>13490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591-49FE-933F-D2D0B841686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2011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Sheet1!$A$2:$A$17</c:f>
              <c:strCache>
                <c:ptCount val="16"/>
                <c:pt idx="0">
                  <c:v>Accent</c:v>
                </c:pt>
                <c:pt idx="1">
                  <c:v>Amica</c:v>
                </c:pt>
                <c:pt idx="2">
                  <c:v>Getz</c:v>
                </c:pt>
                <c:pt idx="3">
                  <c:v>I10</c:v>
                </c:pt>
                <c:pt idx="4">
                  <c:v>I20</c:v>
                </c:pt>
                <c:pt idx="5">
                  <c:v>I30</c:v>
                </c:pt>
                <c:pt idx="6">
                  <c:v>I40</c:v>
                </c:pt>
                <c:pt idx="7">
                  <c:v>I800</c:v>
                </c:pt>
                <c:pt idx="8">
                  <c:v>Ioniq</c:v>
                </c:pt>
                <c:pt idx="9">
                  <c:v>IX20</c:v>
                </c:pt>
                <c:pt idx="10">
                  <c:v>IX35</c:v>
                </c:pt>
                <c:pt idx="11">
                  <c:v>Kona</c:v>
                </c:pt>
                <c:pt idx="12">
                  <c:v>Santa Fe</c:v>
                </c:pt>
                <c:pt idx="13">
                  <c:v>Terracan</c:v>
                </c:pt>
                <c:pt idx="14">
                  <c:v>Tucson</c:v>
                </c:pt>
                <c:pt idx="15">
                  <c:v>Veloster</c:v>
                </c:pt>
              </c:strCache>
            </c:strRef>
          </c:cat>
          <c:val>
            <c:numRef>
              <c:f>Sheet1!$F$2:$F$17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13876</c:v>
                </c:pt>
                <c:pt idx="4">
                  <c:v>0</c:v>
                </c:pt>
                <c:pt idx="5">
                  <c:v>8590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17235</c:v>
                </c:pt>
                <c:pt idx="10">
                  <c:v>53840</c:v>
                </c:pt>
                <c:pt idx="11">
                  <c:v>0</c:v>
                </c:pt>
                <c:pt idx="12">
                  <c:v>5395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591-49FE-933F-D2D0B841686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2012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Sheet1!$A$2:$A$17</c:f>
              <c:strCache>
                <c:ptCount val="16"/>
                <c:pt idx="0">
                  <c:v>Accent</c:v>
                </c:pt>
                <c:pt idx="1">
                  <c:v>Amica</c:v>
                </c:pt>
                <c:pt idx="2">
                  <c:v>Getz</c:v>
                </c:pt>
                <c:pt idx="3">
                  <c:v>I10</c:v>
                </c:pt>
                <c:pt idx="4">
                  <c:v>I20</c:v>
                </c:pt>
                <c:pt idx="5">
                  <c:v>I30</c:v>
                </c:pt>
                <c:pt idx="6">
                  <c:v>I40</c:v>
                </c:pt>
                <c:pt idx="7">
                  <c:v>I800</c:v>
                </c:pt>
                <c:pt idx="8">
                  <c:v>Ioniq</c:v>
                </c:pt>
                <c:pt idx="9">
                  <c:v>IX20</c:v>
                </c:pt>
                <c:pt idx="10">
                  <c:v>IX35</c:v>
                </c:pt>
                <c:pt idx="11">
                  <c:v>Kona</c:v>
                </c:pt>
                <c:pt idx="12">
                  <c:v>Santa Fe</c:v>
                </c:pt>
                <c:pt idx="13">
                  <c:v>Terracan</c:v>
                </c:pt>
                <c:pt idx="14">
                  <c:v>Tucson</c:v>
                </c:pt>
                <c:pt idx="15">
                  <c:v>Veloster</c:v>
                </c:pt>
              </c:strCache>
            </c:strRef>
          </c:cat>
          <c:val>
            <c:numRef>
              <c:f>Sheet1!$G$2:$G$17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25520</c:v>
                </c:pt>
                <c:pt idx="4">
                  <c:v>4995</c:v>
                </c:pt>
                <c:pt idx="5">
                  <c:v>26956</c:v>
                </c:pt>
                <c:pt idx="6">
                  <c:v>12990</c:v>
                </c:pt>
                <c:pt idx="7">
                  <c:v>0</c:v>
                </c:pt>
                <c:pt idx="8">
                  <c:v>0</c:v>
                </c:pt>
                <c:pt idx="9">
                  <c:v>11540</c:v>
                </c:pt>
                <c:pt idx="10">
                  <c:v>23877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6300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591-49FE-933F-D2D0B841686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2013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Sheet1!$A$2:$A$17</c:f>
              <c:strCache>
                <c:ptCount val="16"/>
                <c:pt idx="0">
                  <c:v>Accent</c:v>
                </c:pt>
                <c:pt idx="1">
                  <c:v>Amica</c:v>
                </c:pt>
                <c:pt idx="2">
                  <c:v>Getz</c:v>
                </c:pt>
                <c:pt idx="3">
                  <c:v>I10</c:v>
                </c:pt>
                <c:pt idx="4">
                  <c:v>I20</c:v>
                </c:pt>
                <c:pt idx="5">
                  <c:v>I30</c:v>
                </c:pt>
                <c:pt idx="6">
                  <c:v>I40</c:v>
                </c:pt>
                <c:pt idx="7">
                  <c:v>I800</c:v>
                </c:pt>
                <c:pt idx="8">
                  <c:v>Ioniq</c:v>
                </c:pt>
                <c:pt idx="9">
                  <c:v>IX20</c:v>
                </c:pt>
                <c:pt idx="10">
                  <c:v>IX35</c:v>
                </c:pt>
                <c:pt idx="11">
                  <c:v>Kona</c:v>
                </c:pt>
                <c:pt idx="12">
                  <c:v>Santa Fe</c:v>
                </c:pt>
                <c:pt idx="13">
                  <c:v>Terracan</c:v>
                </c:pt>
                <c:pt idx="14">
                  <c:v>Tucson</c:v>
                </c:pt>
                <c:pt idx="15">
                  <c:v>Veloster</c:v>
                </c:pt>
              </c:strCache>
            </c:strRef>
          </c:cat>
          <c:val>
            <c:numRef>
              <c:f>Sheet1!$H$2:$H$17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131343</c:v>
                </c:pt>
                <c:pt idx="4">
                  <c:v>96789</c:v>
                </c:pt>
                <c:pt idx="5">
                  <c:v>122389</c:v>
                </c:pt>
                <c:pt idx="6">
                  <c:v>46406</c:v>
                </c:pt>
                <c:pt idx="7">
                  <c:v>0</c:v>
                </c:pt>
                <c:pt idx="8">
                  <c:v>0</c:v>
                </c:pt>
                <c:pt idx="9">
                  <c:v>68256</c:v>
                </c:pt>
                <c:pt idx="10">
                  <c:v>191358</c:v>
                </c:pt>
                <c:pt idx="11">
                  <c:v>0</c:v>
                </c:pt>
                <c:pt idx="12">
                  <c:v>62129</c:v>
                </c:pt>
                <c:pt idx="13">
                  <c:v>0</c:v>
                </c:pt>
                <c:pt idx="14">
                  <c:v>0</c:v>
                </c:pt>
                <c:pt idx="15">
                  <c:v>6495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591-49FE-933F-D2D0B8416867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2014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Sheet1!$A$2:$A$17</c:f>
              <c:strCache>
                <c:ptCount val="16"/>
                <c:pt idx="0">
                  <c:v>Accent</c:v>
                </c:pt>
                <c:pt idx="1">
                  <c:v>Amica</c:v>
                </c:pt>
                <c:pt idx="2">
                  <c:v>Getz</c:v>
                </c:pt>
                <c:pt idx="3">
                  <c:v>I10</c:v>
                </c:pt>
                <c:pt idx="4">
                  <c:v>I20</c:v>
                </c:pt>
                <c:pt idx="5">
                  <c:v>I30</c:v>
                </c:pt>
                <c:pt idx="6">
                  <c:v>I40</c:v>
                </c:pt>
                <c:pt idx="7">
                  <c:v>I800</c:v>
                </c:pt>
                <c:pt idx="8">
                  <c:v>Ioniq</c:v>
                </c:pt>
                <c:pt idx="9">
                  <c:v>IX20</c:v>
                </c:pt>
                <c:pt idx="10">
                  <c:v>IX35</c:v>
                </c:pt>
                <c:pt idx="11">
                  <c:v>Kona</c:v>
                </c:pt>
                <c:pt idx="12">
                  <c:v>Santa Fe</c:v>
                </c:pt>
                <c:pt idx="13">
                  <c:v>Terracan</c:v>
                </c:pt>
                <c:pt idx="14">
                  <c:v>Tucson</c:v>
                </c:pt>
                <c:pt idx="15">
                  <c:v>Veloster</c:v>
                </c:pt>
              </c:strCache>
            </c:strRef>
          </c:cat>
          <c:val>
            <c:numRef>
              <c:f>Sheet1!$I$2:$I$17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374946</c:v>
                </c:pt>
                <c:pt idx="4">
                  <c:v>191947</c:v>
                </c:pt>
                <c:pt idx="5">
                  <c:v>115436</c:v>
                </c:pt>
                <c:pt idx="6">
                  <c:v>86474</c:v>
                </c:pt>
                <c:pt idx="7">
                  <c:v>0</c:v>
                </c:pt>
                <c:pt idx="8">
                  <c:v>0</c:v>
                </c:pt>
                <c:pt idx="9">
                  <c:v>58361</c:v>
                </c:pt>
                <c:pt idx="10">
                  <c:v>311606</c:v>
                </c:pt>
                <c:pt idx="11">
                  <c:v>0</c:v>
                </c:pt>
                <c:pt idx="12">
                  <c:v>140283</c:v>
                </c:pt>
                <c:pt idx="13">
                  <c:v>0</c:v>
                </c:pt>
                <c:pt idx="14">
                  <c:v>0</c:v>
                </c:pt>
                <c:pt idx="15">
                  <c:v>8300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591-49FE-933F-D2D0B8416867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2015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Sheet1!$A$2:$A$17</c:f>
              <c:strCache>
                <c:ptCount val="16"/>
                <c:pt idx="0">
                  <c:v>Accent</c:v>
                </c:pt>
                <c:pt idx="1">
                  <c:v>Amica</c:v>
                </c:pt>
                <c:pt idx="2">
                  <c:v>Getz</c:v>
                </c:pt>
                <c:pt idx="3">
                  <c:v>I10</c:v>
                </c:pt>
                <c:pt idx="4">
                  <c:v>I20</c:v>
                </c:pt>
                <c:pt idx="5">
                  <c:v>I30</c:v>
                </c:pt>
                <c:pt idx="6">
                  <c:v>I40</c:v>
                </c:pt>
                <c:pt idx="7">
                  <c:v>I800</c:v>
                </c:pt>
                <c:pt idx="8">
                  <c:v>Ioniq</c:v>
                </c:pt>
                <c:pt idx="9">
                  <c:v>IX20</c:v>
                </c:pt>
                <c:pt idx="10">
                  <c:v>IX35</c:v>
                </c:pt>
                <c:pt idx="11">
                  <c:v>Kona</c:v>
                </c:pt>
                <c:pt idx="12">
                  <c:v>Santa Fe</c:v>
                </c:pt>
                <c:pt idx="13">
                  <c:v>Terracan</c:v>
                </c:pt>
                <c:pt idx="14">
                  <c:v>Tucson</c:v>
                </c:pt>
                <c:pt idx="15">
                  <c:v>Veloster</c:v>
                </c:pt>
              </c:strCache>
            </c:strRef>
          </c:cat>
          <c:val>
            <c:numRef>
              <c:f>Sheet1!$J$2:$J$17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402902</c:v>
                </c:pt>
                <c:pt idx="4">
                  <c:v>296416</c:v>
                </c:pt>
                <c:pt idx="5">
                  <c:v>646853</c:v>
                </c:pt>
                <c:pt idx="6">
                  <c:v>247550</c:v>
                </c:pt>
                <c:pt idx="7">
                  <c:v>0</c:v>
                </c:pt>
                <c:pt idx="8">
                  <c:v>0</c:v>
                </c:pt>
                <c:pt idx="9">
                  <c:v>214096</c:v>
                </c:pt>
                <c:pt idx="10">
                  <c:v>374671</c:v>
                </c:pt>
                <c:pt idx="11">
                  <c:v>0</c:v>
                </c:pt>
                <c:pt idx="12">
                  <c:v>279865</c:v>
                </c:pt>
                <c:pt idx="13">
                  <c:v>0</c:v>
                </c:pt>
                <c:pt idx="14">
                  <c:v>384732</c:v>
                </c:pt>
                <c:pt idx="1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2591-49FE-933F-D2D0B8416867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2016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Sheet1!$A$2:$A$17</c:f>
              <c:strCache>
                <c:ptCount val="16"/>
                <c:pt idx="0">
                  <c:v>Accent</c:v>
                </c:pt>
                <c:pt idx="1">
                  <c:v>Amica</c:v>
                </c:pt>
                <c:pt idx="2">
                  <c:v>Getz</c:v>
                </c:pt>
                <c:pt idx="3">
                  <c:v>I10</c:v>
                </c:pt>
                <c:pt idx="4">
                  <c:v>I20</c:v>
                </c:pt>
                <c:pt idx="5">
                  <c:v>I30</c:v>
                </c:pt>
                <c:pt idx="6">
                  <c:v>I40</c:v>
                </c:pt>
                <c:pt idx="7">
                  <c:v>I800</c:v>
                </c:pt>
                <c:pt idx="8">
                  <c:v>Ioniq</c:v>
                </c:pt>
                <c:pt idx="9">
                  <c:v>IX20</c:v>
                </c:pt>
                <c:pt idx="10">
                  <c:v>IX35</c:v>
                </c:pt>
                <c:pt idx="11">
                  <c:v>Kona</c:v>
                </c:pt>
                <c:pt idx="12">
                  <c:v>Santa Fe</c:v>
                </c:pt>
                <c:pt idx="13">
                  <c:v>Terracan</c:v>
                </c:pt>
                <c:pt idx="14">
                  <c:v>Tucson</c:v>
                </c:pt>
                <c:pt idx="15">
                  <c:v>Veloster</c:v>
                </c:pt>
              </c:strCache>
            </c:strRef>
          </c:cat>
          <c:val>
            <c:numRef>
              <c:f>Sheet1!$K$2:$K$17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807261</c:v>
                </c:pt>
                <c:pt idx="4">
                  <c:v>731704</c:v>
                </c:pt>
                <c:pt idx="5">
                  <c:v>756927</c:v>
                </c:pt>
                <c:pt idx="6">
                  <c:v>326463</c:v>
                </c:pt>
                <c:pt idx="7">
                  <c:v>134004</c:v>
                </c:pt>
                <c:pt idx="8">
                  <c:v>87719</c:v>
                </c:pt>
                <c:pt idx="9">
                  <c:v>473402</c:v>
                </c:pt>
                <c:pt idx="10">
                  <c:v>9500</c:v>
                </c:pt>
                <c:pt idx="11">
                  <c:v>0</c:v>
                </c:pt>
                <c:pt idx="12">
                  <c:v>660736</c:v>
                </c:pt>
                <c:pt idx="13">
                  <c:v>0</c:v>
                </c:pt>
                <c:pt idx="14">
                  <c:v>3638650</c:v>
                </c:pt>
                <c:pt idx="1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2591-49FE-933F-D2D0B8416867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2017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Sheet1!$A$2:$A$17</c:f>
              <c:strCache>
                <c:ptCount val="16"/>
                <c:pt idx="0">
                  <c:v>Accent</c:v>
                </c:pt>
                <c:pt idx="1">
                  <c:v>Amica</c:v>
                </c:pt>
                <c:pt idx="2">
                  <c:v>Getz</c:v>
                </c:pt>
                <c:pt idx="3">
                  <c:v>I10</c:v>
                </c:pt>
                <c:pt idx="4">
                  <c:v>I20</c:v>
                </c:pt>
                <c:pt idx="5">
                  <c:v>I30</c:v>
                </c:pt>
                <c:pt idx="6">
                  <c:v>I40</c:v>
                </c:pt>
                <c:pt idx="7">
                  <c:v>I800</c:v>
                </c:pt>
                <c:pt idx="8">
                  <c:v>Ioniq</c:v>
                </c:pt>
                <c:pt idx="9">
                  <c:v>IX20</c:v>
                </c:pt>
                <c:pt idx="10">
                  <c:v>IX35</c:v>
                </c:pt>
                <c:pt idx="11">
                  <c:v>Kona</c:v>
                </c:pt>
                <c:pt idx="12">
                  <c:v>Santa Fe</c:v>
                </c:pt>
                <c:pt idx="13">
                  <c:v>Terracan</c:v>
                </c:pt>
                <c:pt idx="14">
                  <c:v>Tucson</c:v>
                </c:pt>
                <c:pt idx="15">
                  <c:v>Veloster</c:v>
                </c:pt>
              </c:strCache>
            </c:strRef>
          </c:cat>
          <c:val>
            <c:numRef>
              <c:f>Sheet1!$L$2:$L$17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2501727</c:v>
                </c:pt>
                <c:pt idx="4">
                  <c:v>1086326</c:v>
                </c:pt>
                <c:pt idx="5">
                  <c:v>894983</c:v>
                </c:pt>
                <c:pt idx="6">
                  <c:v>222238</c:v>
                </c:pt>
                <c:pt idx="7">
                  <c:v>114079</c:v>
                </c:pt>
                <c:pt idx="8">
                  <c:v>839216</c:v>
                </c:pt>
                <c:pt idx="9">
                  <c:v>687893</c:v>
                </c:pt>
                <c:pt idx="10">
                  <c:v>0</c:v>
                </c:pt>
                <c:pt idx="11">
                  <c:v>89138</c:v>
                </c:pt>
                <c:pt idx="12">
                  <c:v>834225</c:v>
                </c:pt>
                <c:pt idx="13">
                  <c:v>0</c:v>
                </c:pt>
                <c:pt idx="14">
                  <c:v>6223500</c:v>
                </c:pt>
                <c:pt idx="1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2591-49FE-933F-D2D0B8416867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Sheet1!$A$2:$A$17</c:f>
              <c:strCache>
                <c:ptCount val="16"/>
                <c:pt idx="0">
                  <c:v>Accent</c:v>
                </c:pt>
                <c:pt idx="1">
                  <c:v>Amica</c:v>
                </c:pt>
                <c:pt idx="2">
                  <c:v>Getz</c:v>
                </c:pt>
                <c:pt idx="3">
                  <c:v>I10</c:v>
                </c:pt>
                <c:pt idx="4">
                  <c:v>I20</c:v>
                </c:pt>
                <c:pt idx="5">
                  <c:v>I30</c:v>
                </c:pt>
                <c:pt idx="6">
                  <c:v>I40</c:v>
                </c:pt>
                <c:pt idx="7">
                  <c:v>I800</c:v>
                </c:pt>
                <c:pt idx="8">
                  <c:v>Ioniq</c:v>
                </c:pt>
                <c:pt idx="9">
                  <c:v>IX20</c:v>
                </c:pt>
                <c:pt idx="10">
                  <c:v>IX35</c:v>
                </c:pt>
                <c:pt idx="11">
                  <c:v>Kona</c:v>
                </c:pt>
                <c:pt idx="12">
                  <c:v>Santa Fe</c:v>
                </c:pt>
                <c:pt idx="13">
                  <c:v>Terracan</c:v>
                </c:pt>
                <c:pt idx="14">
                  <c:v>Tucson</c:v>
                </c:pt>
                <c:pt idx="15">
                  <c:v>Veloster</c:v>
                </c:pt>
              </c:strCache>
            </c:strRef>
          </c:cat>
          <c:val>
            <c:numRef>
              <c:f>Sheet1!$M$2:$M$17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1989933</c:v>
                </c:pt>
                <c:pt idx="4">
                  <c:v>739418</c:v>
                </c:pt>
                <c:pt idx="5">
                  <c:v>1229447</c:v>
                </c:pt>
                <c:pt idx="6">
                  <c:v>78937</c:v>
                </c:pt>
                <c:pt idx="7">
                  <c:v>1008515</c:v>
                </c:pt>
                <c:pt idx="8">
                  <c:v>1467352</c:v>
                </c:pt>
                <c:pt idx="9">
                  <c:v>194262</c:v>
                </c:pt>
                <c:pt idx="10">
                  <c:v>0</c:v>
                </c:pt>
                <c:pt idx="11">
                  <c:v>2073160</c:v>
                </c:pt>
                <c:pt idx="12">
                  <c:v>615264</c:v>
                </c:pt>
                <c:pt idx="13">
                  <c:v>0</c:v>
                </c:pt>
                <c:pt idx="14">
                  <c:v>3432937</c:v>
                </c:pt>
                <c:pt idx="1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2591-49FE-933F-D2D0B8416867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2019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Sheet1!$A$2:$A$17</c:f>
              <c:strCache>
                <c:ptCount val="16"/>
                <c:pt idx="0">
                  <c:v>Accent</c:v>
                </c:pt>
                <c:pt idx="1">
                  <c:v>Amica</c:v>
                </c:pt>
                <c:pt idx="2">
                  <c:v>Getz</c:v>
                </c:pt>
                <c:pt idx="3">
                  <c:v>I10</c:v>
                </c:pt>
                <c:pt idx="4">
                  <c:v>I20</c:v>
                </c:pt>
                <c:pt idx="5">
                  <c:v>I30</c:v>
                </c:pt>
                <c:pt idx="6">
                  <c:v>I40</c:v>
                </c:pt>
                <c:pt idx="7">
                  <c:v>I800</c:v>
                </c:pt>
                <c:pt idx="8">
                  <c:v>Ioniq</c:v>
                </c:pt>
                <c:pt idx="9">
                  <c:v>IX20</c:v>
                </c:pt>
                <c:pt idx="10">
                  <c:v>IX35</c:v>
                </c:pt>
                <c:pt idx="11">
                  <c:v>Kona</c:v>
                </c:pt>
                <c:pt idx="12">
                  <c:v>Santa Fe</c:v>
                </c:pt>
                <c:pt idx="13">
                  <c:v>Terracan</c:v>
                </c:pt>
                <c:pt idx="14">
                  <c:v>Tucson</c:v>
                </c:pt>
                <c:pt idx="15">
                  <c:v>Veloster</c:v>
                </c:pt>
              </c:strCache>
            </c:strRef>
          </c:cat>
          <c:val>
            <c:numRef>
              <c:f>Sheet1!$N$2:$N$17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1493332</c:v>
                </c:pt>
                <c:pt idx="4">
                  <c:v>980753</c:v>
                </c:pt>
                <c:pt idx="5">
                  <c:v>2027831</c:v>
                </c:pt>
                <c:pt idx="6">
                  <c:v>366695</c:v>
                </c:pt>
                <c:pt idx="7">
                  <c:v>692514</c:v>
                </c:pt>
                <c:pt idx="8">
                  <c:v>2387368</c:v>
                </c:pt>
                <c:pt idx="9">
                  <c:v>68285</c:v>
                </c:pt>
                <c:pt idx="10">
                  <c:v>0</c:v>
                </c:pt>
                <c:pt idx="11">
                  <c:v>2698400</c:v>
                </c:pt>
                <c:pt idx="12">
                  <c:v>2795979</c:v>
                </c:pt>
                <c:pt idx="13">
                  <c:v>0</c:v>
                </c:pt>
                <c:pt idx="14">
                  <c:v>6120924</c:v>
                </c:pt>
                <c:pt idx="1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2591-49FE-933F-D2D0B84168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045136"/>
        <c:axId val="11048880"/>
      </c:lineChart>
      <c:catAx>
        <c:axId val="11045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48880"/>
        <c:crosses val="autoZero"/>
        <c:auto val="1"/>
        <c:lblAlgn val="ctr"/>
        <c:lblOffset val="100"/>
        <c:noMultiLvlLbl val="0"/>
      </c:catAx>
      <c:valAx>
        <c:axId val="11048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45136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6.9712569221973874E-3"/>
                <c:y val="0.46414459497142008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1T13:07:16.9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554 79 24575,'5'3'0,"0"-1"0,1 1 0,-1-1 0,0 0 0,1 0 0,-1 0 0,1-1 0,-1 1 0,7-1 0,12 4 0,275 64 0,-312-79 0,-15-6 0,-6 7 0,0 1 0,-1 1 0,-69-3 0,168 13 0,19 0 0,87 16 0,-253-16 0,-58-11 0,80 2 0,-95 5 0,150 2 0,8 2 0,16 4 0,29 6 0,56 2 0,0-3 0,207-5 0,-272-14 0,-37 7 0,-1 0 0,0 0 0,0 0 0,1-1 0,-1 1 0,0 0 0,0 0 0,0 0 0,0-1 0,1 1 0,-1 0 0,0 0 0,0-1 0,0 1 0,0 0 0,0-1 0,0 1 0,0 0 0,0 0 0,0-1 0,0 1 0,0 0 0,0-1 0,0 1 0,0 0 0,0 0 0,0-1 0,0 1 0,0 0 0,0 0 0,0-1 0,0 1 0,0 0 0,0 0 0,-1-1 0,1 1 0,0 0 0,0 0 0,0-1 0,0 1 0,-1 0 0,1 0 0,0 0 0,0-1 0,-1 1 0,1 0 0,0 0 0,0 0 0,-1 0 0,1 0 0,0 0 0,-1-1 0,-8-4 0,-1 0 0,0 1 0,0 0 0,-20-4 0,-101-19 0,-258-19 0,281 36 0,-320-26 0,383 29 0,37 2 0,23 1 0,25 0 0,549 24 0,-526-15 0,-26 0 0,-34-3 0,-22 0 0,-45 1 0,67 1 0,15 4 0,23 7 0,225 78 0,-291-92 0,-26-6 0,-13-3 0,-83-1 0,114 10 0,0 0 0,1 2 0,-1 2 0,-43 11 0,76-16 0,0 0 0,0 0 0,-1 0 0,1 0 0,0 0 0,0 0 0,-1 0 0,1 0 0,0 0 0,0 0 0,0 0 0,-1 0 0,1 0 0,0 0 0,0 0 0,-1 0 0,1 0 0,0 0 0,0 0 0,0 0 0,-1 1 0,1-1 0,0 0 0,0 0 0,0 0 0,0 0 0,-1 0 0,1 1 0,0-1 0,0 0 0,0 0 0,0 0 0,0 0 0,0 1 0,-1-1 0,1 0 0,0 0 0,0 1 0,0-1 0,0 0 0,0 0 0,0 0 0,0 1 0,0-1 0,0 0 0,0 0 0,0 1 0,0-1 0,0 0 0,0 0 0,15 7 0,25 0 0,88 4 0,176-8 0,-694 72 0,261-45 0,96-20 0,33-10 0,0 0 0,0 0 0,-1 0 0,1 1 0,0-1 0,0 0 0,0 0 0,0 0 0,0 0 0,-1 0 0,1 0 0,0 0 0,0 0 0,0 1 0,0-1 0,0 0 0,-1 0 0,1 0 0,0 0 0,0 0 0,0 1 0,0-1 0,0 0 0,0 0 0,0 0 0,0 0 0,0 1 0,0-1 0,0 0 0,0 0 0,0 0 0,0 1 0,0-1 0,0 0 0,0 0 0,0 0 0,0 0 0,0 1 0,0-1 0,0 0 0,0 0 0,0 0 0,0 0 0,0 1 0,0-1 0,1 0 0,-1 0 0,0 0 0,0 0 0,0 0 0,0 1 0,0-1 0,0 0 0,1 0 0,-1 0 0,0 0 0,0 0 0,0 0 0,0 0 0,1 0 0,-1 1 0,8 1 0,0 0 0,0 0 0,1 0 0,15 0 0,339 28 0,-500-65 0,84 26 0,32 6 0,0-1 0,1 0 0,-24-9 0,105 7 0,61 4 0,174-12 0,-264 9 0,-32 5 0,1 0 0,-1 0 0,0-1 0,0 1 0,0 0 0,1 0 0,-1 0 0,0 0 0,0 0 0,1 0 0,-1 0 0,0 0 0,0 0 0,0 0 0,1-1 0,-1 1 0,0 0 0,0 0 0,0 0 0,0 0 0,1-1 0,-1 1 0,0 0 0,0 0 0,0 0 0,0-1 0,0 1 0,0 0 0,0 0 0,0-1 0,0 1 0,0 0 0,1 0 0,-1 0 0,0-1 0,0 1 0,0 0 0,0 0 0,-1-1 0,1 1 0,0 0 0,0 0 0,0-1 0,0 1 0,0 0 0,0 0 0,0 0 0,0-1 0,0 1 0,0 0 0,-1 0 0,1 0 0,0-1 0,0 1 0,0 0 0,0 0 0,-1 0 0,1 0 0,0 0 0,0-1 0,0 1 0,-1 0 0,1 0 0,-16-9 0,15 9 0,-30-12 0,-1 2 0,0 1 0,-1 2 0,-36-4 0,-100-3 0,180 14 0,3 0 0,0 0 0,0 1 0,0 0 0,0 1 0,27 8 0,-81-3 0,-14-1 0,-91 24 0,25-3 0,84-23 0,26-3 0,1-1 0,0 2 0,0 0 0,-1 0 0,-8 4 0,17-6 0,1 0 0,0 0 0,0 0 0,0 1 0,0-1 0,0 0 0,0 0 0,0 0 0,0 1 0,0-1 0,0 0 0,0 0 0,0 0 0,0 1 0,0-1 0,0 0 0,0 0 0,0 0 0,0 1 0,0-1 0,0 0 0,0 0 0,0 0 0,0 1 0,1-1 0,-1 0 0,0 0 0,0 0 0,0 0 0,0 1 0,0-1 0,0 0 0,1 0 0,-1 0 0,0 0 0,0 0 0,0 0 0,1 1 0,-1-1 0,0 0 0,0 0 0,0 0 0,0 0 0,1 0 0,-1 0 0,0 0 0,0 0 0,1 0 0,-1 0 0,0 0 0,0 0 0,15 6 0,71 18 0,1-4 0,140 15 0,-120-21 0,-90-14 0,-36-8 0,-38-9 0,27 11 0,21 5 0,0-1 0,1 0 0,-1 0 0,0-1 0,1 0 0,-11-6 0,19 4 0,10 1 0,15-1 0,-14 4 0,242-40 0,-253 41 0,1 0 0,0 0 0,-1 0 0,1 0 0,0 0 0,-1 0 0,1 0 0,0 0 0,-1 0 0,1 0 0,0-1 0,-1 1 0,1 0 0,-1-1 0,1 1 0,-1 0 0,1-1 0,-1 1 0,1-1 0,-1 1 0,1 0 0,-1-1 0,1 1 0,-1-1 0,1 0 0,-1 1 0,0-1 0,1 1 0,-1-1 0,0 0 0,0 1 0,0-1 0,1 1 0,-1-1 0,0 0 0,-1-1 0,0 1 0,0-1 0,0 1 0,0 0 0,0-1 0,0 1 0,0 0 0,-1 0 0,1 0 0,0 0 0,-1 0 0,1 0 0,-2-1 0,-56-24 0,37 21 0,-1 0 0,-45-3 0,30 4 0,47 6 0,27 4 0,42 14 0,-68-17 0,0 0 0,0 1 0,-1 1 0,1-1 0,-1 2 0,-1-1 0,1 1 0,-1 0 0,11 11 0,-8-7 0,2-1 0,-1 1 0,2-2 0,-1 0 0,1 0 0,0-2 0,23 9 0,-9-4 0,-124-15 0,93 4 0,-69-10 0,-119 0 0,220 6 0,7 0 0,68-20 0,-103 24 0,0 0 0,-1 0 0,1 0 0,0 0 0,-1-1 0,1 1 0,0 0 0,-1 0 0,1-1 0,0 1 0,-1 0 0,1-1 0,-1 1 0,1-1 0,-1 1 0,1-1 0,-1 1 0,1-1 0,-1 1 0,1-1 0,-1 1 0,0-1 0,1-1 0,-11-7 0,-27 1 0,30 7 0,-50 2 0,55-1 0,0 1 0,0-1 0,0 0 0,-1 1 0,1-1 0,0 1 0,0-1 0,0 1 0,0 0 0,0 0 0,1 0 0,-1 0 0,0 0 0,0 1 0,1-1 0,-1 0 0,0 1 0,1-1 0,0 1 0,-1 0 0,1-1 0,-2 3 0,4-3 0,-1 1 0,0-1 0,0 0 0,1 0 0,-1 0 0,0 0 0,1 0 0,-1 0 0,1-1 0,-1 1 0,1 0 0,-1 0 0,1 0 0,0 0 0,0-1 0,-1 1 0,1 0 0,0 0 0,0-1 0,0 1 0,0-1 0,0 1 0,0-1 0,0 1 0,0-1 0,0 0 0,0 1 0,0-1 0,1 0 0,34 12 0,-34-11 0,15 3 0,1 0 0,35 1 0,-48-4 0,0-1 0,1 0 0,-1 0 0,0 0 0,0-1 0,0 1 0,0-2 0,0 1 0,0 0 0,0-1 0,0 0 0,-1 0 0,1 0 0,0-1 0,3-2 0,-7 3 0,1 0 0,-1 0 0,0 0 0,0 1 0,0-1 0,0 0 0,-1 0 0,1-1 0,-1 1 0,1 0 0,-1 0 0,1 0 0,-1 0 0,0 0 0,0 0 0,0-1 0,-1 1 0,1 0 0,0 0 0,-1 0 0,1 0 0,-1 0 0,0 0 0,0 0 0,-1-4 0,-33-56 0,25 47 0,5 7 0,0 0 0,0 1 0,0-1 0,-1 1 0,0 0 0,-1 0 0,0 1 0,-12-10 0,17 15 0,-1 1 0,1-1 0,0 1 0,-1-1 0,1 1 0,0 0 0,-1 0 0,1 0 0,0 0 0,-1 0 0,1 1 0,0-1 0,0 1 0,-1-1 0,1 1 0,0 0 0,0 0 0,0 0 0,0 0 0,0 0 0,0 1 0,0-1 0,0 1 0,0-1 0,-2 4 0,-58 57 0,39-38 0,8-13 0,13-19 0,17-28 0,-3 17 0,2 0 0,1 1 0,18-18 0,25-32 0,-55 62 0,-15 16 0,-16 20 0,18-16 0,6-11 0,1 1 0,0 0 0,-1 1 0,2-1 0,-1 0 0,0 1 0,1 0 0,0-1 0,0 1 0,0 0 0,-1 7 0,4-11 4,-1 0 0,1 0 0,-1 0 0,1-1-1,-1 1 1,1 0 0,0 0 0,0 0 0,-1-1 0,1 1-1,0 0 1,0-1 0,0 1 0,0 0 0,0-1-1,0 0 1,0 1 0,0-1 0,0 1 0,0-1 0,0 0-1,0 0 1,0 0 0,2 1 0,29 1-872,-28-2 275,11 0-6233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1T13:07:18.7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617 271 24575,'-37'-3'0,"0"-1"0,1-2 0,-1-2 0,-54-18 0,-40-9 0,61 23 0,42 9 0,0-2 0,0-1 0,-49-18 0,76 24 0,0 0 0,0-1 0,0 1 0,1 0 0,-1-1 0,0 1 0,0 0 0,0-1 0,1 1 0,-1-1 0,0 0 0,0 1 0,1-1 0,-1 0 0,1 1 0,-1-1 0,1 0 0,-1 0 0,1 1 0,-1-1 0,1 0 0,-1-1 0,1 1 0,0 0 0,1 1 0,-1-1 0,0 0 0,0 1 0,1-1 0,-1 0 0,1 1 0,-1-1 0,0 0 0,1 1 0,-1-1 0,1 1 0,0-1 0,-1 1 0,1-1 0,-1 1 0,1 0 0,0-1 0,1 0 0,45-17 0,-44 17 0,256-78 0,-249 76 0,-1 0 0,1 1 0,0 0 0,0 0 0,0 1 0,0 1 0,0-1 0,0 2 0,0-1 0,-1 1 0,1 1 0,0 0 0,0 0 0,-1 1 0,1 0 0,-1 1 0,0 0 0,0 0 0,0 1 0,0 0 0,-1 0 0,14 12 0,-21-15 0,-1-1 0,1 0 0,0 0 0,-1 0 0,1 1 0,-1-1 0,1 0 0,-1 0 0,1 1 0,-1-1 0,0 0 0,0 1 0,0-1 0,0 1 0,0-1 0,0 0 0,0 1 0,0-1 0,0 0 0,0 1 0,-1-1 0,1 0 0,-1 1 0,1-1 0,-1 0 0,0 0 0,1 1 0,-1-1 0,0 0 0,0 0 0,0 0 0,0 0 0,1 0 0,-2 0 0,1 0 0,-2 1 0,-50 37 0,39-31 0,-4 4 0,0 0 0,-1-2 0,-1 0 0,1-1 0,-2-1 0,1-1 0,-1-1 0,0 0 0,-1-2 0,1 0 0,-43 0 0,40-3 0,46-1 0,14-1 0,18 0 0,-31-1 0,1 2 0,-1 0 0,0 2 0,0 0 0,31 8 0,-53-10 0,-1 0 0,1 0 0,-1 0 0,1 0 0,-1 0 0,1 0 0,-1 0 0,0 0 0,1 0 0,-1 1 0,1-1 0,-1 0 0,1 0 0,-1 0 0,0 1 0,1-1 0,-1 0 0,1 1 0,-1-1 0,0 0 0,1 1 0,-1-1 0,0 0 0,0 1 0,1-1 0,-1 1 0,0-1 0,0 1 0,0-1 0,0 0 0,1 1 0,-1-1 0,0 1 0,0 0 0,-14 11 0,-36 7 0,42-17 0,-3 2-1365,2-1-5461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CDD4D-6686-8CC2-F632-BD860A5A1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EF4D7-76D0-F17A-1522-4A10B4D74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B6B0B-3ADB-FBD0-DCAF-7E8EB5315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0355-FCFE-447C-B8E8-DAF8316325F7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50AF2-FC18-D82E-01C5-63950CEE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D9EFB-6FB0-B446-8BB5-94DBB55C6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372A6-65C4-4203-8320-F9489919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5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0B53-E28B-67A1-A1F1-81B5F74B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F4830-30E9-0EB3-A31F-0115B7636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3EC75-00C3-C939-608F-A8FF856F0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0355-FCFE-447C-B8E8-DAF8316325F7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7BEA5-DC8F-2D70-932C-D7A275E8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00B55-4CD9-2625-78BF-D70DF143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372A6-65C4-4203-8320-F9489919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70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76DA9-E10C-AA9C-AF98-52C86E8CD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31AE3-3D11-7CA6-45AB-91B38D93F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D543A-AF4E-E6D2-145A-986AC16B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0355-FCFE-447C-B8E8-DAF8316325F7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8FFD5-3189-16B0-CC93-A405F26B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89945-133E-E72D-11D9-D775D37B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372A6-65C4-4203-8320-F9489919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4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8F8C-83AE-5731-75DE-E2ED474E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C913D-4A9A-4475-F522-BA4C2B987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6B427-C977-B724-5A67-D4DD877A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0355-FCFE-447C-B8E8-DAF8316325F7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D94F4-A093-95EB-53DC-160D7CCD4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2D14A-17A9-7691-961B-81DC3234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372A6-65C4-4203-8320-F9489919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4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30F65-8A3C-9DBD-80C1-694A54FE4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07684-FE4D-EDE6-2655-8AE719A1C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6663C-B7CD-6412-12A2-D3C2176E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0355-FCFE-447C-B8E8-DAF8316325F7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FE90B-7A17-E001-73FF-CF98FCD5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FFBFE-E4E8-3821-4BF4-47435C21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372A6-65C4-4203-8320-F9489919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6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E61E-A2DF-12A6-ECFD-9B2FAD2C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FB232-C529-BDC6-20B0-27B38CA96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7C216-5983-1A9A-D3B7-C74A04DED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B1347-E747-3696-0125-C79CF1C2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0355-FCFE-447C-B8E8-DAF8316325F7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C8230-EB86-80A2-78F4-E5D6571D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EF53D-2154-391D-F3D6-CD9F889A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372A6-65C4-4203-8320-F9489919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9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27046-578C-414B-FD8B-206EA438C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66C08-146D-F039-8B0F-2C8A3CA18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5B9A2-6DD3-8FAC-4DFC-E5BF27B9C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E7A863-AC49-66BD-9778-1AA85C178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FCA9C-4DDB-5241-1F8D-B3352280E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B79313-4CEA-3B9D-1265-26178C48D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0355-FCFE-447C-B8E8-DAF8316325F7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09B084-E653-A39A-53B4-5753FB93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582143-A2AC-30A5-6254-C4269C32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372A6-65C4-4203-8320-F9489919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1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770C-CC52-AD11-16C2-B901D4874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F22D8-2C85-FB7B-1016-9A4A50227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0355-FCFE-447C-B8E8-DAF8316325F7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67090-EE79-4D9E-DDC1-2A80BACB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713B1-CAE5-5BEE-CA31-6BA5A39A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372A6-65C4-4203-8320-F9489919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9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43E354-DC5F-0D0A-FB72-0B45061B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0355-FCFE-447C-B8E8-DAF8316325F7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4B3D67-439C-B147-B248-8017C39E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7D3E6-CCBF-EB07-A442-073EB6AC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372A6-65C4-4203-8320-F9489919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1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1DD4-08C2-32FE-8913-258A13E7D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5D737-399B-5760-A02D-DB37D857E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9013D-CE06-6AB3-10FC-316643DE1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D59A3-2EA3-6214-5DC6-AC85EE88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0355-FCFE-447C-B8E8-DAF8316325F7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C8B56-B648-10FB-F4C0-B7875FD9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882CB-F80B-DC33-8BF9-BF348D1B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372A6-65C4-4203-8320-F9489919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9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16E63-1286-2F65-063D-EAFCEA9F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BB9F9-70D2-9FE3-2F82-343E0C9DA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D875F-8124-6001-886D-671E06FB5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D150A-214E-A258-7349-663BCDD4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0355-FCFE-447C-B8E8-DAF8316325F7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0A9A3-0F8C-1280-1B53-2AD431C2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BC3AD-B262-B613-866C-AFC25819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372A6-65C4-4203-8320-F9489919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5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6B266-029C-507D-9736-A6157D9F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EC590-F31F-DF3B-DE83-C7E208683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A12C7-C358-3C15-57F1-F650EB1AC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50355-FCFE-447C-B8E8-DAF8316325F7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692C4-B677-FFA8-59AE-D5937C7BB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768A5-3E2B-CB86-1A33-B872209AA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372A6-65C4-4203-8320-F9489919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3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6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image" Target="../media/image6.jpeg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2.jpeg"/><Relationship Id="rId5" Type="http://schemas.openxmlformats.org/officeDocument/2006/relationships/image" Target="../media/image9.png"/><Relationship Id="rId15" Type="http://schemas.openxmlformats.org/officeDocument/2006/relationships/image" Target="../media/image17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12A42805-C05D-DE3F-B0ED-FF2E198A0E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2DiagRect">
            <a:avLst>
              <a:gd name="adj1" fmla="val 0"/>
              <a:gd name="adj2" fmla="val 19252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C9A23E81-0623-BACD-A5E9-EC67CFB468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" t="14965" r="3798" b="22178"/>
          <a:stretch/>
        </p:blipFill>
        <p:spPr bwMode="auto">
          <a:xfrm>
            <a:off x="0" y="1273628"/>
            <a:ext cx="6885992" cy="431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D019F07-2D50-AB1E-F37E-3482DEA170F5}"/>
              </a:ext>
            </a:extLst>
          </p:cNvPr>
          <p:cNvGrpSpPr/>
          <p:nvPr/>
        </p:nvGrpSpPr>
        <p:grpSpPr>
          <a:xfrm>
            <a:off x="7814960" y="876759"/>
            <a:ext cx="4377036" cy="5027872"/>
            <a:chOff x="9373780" y="3391946"/>
            <a:chExt cx="2656469" cy="2395948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A53BC1B-F53B-A733-21EA-0BFFDA37DFB1}"/>
                </a:ext>
              </a:extLst>
            </p:cNvPr>
            <p:cNvSpPr/>
            <p:nvPr/>
          </p:nvSpPr>
          <p:spPr>
            <a:xfrm>
              <a:off x="10594960" y="3915860"/>
              <a:ext cx="1435289" cy="877022"/>
            </a:xfrm>
            <a:custGeom>
              <a:avLst/>
              <a:gdLst>
                <a:gd name="connsiteX0" fmla="*/ 0 w 1554759"/>
                <a:gd name="connsiteY0" fmla="*/ 670385 h 1340770"/>
                <a:gd name="connsiteX1" fmla="*/ 335193 w 1554759"/>
                <a:gd name="connsiteY1" fmla="*/ 0 h 1340770"/>
                <a:gd name="connsiteX2" fmla="*/ 1219567 w 1554759"/>
                <a:gd name="connsiteY2" fmla="*/ 0 h 1340770"/>
                <a:gd name="connsiteX3" fmla="*/ 1554759 w 1554759"/>
                <a:gd name="connsiteY3" fmla="*/ 670385 h 1340770"/>
                <a:gd name="connsiteX4" fmla="*/ 1219567 w 1554759"/>
                <a:gd name="connsiteY4" fmla="*/ 1340770 h 1340770"/>
                <a:gd name="connsiteX5" fmla="*/ 335193 w 1554759"/>
                <a:gd name="connsiteY5" fmla="*/ 1340770 h 1340770"/>
                <a:gd name="connsiteX6" fmla="*/ 0 w 1554759"/>
                <a:gd name="connsiteY6" fmla="*/ 670385 h 134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4759" h="1340770">
                  <a:moveTo>
                    <a:pt x="0" y="670385"/>
                  </a:moveTo>
                  <a:lnTo>
                    <a:pt x="335193" y="0"/>
                  </a:lnTo>
                  <a:lnTo>
                    <a:pt x="1219567" y="0"/>
                  </a:lnTo>
                  <a:lnTo>
                    <a:pt x="1554759" y="670385"/>
                  </a:lnTo>
                  <a:lnTo>
                    <a:pt x="1219567" y="1340770"/>
                  </a:lnTo>
                  <a:lnTo>
                    <a:pt x="335193" y="1340770"/>
                  </a:lnTo>
                  <a:lnTo>
                    <a:pt x="0" y="670385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41294" tIns="239834" rIns="241294" bIns="239834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b="1" dirty="0">
                  <a:solidFill>
                    <a:schemeClr val="accent1">
                      <a:lumMod val="50000"/>
                    </a:schemeClr>
                  </a:solidFill>
                </a:rPr>
                <a:t>Project</a:t>
              </a:r>
            </a:p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b="1" kern="1200" dirty="0">
                  <a:solidFill>
                    <a:schemeClr val="accent1">
                      <a:lumMod val="50000"/>
                    </a:schemeClr>
                  </a:solidFill>
                </a:rPr>
                <a:t>SQL</a:t>
              </a:r>
            </a:p>
          </p:txBody>
        </p:sp>
        <p:sp>
          <p:nvSpPr>
            <p:cNvPr id="10" name="Hexagon 9" descr="Main | HYUNDAI Motors">
              <a:extLst>
                <a:ext uri="{FF2B5EF4-FFF2-40B4-BE49-F238E27FC236}">
                  <a16:creationId xmlns:a16="http://schemas.microsoft.com/office/drawing/2014/main" id="{809AADD4-8D1B-C07A-2F3C-8874A4DCE381}"/>
                </a:ext>
              </a:extLst>
            </p:cNvPr>
            <p:cNvSpPr/>
            <p:nvPr/>
          </p:nvSpPr>
          <p:spPr>
            <a:xfrm>
              <a:off x="9373780" y="3426204"/>
              <a:ext cx="1449387" cy="930666"/>
            </a:xfrm>
            <a:prstGeom prst="hexagon">
              <a:avLst>
                <a:gd name="adj" fmla="val 27934"/>
                <a:gd name="vf" fmla="val 115470"/>
              </a:avLst>
            </a:prstGeom>
            <a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7000" r="-7000"/>
              </a:stretch>
            </a:blip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D59AE51D-B3D5-7A52-BA12-683AAB101859}"/>
                </a:ext>
              </a:extLst>
            </p:cNvPr>
            <p:cNvSpPr/>
            <p:nvPr/>
          </p:nvSpPr>
          <p:spPr>
            <a:xfrm>
              <a:off x="10732337" y="3391946"/>
              <a:ext cx="237927" cy="131450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C3AAC37-6EE4-DCB1-EAC5-390E690B9823}"/>
                </a:ext>
              </a:extLst>
            </p:cNvPr>
            <p:cNvSpPr/>
            <p:nvPr/>
          </p:nvSpPr>
          <p:spPr>
            <a:xfrm>
              <a:off x="9506778" y="5007043"/>
              <a:ext cx="1435289" cy="780851"/>
            </a:xfrm>
            <a:custGeom>
              <a:avLst/>
              <a:gdLst>
                <a:gd name="connsiteX0" fmla="*/ 0 w 1554759"/>
                <a:gd name="connsiteY0" fmla="*/ 670385 h 1340770"/>
                <a:gd name="connsiteX1" fmla="*/ 335193 w 1554759"/>
                <a:gd name="connsiteY1" fmla="*/ 0 h 1340770"/>
                <a:gd name="connsiteX2" fmla="*/ 1219567 w 1554759"/>
                <a:gd name="connsiteY2" fmla="*/ 0 h 1340770"/>
                <a:gd name="connsiteX3" fmla="*/ 1554759 w 1554759"/>
                <a:gd name="connsiteY3" fmla="*/ 670385 h 1340770"/>
                <a:gd name="connsiteX4" fmla="*/ 1219567 w 1554759"/>
                <a:gd name="connsiteY4" fmla="*/ 1340770 h 1340770"/>
                <a:gd name="connsiteX5" fmla="*/ 335193 w 1554759"/>
                <a:gd name="connsiteY5" fmla="*/ 1340770 h 1340770"/>
                <a:gd name="connsiteX6" fmla="*/ 0 w 1554759"/>
                <a:gd name="connsiteY6" fmla="*/ 670385 h 134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4759" h="1340770">
                  <a:moveTo>
                    <a:pt x="0" y="670385"/>
                  </a:moveTo>
                  <a:lnTo>
                    <a:pt x="335193" y="0"/>
                  </a:lnTo>
                  <a:lnTo>
                    <a:pt x="1219567" y="0"/>
                  </a:lnTo>
                  <a:lnTo>
                    <a:pt x="1554759" y="670385"/>
                  </a:lnTo>
                  <a:lnTo>
                    <a:pt x="1219567" y="1340770"/>
                  </a:lnTo>
                  <a:lnTo>
                    <a:pt x="335193" y="1340770"/>
                  </a:lnTo>
                  <a:lnTo>
                    <a:pt x="0" y="670385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41294" tIns="239834" rIns="241294" bIns="239834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b="1" kern="1200" dirty="0">
                  <a:solidFill>
                    <a:schemeClr val="accent1">
                      <a:lumMod val="50000"/>
                    </a:schemeClr>
                  </a:solidFill>
                </a:rPr>
                <a:t>Car Data</a:t>
              </a:r>
            </a:p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b="1" kern="1200" dirty="0">
                  <a:solidFill>
                    <a:schemeClr val="accent1">
                      <a:lumMod val="50000"/>
                    </a:schemeClr>
                  </a:solidFill>
                </a:rPr>
                <a:t>Analysis - UK</a:t>
              </a:r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DC15D0D7-0297-1AB2-EFDA-42E51B58F508}"/>
                </a:ext>
              </a:extLst>
            </p:cNvPr>
            <p:cNvSpPr/>
            <p:nvPr/>
          </p:nvSpPr>
          <p:spPr>
            <a:xfrm>
              <a:off x="11221773" y="5111352"/>
              <a:ext cx="200666" cy="129596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1E87227F-46E4-8304-0B30-51A78AD48618}"/>
                </a:ext>
              </a:extLst>
            </p:cNvPr>
            <p:cNvSpPr/>
            <p:nvPr/>
          </p:nvSpPr>
          <p:spPr>
            <a:xfrm>
              <a:off x="10286095" y="4516529"/>
              <a:ext cx="210708" cy="15005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051957B-10C8-C0BC-7F09-8BA9DDD40E59}"/>
              </a:ext>
            </a:extLst>
          </p:cNvPr>
          <p:cNvSpPr/>
          <p:nvPr/>
        </p:nvSpPr>
        <p:spPr>
          <a:xfrm>
            <a:off x="10053439" y="5147503"/>
            <a:ext cx="2022448" cy="1638607"/>
          </a:xfrm>
          <a:custGeom>
            <a:avLst/>
            <a:gdLst>
              <a:gd name="connsiteX0" fmla="*/ 0 w 1554759"/>
              <a:gd name="connsiteY0" fmla="*/ 670385 h 1340770"/>
              <a:gd name="connsiteX1" fmla="*/ 335193 w 1554759"/>
              <a:gd name="connsiteY1" fmla="*/ 0 h 1340770"/>
              <a:gd name="connsiteX2" fmla="*/ 1219567 w 1554759"/>
              <a:gd name="connsiteY2" fmla="*/ 0 h 1340770"/>
              <a:gd name="connsiteX3" fmla="*/ 1554759 w 1554759"/>
              <a:gd name="connsiteY3" fmla="*/ 670385 h 1340770"/>
              <a:gd name="connsiteX4" fmla="*/ 1219567 w 1554759"/>
              <a:gd name="connsiteY4" fmla="*/ 1340770 h 1340770"/>
              <a:gd name="connsiteX5" fmla="*/ 335193 w 1554759"/>
              <a:gd name="connsiteY5" fmla="*/ 1340770 h 1340770"/>
              <a:gd name="connsiteX6" fmla="*/ 0 w 1554759"/>
              <a:gd name="connsiteY6" fmla="*/ 670385 h 134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4759" h="1340770">
                <a:moveTo>
                  <a:pt x="0" y="670385"/>
                </a:moveTo>
                <a:lnTo>
                  <a:pt x="335193" y="0"/>
                </a:lnTo>
                <a:lnTo>
                  <a:pt x="1219567" y="0"/>
                </a:lnTo>
                <a:lnTo>
                  <a:pt x="1554759" y="670385"/>
                </a:lnTo>
                <a:lnTo>
                  <a:pt x="1219567" y="1340770"/>
                </a:lnTo>
                <a:lnTo>
                  <a:pt x="335193" y="1340770"/>
                </a:lnTo>
                <a:lnTo>
                  <a:pt x="0" y="670385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241294" tIns="239834" rIns="241294" bIns="239834" numCol="1" spcCol="1270" anchor="ctr" anchorCtr="0">
            <a:noAutofit/>
          </a:bodyPr>
          <a:lstStyle/>
          <a:p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----------------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Vishal_M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500" b="1" kern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B199A2-BFC6-0661-68A3-3539AD233E56}"/>
              </a:ext>
            </a:extLst>
          </p:cNvPr>
          <p:cNvGrpSpPr/>
          <p:nvPr/>
        </p:nvGrpSpPr>
        <p:grpSpPr>
          <a:xfrm>
            <a:off x="457575" y="3686375"/>
            <a:ext cx="450360" cy="140400"/>
            <a:chOff x="457575" y="3686375"/>
            <a:chExt cx="450360" cy="14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B7957EF-A87B-FACE-1CE1-35E00FA5B659}"/>
                    </a:ext>
                  </a:extLst>
                </p14:cNvPr>
                <p14:cNvContentPartPr/>
                <p14:nvPr/>
              </p14:nvContentPartPr>
              <p14:xfrm>
                <a:off x="457575" y="3686375"/>
                <a:ext cx="426240" cy="140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B7957EF-A87B-FACE-1CE1-35E00FA5B65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8575" y="3677375"/>
                  <a:ext cx="4438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3B66D96-67BA-D368-5786-768C611D3C98}"/>
                    </a:ext>
                  </a:extLst>
                </p14:cNvPr>
                <p14:cNvContentPartPr/>
                <p14:nvPr/>
              </p14:nvContentPartPr>
              <p14:xfrm>
                <a:off x="685815" y="3687095"/>
                <a:ext cx="222120" cy="109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3B66D96-67BA-D368-5786-768C611D3C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7175" y="3678095"/>
                  <a:ext cx="239760" cy="127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75625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438F26E-8C54-C71D-B67C-454F0947A0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5918764"/>
              </p:ext>
            </p:extLst>
          </p:nvPr>
        </p:nvGraphicFramePr>
        <p:xfrm>
          <a:off x="759655" y="719666"/>
          <a:ext cx="10930597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2927C57A-957F-9F06-BBE2-C25D20F84136}"/>
              </a:ext>
            </a:extLst>
          </p:cNvPr>
          <p:cNvSpPr txBox="1">
            <a:spLocks/>
          </p:cNvSpPr>
          <p:nvPr/>
        </p:nvSpPr>
        <p:spPr>
          <a:xfrm>
            <a:off x="3485322" y="265077"/>
            <a:ext cx="5221355" cy="4545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Sales across each model in each year</a:t>
            </a:r>
          </a:p>
        </p:txBody>
      </p:sp>
      <p:pic>
        <p:nvPicPr>
          <p:cNvPr id="5" name="Picture 4" descr="Main | HYUNDAI Motors">
            <a:extLst>
              <a:ext uri="{FF2B5EF4-FFF2-40B4-BE49-F238E27FC236}">
                <a16:creationId xmlns:a16="http://schemas.microsoft.com/office/drawing/2014/main" id="{8E82B069-315F-6A90-9BB9-1A6E282A9A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97" b="25004"/>
          <a:stretch/>
        </p:blipFill>
        <p:spPr bwMode="auto">
          <a:xfrm>
            <a:off x="0" y="109806"/>
            <a:ext cx="2495272" cy="105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854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06BA923-7A54-9CE9-252A-1F13FBA2C2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4313176"/>
              </p:ext>
            </p:extLst>
          </p:nvPr>
        </p:nvGraphicFramePr>
        <p:xfrm>
          <a:off x="696686" y="719666"/>
          <a:ext cx="1059542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 descr="Main | HYUNDAI Motors">
            <a:extLst>
              <a:ext uri="{FF2B5EF4-FFF2-40B4-BE49-F238E27FC236}">
                <a16:creationId xmlns:a16="http://schemas.microsoft.com/office/drawing/2014/main" id="{4E63E7F4-BE8A-9170-9108-F1784E780C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97" b="25004"/>
          <a:stretch/>
        </p:blipFill>
        <p:spPr bwMode="auto">
          <a:xfrm>
            <a:off x="0" y="0"/>
            <a:ext cx="2495272" cy="105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992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ain | HYUNDAI Motors">
            <a:extLst>
              <a:ext uri="{FF2B5EF4-FFF2-40B4-BE49-F238E27FC236}">
                <a16:creationId xmlns:a16="http://schemas.microsoft.com/office/drawing/2014/main" id="{224892FB-49A5-59EE-A4AA-290E1C0CB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97" b="25004"/>
          <a:stretch/>
        </p:blipFill>
        <p:spPr bwMode="auto">
          <a:xfrm>
            <a:off x="0" y="0"/>
            <a:ext cx="2495272" cy="105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DE9913B-A82A-A3F8-D1B2-175A73D52B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6160596"/>
              </p:ext>
            </p:extLst>
          </p:nvPr>
        </p:nvGraphicFramePr>
        <p:xfrm>
          <a:off x="6415752" y="1368990"/>
          <a:ext cx="5221355" cy="5109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EA57D03-7FD9-D2B5-2021-DE545F0E1E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8824125"/>
              </p:ext>
            </p:extLst>
          </p:nvPr>
        </p:nvGraphicFramePr>
        <p:xfrm>
          <a:off x="371290" y="1368990"/>
          <a:ext cx="5404960" cy="5109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D4401F34-C053-2B9D-DFEE-536B71AE8D45}"/>
              </a:ext>
            </a:extLst>
          </p:cNvPr>
          <p:cNvSpPr txBox="1">
            <a:spLocks/>
          </p:cNvSpPr>
          <p:nvPr/>
        </p:nvSpPr>
        <p:spPr>
          <a:xfrm>
            <a:off x="3485322" y="604321"/>
            <a:ext cx="5221355" cy="45458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+mn-lt"/>
              </a:rPr>
              <a:t>Most Preferred Models </a:t>
            </a:r>
          </a:p>
        </p:txBody>
      </p:sp>
    </p:spTree>
    <p:extLst>
      <p:ext uri="{BB962C8B-B14F-4D97-AF65-F5344CB8AC3E}">
        <p14:creationId xmlns:p14="http://schemas.microsoft.com/office/powerpoint/2010/main" val="3052710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in | HYUNDAI Motors">
            <a:extLst>
              <a:ext uri="{FF2B5EF4-FFF2-40B4-BE49-F238E27FC236}">
                <a16:creationId xmlns:a16="http://schemas.microsoft.com/office/drawing/2014/main" id="{6AC88DE0-D7B5-472E-D601-FE331FAC4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97" b="25004"/>
          <a:stretch/>
        </p:blipFill>
        <p:spPr bwMode="auto">
          <a:xfrm>
            <a:off x="0" y="14206"/>
            <a:ext cx="2495272" cy="105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19E9443-8BFB-A777-3C67-190F464F4B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4323677"/>
              </p:ext>
            </p:extLst>
          </p:nvPr>
        </p:nvGraphicFramePr>
        <p:xfrm>
          <a:off x="604911" y="719666"/>
          <a:ext cx="10607039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0A4911A5-3BE7-A5CE-9368-9587318C5CE8}"/>
              </a:ext>
            </a:extLst>
          </p:cNvPr>
          <p:cNvSpPr txBox="1">
            <a:spLocks/>
          </p:cNvSpPr>
          <p:nvPr/>
        </p:nvSpPr>
        <p:spPr>
          <a:xfrm>
            <a:off x="3485322" y="316366"/>
            <a:ext cx="5221355" cy="45458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+mn-lt"/>
              </a:rPr>
              <a:t>Mileage of Preferred Models </a:t>
            </a:r>
          </a:p>
        </p:txBody>
      </p:sp>
    </p:spTree>
    <p:extLst>
      <p:ext uri="{BB962C8B-B14F-4D97-AF65-F5344CB8AC3E}">
        <p14:creationId xmlns:p14="http://schemas.microsoft.com/office/powerpoint/2010/main" val="2009329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in | HYUNDAI Motors">
            <a:extLst>
              <a:ext uri="{FF2B5EF4-FFF2-40B4-BE49-F238E27FC236}">
                <a16:creationId xmlns:a16="http://schemas.microsoft.com/office/drawing/2014/main" id="{B9EA3879-C04E-A73F-236E-44D5888C8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97" b="25004"/>
          <a:stretch/>
        </p:blipFill>
        <p:spPr bwMode="auto">
          <a:xfrm>
            <a:off x="0" y="14206"/>
            <a:ext cx="2495272" cy="105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8281D42-7756-6175-8282-2F214FB75B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9262680"/>
              </p:ext>
            </p:extLst>
          </p:nvPr>
        </p:nvGraphicFramePr>
        <p:xfrm>
          <a:off x="532226" y="813315"/>
          <a:ext cx="11127545" cy="5779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1AA6B228-457A-E415-89D3-501E3E9BDD6B}"/>
              </a:ext>
            </a:extLst>
          </p:cNvPr>
          <p:cNvSpPr txBox="1">
            <a:spLocks/>
          </p:cNvSpPr>
          <p:nvPr/>
        </p:nvSpPr>
        <p:spPr>
          <a:xfrm>
            <a:off x="3485322" y="265077"/>
            <a:ext cx="5221355" cy="454589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latin typeface="+mn-lt"/>
              </a:rPr>
              <a:t>Financial Expenditure for some of the recent year Models</a:t>
            </a:r>
          </a:p>
        </p:txBody>
      </p:sp>
    </p:spTree>
    <p:extLst>
      <p:ext uri="{BB962C8B-B14F-4D97-AF65-F5344CB8AC3E}">
        <p14:creationId xmlns:p14="http://schemas.microsoft.com/office/powerpoint/2010/main" val="2376952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in | HYUNDAI Motors">
            <a:extLst>
              <a:ext uri="{FF2B5EF4-FFF2-40B4-BE49-F238E27FC236}">
                <a16:creationId xmlns:a16="http://schemas.microsoft.com/office/drawing/2014/main" id="{B4787C0C-C1C4-C853-6754-05F275DB9B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97" b="25004"/>
          <a:stretch/>
        </p:blipFill>
        <p:spPr bwMode="auto">
          <a:xfrm>
            <a:off x="0" y="14206"/>
            <a:ext cx="2495272" cy="105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0DD0EF2-3E7B-6063-B0D7-46DB0DC558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8233803"/>
              </p:ext>
            </p:extLst>
          </p:nvPr>
        </p:nvGraphicFramePr>
        <p:xfrm>
          <a:off x="905022" y="1073116"/>
          <a:ext cx="10381956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E423DA27-80F2-8E03-34DF-A702F28C45DC}"/>
              </a:ext>
            </a:extLst>
          </p:cNvPr>
          <p:cNvSpPr txBox="1">
            <a:spLocks/>
          </p:cNvSpPr>
          <p:nvPr/>
        </p:nvSpPr>
        <p:spPr>
          <a:xfrm>
            <a:off x="3485322" y="316366"/>
            <a:ext cx="6355364" cy="75675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+mn-lt"/>
              </a:rPr>
              <a:t>Comparison of Financial  Expenditure  Towards UK </a:t>
            </a:r>
            <a:r>
              <a:rPr lang="en-US" sz="3200" b="1" dirty="0" err="1">
                <a:latin typeface="+mn-lt"/>
              </a:rPr>
              <a:t>Captia</a:t>
            </a:r>
            <a:r>
              <a:rPr lang="en-US" sz="3200" b="1" dirty="0">
                <a:latin typeface="+mn-lt"/>
              </a:rPr>
              <a:t> </a:t>
            </a:r>
          </a:p>
          <a:p>
            <a:pPr algn="ctr"/>
            <a:r>
              <a:rPr lang="en-US" sz="3200" b="1" dirty="0">
                <a:latin typeface="+mn-lt"/>
              </a:rPr>
              <a:t>Of Top Models</a:t>
            </a:r>
          </a:p>
        </p:txBody>
      </p:sp>
    </p:spTree>
    <p:extLst>
      <p:ext uri="{BB962C8B-B14F-4D97-AF65-F5344CB8AC3E}">
        <p14:creationId xmlns:p14="http://schemas.microsoft.com/office/powerpoint/2010/main" val="4111521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in | HYUNDAI Motors">
            <a:extLst>
              <a:ext uri="{FF2B5EF4-FFF2-40B4-BE49-F238E27FC236}">
                <a16:creationId xmlns:a16="http://schemas.microsoft.com/office/drawing/2014/main" id="{19A0F1C0-2FD4-0E89-E7C2-508009CB0A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97" b="25004"/>
          <a:stretch/>
        </p:blipFill>
        <p:spPr bwMode="auto">
          <a:xfrm>
            <a:off x="202307" y="241500"/>
            <a:ext cx="2495272" cy="105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51703D-F4E5-8528-26D4-3DEB9D0F613C}"/>
              </a:ext>
            </a:extLst>
          </p:cNvPr>
          <p:cNvSpPr txBox="1">
            <a:spLocks/>
          </p:cNvSpPr>
          <p:nvPr/>
        </p:nvSpPr>
        <p:spPr>
          <a:xfrm>
            <a:off x="3485322" y="263401"/>
            <a:ext cx="5221355" cy="45458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900" b="1" i="1" dirty="0">
                <a:latin typeface="+mn-lt"/>
              </a:rPr>
              <a:t>Conclusion</a:t>
            </a:r>
            <a:endParaRPr lang="en-US" sz="3200" b="1" i="1" dirty="0">
              <a:latin typeface="+mn-lt"/>
            </a:endParaRPr>
          </a:p>
          <a:p>
            <a:pPr algn="ctr"/>
            <a:endParaRPr lang="en-US" sz="3200" b="1" dirty="0">
              <a:latin typeface="+mn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375E4A-923E-8D36-CCE4-171DD4AF3B9E}"/>
              </a:ext>
            </a:extLst>
          </p:cNvPr>
          <p:cNvSpPr txBox="1">
            <a:spLocks/>
          </p:cNvSpPr>
          <p:nvPr/>
        </p:nvSpPr>
        <p:spPr>
          <a:xfrm>
            <a:off x="647780" y="1194480"/>
            <a:ext cx="11065249" cy="487249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+mn-lt"/>
              </a:rPr>
              <a:t>A Glimpse From Stats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From the above comparison we can see that the petrol variant is optimized well in different models especially in manual transmission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Low and medium level Engine size will help to provided high efficiency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And we can see that these are the most preferred model is top among efficiency and it is also a bit costlier when compared to other variants based in recent years </a:t>
            </a:r>
          </a:p>
          <a:p>
            <a:r>
              <a:rPr lang="en-US" sz="2800" dirty="0">
                <a:latin typeface="+mn-lt"/>
              </a:rPr>
              <a:t>View Points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We can go for petrol and Manual variants in similar to model I10 and some models followed by i20 and Kona some good stats.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Or else the top performer Tucson can be improvised in efficiency and some fuel-type variants also may give some good hype for it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Additional Fuel-type variants have gained sales in overall market cap </a:t>
            </a:r>
          </a:p>
          <a:p>
            <a:endParaRPr lang="en-US" sz="3200" b="1" dirty="0">
              <a:latin typeface="+mn-lt"/>
            </a:endParaRPr>
          </a:p>
        </p:txBody>
      </p:sp>
      <p:pic>
        <p:nvPicPr>
          <p:cNvPr id="5" name="Picture 4" descr="Hyundai PNG image free download">
            <a:extLst>
              <a:ext uri="{FF2B5EF4-FFF2-40B4-BE49-F238E27FC236}">
                <a16:creationId xmlns:a16="http://schemas.microsoft.com/office/drawing/2014/main" id="{67547F58-692E-2A6C-BDB3-EA7D80F9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323" y="214459"/>
            <a:ext cx="1736383" cy="115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025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AFCC51B-21D7-33DF-3537-3BC71EA96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4312"/>
            <a:ext cx="11430000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6D788A3-F9CD-D251-8E7D-1730571379E4}"/>
              </a:ext>
            </a:extLst>
          </p:cNvPr>
          <p:cNvSpPr/>
          <p:nvPr/>
        </p:nvSpPr>
        <p:spPr>
          <a:xfrm>
            <a:off x="3096579" y="453464"/>
            <a:ext cx="630832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C1E07D-726B-1C45-638B-F3B4E24FB1F5}"/>
              </a:ext>
            </a:extLst>
          </p:cNvPr>
          <p:cNvSpPr/>
          <p:nvPr/>
        </p:nvSpPr>
        <p:spPr>
          <a:xfrm>
            <a:off x="8159262" y="5874246"/>
            <a:ext cx="348852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By- Vishal M</a:t>
            </a:r>
          </a:p>
        </p:txBody>
      </p:sp>
    </p:spTree>
    <p:extLst>
      <p:ext uri="{BB962C8B-B14F-4D97-AF65-F5344CB8AC3E}">
        <p14:creationId xmlns:p14="http://schemas.microsoft.com/office/powerpoint/2010/main" val="51133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in | HYUNDAI Motors">
            <a:extLst>
              <a:ext uri="{FF2B5EF4-FFF2-40B4-BE49-F238E27FC236}">
                <a16:creationId xmlns:a16="http://schemas.microsoft.com/office/drawing/2014/main" id="{7C542412-10BF-922B-DFB9-05957DFEDC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97" b="25004"/>
          <a:stretch/>
        </p:blipFill>
        <p:spPr bwMode="auto">
          <a:xfrm>
            <a:off x="0" y="109806"/>
            <a:ext cx="2495272" cy="105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B11B3F-BFBD-3DDE-8372-30043441E67B}"/>
              </a:ext>
            </a:extLst>
          </p:cNvPr>
          <p:cNvSpPr txBox="1"/>
          <p:nvPr/>
        </p:nvSpPr>
        <p:spPr>
          <a:xfrm>
            <a:off x="4839286" y="239151"/>
            <a:ext cx="281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SALES CROSS BRANDS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93E35B8-9EDC-40CA-7C5C-0BE8DEDC46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8540387"/>
              </p:ext>
            </p:extLst>
          </p:nvPr>
        </p:nvGraphicFramePr>
        <p:xfrm>
          <a:off x="46100" y="750970"/>
          <a:ext cx="11312147" cy="5356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340" name="Picture 4" descr="Hyundai PNG image free download">
            <a:extLst>
              <a:ext uri="{FF2B5EF4-FFF2-40B4-BE49-F238E27FC236}">
                <a16:creationId xmlns:a16="http://schemas.microsoft.com/office/drawing/2014/main" id="{81720695-5ADE-460B-DBD7-3E3426657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560" y="2678258"/>
            <a:ext cx="1736383" cy="115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7">
            <a:extLst>
              <a:ext uri="{FF2B5EF4-FFF2-40B4-BE49-F238E27FC236}">
                <a16:creationId xmlns:a16="http://schemas.microsoft.com/office/drawing/2014/main" id="{D35CC1CB-5DB9-B7E5-B69E-474E1B1AEFA6}"/>
              </a:ext>
            </a:extLst>
          </p:cNvPr>
          <p:cNvSpPr txBox="1"/>
          <p:nvPr/>
        </p:nvSpPr>
        <p:spPr>
          <a:xfrm>
            <a:off x="1429202" y="6269519"/>
            <a:ext cx="9633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Market level Sales across each brands we are at the top 4  among the leading brands</a:t>
            </a:r>
          </a:p>
        </p:txBody>
      </p:sp>
    </p:spTree>
    <p:extLst>
      <p:ext uri="{BB962C8B-B14F-4D97-AF65-F5344CB8AC3E}">
        <p14:creationId xmlns:p14="http://schemas.microsoft.com/office/powerpoint/2010/main" val="1434493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y Buy Hyundai? | Patrick Hyundai">
            <a:extLst>
              <a:ext uri="{FF2B5EF4-FFF2-40B4-BE49-F238E27FC236}">
                <a16:creationId xmlns:a16="http://schemas.microsoft.com/office/drawing/2014/main" id="{A933BA7E-EDBF-B71F-7F37-74253C3B80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69" r="1" b="17308"/>
          <a:stretch/>
        </p:blipFill>
        <p:spPr bwMode="auto">
          <a:xfrm>
            <a:off x="2429426" y="0"/>
            <a:ext cx="9759284" cy="401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User">
            <a:extLst>
              <a:ext uri="{FF2B5EF4-FFF2-40B4-BE49-F238E27FC236}">
                <a16:creationId xmlns:a16="http://schemas.microsoft.com/office/drawing/2014/main" id="{6DE197B2-1D41-61D0-6576-6090CD962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1144" y="4512819"/>
            <a:ext cx="914400" cy="914400"/>
          </a:xfrm>
          <a:prstGeom prst="rect">
            <a:avLst/>
          </a:prstGeom>
        </p:spPr>
      </p:pic>
      <p:pic>
        <p:nvPicPr>
          <p:cNvPr id="12" name="Graphic 11" descr="Speech">
            <a:extLst>
              <a:ext uri="{FF2B5EF4-FFF2-40B4-BE49-F238E27FC236}">
                <a16:creationId xmlns:a16="http://schemas.microsoft.com/office/drawing/2014/main" id="{23383719-B521-1BEE-D2AE-7B2F04520F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7108344" y="4303957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7B38634-7B4E-941F-9EC4-E37491E1C376}"/>
              </a:ext>
            </a:extLst>
          </p:cNvPr>
          <p:cNvSpPr txBox="1"/>
          <p:nvPr/>
        </p:nvSpPr>
        <p:spPr>
          <a:xfrm>
            <a:off x="6257367" y="5399067"/>
            <a:ext cx="2203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accent1"/>
                </a:solidFill>
              </a:rPr>
              <a:t>4860 </a:t>
            </a:r>
          </a:p>
          <a:p>
            <a:pPr algn="ctr"/>
            <a:r>
              <a:rPr lang="en-US" sz="2400" b="1" i="1" dirty="0"/>
              <a:t>Happy Clients</a:t>
            </a:r>
          </a:p>
          <a:p>
            <a:pPr algn="ctr"/>
            <a:endParaRPr lang="en-US" sz="2400" b="1" i="1" dirty="0"/>
          </a:p>
        </p:txBody>
      </p:sp>
      <p:pic>
        <p:nvPicPr>
          <p:cNvPr id="21" name="Graphic 20" descr="Dollar">
            <a:extLst>
              <a:ext uri="{FF2B5EF4-FFF2-40B4-BE49-F238E27FC236}">
                <a16:creationId xmlns:a16="http://schemas.microsoft.com/office/drawing/2014/main" id="{0C1BD0D9-DF37-B659-D2D2-AA97CAD6AD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13190" y="4289136"/>
            <a:ext cx="447366" cy="447366"/>
          </a:xfrm>
          <a:prstGeom prst="rect">
            <a:avLst/>
          </a:prstGeom>
        </p:spPr>
      </p:pic>
      <p:pic>
        <p:nvPicPr>
          <p:cNvPr id="25" name="Graphic 24" descr="Money">
            <a:extLst>
              <a:ext uri="{FF2B5EF4-FFF2-40B4-BE49-F238E27FC236}">
                <a16:creationId xmlns:a16="http://schemas.microsoft.com/office/drawing/2014/main" id="{81667993-67F0-EFB9-700D-73CE8F0538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16144" y="4362636"/>
            <a:ext cx="1144412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A6221BA-426E-CFE1-0C6F-871B0FF420A7}"/>
              </a:ext>
            </a:extLst>
          </p:cNvPr>
          <p:cNvSpPr txBox="1"/>
          <p:nvPr/>
        </p:nvSpPr>
        <p:spPr>
          <a:xfrm>
            <a:off x="9075595" y="5374734"/>
            <a:ext cx="2203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accent1"/>
                </a:solidFill>
              </a:rPr>
              <a:t>80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endParaRPr lang="en-US" sz="2400" b="1" i="1" dirty="0"/>
          </a:p>
          <a:p>
            <a:pPr algn="ctr"/>
            <a:r>
              <a:rPr lang="en-US" sz="2400" b="1" i="1" dirty="0"/>
              <a:t>Million dollars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09CEDB-039B-9BCA-ADE9-B59E6DEADC43}"/>
              </a:ext>
            </a:extLst>
          </p:cNvPr>
          <p:cNvSpPr/>
          <p:nvPr/>
        </p:nvSpPr>
        <p:spPr>
          <a:xfrm rot="16200000">
            <a:off x="923534" y="-831786"/>
            <a:ext cx="4101634" cy="57652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apezoid 28">
            <a:extLst>
              <a:ext uri="{FF2B5EF4-FFF2-40B4-BE49-F238E27FC236}">
                <a16:creationId xmlns:a16="http://schemas.microsoft.com/office/drawing/2014/main" id="{ADBFC74D-F5E8-511D-327C-F0DA8CA929D4}"/>
              </a:ext>
            </a:extLst>
          </p:cNvPr>
          <p:cNvSpPr/>
          <p:nvPr/>
        </p:nvSpPr>
        <p:spPr>
          <a:xfrm flipV="1">
            <a:off x="3602950" y="-2"/>
            <a:ext cx="3109589" cy="4101636"/>
          </a:xfrm>
          <a:prstGeom prst="trapezoid">
            <a:avLst>
              <a:gd name="adj" fmla="val 2045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Main | HYUNDAI Motors">
            <a:extLst>
              <a:ext uri="{FF2B5EF4-FFF2-40B4-BE49-F238E27FC236}">
                <a16:creationId xmlns:a16="http://schemas.microsoft.com/office/drawing/2014/main" id="{70CD7070-A514-7589-8A1A-475BCCBB91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74" b="22405"/>
          <a:stretch/>
        </p:blipFill>
        <p:spPr bwMode="auto">
          <a:xfrm>
            <a:off x="599107" y="3920925"/>
            <a:ext cx="4805770" cy="231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 descr="Car">
            <a:extLst>
              <a:ext uri="{FF2B5EF4-FFF2-40B4-BE49-F238E27FC236}">
                <a16:creationId xmlns:a16="http://schemas.microsoft.com/office/drawing/2014/main" id="{CC781D1C-20B6-AA45-DB1F-5FE20A7707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21607" y="367849"/>
            <a:ext cx="914400" cy="914400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30CF868-C6B9-B5CC-FBD9-0E68005F95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8789384"/>
              </p:ext>
            </p:extLst>
          </p:nvPr>
        </p:nvGraphicFramePr>
        <p:xfrm>
          <a:off x="91747" y="206436"/>
          <a:ext cx="6096001" cy="3553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pic>
        <p:nvPicPr>
          <p:cNvPr id="33" name="Graphic 32" descr="Line arrow Counter clockwise curve">
            <a:extLst>
              <a:ext uri="{FF2B5EF4-FFF2-40B4-BE49-F238E27FC236}">
                <a16:creationId xmlns:a16="http://schemas.microsoft.com/office/drawing/2014/main" id="{D78C21DE-66F7-29E5-84D7-4A1169A6CD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3947929">
            <a:off x="2841943" y="276830"/>
            <a:ext cx="2561793" cy="256179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AB80F84-1F20-B81C-7752-013B1D74628D}"/>
              </a:ext>
            </a:extLst>
          </p:cNvPr>
          <p:cNvSpPr txBox="1"/>
          <p:nvPr/>
        </p:nvSpPr>
        <p:spPr>
          <a:xfrm>
            <a:off x="2019744" y="3653497"/>
            <a:ext cx="313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Sales Graph for each year</a:t>
            </a:r>
          </a:p>
        </p:txBody>
      </p:sp>
    </p:spTree>
    <p:extLst>
      <p:ext uri="{BB962C8B-B14F-4D97-AF65-F5344CB8AC3E}">
        <p14:creationId xmlns:p14="http://schemas.microsoft.com/office/powerpoint/2010/main" val="46657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87EF5C4-673B-E945-EF58-2F88665CB6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3290851"/>
              </p:ext>
            </p:extLst>
          </p:nvPr>
        </p:nvGraphicFramePr>
        <p:xfrm>
          <a:off x="312057" y="0"/>
          <a:ext cx="11567886" cy="6154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 descr="Main | HYUNDAI Motors">
            <a:extLst>
              <a:ext uri="{FF2B5EF4-FFF2-40B4-BE49-F238E27FC236}">
                <a16:creationId xmlns:a16="http://schemas.microsoft.com/office/drawing/2014/main" id="{233ED4C6-EA69-B8C1-646D-0D9F702DB3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97" b="25004"/>
          <a:stretch/>
        </p:blipFill>
        <p:spPr bwMode="auto">
          <a:xfrm>
            <a:off x="0" y="109806"/>
            <a:ext cx="2495272" cy="105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60D48E-7078-621F-39C0-B4725AA11B96}"/>
              </a:ext>
            </a:extLst>
          </p:cNvPr>
          <p:cNvSpPr txBox="1"/>
          <p:nvPr/>
        </p:nvSpPr>
        <p:spPr>
          <a:xfrm>
            <a:off x="2829692" y="5954002"/>
            <a:ext cx="8070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This shows as the top sales and unit sold foe each model </a:t>
            </a:r>
          </a:p>
        </p:txBody>
      </p:sp>
    </p:spTree>
    <p:extLst>
      <p:ext uri="{BB962C8B-B14F-4D97-AF65-F5344CB8AC3E}">
        <p14:creationId xmlns:p14="http://schemas.microsoft.com/office/powerpoint/2010/main" val="327298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1311FD0-2526-B53A-5408-E73747F4A1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6025304"/>
              </p:ext>
            </p:extLst>
          </p:nvPr>
        </p:nvGraphicFramePr>
        <p:xfrm>
          <a:off x="1919458" y="95881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6BC44F8-FFA5-EE9B-4229-58CD101AA312}"/>
              </a:ext>
            </a:extLst>
          </p:cNvPr>
          <p:cNvSpPr txBox="1"/>
          <p:nvPr/>
        </p:nvSpPr>
        <p:spPr>
          <a:xfrm>
            <a:off x="4839286" y="239151"/>
            <a:ext cx="2813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Type of Fuel type Sales Across Year</a:t>
            </a:r>
          </a:p>
        </p:txBody>
      </p:sp>
      <p:pic>
        <p:nvPicPr>
          <p:cNvPr id="4" name="Picture 3" descr="Main | HYUNDAI Motors">
            <a:extLst>
              <a:ext uri="{FF2B5EF4-FFF2-40B4-BE49-F238E27FC236}">
                <a16:creationId xmlns:a16="http://schemas.microsoft.com/office/drawing/2014/main" id="{3F433239-1ED4-339D-F3FB-E254DFA0EF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97" b="25004"/>
          <a:stretch/>
        </p:blipFill>
        <p:spPr bwMode="auto">
          <a:xfrm>
            <a:off x="0" y="109806"/>
            <a:ext cx="2495272" cy="105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926893-14BE-9C27-EB2E-302008151DAB}"/>
              </a:ext>
            </a:extLst>
          </p:cNvPr>
          <p:cNvSpPr txBox="1"/>
          <p:nvPr/>
        </p:nvSpPr>
        <p:spPr>
          <a:xfrm>
            <a:off x="2210787" y="6302511"/>
            <a:ext cx="8070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This shows as the customer preferred fuel-type from our past year</a:t>
            </a:r>
          </a:p>
        </p:txBody>
      </p:sp>
    </p:spTree>
    <p:extLst>
      <p:ext uri="{BB962C8B-B14F-4D97-AF65-F5344CB8AC3E}">
        <p14:creationId xmlns:p14="http://schemas.microsoft.com/office/powerpoint/2010/main" val="230932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in | HYUNDAI Motors">
            <a:extLst>
              <a:ext uri="{FF2B5EF4-FFF2-40B4-BE49-F238E27FC236}">
                <a16:creationId xmlns:a16="http://schemas.microsoft.com/office/drawing/2014/main" id="{D410E596-40D1-340A-6F48-14081BF32D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97" b="25004"/>
          <a:stretch/>
        </p:blipFill>
        <p:spPr bwMode="auto">
          <a:xfrm>
            <a:off x="0" y="14206"/>
            <a:ext cx="2495272" cy="105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445B52B-8A14-59C6-AB30-409AB64DDA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3534841"/>
              </p:ext>
            </p:extLst>
          </p:nvPr>
        </p:nvGraphicFramePr>
        <p:xfrm>
          <a:off x="773723" y="719666"/>
          <a:ext cx="10832123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405CF66B-C061-698A-0F19-FB19533D6974}"/>
              </a:ext>
            </a:extLst>
          </p:cNvPr>
          <p:cNvSpPr txBox="1">
            <a:spLocks/>
          </p:cNvSpPr>
          <p:nvPr/>
        </p:nvSpPr>
        <p:spPr>
          <a:xfrm>
            <a:off x="3579106" y="367656"/>
            <a:ext cx="5221355" cy="7040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latin typeface="+mn-lt"/>
              </a:rPr>
              <a:t>MOST PREFERRED TRANSMISSION AND FUELTYPE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3F577F-9727-5DCA-AFA9-E7927B56F4C9}"/>
              </a:ext>
            </a:extLst>
          </p:cNvPr>
          <p:cNvSpPr txBox="1"/>
          <p:nvPr/>
        </p:nvSpPr>
        <p:spPr>
          <a:xfrm>
            <a:off x="2210787" y="6302511"/>
            <a:ext cx="9531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This shows as the customer preferred fuel-type across transmission</a:t>
            </a:r>
          </a:p>
        </p:txBody>
      </p:sp>
    </p:spTree>
    <p:extLst>
      <p:ext uri="{BB962C8B-B14F-4D97-AF65-F5344CB8AC3E}">
        <p14:creationId xmlns:p14="http://schemas.microsoft.com/office/powerpoint/2010/main" val="26708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in | HYUNDAI Motors">
            <a:extLst>
              <a:ext uri="{FF2B5EF4-FFF2-40B4-BE49-F238E27FC236}">
                <a16:creationId xmlns:a16="http://schemas.microsoft.com/office/drawing/2014/main" id="{59F62CF6-5D83-BE62-C79C-353601DE2D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97" b="25004"/>
          <a:stretch/>
        </p:blipFill>
        <p:spPr bwMode="auto">
          <a:xfrm>
            <a:off x="0" y="7199"/>
            <a:ext cx="2495272" cy="105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C546174-83E3-A11C-E215-68B591F038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4552996"/>
              </p:ext>
            </p:extLst>
          </p:nvPr>
        </p:nvGraphicFramePr>
        <p:xfrm>
          <a:off x="331305" y="958817"/>
          <a:ext cx="11317356" cy="4817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0FEEDDE-3DEE-55A5-3A3B-2B10FA462548}"/>
              </a:ext>
            </a:extLst>
          </p:cNvPr>
          <p:cNvSpPr txBox="1"/>
          <p:nvPr/>
        </p:nvSpPr>
        <p:spPr>
          <a:xfrm>
            <a:off x="3770142" y="250930"/>
            <a:ext cx="5008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Type of Avg Fuel Efficiency of the our models Sold Across Year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F327B-6268-2112-28F1-E8288E73A72D}"/>
              </a:ext>
            </a:extLst>
          </p:cNvPr>
          <p:cNvSpPr txBox="1"/>
          <p:nvPr/>
        </p:nvSpPr>
        <p:spPr>
          <a:xfrm>
            <a:off x="331304" y="6015262"/>
            <a:ext cx="11317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We can observe here that avg fuel efficiency for each year for our fuel variants</a:t>
            </a:r>
          </a:p>
        </p:txBody>
      </p:sp>
    </p:spTree>
    <p:extLst>
      <p:ext uri="{BB962C8B-B14F-4D97-AF65-F5344CB8AC3E}">
        <p14:creationId xmlns:p14="http://schemas.microsoft.com/office/powerpoint/2010/main" val="198930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598670E-C7F8-32C6-8544-7DB8E308EF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9620153"/>
              </p:ext>
            </p:extLst>
          </p:nvPr>
        </p:nvGraphicFramePr>
        <p:xfrm>
          <a:off x="331304" y="1073117"/>
          <a:ext cx="11423373" cy="4942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1973203-552D-7F04-0C76-CFB2DC7887BF}"/>
              </a:ext>
            </a:extLst>
          </p:cNvPr>
          <p:cNvSpPr txBox="1"/>
          <p:nvPr/>
        </p:nvSpPr>
        <p:spPr>
          <a:xfrm>
            <a:off x="437322" y="6261405"/>
            <a:ext cx="11317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We can observe here that avg fuel efficiency for each transmission for our fuel variants</a:t>
            </a:r>
          </a:p>
        </p:txBody>
      </p:sp>
      <p:pic>
        <p:nvPicPr>
          <p:cNvPr id="4" name="Picture 3" descr="Main | HYUNDAI Motors">
            <a:extLst>
              <a:ext uri="{FF2B5EF4-FFF2-40B4-BE49-F238E27FC236}">
                <a16:creationId xmlns:a16="http://schemas.microsoft.com/office/drawing/2014/main" id="{6CA82330-FD95-0EF0-265B-98C209702C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97" b="25004"/>
          <a:stretch/>
        </p:blipFill>
        <p:spPr bwMode="auto">
          <a:xfrm>
            <a:off x="0" y="14206"/>
            <a:ext cx="2495272" cy="105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E1A9CC0-665D-88FC-9B27-1287ADBB1AEE}"/>
              </a:ext>
            </a:extLst>
          </p:cNvPr>
          <p:cNvSpPr txBox="1">
            <a:spLocks/>
          </p:cNvSpPr>
          <p:nvPr/>
        </p:nvSpPr>
        <p:spPr>
          <a:xfrm>
            <a:off x="3579106" y="367656"/>
            <a:ext cx="5221355" cy="4750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latin typeface="+mn-lt"/>
              </a:rPr>
              <a:t>Efficiency across each Transmission</a:t>
            </a:r>
          </a:p>
        </p:txBody>
      </p:sp>
    </p:spTree>
    <p:extLst>
      <p:ext uri="{BB962C8B-B14F-4D97-AF65-F5344CB8AC3E}">
        <p14:creationId xmlns:p14="http://schemas.microsoft.com/office/powerpoint/2010/main" val="1432458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in | HYUNDAI Motors">
            <a:extLst>
              <a:ext uri="{FF2B5EF4-FFF2-40B4-BE49-F238E27FC236}">
                <a16:creationId xmlns:a16="http://schemas.microsoft.com/office/drawing/2014/main" id="{8DE919CF-9BF8-0D6C-1821-ACFCE910F3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97" b="25004"/>
          <a:stretch/>
        </p:blipFill>
        <p:spPr bwMode="auto">
          <a:xfrm>
            <a:off x="0" y="109806"/>
            <a:ext cx="2495272" cy="105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194A74-E218-C99D-1148-0FDA6D7A2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235" y="128507"/>
            <a:ext cx="5221355" cy="70402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Unit Sold For Each year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ECC96BC-6741-42AB-CBE9-B4664ED63B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3002720"/>
              </p:ext>
            </p:extLst>
          </p:nvPr>
        </p:nvGraphicFramePr>
        <p:xfrm>
          <a:off x="331305" y="958816"/>
          <a:ext cx="11317356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29F27AA-58EE-8F57-EF76-6AB35E8128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97" t="-4782"/>
          <a:stretch/>
        </p:blipFill>
        <p:spPr>
          <a:xfrm>
            <a:off x="8176590" y="1258957"/>
            <a:ext cx="1798984" cy="39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73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1152</TotalTime>
  <Words>388</Words>
  <Application>Microsoft Office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Unit Sold For Each year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28</cp:revision>
  <cp:lastPrinted>2022-07-02T06:19:17Z</cp:lastPrinted>
  <dcterms:created xsi:type="dcterms:W3CDTF">2022-06-30T12:28:29Z</dcterms:created>
  <dcterms:modified xsi:type="dcterms:W3CDTF">2022-07-02T06:23:06Z</dcterms:modified>
</cp:coreProperties>
</file>