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3" r:id="rId5"/>
    <p:sldId id="327" r:id="rId6"/>
    <p:sldId id="302" r:id="rId7"/>
    <p:sldId id="299" r:id="rId8"/>
    <p:sldId id="303" r:id="rId9"/>
    <p:sldId id="328" r:id="rId10"/>
    <p:sldId id="329" r:id="rId11"/>
    <p:sldId id="307" r:id="rId12"/>
    <p:sldId id="331" r:id="rId13"/>
    <p:sldId id="333" r:id="rId14"/>
    <p:sldId id="332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000000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16" autoAdjust="0"/>
    <p:restoredTop sz="95915" autoAdjust="0"/>
  </p:normalViewPr>
  <p:slideViewPr>
    <p:cSldViewPr snapToGrid="0">
      <p:cViewPr varScale="1">
        <p:scale>
          <a:sx n="78" d="100"/>
          <a:sy n="78" d="100"/>
        </p:scale>
        <p:origin x="96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6C7DA-BDEC-E742-858A-6E390920E638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1C078-9BBB-A149-9B4C-CB838847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211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F41F5-5D8F-9443-B6B4-01EADCB0B39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D1A3F-E26F-0746-9C91-BACD508E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830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D1A3F-E26F-0746-9C91-BACD508E81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81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D1A3F-E26F-0746-9C91-BACD508E81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81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itle 4x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583542"/>
            <a:ext cx="9144000" cy="2177143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19100" y="62592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© 2014 Cognizant </a:t>
            </a:r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0" name="Picture 9" descr="Cognizant_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1" y="337320"/>
            <a:ext cx="2258154" cy="684559"/>
          </a:xfrm>
          <a:prstGeom prst="rect">
            <a:avLst/>
          </a:prstGeom>
        </p:spPr>
      </p:pic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910428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3346210"/>
            <a:ext cx="8284633" cy="5847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9363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97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3169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Full Page Media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330261"/>
            <a:ext cx="8458637" cy="607258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11251"/>
            <a:ext cx="9144000" cy="520571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Full Page Media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29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Gradi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4205" y="530148"/>
            <a:ext cx="4241518" cy="5770104"/>
          </a:xfrm>
        </p:spPr>
        <p:txBody>
          <a:bodyPr anchor="t"/>
          <a:lstStyle>
            <a:lvl1pPr>
              <a:defRPr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3" hasCustomPrompt="1"/>
          </p:nvPr>
        </p:nvSpPr>
        <p:spPr>
          <a:xfrm>
            <a:off x="-1" y="0"/>
            <a:ext cx="4468375" cy="630025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800" baseline="0"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Insert Media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8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27201" y="3629157"/>
            <a:ext cx="3616147" cy="607258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27650" y="4427538"/>
            <a:ext cx="3633788" cy="19240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  <p:pic>
        <p:nvPicPr>
          <p:cNvPr id="10" name="Picture 9" descr="Cognizant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37" y="337320"/>
            <a:ext cx="2258154" cy="684559"/>
          </a:xfrm>
          <a:prstGeom prst="rect">
            <a:avLst/>
          </a:prstGeom>
        </p:spPr>
      </p:pic>
      <p:pic>
        <p:nvPicPr>
          <p:cNvPr id="12" name="Picture 11" descr="4x3-01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35" r="70551"/>
          <a:stretch/>
        </p:blipFill>
        <p:spPr>
          <a:xfrm>
            <a:off x="0" y="3198244"/>
            <a:ext cx="2692784" cy="3659756"/>
          </a:xfrm>
          <a:prstGeom prst="rect">
            <a:avLst/>
          </a:prstGeom>
        </p:spPr>
      </p:pic>
      <p:pic>
        <p:nvPicPr>
          <p:cNvPr id="13" name="Picture 12" descr="4x3-01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0" t="43206" r="-2877"/>
          <a:stretch/>
        </p:blipFill>
        <p:spPr>
          <a:xfrm>
            <a:off x="2681024" y="2963079"/>
            <a:ext cx="6726081" cy="3894920"/>
          </a:xfrm>
          <a:prstGeom prst="rect">
            <a:avLst/>
          </a:prstGeom>
        </p:spPr>
      </p:pic>
      <p:pic>
        <p:nvPicPr>
          <p:cNvPr id="14" name="Picture 13" descr="4x3-01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4" t="25546" b="56623"/>
          <a:stretch/>
        </p:blipFill>
        <p:spPr>
          <a:xfrm>
            <a:off x="2728060" y="1751979"/>
            <a:ext cx="6415940" cy="122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9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20" y="228600"/>
            <a:ext cx="7772400" cy="6635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42"/>
          <p:cNvSpPr txBox="1">
            <a:spLocks noChangeArrowheads="1"/>
          </p:cNvSpPr>
          <p:nvPr userDrawn="1"/>
        </p:nvSpPr>
        <p:spPr>
          <a:xfrm>
            <a:off x="743742" y="6490134"/>
            <a:ext cx="457200" cy="25239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6DB23F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CFB3A5-336B-4BD8-BBCA-D8E8CBEE48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6DB23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6DB23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55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275315"/>
            <a:ext cx="7195559" cy="663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33"/>
          <p:cNvSpPr>
            <a:spLocks noChangeArrowheads="1"/>
          </p:cNvSpPr>
          <p:nvPr userDrawn="1"/>
        </p:nvSpPr>
        <p:spPr bwMode="auto">
          <a:xfrm>
            <a:off x="228600" y="641511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90000"/>
              </a:lnSpc>
            </a:pPr>
            <a:r>
              <a:rPr lang="en-US" sz="900" dirty="0">
                <a:solidFill>
                  <a:srgbClr val="000000"/>
                </a:solidFill>
                <a:latin typeface="Verdana" charset="0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charset="0"/>
              </a:rPr>
              <a:t>|  </a:t>
            </a:r>
            <a:r>
              <a:rPr lang="en-US" sz="800" b="0" dirty="0">
                <a:solidFill>
                  <a:srgbClr val="000000"/>
                </a:solidFill>
                <a:latin typeface="Verdana" charset="0"/>
              </a:rPr>
              <a:t>©</a:t>
            </a:r>
            <a:r>
              <a:rPr lang="en-US" sz="800" b="0" dirty="0" smtClean="0">
                <a:solidFill>
                  <a:srgbClr val="000000"/>
                </a:solidFill>
                <a:latin typeface="Verdana" charset="0"/>
              </a:rPr>
              <a:t>2014, </a:t>
            </a:r>
            <a:r>
              <a:rPr lang="en-US" sz="800" b="0" dirty="0">
                <a:solidFill>
                  <a:srgbClr val="000000"/>
                </a:solidFill>
                <a:latin typeface="Verdana" charset="0"/>
              </a:rPr>
              <a:t>Cognizant Technology Solutions		</a:t>
            </a:r>
            <a:endParaRPr lang="en-US" sz="900" b="0" dirty="0">
              <a:solidFill>
                <a:srgbClr val="000000"/>
              </a:solidFill>
              <a:latin typeface="Verdana" charset="0"/>
            </a:endParaRPr>
          </a:p>
        </p:txBody>
      </p:sp>
      <p:pic>
        <p:nvPicPr>
          <p:cNvPr id="12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995988"/>
            <a:ext cx="91440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3"/>
          <p:cNvSpPr>
            <a:spLocks noChangeArrowheads="1"/>
          </p:cNvSpPr>
          <p:nvPr userDrawn="1"/>
        </p:nvSpPr>
        <p:spPr bwMode="auto">
          <a:xfrm>
            <a:off x="90717" y="6364512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0" dirty="0">
                <a:solidFill>
                  <a:srgbClr val="000000"/>
                </a:solidFill>
                <a:latin typeface="+mj-lt"/>
                <a:ea typeface="ＭＳ Ｐゴシック" charset="-128"/>
              </a:rPr>
              <a:t>      </a:t>
            </a:r>
            <a:r>
              <a:rPr lang="en-US" sz="800" b="0" dirty="0">
                <a:solidFill>
                  <a:srgbClr val="000000"/>
                </a:solidFill>
                <a:latin typeface="+mj-lt"/>
                <a:ea typeface="ＭＳ Ｐゴシック" charset="-128"/>
              </a:rPr>
              <a:t>|  ©</a:t>
            </a:r>
            <a:r>
              <a:rPr lang="en-US" sz="800" b="0" dirty="0" smtClean="0">
                <a:solidFill>
                  <a:srgbClr val="000000"/>
                </a:solidFill>
                <a:latin typeface="+mj-lt"/>
                <a:ea typeface="ＭＳ Ｐゴシック" charset="-128"/>
              </a:rPr>
              <a:t>2014, </a:t>
            </a:r>
            <a:r>
              <a:rPr lang="en-US" sz="800" b="0" dirty="0">
                <a:solidFill>
                  <a:srgbClr val="000000"/>
                </a:solidFill>
                <a:latin typeface="+mj-lt"/>
                <a:ea typeface="ＭＳ Ｐゴシック" charset="-128"/>
              </a:rPr>
              <a:t>Cognizant 		</a:t>
            </a:r>
            <a:endParaRPr lang="en-US" sz="900" b="0" dirty="0">
              <a:solidFill>
                <a:srgbClr val="000000"/>
              </a:solidFill>
              <a:latin typeface="+mj-lt"/>
              <a:ea typeface="ＭＳ Ｐゴシック" charset="-128"/>
            </a:endParaRPr>
          </a:p>
        </p:txBody>
      </p:sp>
      <p:cxnSp>
        <p:nvCxnSpPr>
          <p:cNvPr id="15" name="Straight Connector 9"/>
          <p:cNvCxnSpPr>
            <a:cxnSpLocks noChangeShapeType="1"/>
          </p:cNvCxnSpPr>
          <p:nvPr userDrawn="1"/>
        </p:nvCxnSpPr>
        <p:spPr bwMode="auto">
          <a:xfrm>
            <a:off x="152400" y="2286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Rectangle 4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-3627" y="6449677"/>
            <a:ext cx="457200" cy="457200"/>
          </a:xfrm>
          <a:prstGeom prst="rect">
            <a:avLst/>
          </a:prstGeom>
        </p:spPr>
        <p:txBody>
          <a:bodyPr/>
          <a:lstStyle>
            <a:lvl1pPr algn="r">
              <a:defRPr sz="1000" b="0">
                <a:solidFill>
                  <a:srgbClr val="6DB23F"/>
                </a:solidFill>
                <a:latin typeface="+mj-lt"/>
              </a:defRPr>
            </a:lvl1pPr>
          </a:lstStyle>
          <a:p>
            <a:pPr>
              <a:defRPr/>
            </a:pPr>
            <a:fld id="{CE086E66-4DEF-5343-B10C-4E4C58DB220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8" name="Picture 9" descr="logo-01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4430" y="6335077"/>
            <a:ext cx="125765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5552" y="230188"/>
            <a:ext cx="1069848" cy="60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330261"/>
            <a:ext cx="8458638" cy="607258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536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99" y="330261"/>
            <a:ext cx="8459701" cy="607258"/>
          </a:xfrm>
        </p:spPr>
        <p:txBody>
          <a:bodyPr/>
          <a:lstStyle>
            <a:lvl1pPr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1028" y="1137831"/>
            <a:ext cx="8451972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rgbClr val="141414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rgbClr val="141414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761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2255" y="1138800"/>
            <a:ext cx="8376303" cy="9962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3225" y="2491489"/>
            <a:ext cx="4072450" cy="302877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62499" y="2496491"/>
            <a:ext cx="3924301" cy="30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Supporting text</a:t>
            </a:r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63" y="330261"/>
            <a:ext cx="8458637" cy="607258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287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2777" y="1136112"/>
            <a:ext cx="4162898" cy="4942955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0099CC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697609" y="1136114"/>
            <a:ext cx="4078091" cy="495246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pPr lvl="0"/>
            <a:r>
              <a:rPr lang="en-US" dirty="0" smtClean="0"/>
              <a:t>Insert Media here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330261"/>
            <a:ext cx="8467104" cy="607258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236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text and Me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7609" y="1127645"/>
            <a:ext cx="3975294" cy="4976822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0099CC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304800" y="1131943"/>
            <a:ext cx="4170874" cy="496904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pPr lvl="0"/>
            <a:r>
              <a:rPr lang="en-US" dirty="0" smtClean="0"/>
              <a:t>Insert Media here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330261"/>
            <a:ext cx="8458637" cy="607258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59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330261"/>
            <a:ext cx="8458637" cy="607258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2388" y="1137108"/>
            <a:ext cx="4173286" cy="49588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2400">
                <a:solidFill>
                  <a:srgbClr val="141414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1600">
                <a:solidFill>
                  <a:srgbClr val="141414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40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4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edia Placeholder 3"/>
          <p:cNvSpPr>
            <a:spLocks noGrp="1"/>
          </p:cNvSpPr>
          <p:nvPr>
            <p:ph type="media" sz="quarter" idx="14" hasCustomPrompt="1"/>
          </p:nvPr>
        </p:nvSpPr>
        <p:spPr>
          <a:xfrm>
            <a:off x="4697609" y="1144580"/>
            <a:ext cx="4078091" cy="495907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Insert Media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67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330261"/>
            <a:ext cx="8458637" cy="607258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edia Placeholder 3"/>
          <p:cNvSpPr>
            <a:spLocks noGrp="1"/>
          </p:cNvSpPr>
          <p:nvPr>
            <p:ph type="media" sz="quarter" idx="14" hasCustomPrompt="1"/>
          </p:nvPr>
        </p:nvSpPr>
        <p:spPr>
          <a:xfrm>
            <a:off x="406401" y="1144580"/>
            <a:ext cx="8369300" cy="470588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Insert Media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9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08215" y="2256353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99747" y="3898886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3896" y="2633403"/>
            <a:ext cx="8333704" cy="6277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rgbClr val="141414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Transition Slide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59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6319004"/>
            <a:ext cx="9144000" cy="548068"/>
            <a:chOff x="0" y="6319004"/>
            <a:chExt cx="9160968" cy="548068"/>
          </a:xfrm>
        </p:grpSpPr>
        <p:sp>
          <p:nvSpPr>
            <p:cNvPr id="27" name="Rectangle 26"/>
            <p:cNvSpPr/>
            <p:nvPr/>
          </p:nvSpPr>
          <p:spPr>
            <a:xfrm>
              <a:off x="0" y="6319004"/>
              <a:ext cx="9160968" cy="548068"/>
            </a:xfrm>
            <a:prstGeom prst="rect">
              <a:avLst/>
            </a:prstGeom>
            <a:gradFill flip="none" rotWithShape="1">
              <a:gsLst>
                <a:gs pos="24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1274" y="6476194"/>
              <a:ext cx="19231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Arial"/>
                </a:rPr>
                <a:t>© 2014 Cognizant 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701986" y="6462581"/>
              <a:ext cx="0" cy="276195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090" y="6375970"/>
            <a:ext cx="440354" cy="433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3" y="330261"/>
            <a:ext cx="8382437" cy="6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Header text</a:t>
            </a:r>
            <a:endParaRPr lang="en-US" dirty="0"/>
          </a:p>
        </p:txBody>
      </p:sp>
      <p:pic>
        <p:nvPicPr>
          <p:cNvPr id="2" name="Picture 1" descr="Cognizant_LOGO_white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400800"/>
            <a:ext cx="1295399" cy="3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7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6" r:id="rId2"/>
    <p:sldLayoutId id="2147483661" r:id="rId3"/>
    <p:sldLayoutId id="2147483650" r:id="rId4"/>
    <p:sldLayoutId id="2147483651" r:id="rId5"/>
    <p:sldLayoutId id="2147483665" r:id="rId6"/>
    <p:sldLayoutId id="2147483668" r:id="rId7"/>
    <p:sldLayoutId id="2147483676" r:id="rId8"/>
    <p:sldLayoutId id="2147483673" r:id="rId9"/>
    <p:sldLayoutId id="2147483664" r:id="rId10"/>
    <p:sldLayoutId id="2147483670" r:id="rId11"/>
    <p:sldLayoutId id="2147483669" r:id="rId12"/>
    <p:sldLayoutId id="2147483672" r:id="rId13"/>
    <p:sldLayoutId id="2147483677" r:id="rId14"/>
    <p:sldLayoutId id="2147483679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06574" y="2995482"/>
            <a:ext cx="8284633" cy="584776"/>
          </a:xfrm>
        </p:spPr>
        <p:txBody>
          <a:bodyPr/>
          <a:lstStyle/>
          <a:p>
            <a:r>
              <a:rPr lang="en-US" dirty="0" smtClean="0"/>
              <a:t>HeadStart Language Curriculum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6678" y="3936348"/>
            <a:ext cx="8284633" cy="446088"/>
          </a:xfrm>
        </p:spPr>
        <p:txBody>
          <a:bodyPr/>
          <a:lstStyle/>
          <a:p>
            <a:r>
              <a:rPr lang="en-US" dirty="0" smtClean="0"/>
              <a:t>Session 3-Subject Verb Agreement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5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D:\Shutterstock\shutterstock_60817228 [Converted].jpg"/>
          <p:cNvPicPr/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68221" y="2753657"/>
            <a:ext cx="2381885" cy="17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z="1600" smtClean="0">
                <a:latin typeface="Calibri" panose="020F0502020204030204" pitchFamily="34" charset="0"/>
              </a:rPr>
              <a:t>10</a:t>
            </a:fld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3299" y="267631"/>
            <a:ext cx="8459701" cy="60725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" panose="020F0502020204030204" pitchFamily="34" charset="0"/>
              </a:rPr>
              <a:t>SVA-Pop Quiz</a:t>
            </a:r>
            <a:endParaRPr lang="en-US" sz="3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5380" y="2569687"/>
            <a:ext cx="414020" cy="377825"/>
          </a:xfrm>
          <a:prstGeom prst="rect">
            <a:avLst/>
          </a:prstGeom>
          <a:solidFill>
            <a:srgbClr val="1991CD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5979" y="1141856"/>
            <a:ext cx="6092588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In the absence of my clients, I _____________ all escalations. (handles/handle)</a:t>
            </a:r>
            <a:endParaRPr lang="en-US" sz="1400" i="1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55979" y="1990236"/>
            <a:ext cx="6092588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Almost 50% of our project work __________ completed within the first 4 months. (was/were)</a:t>
            </a:r>
            <a:endParaRPr lang="en-US" sz="1400" i="1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81000" y="2742056"/>
            <a:ext cx="6092588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Tollgates _______ to be put in inserted at regular intervals to check the progress of a project. (needs/need)</a:t>
            </a:r>
            <a:endParaRPr lang="en-US" sz="1400" i="1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99012" y="3590436"/>
            <a:ext cx="6092588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How many team members are there overall? Janet __________ two, I ________ one, he ________ three and you __________ four. (has/have)</a:t>
            </a:r>
            <a:endParaRPr lang="en-US" sz="1400" i="1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81000" y="4418456"/>
            <a:ext cx="6092588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My colleagues as well as I _______ been onsite for the Abacus project. (has/have)</a:t>
            </a:r>
            <a:endParaRPr lang="en-US" sz="1400" i="1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81000" y="5263890"/>
            <a:ext cx="6092588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Rihanna and I ____________ in the same team. (works/work)</a:t>
            </a:r>
            <a:endParaRPr lang="en-US" sz="1400" i="1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05380" y="4352269"/>
            <a:ext cx="414020" cy="37782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211" y="4352269"/>
            <a:ext cx="414020" cy="377825"/>
          </a:xfrm>
          <a:prstGeom prst="rect">
            <a:avLst/>
          </a:prstGeom>
          <a:solidFill>
            <a:srgbClr val="1991CD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109648"/>
            <a:ext cx="9144000" cy="30480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64000">
                <a:srgbClr val="92D050">
                  <a:tint val="23500"/>
                  <a:satMod val="16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Type: Individual| Duration: 5 minutes</a:t>
            </a:r>
            <a:endParaRPr lang="en-US" sz="1600" b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211" y="2569687"/>
            <a:ext cx="414020" cy="37782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Times New Roman"/>
                <a:cs typeface="Times New Roman"/>
              </a:rPr>
              <a:t> </a:t>
            </a:r>
            <a:endParaRPr lang="en-US" sz="110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551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75315"/>
            <a:ext cx="7195559" cy="4104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Objectives</a:t>
            </a:r>
            <a:endParaRPr lang="en-IN" dirty="0" smtClean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6690" y="1293727"/>
            <a:ext cx="7634940" cy="21698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b="0" dirty="0" smtClean="0">
                <a:solidFill>
                  <a:schemeClr val="tx2"/>
                </a:solidFill>
                <a:latin typeface="Calibri" panose="020F0502020204030204" pitchFamily="34" charset="0"/>
              </a:rPr>
              <a:t>Having reached the end of the session you would be able to: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Apply subject verb agreement syntax accurately in written and verbal communication </a:t>
            </a:r>
            <a:endParaRPr lang="en-US" sz="1800" b="0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Construct grammatically correct sentences by using making the verb agree with the subject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Picture 2" descr="http://studentsaya.org/wp-content/uploads/2013/06/iconmonstr-target-3-icon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54587" y="3498186"/>
            <a:ext cx="3034087" cy="3034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27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8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31"/>
          <a:stretch/>
        </p:blipFill>
        <p:spPr>
          <a:xfrm>
            <a:off x="-5439" y="0"/>
            <a:ext cx="9144000" cy="6801633"/>
          </a:xfrm>
          <a:prstGeom prst="rect">
            <a:avLst/>
          </a:prstGeom>
        </p:spPr>
      </p:pic>
      <p:sp>
        <p:nvSpPr>
          <p:cNvPr id="9217" name="Rectangle 42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-3627" y="6449677"/>
            <a:ext cx="457200" cy="457200"/>
          </a:xfrm>
          <a:prstGeom prst="rect">
            <a:avLst/>
          </a:prstGeom>
        </p:spPr>
        <p:txBody>
          <a:bodyPr/>
          <a:lstStyle/>
          <a:p>
            <a:fld id="{D60203AE-68CF-4A4E-9B39-49A1269220F9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17" name="Rectangle 16"/>
          <p:cNvSpPr/>
          <p:nvPr/>
        </p:nvSpPr>
        <p:spPr bwMode="auto">
          <a:xfrm>
            <a:off x="-4724443" y="4723675"/>
            <a:ext cx="327660" cy="327660"/>
          </a:xfrm>
          <a:prstGeom prst="rect">
            <a:avLst/>
          </a:prstGeom>
          <a:solidFill>
            <a:srgbClr val="6DB33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66562" y="2440091"/>
            <a:ext cx="42622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Making the verb agree with the subject</a:t>
            </a:r>
            <a:endParaRPr lang="en-US" sz="4000" b="1" i="1" dirty="0">
              <a:solidFill>
                <a:schemeClr val="tx2"/>
              </a:solidFill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Picture 6" descr="Convert Icons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0501" y="1132764"/>
            <a:ext cx="3930546" cy="408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56867" y="2819994"/>
            <a:ext cx="1217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SVA</a:t>
            </a:r>
            <a:endParaRPr lang="en-US" sz="4000" b="1" i="1" dirty="0">
              <a:solidFill>
                <a:schemeClr val="tx2"/>
              </a:solidFill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166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75315"/>
            <a:ext cx="7195559" cy="4104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Objectives</a:t>
            </a:r>
            <a:endParaRPr lang="en-IN" dirty="0" smtClean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6690" y="1293727"/>
            <a:ext cx="7634940" cy="21698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b="0" dirty="0" smtClean="0">
                <a:solidFill>
                  <a:schemeClr val="tx2"/>
                </a:solidFill>
                <a:latin typeface="Calibri" panose="020F0502020204030204" pitchFamily="34" charset="0"/>
              </a:rPr>
              <a:t>By the end of the session you would be able to: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Apply subject verb agreement syntax accurately in written and verbal communication </a:t>
            </a:r>
            <a:endParaRPr lang="en-US" sz="1800" b="0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Construct grammatically correct sentences by using making the verb agree with the subject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Picture 2" descr="http://studentsaya.org/wp-content/uploads/2013/06/iconmonstr-target-3-icon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54587" y="3498186"/>
            <a:ext cx="3034087" cy="3034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01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z="1600" smtClean="0">
                <a:solidFill>
                  <a:schemeClr val="tx2"/>
                </a:solidFill>
                <a:latin typeface="Calibri" panose="020F0502020204030204" pitchFamily="34" charset="0"/>
              </a:rPr>
              <a:t>4</a:t>
            </a:fld>
            <a:endParaRPr lang="en-US" sz="160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3299" y="267631"/>
            <a:ext cx="8459701" cy="60725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" panose="020F0502020204030204" pitchFamily="34" charset="0"/>
              </a:rPr>
              <a:t>The Friendly Banter-Part 1</a:t>
            </a:r>
            <a:endParaRPr lang="en-US" sz="3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32" name="Picture 3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703" r="50000" b="9915"/>
          <a:stretch/>
        </p:blipFill>
        <p:spPr bwMode="auto">
          <a:xfrm>
            <a:off x="0" y="4724400"/>
            <a:ext cx="1814830" cy="1583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1814830" y="1600200"/>
            <a:ext cx="2147570" cy="30480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64000">
                <a:srgbClr val="92D050">
                  <a:tint val="23500"/>
                  <a:satMod val="16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What is your hobby?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19400" y="1981200"/>
            <a:ext cx="4509770" cy="990600"/>
          </a:xfrm>
          <a:prstGeom prst="rect">
            <a:avLst/>
          </a:prstGeom>
          <a:gradFill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64000">
                <a:srgbClr val="92D050">
                  <a:tint val="23500"/>
                  <a:satMod val="160000"/>
                </a:srgbClr>
              </a:gs>
            </a:gsLst>
            <a:path path="shape">
              <a:fillToRect l="50000" t="50000" r="50000" b="50000"/>
            </a:path>
          </a:gra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My </a:t>
            </a:r>
            <a:r>
              <a:rPr lang="en-US" sz="1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hobby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 is watching news. My favorite </a:t>
            </a:r>
            <a:r>
              <a:rPr lang="en-US" sz="1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news anchors 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are Barkha Dutt &amp; Arnab Goswami.  </a:t>
            </a:r>
            <a:r>
              <a:rPr lang="en-US" sz="1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Barkha and Arnab  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are extremely knowledgeable and have taken the Indian media to an altogether new level.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14830" y="3124200"/>
            <a:ext cx="2147570" cy="68580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64000">
                <a:srgbClr val="92D050">
                  <a:tint val="23500"/>
                  <a:satMod val="16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Which company have you worked with for the maximum duration?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19400" y="3953301"/>
            <a:ext cx="4509770" cy="694899"/>
          </a:xfrm>
          <a:prstGeom prst="rect">
            <a:avLst/>
          </a:prstGeom>
          <a:gradFill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64000">
                <a:srgbClr val="92D050">
                  <a:tint val="23500"/>
                  <a:satMod val="160000"/>
                </a:srgbClr>
              </a:gs>
            </a:gsLst>
            <a:path path="shape">
              <a:fillToRect l="50000" t="50000" r="50000" b="50000"/>
            </a:path>
          </a:gra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Three years 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is the maximum I have worked for a company and that was for ABC.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cxnSp>
        <p:nvCxnSpPr>
          <p:cNvPr id="38" name="Straight Connector 37"/>
          <p:cNvCxnSpPr>
            <a:stCxn id="32" idx="0"/>
          </p:cNvCxnSpPr>
          <p:nvPr/>
        </p:nvCxnSpPr>
        <p:spPr>
          <a:xfrm flipV="1">
            <a:off x="907415" y="1752600"/>
            <a:ext cx="0" cy="2971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33" idx="1"/>
          </p:cNvCxnSpPr>
          <p:nvPr/>
        </p:nvCxnSpPr>
        <p:spPr>
          <a:xfrm>
            <a:off x="907415" y="1752600"/>
            <a:ext cx="90741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07414" y="3434118"/>
            <a:ext cx="90741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259170" y="2467401"/>
            <a:ext cx="0" cy="225699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22703" b="9915"/>
          <a:stretch/>
        </p:blipFill>
        <p:spPr bwMode="auto">
          <a:xfrm>
            <a:off x="7329170" y="4724400"/>
            <a:ext cx="1814830" cy="1583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Connector 42"/>
          <p:cNvCxnSpPr/>
          <p:nvPr/>
        </p:nvCxnSpPr>
        <p:spPr>
          <a:xfrm>
            <a:off x="7329170" y="2467401"/>
            <a:ext cx="90741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329170" y="4300750"/>
            <a:ext cx="90741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16200000">
            <a:off x="90641" y="298064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FRIEND</a:t>
            </a:r>
          </a:p>
        </p:txBody>
      </p:sp>
      <p:sp>
        <p:nvSpPr>
          <p:cNvPr id="46" name="TextBox 45"/>
          <p:cNvSpPr txBox="1"/>
          <p:nvPr/>
        </p:nvSpPr>
        <p:spPr>
          <a:xfrm rot="5400000">
            <a:off x="8433412" y="3442654"/>
            <a:ext cx="50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87819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schemeClr val="tx2"/>
                </a:solidFill>
                <a:latin typeface="Calibri" panose="020F0502020204030204" pitchFamily="34" charset="0"/>
              </a:rPr>
              <a:t>5</a:t>
            </a:fld>
            <a:endParaRPr lang="en-US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" panose="020F0502020204030204" pitchFamily="34" charset="0"/>
              </a:rPr>
              <a:t>The Friendly 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" panose="020F0502020204030204" pitchFamily="34" charset="0"/>
              </a:rPr>
              <a:t>Banter-Key Rules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03275" y="4506061"/>
            <a:ext cx="2088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b="1" dirty="0" smtClean="0">
              <a:solidFill>
                <a:schemeClr val="tx2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571053"/>
              </p:ext>
            </p:extLst>
          </p:nvPr>
        </p:nvGraphicFramePr>
        <p:xfrm>
          <a:off x="278710" y="1226994"/>
          <a:ext cx="3780115" cy="185420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981200"/>
                <a:gridCol w="17989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Subject</a:t>
                      </a:r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Verb</a:t>
                      </a:r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Hobby</a:t>
                      </a:r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News Anchors</a:t>
                      </a:r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Barkha and Arnab</a:t>
                      </a:r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Three years</a:t>
                      </a:r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058825" y="2149062"/>
            <a:ext cx="50851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</a:rPr>
              <a:t>A singular subject 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takes 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</a:rPr>
              <a:t>a singular verb (</a:t>
            </a:r>
            <a:r>
              <a:rPr lang="en-US" sz="1600" i="1" dirty="0">
                <a:solidFill>
                  <a:schemeClr val="tx2"/>
                </a:solidFill>
                <a:latin typeface="Calibri" panose="020F0502020204030204" pitchFamily="34" charset="0"/>
              </a:rPr>
              <a:t>is, goes, shines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</a:rPr>
              <a:t>P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lural 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</a:rPr>
              <a:t>subject takes a plural 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verb (are, go, shine)</a:t>
            </a:r>
          </a:p>
          <a:p>
            <a:endParaRPr lang="en-US" sz="1600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</a:rPr>
              <a:t>U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se 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</a:rPr>
              <a:t>a plural verb with two or more subjects </a:t>
            </a:r>
            <a:endParaRPr lang="en-US" sz="1600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     when 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</a:rPr>
              <a:t>they are connected by </a:t>
            </a:r>
            <a:r>
              <a:rPr lang="en-US" sz="1600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and</a:t>
            </a:r>
          </a:p>
          <a:p>
            <a:endParaRPr lang="en-US" sz="1600" i="1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</a:rPr>
              <a:t>Use a singular verb with distances, periods of time, </a:t>
            </a:r>
            <a:endParaRPr lang="en-US" sz="1600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     sums 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</a:rPr>
              <a:t>of money, etc., when considered as a unit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178652"/>
              </p:ext>
            </p:extLst>
          </p:nvPr>
        </p:nvGraphicFramePr>
        <p:xfrm>
          <a:off x="278710" y="3473356"/>
          <a:ext cx="3780115" cy="185420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981200"/>
                <a:gridCol w="17989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Subject</a:t>
                      </a:r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Verb</a:t>
                      </a:r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Hobby</a:t>
                      </a:r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Is</a:t>
                      </a:r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News Anchors</a:t>
                      </a:r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Are</a:t>
                      </a:r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Barkha and Arnab</a:t>
                      </a:r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Are</a:t>
                      </a:r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Three years</a:t>
                      </a:r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Is</a:t>
                      </a:r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48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z="1600" smtClean="0">
                <a:solidFill>
                  <a:schemeClr val="tx2"/>
                </a:solidFill>
                <a:latin typeface="Calibri" panose="020F0502020204030204" pitchFamily="34" charset="0"/>
              </a:rPr>
              <a:t>6</a:t>
            </a:fld>
            <a:endParaRPr lang="en-US" sz="160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3299" y="267631"/>
            <a:ext cx="8459701" cy="60725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" panose="020F0502020204030204" pitchFamily="34" charset="0"/>
              </a:rPr>
              <a:t>The Friendly Banter-Part 2</a:t>
            </a:r>
            <a:endParaRPr lang="en-US" sz="3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32" name="Picture 3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703" r="50000" b="9915"/>
          <a:stretch/>
        </p:blipFill>
        <p:spPr bwMode="auto">
          <a:xfrm>
            <a:off x="0" y="4724400"/>
            <a:ext cx="1814830" cy="1583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1814829" y="1600200"/>
            <a:ext cx="4599619" cy="30480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64000">
                <a:srgbClr val="92D050">
                  <a:tint val="23500"/>
                  <a:satMod val="16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Who calls the shot at your home for important decisions?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19400" y="1981200"/>
            <a:ext cx="4509770" cy="990600"/>
          </a:xfrm>
          <a:prstGeom prst="rect">
            <a:avLst/>
          </a:prstGeom>
          <a:gradFill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64000">
                <a:srgbClr val="92D050">
                  <a:tint val="23500"/>
                  <a:satMod val="160000"/>
                </a:srgbClr>
              </a:gs>
            </a:gsLst>
            <a:path path="shape">
              <a:fillToRect l="50000" t="50000" r="50000" b="50000"/>
            </a:path>
          </a:gra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My elder brother </a:t>
            </a:r>
            <a:r>
              <a:rPr lang="en-US" sz="1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or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 my parents call the shots most of time. My brother comes with a whole world of knowledge and my parents come with their own experiences from life. That makes for an amazing combination.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14829" y="3124200"/>
            <a:ext cx="3848991" cy="68580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64000">
                <a:srgbClr val="92D050">
                  <a:tint val="23500"/>
                  <a:satMod val="16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What is the plan for the weekend?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19400" y="3953301"/>
            <a:ext cx="4509770" cy="694899"/>
          </a:xfrm>
          <a:prstGeom prst="rect">
            <a:avLst/>
          </a:prstGeom>
          <a:gradFill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64000">
                <a:srgbClr val="92D050">
                  <a:tint val="23500"/>
                  <a:satMod val="160000"/>
                </a:srgbClr>
              </a:gs>
            </a:gsLst>
            <a:path path="shape">
              <a:fillToRect l="50000" t="50000" r="50000" b="50000"/>
            </a:path>
          </a:gra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My little sister </a:t>
            </a:r>
            <a:r>
              <a:rPr lang="en-US" sz="1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along with </a:t>
            </a:r>
            <a:r>
              <a:rPr lang="en-US" sz="1400" dirty="0" smtClean="0">
                <a:solidFill>
                  <a:schemeClr val="tx2"/>
                </a:solidFill>
                <a:latin typeface="Calibri" panose="020F0502020204030204" pitchFamily="34" charset="0"/>
              </a:rPr>
              <a:t>her kids is planning to come over for lunch. So its is going to be family time .</a:t>
            </a:r>
            <a:endParaRPr lang="en-US" sz="14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cxnSp>
        <p:nvCxnSpPr>
          <p:cNvPr id="38" name="Straight Connector 37"/>
          <p:cNvCxnSpPr>
            <a:stCxn id="32" idx="0"/>
          </p:cNvCxnSpPr>
          <p:nvPr/>
        </p:nvCxnSpPr>
        <p:spPr>
          <a:xfrm flipV="1">
            <a:off x="907415" y="1752600"/>
            <a:ext cx="0" cy="2971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33" idx="1"/>
          </p:cNvCxnSpPr>
          <p:nvPr/>
        </p:nvCxnSpPr>
        <p:spPr>
          <a:xfrm>
            <a:off x="907415" y="1752600"/>
            <a:ext cx="90741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07414" y="3434118"/>
            <a:ext cx="90741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259170" y="2467401"/>
            <a:ext cx="0" cy="225699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22703" b="9915"/>
          <a:stretch/>
        </p:blipFill>
        <p:spPr bwMode="auto">
          <a:xfrm>
            <a:off x="7329170" y="4724400"/>
            <a:ext cx="1814830" cy="1583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Connector 42"/>
          <p:cNvCxnSpPr/>
          <p:nvPr/>
        </p:nvCxnSpPr>
        <p:spPr>
          <a:xfrm>
            <a:off x="7329170" y="2467401"/>
            <a:ext cx="90741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329170" y="4300750"/>
            <a:ext cx="90741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16200000">
            <a:off x="90641" y="298064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FRIEND</a:t>
            </a:r>
          </a:p>
        </p:txBody>
      </p:sp>
      <p:sp>
        <p:nvSpPr>
          <p:cNvPr id="46" name="TextBox 45"/>
          <p:cNvSpPr txBox="1"/>
          <p:nvPr/>
        </p:nvSpPr>
        <p:spPr>
          <a:xfrm rot="5400000">
            <a:off x="8433412" y="3442654"/>
            <a:ext cx="50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11906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schemeClr val="tx2"/>
                </a:solidFill>
                <a:latin typeface="Calibri" panose="020F0502020204030204" pitchFamily="34" charset="0"/>
              </a:rPr>
              <a:t>7</a:t>
            </a:fld>
            <a:endParaRPr lang="en-US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" panose="020F0502020204030204" pitchFamily="34" charset="0"/>
              </a:rPr>
              <a:t>The Friendly Banter-Key Rules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03275" y="4506061"/>
            <a:ext cx="2088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b="1" dirty="0" smtClean="0">
              <a:solidFill>
                <a:schemeClr val="tx2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285079"/>
              </p:ext>
            </p:extLst>
          </p:nvPr>
        </p:nvGraphicFramePr>
        <p:xfrm>
          <a:off x="278710" y="1226994"/>
          <a:ext cx="3780115" cy="11125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981200"/>
                <a:gridCol w="17989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Subject</a:t>
                      </a:r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Verb</a:t>
                      </a:r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Parents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Little sister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633602"/>
              </p:ext>
            </p:extLst>
          </p:nvPr>
        </p:nvGraphicFramePr>
        <p:xfrm>
          <a:off x="278710" y="3473356"/>
          <a:ext cx="3780115" cy="11125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981200"/>
                <a:gridCol w="17989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Subject</a:t>
                      </a:r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Verb</a:t>
                      </a:r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Parents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call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Little sister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is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10612" y="1752600"/>
            <a:ext cx="52477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</a:rPr>
              <a:t>Sometimes two subjects may be connected by 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or.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</a:rPr>
              <a:t>      In such a case, look at the 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subject closer to the verb </a:t>
            </a:r>
          </a:p>
          <a:p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     and then decide 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</a:rPr>
              <a:t>on 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the verb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endParaRPr lang="en-US" sz="1600" i="1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</a:rPr>
              <a:t>Sometimes 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two subjects may be connected by words </a:t>
            </a:r>
          </a:p>
          <a:p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     such as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</a:rPr>
              <a:t> </a:t>
            </a:r>
            <a:r>
              <a:rPr lang="en-US" sz="1600" i="1" dirty="0">
                <a:solidFill>
                  <a:schemeClr val="tx2"/>
                </a:solidFill>
                <a:latin typeface="Calibri" panose="020F0502020204030204" pitchFamily="34" charset="0"/>
              </a:rPr>
              <a:t>along with, as well as, besides, </a:t>
            </a:r>
            <a:r>
              <a:rPr lang="en-US" sz="1600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together with,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</a:rPr>
              <a:t> etc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.</a:t>
            </a:r>
          </a:p>
          <a:p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     In such a case, look at the first subject and decide on the</a:t>
            </a:r>
          </a:p>
          <a:p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     verb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76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z="1600" smtClean="0">
                <a:latin typeface="Calibri" panose="020F0502020204030204" pitchFamily="34" charset="0"/>
              </a:rPr>
              <a:t>8</a:t>
            </a:fld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3299" y="267631"/>
            <a:ext cx="8459701" cy="60725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" panose="020F0502020204030204" pitchFamily="34" charset="0"/>
              </a:rPr>
              <a:t>SVA-Some More Rules</a:t>
            </a:r>
            <a:endParaRPr lang="en-US" sz="3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1" name="Frame 20"/>
          <p:cNvSpPr/>
          <p:nvPr/>
        </p:nvSpPr>
        <p:spPr>
          <a:xfrm>
            <a:off x="2442950" y="2133600"/>
            <a:ext cx="4572000" cy="3200400"/>
          </a:xfrm>
          <a:prstGeom prst="frame">
            <a:avLst/>
          </a:prstGeom>
          <a:solidFill>
            <a:srgbClr val="80008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112885"/>
              </p:ext>
            </p:extLst>
          </p:nvPr>
        </p:nvGraphicFramePr>
        <p:xfrm>
          <a:off x="997047" y="1752600"/>
          <a:ext cx="3274703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7303"/>
                <a:gridCol w="990600"/>
                <a:gridCol w="10668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800" baseline="300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st</a:t>
                      </a:r>
                      <a:r>
                        <a:rPr lang="en-US" sz="18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 Person</a:t>
                      </a:r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Verb</a:t>
                      </a:r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Singular</a:t>
                      </a:r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I</a:t>
                      </a:r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Singular</a:t>
                      </a:r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Plural</a:t>
                      </a:r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We</a:t>
                      </a:r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Plural</a:t>
                      </a:r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9284"/>
              </p:ext>
            </p:extLst>
          </p:nvPr>
        </p:nvGraphicFramePr>
        <p:xfrm>
          <a:off x="5033750" y="3200400"/>
          <a:ext cx="357685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0850"/>
                <a:gridCol w="1295400"/>
                <a:gridCol w="9906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800" baseline="300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nd</a:t>
                      </a:r>
                      <a:r>
                        <a:rPr lang="en-US" sz="18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 Person</a:t>
                      </a:r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Verb</a:t>
                      </a:r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Singular</a:t>
                      </a:r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You</a:t>
                      </a:r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Plural</a:t>
                      </a:r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Plural</a:t>
                      </a:r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You, You all</a:t>
                      </a:r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Plural</a:t>
                      </a:r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767237"/>
              </p:ext>
            </p:extLst>
          </p:nvPr>
        </p:nvGraphicFramePr>
        <p:xfrm>
          <a:off x="842750" y="4572000"/>
          <a:ext cx="35814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/>
                <a:gridCol w="1295400"/>
                <a:gridCol w="1143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en-US" sz="1800" baseline="300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8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 Person</a:t>
                      </a:r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Verb</a:t>
                      </a:r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Singular</a:t>
                      </a:r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He, she, it</a:t>
                      </a:r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Singular</a:t>
                      </a:r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Plural</a:t>
                      </a:r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They</a:t>
                      </a:r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Plural</a:t>
                      </a:r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97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31"/>
          <a:stretch/>
        </p:blipFill>
        <p:spPr>
          <a:xfrm>
            <a:off x="-5439" y="0"/>
            <a:ext cx="9144000" cy="6801633"/>
          </a:xfrm>
          <a:prstGeom prst="rect">
            <a:avLst/>
          </a:prstGeom>
        </p:spPr>
      </p:pic>
      <p:sp>
        <p:nvSpPr>
          <p:cNvPr id="9217" name="Rectangle 42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-3627" y="6449677"/>
            <a:ext cx="457200" cy="457200"/>
          </a:xfrm>
          <a:prstGeom prst="rect">
            <a:avLst/>
          </a:prstGeom>
        </p:spPr>
        <p:txBody>
          <a:bodyPr/>
          <a:lstStyle/>
          <a:p>
            <a:fld id="{D60203AE-68CF-4A4E-9B39-49A1269220F9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17" name="Rectangle 16"/>
          <p:cNvSpPr/>
          <p:nvPr/>
        </p:nvSpPr>
        <p:spPr bwMode="auto">
          <a:xfrm>
            <a:off x="-4724443" y="4723675"/>
            <a:ext cx="327660" cy="327660"/>
          </a:xfrm>
          <a:prstGeom prst="rect">
            <a:avLst/>
          </a:prstGeom>
          <a:solidFill>
            <a:srgbClr val="6DB33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9" name="Picture 8" descr="D:\Shutterstock\shutterstock_146456483 [Converted].jpg"/>
          <p:cNvPicPr/>
          <p:nvPr/>
        </p:nvPicPr>
        <p:blipFill rotWithShape="1"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5" t="9147" r="7904" b="38565"/>
          <a:stretch/>
        </p:blipFill>
        <p:spPr bwMode="auto">
          <a:xfrm>
            <a:off x="-5439" y="614150"/>
            <a:ext cx="9143999" cy="4749420"/>
          </a:xfrm>
          <a:prstGeom prst="rect">
            <a:avLst/>
          </a:prstGeom>
          <a:noFill/>
          <a:extLst/>
        </p:spPr>
      </p:pic>
      <p:sp>
        <p:nvSpPr>
          <p:cNvPr id="8" name="TextBox 7"/>
          <p:cNvSpPr txBox="1"/>
          <p:nvPr/>
        </p:nvSpPr>
        <p:spPr>
          <a:xfrm>
            <a:off x="-5440" y="208180"/>
            <a:ext cx="6201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B050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Jeopardy Time-</a:t>
            </a:r>
            <a:r>
              <a:rPr lang="en-US" sz="2800" b="1" i="1" dirty="0" smtClean="0">
                <a:solidFill>
                  <a:schemeClr val="accent1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 Your Voices Heard</a:t>
            </a:r>
            <a:r>
              <a:rPr lang="en-US" sz="2800" b="1" i="1" dirty="0" smtClean="0">
                <a:solidFill>
                  <a:schemeClr val="tx2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</a:t>
            </a:r>
            <a:endParaRPr lang="en-US" sz="2800" b="1" i="1" dirty="0">
              <a:solidFill>
                <a:schemeClr val="tx2"/>
              </a:solidFill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07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heme/theme1.xml><?xml version="1.0" encoding="utf-8"?>
<a:theme xmlns:a="http://schemas.openxmlformats.org/drawingml/2006/main" name="Cognizant_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rtifactStatus xmlns="db1063f1-26a5-40d1-a124-7653883c4272" xsi:nil="true"/>
    <CopyToPath xmlns="db1063f1-26a5-40d1-a124-7653883c4272">https://cognizant20.cognizant.com/cts/Cognizant Academy/C3/Products Soft Skills Team 1000047400/Products Soft Skills Team 45801/SDS/Products Soft Skills Team 45801/ComEx/ComEx content/Praxis/Praxis 4 hour content/Praxis Language Curriculum/Session 3</CopyToPath>
    <_x0043_M7 xmlns="db1063f1-26a5-40d1-a124-7653883c4272" xsi:nil="true"/>
    <_x0043_M6 xmlns="db1063f1-26a5-40d1-a124-7653883c4272" xsi:nil="true"/>
    <_x0043_M5 xmlns="db1063f1-26a5-40d1-a124-7653883c4272" xsi:nil="true"/>
    <Work_x0020_request xmlns="db1063f1-26a5-40d1-a124-7653883c4272" xsi:nil="true"/>
    <_x0043_M4 xmlns="db1063f1-26a5-40d1-a124-7653883c4272" xsi:nil="true"/>
    <Processes xmlns="db1063f1-26a5-40d1-a124-7653883c4272" xsi:nil="true"/>
    <Rating5 xmlns="db1063f1-26a5-40d1-a124-7653883c4272" xsi:nil="true"/>
    <CheckedOutPath xmlns="db1063f1-26a5-40d1-a124-7653883c4272" xsi:nil="true"/>
    <ApprovalStatus xmlns="db1063f1-26a5-40d1-a124-7653883c4272">Approved</ApprovalStatus>
    <Rating4 xmlns="db1063f1-26a5-40d1-a124-7653883c4272" xsi:nil="true"/>
    <MBID xmlns="db1063f1-26a5-40d1-a124-7653883c4272">DS_40cb19ea-09c7-4e56-ba15-3438ec5ce539</MBID>
    <Tags xmlns="db1063f1-26a5-40d1-a124-7653883c4272" xsi:nil="true"/>
    <Rating3 xmlns="db1063f1-26a5-40d1-a124-7653883c4272" xsi:nil="true"/>
    <Activities xmlns="db1063f1-26a5-40d1-a124-7653883c4272" xsi:nil="true"/>
    <ClientSupplied xmlns="db1063f1-26a5-40d1-a124-7653883c4272">false</ClientSupplied>
    <Rating2 xmlns="db1063f1-26a5-40d1-a124-7653883c4272" xsi:nil="true"/>
    <ViewCount xmlns="db1063f1-26a5-40d1-a124-7653883c4272">12</ViewCount>
    <Rating1 xmlns="db1063f1-26a5-40d1-a124-7653883c4272" xsi:nil="true"/>
    <_x0043_M9 xmlns="db1063f1-26a5-40d1-a124-7653883c4272" xsi:nil="true"/>
    <Phase xmlns="db1063f1-26a5-40d1-a124-7653883c4272" xsi:nil="true"/>
    <_x0043_M8 xmlns="db1063f1-26a5-40d1-a124-7653883c4272" xsi:nil="true"/>
    <Functional_x0020_Modules xmlns="db1063f1-26a5-40d1-a124-7653883c4272" xsi:nil="true"/>
    <Comments xmlns="db1063f1-26a5-40d1-a124-7653883c4272">CTS\253442</Comments>
    <_x0043_M10 xmlns="db1063f1-26a5-40d1-a124-7653883c4272" xsi:nil="true"/>
    <AccountID xmlns="db1063f1-26a5-40d1-a124-7653883c4272" xsi:nil="true"/>
    <SubProjectID xmlns="db1063f1-26a5-40d1-a124-7653883c4272" xsi:nil="true"/>
    <_x0043_M3 xmlns="db1063f1-26a5-40d1-a124-7653883c4272" xsi:nil="true"/>
    <ProjectID xmlns="db1063f1-26a5-40d1-a124-7653883c4272" xsi:nil="true"/>
    <CreatedTime xmlns="db1063f1-26a5-40d1-a124-7653883c4272">2015-07-30T05:26:52+00:00</CreatedTime>
    <Releases xmlns="db1063f1-26a5-40d1-a124-7653883c4272" xsi:nil="true"/>
    <UnmappedDocuments xmlns="db1063f1-26a5-40d1-a124-7653883c4272">false</UnmappedDocuments>
    <_x0043_M2 xmlns="db1063f1-26a5-40d1-a124-7653883c4272" xsi:nil="true"/>
    <AssociateID xmlns="db1063f1-26a5-40d1-a124-7653883c4272">CTS\253442</AssociateID>
    <_x0043_M1 xmlns="db1063f1-26a5-40d1-a124-7653883c427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2646DED67BD14193EFDA0C8D0FCFEC" ma:contentTypeVersion="36" ma:contentTypeDescription="Create a new document." ma:contentTypeScope="" ma:versionID="78323371c1da7e054cb07f390e54d0f3">
  <xsd:schema xmlns:xsd="http://www.w3.org/2001/XMLSchema" xmlns:xs="http://www.w3.org/2001/XMLSchema" xmlns:p="http://schemas.microsoft.com/office/2006/metadata/properties" xmlns:ns2="db1063f1-26a5-40d1-a124-7653883c4272" targetNamespace="http://schemas.microsoft.com/office/2006/metadata/properties" ma:root="true" ma:fieldsID="775135e4f388057ba1eaf035abc0ec45" ns2:_="">
    <xsd:import namespace="db1063f1-26a5-40d1-a124-7653883c4272"/>
    <xsd:element name="properties">
      <xsd:complexType>
        <xsd:sequence>
          <xsd:element name="documentManagement">
            <xsd:complexType>
              <xsd:all>
                <xsd:element ref="ns2:AccountID" minOccurs="0"/>
                <xsd:element ref="ns2:ProjectID" minOccurs="0"/>
                <xsd:element ref="ns2:SubProjectID" minOccurs="0"/>
                <xsd:element ref="ns2:AssociateID" minOccurs="0"/>
                <xsd:element ref="ns2:CreatedTime" minOccurs="0"/>
                <xsd:element ref="ns2:Processes" minOccurs="0"/>
                <xsd:element ref="ns2:Phase" minOccurs="0"/>
                <xsd:element ref="ns2:Activities" minOccurs="0"/>
                <xsd:element ref="ns2:Releases" minOccurs="0"/>
                <xsd:element ref="ns2:Functional_x0020_Modules" minOccurs="0"/>
                <xsd:element ref="ns2:ViewCount" minOccurs="0"/>
                <xsd:element ref="ns2:CheckedOutPath" minOccurs="0"/>
                <xsd:element ref="ns2:ApprovalStatus" minOccurs="0"/>
                <xsd:element ref="ns2:Work_x0020_request" minOccurs="0"/>
                <xsd:element ref="ns2:Tags" minOccurs="0"/>
                <xsd:element ref="ns2:ArtifactStatus" minOccurs="0"/>
                <xsd:element ref="ns2:UnmappedDocuments" minOccurs="0"/>
                <xsd:element ref="ns2:CopyToPath" minOccurs="0"/>
                <xsd:element ref="ns2:Comments" minOccurs="0"/>
                <xsd:element ref="ns2:ClientSupplied" minOccurs="0"/>
                <xsd:element ref="ns2:Rating1" minOccurs="0"/>
                <xsd:element ref="ns2:Rating2" minOccurs="0"/>
                <xsd:element ref="ns2:Rating3" minOccurs="0"/>
                <xsd:element ref="ns2:Rating4" minOccurs="0"/>
                <xsd:element ref="ns2:Rating5" minOccurs="0"/>
                <xsd:element ref="ns2:MBID" minOccurs="0"/>
                <xsd:element ref="ns2:_x0043_M1" minOccurs="0"/>
                <xsd:element ref="ns2:_x0043_M2" minOccurs="0"/>
                <xsd:element ref="ns2:_x0043_M3" minOccurs="0"/>
                <xsd:element ref="ns2:_x0043_M4" minOccurs="0"/>
                <xsd:element ref="ns2:_x0043_M5" minOccurs="0"/>
                <xsd:element ref="ns2:_x0043_M6" minOccurs="0"/>
                <xsd:element ref="ns2:_x0043_M7" minOccurs="0"/>
                <xsd:element ref="ns2:_x0043_M8" minOccurs="0"/>
                <xsd:element ref="ns2:_x0043_M9" minOccurs="0"/>
                <xsd:element ref="ns2:_x0043_M1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1063f1-26a5-40d1-a124-7653883c4272" elementFormDefault="qualified">
    <xsd:import namespace="http://schemas.microsoft.com/office/2006/documentManagement/types"/>
    <xsd:import namespace="http://schemas.microsoft.com/office/infopath/2007/PartnerControls"/>
    <xsd:element name="AccountID" ma:index="8" nillable="true" ma:displayName="AccountID" ma:internalName="AccountID">
      <xsd:simpleType>
        <xsd:restriction base="dms:Text"/>
      </xsd:simpleType>
    </xsd:element>
    <xsd:element name="ProjectID" ma:index="9" nillable="true" ma:displayName="ProjectID" ma:internalName="ProjectID">
      <xsd:simpleType>
        <xsd:restriction base="dms:Text"/>
      </xsd:simpleType>
    </xsd:element>
    <xsd:element name="SubProjectID" ma:index="10" nillable="true" ma:displayName="SubProjectID" ma:internalName="SubProjectID">
      <xsd:simpleType>
        <xsd:restriction base="dms:Text"/>
      </xsd:simpleType>
    </xsd:element>
    <xsd:element name="AssociateID" ma:index="11" nillable="true" ma:displayName="AssociateID" ma:internalName="AssociateID">
      <xsd:simpleType>
        <xsd:restriction base="dms:Text"/>
      </xsd:simpleType>
    </xsd:element>
    <xsd:element name="CreatedTime" ma:index="12" nillable="true" ma:displayName="CreatedTime" ma:internalName="CreatedTime">
      <xsd:simpleType>
        <xsd:restriction base="dms:DateTime"/>
      </xsd:simpleType>
    </xsd:element>
    <xsd:element name="Processes" ma:index="13" nillable="true" ma:displayName="Processes" ma:internalName="Processes">
      <xsd:simpleType>
        <xsd:restriction base="dms:Text"/>
      </xsd:simpleType>
    </xsd:element>
    <xsd:element name="Phase" ma:index="14" nillable="true" ma:displayName="Phase" ma:internalName="Phase">
      <xsd:simpleType>
        <xsd:restriction base="dms:Text"/>
      </xsd:simpleType>
    </xsd:element>
    <xsd:element name="Activities" ma:index="15" nillable="true" ma:displayName="Activities" ma:internalName="Activities">
      <xsd:simpleType>
        <xsd:restriction base="dms:Text"/>
      </xsd:simpleType>
    </xsd:element>
    <xsd:element name="Releases" ma:index="16" nillable="true" ma:displayName="Releases" ma:internalName="Releases">
      <xsd:simpleType>
        <xsd:restriction base="dms:Text"/>
      </xsd:simpleType>
    </xsd:element>
    <xsd:element name="Functional_x0020_Modules" ma:index="17" nillable="true" ma:displayName="Functional Modules" ma:internalName="Functional_x0020_Modules">
      <xsd:simpleType>
        <xsd:restriction base="dms:Text"/>
      </xsd:simpleType>
    </xsd:element>
    <xsd:element name="ViewCount" ma:index="18" nillable="true" ma:displayName="ViewCount" ma:internalName="ViewCount">
      <xsd:simpleType>
        <xsd:restriction base="dms:Unknown"/>
      </xsd:simpleType>
    </xsd:element>
    <xsd:element name="CheckedOutPath" ma:index="19" nillable="true" ma:displayName="CheckedOutPath" ma:internalName="CheckedOutPath">
      <xsd:simpleType>
        <xsd:restriction base="dms:Text"/>
      </xsd:simpleType>
    </xsd:element>
    <xsd:element name="ApprovalStatus" ma:index="20" nillable="true" ma:displayName="ApprovalStatus" ma:internalName="ApprovalStatus">
      <xsd:simpleType>
        <xsd:restriction base="dms:Text"/>
      </xsd:simpleType>
    </xsd:element>
    <xsd:element name="Work_x0020_request" ma:index="21" nillable="true" ma:displayName="Work request" ma:internalName="Work_x0020_request">
      <xsd:simpleType>
        <xsd:restriction base="dms:Text"/>
      </xsd:simpleType>
    </xsd:element>
    <xsd:element name="Tags" ma:index="22" nillable="true" ma:displayName="Tags" ma:internalName="Tags">
      <xsd:simpleType>
        <xsd:restriction base="dms:Note">
          <xsd:maxLength value="255"/>
        </xsd:restriction>
      </xsd:simpleType>
    </xsd:element>
    <xsd:element name="ArtifactStatus" ma:index="23" nillable="true" ma:displayName="ArtifactStatus" ma:internalName="ArtifactStatus">
      <xsd:simpleType>
        <xsd:restriction base="dms:Text"/>
      </xsd:simpleType>
    </xsd:element>
    <xsd:element name="UnmappedDocuments" ma:index="24" nillable="true" ma:displayName="UnmappedDocuments" ma:internalName="UnmappedDocuments">
      <xsd:simpleType>
        <xsd:restriction base="dms:Text"/>
      </xsd:simpleType>
    </xsd:element>
    <xsd:element name="CopyToPath" ma:index="25" nillable="true" ma:displayName="CopyToPath" ma:internalName="CopyToPath">
      <xsd:simpleType>
        <xsd:restriction base="dms:Text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ClientSupplied" ma:index="27" nillable="true" ma:displayName="ClientSupplied" ma:internalName="ClientSupplied">
      <xsd:simpleType>
        <xsd:restriction base="dms:Text"/>
      </xsd:simpleType>
    </xsd:element>
    <xsd:element name="Rating1" ma:index="28" nillable="true" ma:displayName="Rating1" ma:internalName="Rating1">
      <xsd:simpleType>
        <xsd:restriction base="dms:Unknown"/>
      </xsd:simpleType>
    </xsd:element>
    <xsd:element name="Rating2" ma:index="29" nillable="true" ma:displayName="Rating2" ma:internalName="Rating2">
      <xsd:simpleType>
        <xsd:restriction base="dms:Unknown"/>
      </xsd:simpleType>
    </xsd:element>
    <xsd:element name="Rating3" ma:index="30" nillable="true" ma:displayName="Rating3" ma:internalName="Rating3">
      <xsd:simpleType>
        <xsd:restriction base="dms:Unknown"/>
      </xsd:simpleType>
    </xsd:element>
    <xsd:element name="Rating4" ma:index="31" nillable="true" ma:displayName="Rating4" ma:internalName="Rating4">
      <xsd:simpleType>
        <xsd:restriction base="dms:Unknown"/>
      </xsd:simpleType>
    </xsd:element>
    <xsd:element name="Rating5" ma:index="32" nillable="true" ma:displayName="Rating5" ma:internalName="Rating5">
      <xsd:simpleType>
        <xsd:restriction base="dms:Unknown"/>
      </xsd:simpleType>
    </xsd:element>
    <xsd:element name="MBID" ma:index="33" nillable="true" ma:displayName="MBID" ma:internalName="MBID">
      <xsd:simpleType>
        <xsd:restriction base="dms:Text"/>
      </xsd:simpleType>
    </xsd:element>
    <xsd:element name="_x0043_M1" ma:index="34" nillable="true" ma:displayName="CM1" ma:internalName="_x0043_M1">
      <xsd:simpleType>
        <xsd:restriction base="dms:Text"/>
      </xsd:simpleType>
    </xsd:element>
    <xsd:element name="_x0043_M2" ma:index="35" nillable="true" ma:displayName="CM2" ma:internalName="_x0043_M2">
      <xsd:simpleType>
        <xsd:restriction base="dms:Text"/>
      </xsd:simpleType>
    </xsd:element>
    <xsd:element name="_x0043_M3" ma:index="36" nillable="true" ma:displayName="CM3" ma:internalName="_x0043_M3">
      <xsd:simpleType>
        <xsd:restriction base="dms:Text"/>
      </xsd:simpleType>
    </xsd:element>
    <xsd:element name="_x0043_M4" ma:index="37" nillable="true" ma:displayName="CM4" ma:internalName="_x0043_M4">
      <xsd:simpleType>
        <xsd:restriction base="dms:Text"/>
      </xsd:simpleType>
    </xsd:element>
    <xsd:element name="_x0043_M5" ma:index="38" nillable="true" ma:displayName="CM5" ma:internalName="_x0043_M5">
      <xsd:simpleType>
        <xsd:restriction base="dms:Text"/>
      </xsd:simpleType>
    </xsd:element>
    <xsd:element name="_x0043_M6" ma:index="39" nillable="true" ma:displayName="CM6" ma:internalName="_x0043_M6">
      <xsd:simpleType>
        <xsd:restriction base="dms:Text"/>
      </xsd:simpleType>
    </xsd:element>
    <xsd:element name="_x0043_M7" ma:index="40" nillable="true" ma:displayName="CM7" ma:internalName="_x0043_M7">
      <xsd:simpleType>
        <xsd:restriction base="dms:Text"/>
      </xsd:simpleType>
    </xsd:element>
    <xsd:element name="_x0043_M8" ma:index="41" nillable="true" ma:displayName="CM8" ma:internalName="_x0043_M8">
      <xsd:simpleType>
        <xsd:restriction base="dms:Text"/>
      </xsd:simpleType>
    </xsd:element>
    <xsd:element name="_x0043_M9" ma:index="42" nillable="true" ma:displayName="CM9" ma:internalName="_x0043_M9">
      <xsd:simpleType>
        <xsd:restriction base="dms:Text"/>
      </xsd:simpleType>
    </xsd:element>
    <xsd:element name="_x0043_M10" ma:index="43" nillable="true" ma:displayName="CM10" ma:internalName="_x0043_M10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678CEA-8332-4B6A-BF10-02B9DECF77A4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dcmitype/"/>
    <ds:schemaRef ds:uri="http://schemas.microsoft.com/office/2006/metadata/properties"/>
    <ds:schemaRef ds:uri="db1063f1-26a5-40d1-a124-7653883c4272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776D9E1-743F-4B1C-AC18-65BA92D938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C595D3-F328-4358-B552-7335C9BEFF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1063f1-26a5-40d1-a124-7653883c42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Cognizant_Template</Template>
  <TotalTime>4570</TotalTime>
  <Words>556</Words>
  <Application>Microsoft Office PowerPoint</Application>
  <PresentationFormat>On-screen Show (4:3)</PresentationFormat>
  <Paragraphs>121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ＭＳ Ｐゴシック</vt:lpstr>
      <vt:lpstr>Arial</vt:lpstr>
      <vt:lpstr>Calibri</vt:lpstr>
      <vt:lpstr>Times New Roman</vt:lpstr>
      <vt:lpstr>Verdana</vt:lpstr>
      <vt:lpstr>Wingdings</vt:lpstr>
      <vt:lpstr>Cognizant_Template</vt:lpstr>
      <vt:lpstr>PowerPoint Presentation</vt:lpstr>
      <vt:lpstr>PowerPoint Presentation</vt:lpstr>
      <vt:lpstr>Objectives</vt:lpstr>
      <vt:lpstr>The Friendly Banter-Part 1</vt:lpstr>
      <vt:lpstr>The Friendly Banter-Key Rules</vt:lpstr>
      <vt:lpstr>The Friendly Banter-Part 2</vt:lpstr>
      <vt:lpstr>The Friendly Banter-Key Rules</vt:lpstr>
      <vt:lpstr>SVA-Some More Rules</vt:lpstr>
      <vt:lpstr>PowerPoint Presentation</vt:lpstr>
      <vt:lpstr>SVA-Pop Quiz</vt:lpstr>
      <vt:lpstr>Objectives</vt:lpstr>
      <vt:lpstr>Thank You</vt:lpstr>
    </vt:vector>
  </TitlesOfParts>
  <Company>Cognizant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Technology Solutions</dc:title>
  <dc:creator>test</dc:creator>
  <cp:lastModifiedBy>Sunny, Sherin Sara (Cognizant)</cp:lastModifiedBy>
  <cp:revision>195</cp:revision>
  <dcterms:created xsi:type="dcterms:W3CDTF">2014-12-22T05:19:57Z</dcterms:created>
  <dcterms:modified xsi:type="dcterms:W3CDTF">2016-03-22T05:17:32Z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0x010100D02646DED67BD14193EFDA0C8D0FCFEC</vt:lpwstr>
  </property>
</Properties>
</file>