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6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2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6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0B2B-FE94-47D9-B127-F86DFB94FB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0257-B574-42F8-B64E-FD927577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-833438"/>
            <a:ext cx="5867400" cy="4071937"/>
          </a:xfrm>
        </p:spPr>
        <p:txBody>
          <a:bodyPr>
            <a:noAutofit/>
          </a:bodyPr>
          <a:lstStyle/>
          <a:p>
            <a:r>
              <a:rPr lang="en-US" sz="7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Subject Verb Agreement</a:t>
            </a:r>
            <a:endParaRPr lang="en-US" sz="7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0100" y="3602038"/>
            <a:ext cx="3517900" cy="2874962"/>
          </a:xfrm>
        </p:spPr>
        <p:txBody>
          <a:bodyPr/>
          <a:lstStyle/>
          <a:p>
            <a:r>
              <a:rPr lang="en-US" dirty="0"/>
              <a:t>Subject verb agreement refers to the fact that the subject and verb in a sentence must agree in number.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8"/>
            <a:ext cx="5309665" cy="51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12648" y="26873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ACTIVITY-1</a:t>
            </a:r>
            <a:br>
              <a:rPr lang="en-US" sz="5400" b="1" dirty="0" smtClean="0"/>
            </a:br>
            <a:r>
              <a:rPr lang="en-US" sz="5400" b="1" dirty="0" smtClean="0"/>
              <a:t>Which </a:t>
            </a:r>
            <a:r>
              <a:rPr lang="en-US" sz="5400" b="1" dirty="0" smtClean="0"/>
              <a:t>form of verb ____(agree) with the subject???</a:t>
            </a:r>
            <a:endParaRPr lang="en-US" sz="54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89000" y="31257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property ____________(belong) to cognizant.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stack of pizzas </a:t>
            </a:r>
            <a:r>
              <a:rPr lang="en-US" dirty="0" smtClean="0"/>
              <a:t>__________(was/were) </a:t>
            </a:r>
            <a:r>
              <a:rPr lang="en-US" dirty="0" smtClean="0"/>
              <a:t>brought by the batch owner for team lunch.</a:t>
            </a:r>
          </a:p>
          <a:p>
            <a:r>
              <a:rPr lang="en-US" dirty="0" smtClean="0"/>
              <a:t>The team lead and his team members _________(come) to work everyday.</a:t>
            </a:r>
          </a:p>
          <a:p>
            <a:r>
              <a:rPr lang="en-US" dirty="0" smtClean="0"/>
              <a:t>Cognizant building, with all its properties</a:t>
            </a:r>
            <a:r>
              <a:rPr lang="en-US" dirty="0" smtClean="0"/>
              <a:t>,______________(</a:t>
            </a:r>
            <a:r>
              <a:rPr lang="en-US" dirty="0" smtClean="0"/>
              <a:t>is/are</a:t>
            </a:r>
            <a:r>
              <a:rPr lang="en-US" dirty="0" smtClean="0"/>
              <a:t>) </a:t>
            </a:r>
            <a:r>
              <a:rPr lang="en-US" dirty="0" smtClean="0"/>
              <a:t>insured.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228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87437"/>
            <a:ext cx="10515600" cy="5414963"/>
          </a:xfrm>
        </p:spPr>
        <p:txBody>
          <a:bodyPr/>
          <a:lstStyle/>
          <a:p>
            <a:r>
              <a:rPr lang="en-US" dirty="0" smtClean="0"/>
              <a:t>Neither John nor Jane __ (is/are) contributing to the project as expected.</a:t>
            </a:r>
          </a:p>
          <a:p>
            <a:r>
              <a:rPr lang="en-US" dirty="0" smtClean="0"/>
              <a:t>Every trainee ______(deserve) higher salary.</a:t>
            </a:r>
          </a:p>
          <a:p>
            <a:r>
              <a:rPr lang="en-US" dirty="0" smtClean="0"/>
              <a:t>Everyday around 15 </a:t>
            </a:r>
            <a:r>
              <a:rPr lang="en-US" dirty="0" err="1" smtClean="0"/>
              <a:t>kgs</a:t>
            </a:r>
            <a:r>
              <a:rPr lang="en-US" dirty="0" smtClean="0"/>
              <a:t> of food __(is/are) wasted in the cafeteria. </a:t>
            </a:r>
          </a:p>
          <a:p>
            <a:r>
              <a:rPr lang="en-US" dirty="0" smtClean="0"/>
              <a:t>Few trainees _____(was/were) left unattended after 5:30 pm.</a:t>
            </a:r>
          </a:p>
          <a:p>
            <a:r>
              <a:rPr lang="en-US" dirty="0" smtClean="0"/>
              <a:t>His father and his role model ____(was/were) very supportive.  </a:t>
            </a:r>
          </a:p>
          <a:p>
            <a:r>
              <a:rPr lang="en-US" dirty="0" smtClean="0"/>
              <a:t>How many times __(is/are) this going to happen?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9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746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i="1" dirty="0" smtClean="0"/>
              <a:t>ACTIVITY-2</a:t>
            </a:r>
            <a:br>
              <a:rPr lang="en-US" sz="4800" b="1" i="1" dirty="0" smtClean="0"/>
            </a:br>
            <a:r>
              <a:rPr lang="en-US" sz="4800" b="1" i="1" dirty="0" smtClean="0"/>
              <a:t>Complete </a:t>
            </a:r>
            <a:r>
              <a:rPr lang="en-US" sz="4800" b="1" i="1" dirty="0" smtClean="0"/>
              <a:t>the E-Mail</a:t>
            </a:r>
            <a:endParaRPr lang="en-US" sz="4800" b="1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6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To:client@xyz.com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CC: </a:t>
            </a:r>
          </a:p>
          <a:p>
            <a:pPr marL="0" indent="0">
              <a:buNone/>
            </a:pPr>
            <a:r>
              <a:rPr lang="en-US" dirty="0" smtClean="0"/>
              <a:t>Subject: Weekly Business Call – Reg.</a:t>
            </a:r>
          </a:p>
          <a:p>
            <a:pPr marL="0" indent="0">
              <a:buNone/>
            </a:pPr>
            <a:r>
              <a:rPr lang="en-US" dirty="0" smtClean="0"/>
              <a:t>Hi John,</a:t>
            </a:r>
          </a:p>
          <a:p>
            <a:pPr marL="0" indent="0">
              <a:buNone/>
            </a:pPr>
            <a:r>
              <a:rPr lang="en-US" dirty="0" smtClean="0"/>
              <a:t>This is to inform your team and it’s members that the project __(is/are) progressing as per schedule. However, one of our analysts _ (is/are) leaving tonight for an onsite project and will not be available for our weekly scheduled business call. We will _____(make) up for his absence. We ____(assure) that the team _____(compensate) for his role in the call.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9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ACTIVITY-3</a:t>
            </a:r>
            <a:endParaRPr lang="en-US" sz="4000" dirty="0"/>
          </a:p>
        </p:txBody>
      </p:sp>
      <p:pic>
        <p:nvPicPr>
          <p:cNvPr id="4" name="Picture 2" descr="C:\Users\622052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66" y="1286932"/>
            <a:ext cx="7306733" cy="53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533524"/>
            <a:ext cx="10883900" cy="5222875"/>
          </a:xfrm>
        </p:spPr>
        <p:txBody>
          <a:bodyPr>
            <a:normAutofit fontScale="700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5100" dirty="0"/>
              <a:t>Mainframes </a:t>
            </a:r>
            <a:r>
              <a:rPr lang="en-US" sz="5100" dirty="0" smtClean="0"/>
              <a:t>___(is/are)_ the </a:t>
            </a:r>
            <a:r>
              <a:rPr lang="en-US" sz="5100" dirty="0"/>
              <a:t>type of </a:t>
            </a:r>
            <a:r>
              <a:rPr lang="en-US" sz="5100" dirty="0" smtClean="0"/>
              <a:t>computers </a:t>
            </a:r>
            <a:r>
              <a:rPr lang="en-US" sz="5100" dirty="0"/>
              <a:t>that </a:t>
            </a:r>
            <a:r>
              <a:rPr lang="en-US" sz="5100" dirty="0" smtClean="0"/>
              <a:t>__(is/are)_ generally </a:t>
            </a:r>
            <a:r>
              <a:rPr lang="en-US" sz="5100" dirty="0"/>
              <a:t>known for their large size, amount of storage, processing power and high level of reliability. This </a:t>
            </a:r>
            <a:r>
              <a:rPr lang="en-US" sz="5100" dirty="0" smtClean="0"/>
              <a:t>___(is/are)_ primarily </a:t>
            </a:r>
            <a:r>
              <a:rPr lang="en-US" sz="5100" dirty="0"/>
              <a:t>used by large organizations for mission-critical applications requiring high volumes of data processing. </a:t>
            </a:r>
          </a:p>
        </p:txBody>
      </p:sp>
      <p:pic>
        <p:nvPicPr>
          <p:cNvPr id="2051" name="Picture 3" descr="C:\Users\622052\Desktop\task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3357"/>
            <a:ext cx="8371114" cy="34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5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general, there ___(is/are)_ a few characteristics of mainframes that are common among all mainframe vendors: Nearly all mainframes __(has/have)__ the ability to run (or host) multiple operating systems. Mainframes can add or host swap system capacity without disruption. Mainframe __(is/are)__ designed to handle very high volume input and output (I/O) and emphasize throughput computing. A single mainframe can replace dozens or even hundreds of smaller servers.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368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Subject Verb Agreement</vt:lpstr>
      <vt:lpstr> ACTIVITY-1 Which form of verb ____(agree) with the subject???</vt:lpstr>
      <vt:lpstr>PowerPoint Presentation</vt:lpstr>
      <vt:lpstr>ACTIVITY-2 Complete the E-Mail</vt:lpstr>
      <vt:lpstr>ACTIVITY-3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Verb Agreement</dc:title>
  <dc:creator>JK, Vishal Rathnam (Cognizant)</dc:creator>
  <cp:lastModifiedBy>JK, Vishal Rathnam (Cognizant)</cp:lastModifiedBy>
  <cp:revision>14</cp:revision>
  <dcterms:created xsi:type="dcterms:W3CDTF">2017-02-17T09:43:46Z</dcterms:created>
  <dcterms:modified xsi:type="dcterms:W3CDTF">2017-02-20T09:16:05Z</dcterms:modified>
</cp:coreProperties>
</file>