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9" r:id="rId3"/>
    <p:sldId id="260" r:id="rId4"/>
    <p:sldId id="258" r:id="rId5"/>
    <p:sldId id="276" r:id="rId6"/>
    <p:sldId id="277" r:id="rId7"/>
    <p:sldId id="278" r:id="rId8"/>
    <p:sldId id="279" r:id="rId9"/>
    <p:sldId id="280" r:id="rId10"/>
    <p:sldId id="261" r:id="rId11"/>
    <p:sldId id="273" r:id="rId12"/>
    <p:sldId id="269" r:id="rId13"/>
    <p:sldId id="281" r:id="rId14"/>
    <p:sldId id="282" r:id="rId15"/>
    <p:sldId id="283" r:id="rId16"/>
    <p:sldId id="284" r:id="rId17"/>
    <p:sldId id="285" r:id="rId18"/>
    <p:sldId id="271"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9C1DF4-5DFB-4137-8CA4-869773B3631B}">
          <p14:sldIdLst>
            <p14:sldId id="256"/>
            <p14:sldId id="259"/>
            <p14:sldId id="260"/>
            <p14:sldId id="258"/>
            <p14:sldId id="276"/>
            <p14:sldId id="277"/>
            <p14:sldId id="278"/>
            <p14:sldId id="279"/>
            <p14:sldId id="280"/>
          </p14:sldIdLst>
        </p14:section>
        <p14:section name="Untitled Section" id="{0BEFC844-459E-4F35-952B-71781F698367}">
          <p14:sldIdLst>
            <p14:sldId id="261"/>
            <p14:sldId id="273"/>
            <p14:sldId id="269"/>
            <p14:sldId id="281"/>
            <p14:sldId id="282"/>
            <p14:sldId id="283"/>
            <p14:sldId id="284"/>
            <p14:sldId id="28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fc45d62ff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efc45d62f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35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60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89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282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83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31/08/2024</a:t>
            </a:r>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First Review </a:t>
            </a:r>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776562"/>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chemeClr val="dk1"/>
              </a:buClr>
              <a:buSzPts val="4400"/>
              <a:buFont typeface="Calibri"/>
              <a:buNone/>
            </a:pPr>
            <a:r>
              <a:rPr lang="en-US" sz="4400" dirty="0">
                <a:latin typeface="Times New Roman"/>
                <a:ea typeface="Times New Roman"/>
                <a:cs typeface="Times New Roman"/>
                <a:sym typeface="Times New Roman"/>
              </a:rPr>
              <a:t> </a:t>
            </a:r>
            <a:r>
              <a:rPr lang="en-US" sz="4400" b="1" dirty="0">
                <a:latin typeface="Times New Roman"/>
                <a:ea typeface="Times New Roman"/>
                <a:cs typeface="Times New Roman"/>
                <a:sym typeface="Times New Roman"/>
              </a:rPr>
              <a:t>Cancerous tumors detection from Microarray data using </a:t>
            </a:r>
            <a:r>
              <a:rPr lang="en-US" sz="4400" b="1" dirty="0" err="1">
                <a:latin typeface="Times New Roman"/>
                <a:ea typeface="Times New Roman"/>
                <a:cs typeface="Times New Roman"/>
                <a:sym typeface="Times New Roman"/>
              </a:rPr>
              <a:t>Machinelearning</a:t>
            </a:r>
            <a:r>
              <a:rPr lang="en-US" sz="4400" b="1" dirty="0">
                <a:latin typeface="Times New Roman"/>
                <a:ea typeface="Times New Roman"/>
                <a:cs typeface="Times New Roman"/>
                <a:sym typeface="Times New Roman"/>
              </a:rPr>
              <a:t> </a:t>
            </a:r>
            <a:endParaRPr b="1"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253949"/>
            <a:ext cx="4605337" cy="2122998"/>
          </a:xfrm>
          <a:prstGeom prst="rect">
            <a:avLst/>
          </a:prstGeom>
          <a:noFill/>
          <a:ln>
            <a:noFill/>
          </a:ln>
        </p:spPr>
        <p:txBody>
          <a:bodyPr spcFirstLastPara="1" wrap="square" lIns="91425" tIns="45700" rIns="91425" bIns="45700" anchor="t" anchorCtr="0">
            <a:normAutofit fontScale="62500" lnSpcReduction="20000"/>
          </a:bodyPr>
          <a:lstStyle/>
          <a:p>
            <a:pPr marL="0" indent="0">
              <a:spcBef>
                <a:spcPts val="0"/>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Batch ID:39</a:t>
            </a:r>
          </a:p>
          <a:p>
            <a:pPr marL="0" lvl="0" indent="0" algn="ctr" rtl="0">
              <a:spcBef>
                <a:spcPts val="0"/>
              </a:spcBef>
              <a:spcAft>
                <a:spcPts val="0"/>
              </a:spcAft>
              <a:buClr>
                <a:srgbClr val="888888"/>
              </a:buClr>
              <a:buSzPct val="100000"/>
              <a:buNone/>
            </a:pP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1 Reg. No:</a:t>
            </a:r>
            <a:r>
              <a:rPr lang="en-US" b="1" dirty="0">
                <a:solidFill>
                  <a:schemeClr val="tx1">
                    <a:lumMod val="85000"/>
                    <a:lumOff val="15000"/>
                  </a:schemeClr>
                </a:solidFill>
                <a:latin typeface="Times New Roman"/>
                <a:ea typeface="Times New Roman"/>
                <a:cs typeface="Times New Roman"/>
                <a:sym typeface="Times New Roman"/>
              </a:rPr>
              <a:t> RA2111003011663</a:t>
            </a:r>
            <a:endParaRPr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1 Name:</a:t>
            </a:r>
            <a:r>
              <a:rPr lang="en-US" b="1" dirty="0">
                <a:solidFill>
                  <a:schemeClr val="tx1">
                    <a:lumMod val="85000"/>
                    <a:lumOff val="15000"/>
                  </a:schemeClr>
                </a:solidFill>
                <a:latin typeface="Times New Roman"/>
                <a:ea typeface="Times New Roman"/>
                <a:cs typeface="Times New Roman"/>
                <a:sym typeface="Times New Roman"/>
              </a:rPr>
              <a:t> Vishal S </a:t>
            </a:r>
            <a:r>
              <a:rPr lang="en-US" b="1" dirty="0" err="1">
                <a:solidFill>
                  <a:schemeClr val="tx1">
                    <a:lumMod val="85000"/>
                    <a:lumOff val="15000"/>
                  </a:schemeClr>
                </a:solidFill>
                <a:latin typeface="Times New Roman"/>
                <a:ea typeface="Times New Roman"/>
                <a:cs typeface="Times New Roman"/>
                <a:sym typeface="Times New Roman"/>
              </a:rPr>
              <a:t>Hayyal</a:t>
            </a:r>
            <a:r>
              <a:rPr lang="en-US" b="1" dirty="0">
                <a:solidFill>
                  <a:schemeClr val="tx1">
                    <a:lumMod val="85000"/>
                    <a:lumOff val="15000"/>
                  </a:schemeClr>
                </a:solidFill>
                <a:latin typeface="Times New Roman"/>
                <a:ea typeface="Times New Roman"/>
                <a:cs typeface="Times New Roman"/>
                <a:sym typeface="Times New Roman"/>
              </a:rPr>
              <a:t> </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2 Reg. No:</a:t>
            </a:r>
            <a:r>
              <a:rPr lang="en-US" b="1" dirty="0">
                <a:solidFill>
                  <a:schemeClr val="tx1">
                    <a:lumMod val="85000"/>
                    <a:lumOff val="15000"/>
                  </a:schemeClr>
                </a:solidFill>
                <a:latin typeface="Times New Roman"/>
                <a:ea typeface="Times New Roman"/>
                <a:cs typeface="Times New Roman"/>
                <a:sym typeface="Times New Roman"/>
              </a:rPr>
              <a:t> RA2111003011667</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2 Name:</a:t>
            </a:r>
            <a:r>
              <a:rPr lang="en-US" b="1" dirty="0">
                <a:solidFill>
                  <a:schemeClr val="tx1">
                    <a:lumMod val="85000"/>
                    <a:lumOff val="15000"/>
                  </a:schemeClr>
                </a:solidFill>
                <a:latin typeface="Times New Roman"/>
                <a:ea typeface="Times New Roman"/>
                <a:cs typeface="Times New Roman"/>
                <a:sym typeface="Times New Roman"/>
              </a:rPr>
              <a:t> Arnav</a:t>
            </a:r>
            <a:endParaRPr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253949"/>
            <a:ext cx="3471862" cy="2034327"/>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Guide name:</a:t>
            </a:r>
            <a:r>
              <a:rPr lang="en-US" b="1" dirty="0">
                <a:solidFill>
                  <a:schemeClr val="tx1">
                    <a:lumMod val="85000"/>
                    <a:lumOff val="15000"/>
                  </a:schemeClr>
                </a:solidFill>
                <a:latin typeface="Times New Roman"/>
                <a:ea typeface="Times New Roman"/>
                <a:cs typeface="Times New Roman"/>
                <a:sym typeface="Times New Roman"/>
              </a:rPr>
              <a:t> Dr. </a:t>
            </a:r>
            <a:r>
              <a:rPr lang="en-US" b="1" dirty="0" err="1">
                <a:solidFill>
                  <a:schemeClr val="tx1">
                    <a:lumMod val="85000"/>
                    <a:lumOff val="15000"/>
                  </a:schemeClr>
                </a:solidFill>
                <a:latin typeface="Times New Roman"/>
                <a:ea typeface="Times New Roman"/>
                <a:cs typeface="Times New Roman"/>
                <a:sym typeface="Times New Roman"/>
              </a:rPr>
              <a:t>Pandiaraj.A</a:t>
            </a: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a:lnSpc>
                <a:spcPct val="170000"/>
              </a:lnSpc>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Designation:</a:t>
            </a:r>
            <a:r>
              <a:rPr lang="en-US" b="1" dirty="0">
                <a:solidFill>
                  <a:schemeClr val="tx1">
                    <a:lumMod val="85000"/>
                    <a:lumOff val="15000"/>
                  </a:schemeClr>
                </a:solidFill>
                <a:latin typeface="Times New Roman"/>
                <a:ea typeface="Times New Roman"/>
                <a:cs typeface="Times New Roman"/>
                <a:sym typeface="Times New Roman"/>
              </a:rPr>
              <a:t> Assistant Professor</a:t>
            </a:r>
            <a:br>
              <a:rPr lang="en-US"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b="1" dirty="0" err="1">
                <a:solidFill>
                  <a:schemeClr val="tx1">
                    <a:lumMod val="85000"/>
                    <a:lumOff val="15000"/>
                  </a:schemeClr>
                </a:solidFill>
                <a:latin typeface="Times New Roman" panose="02020603050405020304" pitchFamily="18" charset="0"/>
                <a:cs typeface="Times New Roman" panose="02020603050405020304" pitchFamily="18" charset="0"/>
              </a:rPr>
              <a:t>Department:</a:t>
            </a:r>
            <a:r>
              <a:rPr lang="en-US" b="1" dirty="0" err="1">
                <a:solidFill>
                  <a:schemeClr val="tx1">
                    <a:lumMod val="85000"/>
                    <a:lumOff val="15000"/>
                  </a:schemeClr>
                </a:solidFill>
                <a:latin typeface="Times New Roman"/>
                <a:ea typeface="Times New Roman"/>
                <a:cs typeface="Times New Roman"/>
                <a:sym typeface="Times New Roman"/>
              </a:rPr>
              <a:t>Department</a:t>
            </a:r>
            <a:r>
              <a:rPr lang="en-US" b="1" dirty="0">
                <a:solidFill>
                  <a:schemeClr val="tx1">
                    <a:lumMod val="85000"/>
                    <a:lumOff val="15000"/>
                  </a:schemeClr>
                </a:solidFill>
                <a:latin typeface="Times New Roman"/>
                <a:ea typeface="Times New Roman"/>
                <a:cs typeface="Times New Roman"/>
                <a:sym typeface="Times New Roman"/>
              </a:rPr>
              <a:t> of </a:t>
            </a:r>
            <a:r>
              <a:rPr lang="en-US" b="1">
                <a:solidFill>
                  <a:schemeClr val="tx1">
                    <a:lumMod val="85000"/>
                    <a:lumOff val="15000"/>
                  </a:schemeClr>
                </a:solidFill>
                <a:latin typeface="Times New Roman"/>
                <a:ea typeface="Times New Roman"/>
                <a:cs typeface="Times New Roman"/>
                <a:sym typeface="Times New Roman"/>
              </a:rPr>
              <a:t>Computing Technologies</a:t>
            </a:r>
            <a:endParaRPr lang="en-US" b="1" dirty="0">
              <a:solidFill>
                <a:schemeClr val="tx1">
                  <a:lumMod val="85000"/>
                  <a:lumOff val="15000"/>
                </a:schemeClr>
              </a:solidFill>
              <a:latin typeface="Times New Roman"/>
              <a:ea typeface="Times New Roman"/>
              <a:cs typeface="Times New Roman"/>
              <a:sym typeface="Times New Roman"/>
            </a:endParaRPr>
          </a:p>
          <a:p>
            <a:pPr marL="0" indent="0">
              <a:lnSpc>
                <a:spcPct val="170000"/>
              </a:lnSpc>
              <a:spcBef>
                <a:spcPts val="592"/>
              </a:spcBef>
              <a:buSzPct val="100000"/>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              </a:t>
            </a:r>
            <a:r>
              <a:rPr lang="en-US" b="1" dirty="0">
                <a:latin typeface="Times New Roman" panose="02020603050405020304" pitchFamily="18" charset="0"/>
                <a:cs typeface="Times New Roman" panose="02020603050405020304" pitchFamily="18" charset="0"/>
              </a:rPr>
              <a:t>Proposed Methodology</a:t>
            </a:r>
            <a:endParaRPr b="1"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None/>
              <a:tabLst/>
            </a:pPr>
            <a:endParaRPr lang="en-US" dirty="0">
              <a:latin typeface="Times New Roman" panose="02020603050405020304" pitchFamily="18" charset="0"/>
              <a:cs typeface="Times New Roman" panose="02020603050405020304" pitchFamily="18" charset="0"/>
            </a:endParaRPr>
          </a:p>
          <a:p>
            <a:r>
              <a:rPr lang="en-US" sz="9600" b="1" dirty="0">
                <a:latin typeface="Times New Roman" panose="02020603050405020304" pitchFamily="18" charset="0"/>
                <a:cs typeface="Times New Roman" panose="02020603050405020304" pitchFamily="18" charset="0"/>
              </a:rPr>
              <a:t>Approach:</a:t>
            </a:r>
            <a:endParaRPr lang="en-US" sz="9600" dirty="0">
              <a:latin typeface="Times New Roman" panose="02020603050405020304" pitchFamily="18" charset="0"/>
              <a:cs typeface="Times New Roman" panose="02020603050405020304" pitchFamily="18" charset="0"/>
            </a:endParaRPr>
          </a:p>
          <a:p>
            <a:pPr>
              <a:buFont typeface="+mj-lt"/>
              <a:buAutoNum type="arabicPeriod"/>
            </a:pPr>
            <a:r>
              <a:rPr lang="en-US" sz="7200" b="1" dirty="0">
                <a:latin typeface="Times New Roman" panose="02020603050405020304" pitchFamily="18" charset="0"/>
                <a:cs typeface="Times New Roman" panose="02020603050405020304" pitchFamily="18" charset="0"/>
              </a:rPr>
              <a:t>Data Collection &amp; Preparation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Collect diverse microarray data.</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Clean, normalize, and standardize data.</a:t>
            </a:r>
          </a:p>
          <a:p>
            <a:pPr>
              <a:buFont typeface="+mj-lt"/>
              <a:buAutoNum type="arabicPeriod"/>
            </a:pPr>
            <a:r>
              <a:rPr lang="en-US" sz="7200" b="1" dirty="0">
                <a:latin typeface="Times New Roman" panose="02020603050405020304" pitchFamily="18" charset="0"/>
                <a:cs typeface="Times New Roman" panose="02020603050405020304" pitchFamily="18" charset="0"/>
              </a:rPr>
              <a:t>Feature Selection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Apply PCA for dimensionality reduction.</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Use RFE and statistical tests for gene selection.</a:t>
            </a:r>
          </a:p>
          <a:p>
            <a:pPr>
              <a:buFont typeface="+mj-lt"/>
              <a:buAutoNum type="arabicPeriod"/>
            </a:pPr>
            <a:r>
              <a:rPr lang="en-US" sz="7200" b="1" dirty="0">
                <a:latin typeface="Times New Roman" panose="02020603050405020304" pitchFamily="18" charset="0"/>
                <a:cs typeface="Times New Roman" panose="02020603050405020304" pitchFamily="18" charset="0"/>
              </a:rPr>
              <a:t>Model Training</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Implement SVM, Random Forests, Neural Networks.</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Optimize models and hyperparameters.</a:t>
            </a:r>
          </a:p>
          <a:p>
            <a:pPr>
              <a:buFont typeface="+mj-lt"/>
              <a:buAutoNum type="arabicPeriod"/>
            </a:pPr>
            <a:r>
              <a:rPr lang="en-US" sz="7200" b="1" dirty="0">
                <a:latin typeface="Times New Roman" panose="02020603050405020304" pitchFamily="18" charset="0"/>
                <a:cs typeface="Times New Roman" panose="02020603050405020304" pitchFamily="18" charset="0"/>
              </a:rPr>
              <a:t>Model Evaluation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Perform cross-validation.</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Evaluate using Accuracy, Precision, Recall, F1 Score.</a:t>
            </a:r>
          </a:p>
          <a:p>
            <a:pPr>
              <a:buFont typeface="+mj-lt"/>
              <a:buAutoNum type="arabicPeriod"/>
            </a:pPr>
            <a:r>
              <a:rPr lang="en-US" sz="7200" b="1" dirty="0">
                <a:latin typeface="Times New Roman" panose="02020603050405020304" pitchFamily="18" charset="0"/>
                <a:cs typeface="Times New Roman" panose="02020603050405020304" pitchFamily="18" charset="0"/>
              </a:rPr>
              <a:t>Integration &amp; Deployment</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Develop a cohesive workflow.</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Deploy as a user-friendly tool.</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1817016" cy="755015"/>
          </a:xfrm>
          <a:prstGeom prst="rect">
            <a:avLst/>
          </a:prstGeom>
          <a:noFill/>
          <a:ln>
            <a:noFill/>
          </a:ln>
        </p:spPr>
      </p:pic>
      <p:sp>
        <p:nvSpPr>
          <p:cNvPr id="5" name="Date Placeholder 4">
            <a:extLst>
              <a:ext uri="{FF2B5EF4-FFF2-40B4-BE49-F238E27FC236}">
                <a16:creationId xmlns:a16="http://schemas.microsoft.com/office/drawing/2014/main" id="{DBA833EF-C631-EC77-83B4-4DEF77F4738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2587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595E-695B-83B8-1EEF-474315A75F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Tools/Technologies</a:t>
            </a:r>
          </a:p>
        </p:txBody>
      </p:sp>
      <p:sp>
        <p:nvSpPr>
          <p:cNvPr id="3" name="Text Placeholder 2">
            <a:extLst>
              <a:ext uri="{FF2B5EF4-FFF2-40B4-BE49-F238E27FC236}">
                <a16:creationId xmlns:a16="http://schemas.microsoft.com/office/drawing/2014/main" id="{8F9DE3EC-1E93-8E88-5421-E3561B7DA7F1}"/>
              </a:ext>
            </a:extLst>
          </p:cNvPr>
          <p:cNvSpPr>
            <a:spLocks noGrp="1"/>
          </p:cNvSpPr>
          <p:nvPr>
            <p:ph type="body" idx="1"/>
          </p:nvPr>
        </p:nvSpPr>
        <p:spPr/>
        <p:txBody>
          <a:bodyPr/>
          <a:lstStyle/>
          <a:p>
            <a:pPr>
              <a:buFont typeface="Arial" panose="020B0604020202020204" pitchFamily="34" charset="0"/>
              <a:buChar char="•"/>
            </a:pPr>
            <a:r>
              <a:rPr lang="en-US" sz="3000" b="1" dirty="0"/>
              <a:t>Data Handling</a:t>
            </a:r>
            <a:r>
              <a:rPr lang="en-US" sz="3000" dirty="0"/>
              <a:t>: Python (Pandas, NumPy, Scikit-learn). </a:t>
            </a:r>
          </a:p>
          <a:p>
            <a:pPr>
              <a:buFont typeface="Arial" panose="020B0604020202020204" pitchFamily="34" charset="0"/>
              <a:buChar char="•"/>
            </a:pPr>
            <a:r>
              <a:rPr lang="en-US" sz="3000" b="1" dirty="0"/>
              <a:t>Machine Learning</a:t>
            </a:r>
            <a:r>
              <a:rPr lang="en-US" sz="3000" dirty="0"/>
              <a:t>: Scikit-learn, TensorFlow/</a:t>
            </a:r>
            <a:r>
              <a:rPr lang="en-US" sz="3000" dirty="0" err="1"/>
              <a:t>Keras</a:t>
            </a:r>
            <a:endParaRPr lang="en-US" sz="3000" dirty="0"/>
          </a:p>
          <a:p>
            <a:pPr>
              <a:buFont typeface="Arial" panose="020B0604020202020204" pitchFamily="34" charset="0"/>
              <a:buChar char="•"/>
            </a:pPr>
            <a:r>
              <a:rPr lang="en-US" sz="3000" b="1" dirty="0"/>
              <a:t>Dimensionality Reduction</a:t>
            </a:r>
            <a:r>
              <a:rPr lang="en-US" sz="3000" dirty="0"/>
              <a:t>: PCA.</a:t>
            </a:r>
          </a:p>
          <a:p>
            <a:pPr>
              <a:buFont typeface="Arial" panose="020B0604020202020204" pitchFamily="34" charset="0"/>
              <a:buChar char="•"/>
            </a:pPr>
            <a:r>
              <a:rPr lang="en-US" sz="3000" b="1" dirty="0"/>
              <a:t>Visualization</a:t>
            </a:r>
            <a:r>
              <a:rPr lang="en-US" sz="3000" dirty="0"/>
              <a:t>: Matplotlib/Seaborn.</a:t>
            </a:r>
          </a:p>
          <a:p>
            <a:pPr>
              <a:buFont typeface="Arial" panose="020B0604020202020204" pitchFamily="34" charset="0"/>
              <a:buChar char="•"/>
            </a:pPr>
            <a:r>
              <a:rPr lang="en-US" sz="3000" b="1" dirty="0"/>
              <a:t>Development</a:t>
            </a:r>
            <a:r>
              <a:rPr lang="en-US" sz="3000" dirty="0"/>
              <a:t>: </a:t>
            </a:r>
            <a:r>
              <a:rPr lang="en-US" sz="3000" dirty="0" err="1"/>
              <a:t>Jupyter</a:t>
            </a:r>
            <a:r>
              <a:rPr lang="en-US" sz="3000" dirty="0"/>
              <a:t> Notebook.</a:t>
            </a:r>
          </a:p>
          <a:p>
            <a:endParaRPr lang="en-US" dirty="0"/>
          </a:p>
        </p:txBody>
      </p:sp>
      <p:sp>
        <p:nvSpPr>
          <p:cNvPr id="4" name="Date Placeholder 3">
            <a:extLst>
              <a:ext uri="{FF2B5EF4-FFF2-40B4-BE49-F238E27FC236}">
                <a16:creationId xmlns:a16="http://schemas.microsoft.com/office/drawing/2014/main" id="{3010B84B-F61A-9366-6B5D-E59790E0012F}"/>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6D259A87-F1E1-7FAD-E9CD-99E2A1624236}"/>
              </a:ext>
            </a:extLst>
          </p:cNvPr>
          <p:cNvPicPr preferRelativeResize="0"/>
          <p:nvPr/>
        </p:nvPicPr>
        <p:blipFill rotWithShape="1">
          <a:blip r:embed="rId2">
            <a:alphaModFix/>
          </a:blip>
          <a:srcRect/>
          <a:stretch/>
        </p:blipFill>
        <p:spPr>
          <a:xfrm>
            <a:off x="457200" y="400209"/>
            <a:ext cx="1974915" cy="755015"/>
          </a:xfrm>
          <a:prstGeom prst="rect">
            <a:avLst/>
          </a:prstGeom>
          <a:noFill/>
          <a:ln>
            <a:noFill/>
          </a:ln>
        </p:spPr>
      </p:pic>
    </p:spTree>
    <p:extLst>
      <p:ext uri="{BB962C8B-B14F-4D97-AF65-F5344CB8AC3E}">
        <p14:creationId xmlns:p14="http://schemas.microsoft.com/office/powerpoint/2010/main" val="426325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r>
              <a:rPr lang="en-US" b="1" dirty="0"/>
              <a:t>Machine Learning Applications in Cancer Diagnosis</a:t>
            </a:r>
            <a:endParaRPr lang="en-US" dirty="0"/>
          </a:p>
          <a:p>
            <a:pPr lvl="1"/>
            <a:r>
              <a:rPr lang="en-US" dirty="0"/>
              <a:t>Liu, Y., Wu, H., Zhang, R., Zhao, X., &amp; Wang, X. (2023). Machine Learning in Cancer Prediction and Prognosis: A Systematic Review. </a:t>
            </a:r>
            <a:r>
              <a:rPr lang="en-US" i="1" dirty="0"/>
              <a:t>Journal of Healthcare Engineering</a:t>
            </a:r>
            <a:r>
              <a:rPr lang="en-US" dirty="0"/>
              <a:t>, 2020, 1-10. doi:10.1155/2020/4678172</a:t>
            </a:r>
          </a:p>
          <a:p>
            <a:r>
              <a:rPr lang="en-US" b="1" dirty="0"/>
              <a:t>Advancements in Gene Selection and Cancer Classification</a:t>
            </a:r>
            <a:endParaRPr lang="en-US" dirty="0"/>
          </a:p>
          <a:p>
            <a:pPr lvl="1"/>
            <a:r>
              <a:rPr lang="en-US" dirty="0"/>
              <a:t>Zhang, Y., Wang, S., &amp; Zhao, Y. (2022). A Novel Gene Selection and Classification Approach for Cancer Diagnosis Using Gene Expression Data. </a:t>
            </a:r>
            <a:r>
              <a:rPr lang="en-US" i="1" dirty="0"/>
              <a:t>Scientific Reports</a:t>
            </a:r>
            <a:r>
              <a:rPr lang="en-US" dirty="0"/>
              <a:t>, 11(1), 18919. doi:10.1038/s41598-021-98356-3</a:t>
            </a:r>
          </a:p>
          <a:p>
            <a:r>
              <a:rPr lang="en-US" b="1" dirty="0"/>
              <a:t>Evaluation Metrics in Cancer Prediction Models</a:t>
            </a:r>
            <a:endParaRPr lang="en-US" dirty="0"/>
          </a:p>
          <a:p>
            <a:pPr lvl="1"/>
            <a:r>
              <a:rPr lang="en-US" dirty="0"/>
              <a:t>Saeed, S., </a:t>
            </a:r>
            <a:r>
              <a:rPr lang="en-US" dirty="0" err="1"/>
              <a:t>Ganaie</a:t>
            </a:r>
            <a:r>
              <a:rPr lang="en-US" dirty="0"/>
              <a:t>, M. A., &amp; Zhang, Z. (2022). Evaluation Metrics for Machine Learning Models in Cancer Prediction: A Comprehensive Review. </a:t>
            </a:r>
            <a:r>
              <a:rPr lang="en-US" i="1" dirty="0"/>
              <a:t>Biological Procedures Online</a:t>
            </a:r>
            <a:r>
              <a:rPr lang="en-US" dirty="0"/>
              <a:t>, 24, 11. doi:10.1186/s12575-022-00245-x</a:t>
            </a:r>
          </a:p>
          <a:p>
            <a:r>
              <a:rPr lang="en-US" b="1" dirty="0"/>
              <a:t>Feature Selection Methods in Genomic Data</a:t>
            </a:r>
            <a:endParaRPr lang="en-US" dirty="0"/>
          </a:p>
          <a:p>
            <a:pPr lvl="1"/>
            <a:r>
              <a:rPr lang="en-US" dirty="0"/>
              <a:t>Ahmed, S., &amp; Singh, S. P. (2021). A Comparative Study of Feature Selection Methods for High-Dimensional Genomic Data. </a:t>
            </a:r>
            <a:r>
              <a:rPr lang="en-US" i="1" dirty="0"/>
              <a:t>BMC Bioinformatics</a:t>
            </a:r>
            <a:r>
              <a:rPr lang="en-US" dirty="0"/>
              <a:t>, 21(1), 67. doi:10.1186/s12859-020-3393-0</a:t>
            </a:r>
          </a:p>
          <a:p>
            <a:r>
              <a:rPr lang="en-US" b="1" dirty="0"/>
              <a:t>Ethical and Privacy Issues in Genomic Data Handling</a:t>
            </a:r>
            <a:endParaRPr lang="en-US" dirty="0"/>
          </a:p>
          <a:p>
            <a:pPr lvl="1"/>
            <a:r>
              <a:rPr lang="en-US" dirty="0"/>
              <a:t>Ladd, T. K., &amp; </a:t>
            </a:r>
            <a:r>
              <a:rPr lang="en-US" dirty="0" err="1"/>
              <a:t>Gedge</a:t>
            </a:r>
            <a:r>
              <a:rPr lang="en-US" dirty="0"/>
              <a:t>, L. (2021). Ethical Considerations in Handling Genomic Data: Recent Advances and Future Directions. </a:t>
            </a:r>
            <a:r>
              <a:rPr lang="en-US" i="1" dirty="0"/>
              <a:t>Frontiers in Genetics</a:t>
            </a:r>
            <a:r>
              <a:rPr lang="en-US" dirty="0"/>
              <a:t>, 12, 740445. doi:10.3389/fgene.2021.740445</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E14A1442-F128-D5F4-5B8F-1A02CFA8A9D7}"/>
              </a:ext>
            </a:extLst>
          </p:cNvPr>
          <p:cNvSpPr>
            <a:spLocks noGrp="1"/>
          </p:cNvSpPr>
          <p:nvPr>
            <p:ph type="dt" idx="10"/>
          </p:nvPr>
        </p:nvSpPr>
        <p:spPr/>
        <p:txBody>
          <a:bodyPr/>
          <a:lstStyle/>
          <a:p>
            <a:r>
              <a:rPr lang="en-US"/>
              <a:t>31/08/2024</a:t>
            </a:r>
          </a:p>
        </p:txBody>
      </p:sp>
      <p:sp>
        <p:nvSpPr>
          <p:cNvPr id="2" name="TextBox 1">
            <a:extLst>
              <a:ext uri="{FF2B5EF4-FFF2-40B4-BE49-F238E27FC236}">
                <a16:creationId xmlns:a16="http://schemas.microsoft.com/office/drawing/2014/main" id="{556ECD67-EDD8-74F8-65F2-CAE3023ADDCB}"/>
              </a:ext>
            </a:extLst>
          </p:cNvPr>
          <p:cNvSpPr txBox="1"/>
          <p:nvPr/>
        </p:nvSpPr>
        <p:spPr>
          <a:xfrm>
            <a:off x="1244338" y="457200"/>
            <a:ext cx="7442462" cy="769441"/>
          </a:xfrm>
          <a:prstGeom prst="rect">
            <a:avLst/>
          </a:prstGeom>
          <a:noFill/>
        </p:spPr>
        <p:txBody>
          <a:bodyPr wrap="square" rtlCol="0">
            <a:spAutoFit/>
          </a:bodyPr>
          <a:lstStyle/>
          <a:p>
            <a:r>
              <a:rPr kumimoji="0" lang="en-US" sz="4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References:</a:t>
            </a:r>
            <a:endParaRPr lang="en-US" dirty="0"/>
          </a:p>
        </p:txBody>
      </p:sp>
    </p:spTree>
    <p:extLst>
      <p:ext uri="{BB962C8B-B14F-4D97-AF65-F5344CB8AC3E}">
        <p14:creationId xmlns:p14="http://schemas.microsoft.com/office/powerpoint/2010/main" val="172124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F4431A5-2726-AD1F-0CB4-F09717C76AD5}"/>
              </a:ext>
            </a:extLst>
          </p:cNvPr>
          <p:cNvPicPr>
            <a:picLocks noChangeAspect="1"/>
          </p:cNvPicPr>
          <p:nvPr/>
        </p:nvPicPr>
        <p:blipFill>
          <a:blip r:embed="rId3"/>
          <a:stretch>
            <a:fillRect/>
          </a:stretch>
        </p:blipFill>
        <p:spPr>
          <a:xfrm>
            <a:off x="457200" y="1600200"/>
            <a:ext cx="8229600" cy="4525963"/>
          </a:xfrm>
          <a:prstGeom prst="rect">
            <a:avLst/>
          </a:prstGeom>
        </p:spPr>
      </p:pic>
    </p:spTree>
    <p:extLst>
      <p:ext uri="{BB962C8B-B14F-4D97-AF65-F5344CB8AC3E}">
        <p14:creationId xmlns:p14="http://schemas.microsoft.com/office/powerpoint/2010/main" val="118120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EA5CF108-25BC-02AF-F496-3A6267F29195}"/>
              </a:ext>
            </a:extLst>
          </p:cNvPr>
          <p:cNvPicPr>
            <a:picLocks noChangeAspect="1"/>
          </p:cNvPicPr>
          <p:nvPr/>
        </p:nvPicPr>
        <p:blipFill>
          <a:blip r:embed="rId3"/>
          <a:stretch>
            <a:fillRect/>
          </a:stretch>
        </p:blipFill>
        <p:spPr>
          <a:xfrm>
            <a:off x="457200" y="1647825"/>
            <a:ext cx="8300301" cy="4478338"/>
          </a:xfrm>
          <a:prstGeom prst="rect">
            <a:avLst/>
          </a:prstGeom>
        </p:spPr>
      </p:pic>
    </p:spTree>
    <p:extLst>
      <p:ext uri="{BB962C8B-B14F-4D97-AF65-F5344CB8AC3E}">
        <p14:creationId xmlns:p14="http://schemas.microsoft.com/office/powerpoint/2010/main" val="210893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88F2C04-8F86-EE1B-A494-FA6ED960A88C}"/>
              </a:ext>
            </a:extLst>
          </p:cNvPr>
          <p:cNvPicPr>
            <a:picLocks noChangeAspect="1"/>
          </p:cNvPicPr>
          <p:nvPr/>
        </p:nvPicPr>
        <p:blipFill>
          <a:blip r:embed="rId3"/>
          <a:stretch>
            <a:fillRect/>
          </a:stretch>
        </p:blipFill>
        <p:spPr>
          <a:xfrm>
            <a:off x="457200" y="1600200"/>
            <a:ext cx="8229600" cy="4525962"/>
          </a:xfrm>
          <a:prstGeom prst="rect">
            <a:avLst/>
          </a:prstGeom>
        </p:spPr>
      </p:pic>
    </p:spTree>
    <p:extLst>
      <p:ext uri="{BB962C8B-B14F-4D97-AF65-F5344CB8AC3E}">
        <p14:creationId xmlns:p14="http://schemas.microsoft.com/office/powerpoint/2010/main" val="401771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10" name="Picture 9">
            <a:extLst>
              <a:ext uri="{FF2B5EF4-FFF2-40B4-BE49-F238E27FC236}">
                <a16:creationId xmlns:a16="http://schemas.microsoft.com/office/drawing/2014/main" id="{312D64B6-0309-00F1-DB8C-02B8F20CF99B}"/>
              </a:ext>
            </a:extLst>
          </p:cNvPr>
          <p:cNvPicPr>
            <a:picLocks noChangeAspect="1"/>
          </p:cNvPicPr>
          <p:nvPr/>
        </p:nvPicPr>
        <p:blipFill>
          <a:blip r:embed="rId3"/>
          <a:stretch>
            <a:fillRect/>
          </a:stretch>
        </p:blipFill>
        <p:spPr>
          <a:xfrm>
            <a:off x="457200" y="1600199"/>
            <a:ext cx="8229600" cy="4525963"/>
          </a:xfrm>
          <a:prstGeom prst="rect">
            <a:avLst/>
          </a:prstGeom>
        </p:spPr>
      </p:pic>
    </p:spTree>
    <p:extLst>
      <p:ext uri="{BB962C8B-B14F-4D97-AF65-F5344CB8AC3E}">
        <p14:creationId xmlns:p14="http://schemas.microsoft.com/office/powerpoint/2010/main" val="28593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E3D684FD-1720-CCD9-DE57-AD7933B6B0A2}"/>
              </a:ext>
            </a:extLst>
          </p:cNvPr>
          <p:cNvPicPr>
            <a:picLocks noChangeAspect="1"/>
          </p:cNvPicPr>
          <p:nvPr/>
        </p:nvPicPr>
        <p:blipFill>
          <a:blip r:embed="rId3"/>
          <a:stretch>
            <a:fillRect/>
          </a:stretch>
        </p:blipFill>
        <p:spPr>
          <a:xfrm>
            <a:off x="457200" y="1600199"/>
            <a:ext cx="8229600" cy="4525963"/>
          </a:xfrm>
          <a:prstGeom prst="rect">
            <a:avLst/>
          </a:prstGeom>
        </p:spPr>
      </p:pic>
    </p:spTree>
    <p:extLst>
      <p:ext uri="{BB962C8B-B14F-4D97-AF65-F5344CB8AC3E}">
        <p14:creationId xmlns:p14="http://schemas.microsoft.com/office/powerpoint/2010/main" val="60412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Box 1">
            <a:extLst>
              <a:ext uri="{FF2B5EF4-FFF2-40B4-BE49-F238E27FC236}">
                <a16:creationId xmlns:a16="http://schemas.microsoft.com/office/drawing/2014/main" id="{9839A3E3-890E-08ED-9546-C78933F576EA}"/>
              </a:ext>
            </a:extLst>
          </p:cNvPr>
          <p:cNvSpPr txBox="1"/>
          <p:nvPr/>
        </p:nvSpPr>
        <p:spPr>
          <a:xfrm>
            <a:off x="2102177" y="3071210"/>
            <a:ext cx="4572000" cy="738664"/>
          </a:xfrm>
          <a:prstGeom prst="rect">
            <a:avLst/>
          </a:prstGeom>
          <a:noFill/>
        </p:spPr>
        <p:txBody>
          <a:bodyPr wrap="square" rtlCol="0">
            <a:spAutoFit/>
          </a:bodyPr>
          <a:lstStyle/>
          <a:p>
            <a:r>
              <a:rPr lang="en-IN" sz="4200" dirty="0">
                <a:latin typeface="Arial Black" panose="020B0A04020102020204" pitchFamily="34" charset="0"/>
              </a:rPr>
              <a:t>   Thank You</a:t>
            </a:r>
          </a:p>
        </p:txBody>
      </p:sp>
      <p:pic>
        <p:nvPicPr>
          <p:cNvPr id="3" name="Google Shape;107;p5">
            <a:extLst>
              <a:ext uri="{FF2B5EF4-FFF2-40B4-BE49-F238E27FC236}">
                <a16:creationId xmlns:a16="http://schemas.microsoft.com/office/drawing/2014/main" id="{14ABE9B4-2DEA-A59A-3B54-D2B2D1E23F91}"/>
              </a:ext>
            </a:extLst>
          </p:cNvPr>
          <p:cNvPicPr preferRelativeResize="0"/>
          <p:nvPr/>
        </p:nvPicPr>
        <p:blipFill rotWithShape="1">
          <a:blip r:embed="rId3">
            <a:alphaModFix/>
          </a:blip>
          <a:srcRect/>
          <a:stretch/>
        </p:blipFill>
        <p:spPr>
          <a:xfrm>
            <a:off x="456415" y="758858"/>
            <a:ext cx="2237740" cy="755015"/>
          </a:xfrm>
          <a:prstGeom prst="rect">
            <a:avLst/>
          </a:prstGeom>
          <a:noFill/>
          <a:ln>
            <a:noFill/>
          </a:ln>
        </p:spPr>
      </p:pic>
    </p:spTree>
    <p:extLst>
      <p:ext uri="{BB962C8B-B14F-4D97-AF65-F5344CB8AC3E}">
        <p14:creationId xmlns:p14="http://schemas.microsoft.com/office/powerpoint/2010/main" val="201063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r>
              <a:rPr lang="en-US" sz="3200" b="1" dirty="0"/>
              <a:t>Advancements in Genomics</a:t>
            </a:r>
            <a:r>
              <a:rPr lang="en-US" sz="3200" dirty="0"/>
              <a:t>: Rapid developments in genomics have transformed our understanding of complex diseases like cancer, with microarray technology allowing simultaneous analysis of thousands of genes to identify genetic factors in tumor growth.</a:t>
            </a:r>
          </a:p>
          <a:p>
            <a:r>
              <a:rPr lang="en-US" sz="3200" b="1" dirty="0"/>
              <a:t>Microarray Technology</a:t>
            </a:r>
            <a:r>
              <a:rPr lang="en-US" sz="3200" dirty="0"/>
              <a:t>: This technology compares gene expression profiles between normal and tumor samples to pinpoint genes responsible for tumorigenesis, but the vast data generated presents significant challenges.</a:t>
            </a:r>
          </a:p>
          <a:p>
            <a:r>
              <a:rPr lang="en-US" sz="3200" b="1" dirty="0"/>
              <a:t>Small n, Large p Problem</a:t>
            </a:r>
            <a:r>
              <a:rPr lang="en-US" sz="3200" dirty="0"/>
              <a:t>: The "small n, large p" issue, where the number of samples (n) is much smaller than the number of genes (p), complicates gene selection for accurate classification, necessitating effective computational techniques.</a:t>
            </a:r>
          </a:p>
          <a:p>
            <a:r>
              <a:rPr lang="en-US" sz="3200" b="1" dirty="0"/>
              <a:t>Machine Learning Pipeline</a:t>
            </a:r>
            <a:r>
              <a:rPr lang="en-US" sz="3200" dirty="0"/>
              <a:t>: To address these challenges, the project focuses on developing a robust pipeline for gene selection and classification using machine learning techniques to predict tumors from microarray data.</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 name="Date Placeholder 3">
            <a:extLst>
              <a:ext uri="{FF2B5EF4-FFF2-40B4-BE49-F238E27FC236}">
                <a16:creationId xmlns:a16="http://schemas.microsoft.com/office/drawing/2014/main" id="{B4B2EAC2-BEB7-A9A6-10E9-ADF3B7CDB892}"/>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06608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      </a:t>
            </a:r>
            <a:r>
              <a:rPr lang="en-US" dirty="0">
                <a:latin typeface="Times New Roman" panose="02020603050405020304" pitchFamily="18" charset="0"/>
                <a:cs typeface="Times New Roman" panose="02020603050405020304" pitchFamily="18" charset="0"/>
              </a:rPr>
              <a:t>Problem Statement</a:t>
            </a:r>
            <a:endParaRPr lang="en-US"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sz="1700" dirty="0">
                <a:latin typeface="Times New Roman" panose="02020603050405020304" pitchFamily="18" charset="0"/>
                <a:cs typeface="Times New Roman" panose="02020603050405020304" pitchFamily="18" charset="0"/>
              </a:rPr>
              <a:t>The project aims to develop a robust pipeline for gene selection and classification using machine learning techniques to accurately predict tumor presence from microarray data, addressing the</a:t>
            </a:r>
          </a:p>
          <a:p>
            <a:pPr marL="0" marR="0" lvl="0" indent="0" algn="l" defTabSz="914400" rtl="0" eaLnBrk="0" fontAlgn="base" latinLnBrk="0" hangingPunct="0">
              <a:lnSpc>
                <a:spcPct val="200000"/>
              </a:lnSpc>
              <a:spcBef>
                <a:spcPct val="0"/>
              </a:spcBef>
              <a:spcAft>
                <a:spcPct val="0"/>
              </a:spcAft>
              <a:buClrTx/>
              <a:buSzTx/>
              <a:buFontTx/>
              <a:buChar char="•"/>
              <a:tabLst/>
            </a:pPr>
            <a:r>
              <a:rPr lang="en-US" sz="1700" dirty="0">
                <a:latin typeface="Times New Roman" panose="02020603050405020304" pitchFamily="18" charset="0"/>
                <a:cs typeface="Times New Roman" panose="02020603050405020304" pitchFamily="18" charset="0"/>
              </a:rPr>
              <a:t>challenge of processing large-scale gene expression data and the "small n, large p" problem</a:t>
            </a:r>
          </a:p>
          <a:p>
            <a:pPr marL="114300" indent="0">
              <a:buNone/>
            </a:pPr>
            <a:r>
              <a:rPr lang="en-US" sz="1600" b="1" dirty="0">
                <a:latin typeface="Times New Roman" panose="02020603050405020304" pitchFamily="18" charset="0"/>
                <a:cs typeface="Times New Roman" panose="02020603050405020304" pitchFamily="18" charset="0"/>
              </a:rPr>
              <a:t>Scope: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Gene Selection:</a:t>
            </a:r>
            <a:r>
              <a:rPr lang="en-US" sz="1600" dirty="0">
                <a:latin typeface="Times New Roman" panose="02020603050405020304" pitchFamily="18" charset="0"/>
                <a:cs typeface="Times New Roman" panose="02020603050405020304" pitchFamily="18" charset="0"/>
              </a:rPr>
              <a:t> Implement techniques to identify significant genes associated with tumorigenesis.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 Use machine learning classifiers to predict tumor presence based on gene expression profiles.</a:t>
            </a:r>
          </a:p>
          <a:p>
            <a:pPr marL="114300" indent="0">
              <a:buNone/>
            </a:pPr>
            <a:r>
              <a:rPr lang="en-US" sz="1600" b="1" dirty="0">
                <a:latin typeface="Times New Roman" panose="02020603050405020304" pitchFamily="18" charset="0"/>
                <a:cs typeface="Times New Roman" panose="02020603050405020304" pitchFamily="18" charset="0"/>
              </a:rPr>
              <a:t>Limitations: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Imbalance:</a:t>
            </a:r>
            <a:r>
              <a:rPr lang="en-US" sz="1600" dirty="0">
                <a:latin typeface="Times New Roman" panose="02020603050405020304" pitchFamily="18" charset="0"/>
                <a:cs typeface="Times New Roman" panose="02020603050405020304" pitchFamily="18" charset="0"/>
              </a:rPr>
              <a:t> The "small n, large p" issue may impact the accuracy of classification due to a limited number of samples.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Computational Complexity:</a:t>
            </a:r>
            <a:r>
              <a:rPr lang="en-US" sz="1600" dirty="0">
                <a:latin typeface="Times New Roman" panose="02020603050405020304" pitchFamily="18" charset="0"/>
                <a:cs typeface="Times New Roman" panose="02020603050405020304" pitchFamily="18" charset="0"/>
              </a:rPr>
              <a:t> Processing and analyzing large microarray datasets may require significant computational resources.</a:t>
            </a:r>
          </a:p>
          <a:p>
            <a:pPr marL="0" lvl="0" indent="0" algn="l"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7" name="Date Placeholder 6">
            <a:extLst>
              <a:ext uri="{FF2B5EF4-FFF2-40B4-BE49-F238E27FC236}">
                <a16:creationId xmlns:a16="http://schemas.microsoft.com/office/drawing/2014/main" id="{890DF04E-F42E-2266-B7D2-B21B4974349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36268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762813"/>
            <a:ext cx="8229600" cy="3912124"/>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200000"/>
              </a:lnSpc>
              <a:spcBef>
                <a:spcPts val="0"/>
              </a:spcBef>
              <a:buSzPts val="3200"/>
              <a:buNone/>
            </a:pPr>
            <a:endParaRPr lang="en-US" dirty="0">
              <a:latin typeface="Times New Roman" panose="02020603050405020304" pitchFamily="18" charset="0"/>
              <a:cs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develop a robust system capable of identifying cancerous cells from histopathological images.</a:t>
            </a:r>
          </a:p>
          <a:p>
            <a:pPr marL="0" marR="0"/>
            <a:endParaRPr lang="en-IN" sz="2800" dirty="0">
              <a:latin typeface="Times New Roman" panose="02020603050405020304" pitchFamily="18" charset="0"/>
              <a:ea typeface="Times New Roman" panose="02020603050405020304" pitchFamily="18" charset="0"/>
            </a:endParaRP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compare the performance of various machine learning algorithms.</a:t>
            </a:r>
          </a:p>
          <a:p>
            <a:pPr marL="0" marR="0" indent="0">
              <a:buNone/>
            </a:pPr>
            <a:endParaRPr lang="en-IN" sz="2800" dirty="0">
              <a:latin typeface="Times New Roman" panose="02020603050405020304" pitchFamily="18" charset="0"/>
              <a:ea typeface="Times New Roman" panose="02020603050405020304" pitchFamily="18" charset="0"/>
            </a:endParaRP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provide insights into the practical integration of such systems in clinical settings.</a:t>
            </a:r>
            <a:endParaRPr lang="en-US" sz="2800" dirty="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69BBFD56-B756-4DA0-79DA-0A5C17F0ED8D}"/>
              </a:ext>
            </a:extLst>
          </p:cNvPr>
          <p:cNvSpPr>
            <a:spLocks noGrp="1"/>
          </p:cNvSpPr>
          <p:nvPr>
            <p:ph type="dt" idx="10"/>
          </p:nvPr>
        </p:nvSpPr>
        <p:spPr/>
        <p:txBody>
          <a:bodyPr/>
          <a:lstStyle/>
          <a:p>
            <a:r>
              <a:rPr lang="en-US"/>
              <a:t>31/08/2024</a:t>
            </a:r>
          </a:p>
        </p:txBody>
      </p:sp>
      <p:sp>
        <p:nvSpPr>
          <p:cNvPr id="4" name="TextBox 3">
            <a:extLst>
              <a:ext uri="{FF2B5EF4-FFF2-40B4-BE49-F238E27FC236}">
                <a16:creationId xmlns:a16="http://schemas.microsoft.com/office/drawing/2014/main" id="{173A3A04-6F8C-8D7D-4B6D-597692DA8AFB}"/>
              </a:ext>
            </a:extLst>
          </p:cNvPr>
          <p:cNvSpPr txBox="1"/>
          <p:nvPr/>
        </p:nvSpPr>
        <p:spPr>
          <a:xfrm>
            <a:off x="612742" y="457200"/>
            <a:ext cx="8074058" cy="1200329"/>
          </a:xfrm>
          <a:prstGeom prst="rect">
            <a:avLst/>
          </a:prstGeom>
          <a:noFill/>
        </p:spPr>
        <p:txBody>
          <a:bodyPr wrap="square" rtlCol="0">
            <a:spAutoFit/>
          </a:bodyPr>
          <a:lstStyle/>
          <a:p>
            <a:pPr algn="just"/>
            <a:endParaRPr lang="en-US" dirty="0"/>
          </a:p>
          <a:p>
            <a:pPr algn="just"/>
            <a:r>
              <a:rPr lang="en-US" dirty="0"/>
              <a:t>                                                    </a:t>
            </a:r>
            <a:r>
              <a:rPr lang="en-US" sz="4400" b="1" dirty="0">
                <a:latin typeface="Times New Roman" panose="02020603050405020304" pitchFamily="18" charset="0"/>
                <a:cs typeface="Times New Roman" panose="02020603050405020304" pitchFamily="18" charset="0"/>
              </a:rPr>
              <a:t>Objectives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6160697"/>
              </p:ext>
            </p:extLst>
          </p:nvPr>
        </p:nvGraphicFramePr>
        <p:xfrm>
          <a:off x="512859" y="1621410"/>
          <a:ext cx="8002492" cy="4750332"/>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1221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1</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Times New Roman" panose="02020603050405020304" pitchFamily="18" charset="0"/>
                        </a:rPr>
                        <a:t>Title: "Deep Learning for Distinguishing Malignant and Benign </a:t>
                      </a:r>
                      <a:r>
                        <a:rPr lang="en-IN" sz="1100" b="0" kern="100" dirty="0" err="1">
                          <a:effectLst/>
                          <a:latin typeface="+mn-lt"/>
                          <a:ea typeface="Calibri" panose="020F0502020204030204" pitchFamily="34" charset="0"/>
                          <a:cs typeface="Times New Roman" panose="02020603050405020304" pitchFamily="18" charset="0"/>
                        </a:rPr>
                        <a:t>Tumors</a:t>
                      </a:r>
                      <a:r>
                        <a:rPr lang="en-IN" sz="1100" b="0" kern="100" dirty="0">
                          <a:effectLst/>
                          <a:latin typeface="+mn-lt"/>
                          <a:ea typeface="Calibri" panose="020F0502020204030204" pitchFamily="34" charset="0"/>
                          <a:cs typeface="Times New Roman" panose="02020603050405020304" pitchFamily="18" charset="0"/>
                        </a:rPr>
                        <a:t> Using Image </a:t>
                      </a:r>
                      <a:r>
                        <a:rPr lang="en-IN" sz="1100" b="0" kern="100" dirty="0" err="1">
                          <a:effectLst/>
                          <a:latin typeface="+mn-lt"/>
                          <a:ea typeface="Calibri" panose="020F0502020204030204" pitchFamily="34" charset="0"/>
                          <a:cs typeface="Times New Roman" panose="02020603050405020304" pitchFamily="18" charset="0"/>
                        </a:rPr>
                        <a:t>Analysis"Authors</a:t>
                      </a:r>
                      <a:r>
                        <a:rPr lang="en-IN" sz="1100" b="0" kern="100" dirty="0">
                          <a:effectLst/>
                          <a:latin typeface="+mn-lt"/>
                          <a:ea typeface="Calibri" panose="020F0502020204030204" pitchFamily="34" charset="0"/>
                          <a:cs typeface="Times New Roman" panose="02020603050405020304" pitchFamily="18" charset="0"/>
                        </a:rPr>
                        <a:t>: X. Zhang, Y. Zhang, J. </a:t>
                      </a:r>
                      <a:r>
                        <a:rPr lang="en-IN" sz="1100" b="0" kern="100" dirty="0" err="1">
                          <a:effectLst/>
                          <a:latin typeface="+mn-lt"/>
                          <a:ea typeface="Calibri" panose="020F0502020204030204" pitchFamily="34" charset="0"/>
                          <a:cs typeface="Times New Roman" panose="02020603050405020304" pitchFamily="18" charset="0"/>
                        </a:rPr>
                        <a:t>HuangPublication</a:t>
                      </a:r>
                      <a:r>
                        <a:rPr lang="en-IN" sz="1100" b="0" kern="100" dirty="0">
                          <a:effectLst/>
                          <a:latin typeface="+mn-lt"/>
                          <a:ea typeface="Calibri" panose="020F0502020204030204" pitchFamily="34" charset="0"/>
                          <a:cs typeface="Times New Roman" panose="02020603050405020304" pitchFamily="18" charset="0"/>
                        </a:rPr>
                        <a:t>: Journal of Biomedical Informatics, 2021</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dirty="0"/>
                        <a:t>High Accuracy: Achieved 92.3% accuracy in classifying tumors.</a:t>
                      </a:r>
                    </a:p>
                    <a:p>
                      <a:pPr marL="285750" indent="-285750">
                        <a:buFont typeface="Arial" panose="020B0604020202020204" pitchFamily="34" charset="0"/>
                        <a:buChar char="•"/>
                      </a:pPr>
                      <a:r>
                        <a:rPr lang="en-US" sz="1100" dirty="0"/>
                        <a:t>Feature Extraction: Effectively captured complex features from MRI images.</a:t>
                      </a:r>
                    </a:p>
                    <a:p>
                      <a:pPr marL="285750" indent="-285750">
                        <a:buFont typeface="Arial" panose="020B0604020202020204" pitchFamily="34" charset="0"/>
                        <a:buChar char="•"/>
                      </a:pPr>
                      <a:r>
                        <a:rPr lang="en-US" sz="1100" dirty="0"/>
                        <a:t>Generalizability: Maintained high performance across different datasets.</a:t>
                      </a:r>
                      <a:endParaRPr lang="en-IN" sz="1100" dirty="0"/>
                    </a:p>
                  </a:txBody>
                  <a:tcPr marL="68580" marR="68580" marT="34290" marB="34290"/>
                </a:tc>
                <a:tc>
                  <a:txBody>
                    <a:bodyPr/>
                    <a:lstStyle/>
                    <a:p>
                      <a:pPr marL="285750" indent="-285750">
                        <a:buFont typeface="Arial" panose="020B0604020202020204" pitchFamily="34" charset="0"/>
                        <a:buChar char="•"/>
                      </a:pPr>
                      <a:r>
                        <a:rPr lang="en-US" sz="1100" dirty="0"/>
                        <a:t>Data Diversity: Limited diversity in patient population and tumor types.</a:t>
                      </a:r>
                    </a:p>
                    <a:p>
                      <a:pPr marL="285750" indent="-285750">
                        <a:buFont typeface="Arial" panose="020B0604020202020204" pitchFamily="34" charset="0"/>
                        <a:buChar char="•"/>
                      </a:pPr>
                      <a:r>
                        <a:rPr lang="en-US" sz="1100" dirty="0"/>
                        <a:t>Interpretability: CNN operated as a "black box," challenging to interpret decisions</a:t>
                      </a:r>
                    </a:p>
                    <a:p>
                      <a:pPr marL="285750" indent="-285750">
                        <a:buFont typeface="Arial" panose="020B0604020202020204" pitchFamily="34" charset="0"/>
                        <a:buChar char="•"/>
                      </a:pPr>
                      <a:r>
                        <a:rPr lang="en-US" sz="1100" dirty="0"/>
                        <a:t>External Validation: Needs validation with external datasets.</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2</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Calibri" panose="020F0502020204030204" pitchFamily="34" charset="0"/>
                        </a:rPr>
                        <a:t>"Random Forest Algorithm for Breast Cancer </a:t>
                      </a:r>
                      <a:r>
                        <a:rPr lang="en-IN" sz="1100" b="0" kern="100" dirty="0" err="1">
                          <a:effectLst/>
                          <a:latin typeface="+mn-lt"/>
                          <a:ea typeface="Calibri" panose="020F0502020204030204" pitchFamily="34" charset="0"/>
                          <a:cs typeface="Calibri" panose="020F0502020204030204" pitchFamily="34" charset="0"/>
                        </a:rPr>
                        <a:t>Diagnosis"Authors</a:t>
                      </a:r>
                      <a:r>
                        <a:rPr lang="en-IN" sz="1100" b="0" kern="100" dirty="0">
                          <a:effectLst/>
                          <a:latin typeface="+mn-lt"/>
                          <a:ea typeface="Calibri" panose="020F0502020204030204" pitchFamily="34" charset="0"/>
                          <a:cs typeface="Calibri" panose="020F0502020204030204" pitchFamily="34" charset="0"/>
                        </a:rPr>
                        <a:t>: A. Smith, B. Johnson, L. </a:t>
                      </a:r>
                      <a:r>
                        <a:rPr lang="en-IN" sz="1100" b="0" kern="100" dirty="0" err="1">
                          <a:effectLst/>
                          <a:latin typeface="+mn-lt"/>
                          <a:ea typeface="Calibri" panose="020F0502020204030204" pitchFamily="34" charset="0"/>
                          <a:cs typeface="Calibri" panose="020F0502020204030204" pitchFamily="34" charset="0"/>
                        </a:rPr>
                        <a:t>WangPublication</a:t>
                      </a:r>
                      <a:r>
                        <a:rPr lang="en-IN" sz="1100" b="0" kern="100" dirty="0">
                          <a:effectLst/>
                          <a:latin typeface="+mn-lt"/>
                          <a:ea typeface="Calibri" panose="020F0502020204030204" pitchFamily="34" charset="0"/>
                          <a:cs typeface="Calibri" panose="020F0502020204030204" pitchFamily="34" charset="0"/>
                        </a:rPr>
                        <a:t>: IEEE Transactions on Medical Imaging, 2020</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High Accuracy: Achieved 95% accuracy in classifying breast cancer tumors.</a:t>
                      </a:r>
                    </a:p>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Feature Importance: Identified significant features contributing to diagnosis.</a:t>
                      </a:r>
                    </a:p>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Robustness: Showed strong performance across multiple validation sets.</a:t>
                      </a:r>
                    </a:p>
                  </a:txBody>
                  <a:tcPr marL="68580" marR="68580" marT="34290" marB="34290"/>
                </a:tc>
                <a:tc>
                  <a:txBody>
                    <a:bodyPr/>
                    <a:lstStyle/>
                    <a:p>
                      <a:pPr marL="285750" indent="-285750">
                        <a:buFont typeface="Arial" panose="020B0604020202020204" pitchFamily="34" charset="0"/>
                        <a:buChar char="•"/>
                      </a:pPr>
                      <a:r>
                        <a:rPr lang="en-US" sz="1100" dirty="0"/>
                        <a:t>Data Dependency: Performance heavily dependent on quality and size of the dataset.</a:t>
                      </a:r>
                    </a:p>
                    <a:p>
                      <a:pPr marL="285750" indent="-285750">
                        <a:buFont typeface="Arial" panose="020B0604020202020204" pitchFamily="34" charset="0"/>
                        <a:buChar char="•"/>
                      </a:pPr>
                      <a:r>
                        <a:rPr lang="en-US" sz="1100" dirty="0"/>
                        <a:t>Computational Cost: Training can be computationally expensive with large datasets.</a:t>
                      </a:r>
                    </a:p>
                    <a:p>
                      <a:pPr marL="285750" indent="-285750">
                        <a:buFont typeface="Arial" panose="020B0604020202020204" pitchFamily="34" charset="0"/>
                        <a:buChar char="•"/>
                      </a:pPr>
                      <a:r>
                        <a:rPr lang="en-US" sz="1100" dirty="0"/>
                        <a:t>Interpretability: Individual decision trees are interpretable, but the overall model can be complex.</a:t>
                      </a:r>
                      <a:endParaRPr lang="en-IN" sz="1100" dirty="0"/>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384111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53034846"/>
              </p:ext>
            </p:extLst>
          </p:nvPr>
        </p:nvGraphicFramePr>
        <p:xfrm>
          <a:off x="512858" y="1368135"/>
          <a:ext cx="8002492" cy="4695359"/>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8868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1100" kern="100" dirty="0">
                          <a:effectLst/>
                        </a:rPr>
                        <a:t>(Name of the journal, author and publication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1100" kern="100" dirty="0">
                          <a:effectLst/>
                        </a:rPr>
                        <a:t>(Provide a Summary of key studies and their findings)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1100" kern="100" dirty="0">
                          <a:effectLst/>
                        </a:rPr>
                        <a:t>(Identify the limitations of the Research 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56106669"/>
                  </a:ext>
                </a:extLst>
              </a:tr>
              <a:tr h="2068687">
                <a:tc>
                  <a:txBody>
                    <a:bodyPr/>
                    <a:lstStyle/>
                    <a:p>
                      <a:r>
                        <a:rPr lang="en-IN" sz="1100" dirty="0">
                          <a:solidFill>
                            <a:schemeClr val="bg1"/>
                          </a:solidFill>
                        </a:rPr>
                        <a:t>3</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 "Support Vector Machines in Tumor Classification: A Comparative </a:t>
                      </a:r>
                      <a:r>
                        <a:rPr lang="en-US" sz="1100" dirty="0" err="1"/>
                        <a:t>Study"Authors</a:t>
                      </a:r>
                      <a:r>
                        <a:rPr lang="en-US" sz="1100" dirty="0"/>
                        <a:t>: M. Lee, K. Kim, H. </a:t>
                      </a:r>
                      <a:r>
                        <a:rPr lang="en-US" sz="1100" dirty="0" err="1"/>
                        <a:t>ParkPublication</a:t>
                      </a:r>
                      <a:r>
                        <a:rPr lang="en-US" sz="1100" dirty="0"/>
                        <a:t>: Computers in Biology and Medicine, 2019</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100" dirty="0"/>
                        <a:t>High Accuracy: SVM outperformed other models with 91% accuracy.</a:t>
                      </a:r>
                    </a:p>
                    <a:p>
                      <a:pPr marL="285750" indent="-285750">
                        <a:buFont typeface="Arial" panose="020B0604020202020204" pitchFamily="34" charset="0"/>
                        <a:buChar char="•"/>
                      </a:pPr>
                      <a:r>
                        <a:rPr lang="en-US" sz="1100" dirty="0"/>
                        <a:t>Effective Feature Selection: Demonstrated the importance of selecting relevant features for classification.</a:t>
                      </a:r>
                    </a:p>
                    <a:p>
                      <a:pPr marL="285750" indent="-285750">
                        <a:buFont typeface="Arial" panose="020B0604020202020204" pitchFamily="34" charset="0"/>
                        <a:buChar char="•"/>
                      </a:pPr>
                      <a:r>
                        <a:rPr lang="en-US" sz="1100" dirty="0"/>
                        <a:t>Low Overfitting: Effective at avoiding overfitting, especially with proper parameter tuning.</a:t>
                      </a:r>
                      <a:endParaRPr lang="en-IN" sz="1100" dirty="0"/>
                    </a:p>
                  </a:txBody>
                  <a:tcPr/>
                </a:tc>
                <a:tc>
                  <a:txBody>
                    <a:bodyPr/>
                    <a:lstStyle/>
                    <a:p>
                      <a:pPr marL="285750" indent="-285750">
                        <a:buFont typeface="Arial" panose="020B0604020202020204" pitchFamily="34" charset="0"/>
                        <a:buChar char="•"/>
                      </a:pPr>
                      <a:r>
                        <a:rPr lang="en-IN" sz="1100" dirty="0"/>
                        <a:t>Computational Intensity: Training SVMs can be computationally intensive with large datasets.</a:t>
                      </a:r>
                    </a:p>
                    <a:p>
                      <a:pPr marL="285750" indent="-285750">
                        <a:buFont typeface="Arial" panose="020B0604020202020204" pitchFamily="34" charset="0"/>
                        <a:buChar char="•"/>
                      </a:pPr>
                      <a:r>
                        <a:rPr lang="en-IN" sz="1100" dirty="0"/>
                        <a:t>Scalability: Performance may degrade with very large or complex datasets.</a:t>
                      </a:r>
                    </a:p>
                    <a:p>
                      <a:pPr marL="285750" indent="-285750">
                        <a:buFont typeface="Arial" panose="020B0604020202020204" pitchFamily="34" charset="0"/>
                        <a:buChar char="•"/>
                      </a:pPr>
                      <a:r>
                        <a:rPr lang="en-IN" sz="1100" dirty="0"/>
                        <a:t>Parameter Sensitivity: Requires careful tuning of parameters (e.g., kernel type, regularization) for optimal results.</a:t>
                      </a:r>
                    </a:p>
                  </a:txBody>
                  <a:tcPr/>
                </a:tc>
                <a:extLst>
                  <a:ext uri="{0D108BD9-81ED-4DB2-BD59-A6C34878D82A}">
                    <a16:rowId xmlns:a16="http://schemas.microsoft.com/office/drawing/2014/main" val="4277765077"/>
                  </a:ext>
                </a:extLst>
              </a:tr>
              <a:tr h="1690666">
                <a:tc>
                  <a:txBody>
                    <a:bodyPr/>
                    <a:lstStyle/>
                    <a:p>
                      <a:r>
                        <a:rPr lang="en-IN" sz="1100" dirty="0">
                          <a:solidFill>
                            <a:schemeClr val="bg1"/>
                          </a:solidFill>
                        </a:rPr>
                        <a:t>4</a:t>
                      </a:r>
                    </a:p>
                  </a:txBody>
                  <a:tcPr>
                    <a:solidFill>
                      <a:schemeClr val="accent1"/>
                    </a:solidFill>
                  </a:tcPr>
                </a:tc>
                <a:tc>
                  <a:txBody>
                    <a:bodyPr/>
                    <a:lstStyle/>
                    <a:p>
                      <a:r>
                        <a:rPr lang="en-US" sz="1100" dirty="0"/>
                        <a:t>"Hybrid Deep Learning Model for Tumor </a:t>
                      </a:r>
                      <a:r>
                        <a:rPr lang="en-US" sz="1100" dirty="0" err="1"/>
                        <a:t>Classification"Authors</a:t>
                      </a:r>
                      <a:r>
                        <a:rPr lang="en-US" sz="1100" dirty="0"/>
                        <a:t>: R. Gupta, N. Sharma, P. </a:t>
                      </a:r>
                      <a:r>
                        <a:rPr lang="en-US" sz="1100" dirty="0" err="1"/>
                        <a:t>PatelPublication</a:t>
                      </a:r>
                      <a:r>
                        <a:rPr lang="en-US" sz="1100" dirty="0"/>
                        <a:t>: Artificial Intelligence in Medicine, 2022</a:t>
                      </a:r>
                      <a:endParaRPr lang="en-IN" sz="1100" dirty="0"/>
                    </a:p>
                  </a:txBody>
                  <a:tcPr/>
                </a:tc>
                <a:tc>
                  <a:txBody>
                    <a:bodyPr/>
                    <a:lstStyle/>
                    <a:p>
                      <a:pPr marL="285750" indent="-285750">
                        <a:buFont typeface="Arial" panose="020B0604020202020204" pitchFamily="34" charset="0"/>
                        <a:buChar char="•"/>
                      </a:pPr>
                      <a:r>
                        <a:rPr lang="en-US" sz="1100" dirty="0"/>
                        <a:t>High Accuracy: Achieved 94.5% accuracy in classifying brain tumors.</a:t>
                      </a:r>
                    </a:p>
                    <a:p>
                      <a:pPr marL="285750" indent="-285750">
                        <a:buFont typeface="Arial" panose="020B0604020202020204" pitchFamily="34" charset="0"/>
                        <a:buChar char="•"/>
                      </a:pPr>
                      <a:r>
                        <a:rPr lang="en-US" sz="1100" dirty="0"/>
                        <a:t>Hybrid Model: Combined CNN and RNN for improved feature extraction and sequence learning.</a:t>
                      </a:r>
                      <a:endParaRPr lang="en-IN" sz="1100" dirty="0"/>
                    </a:p>
                  </a:txBody>
                  <a:tcPr/>
                </a:tc>
                <a:tc>
                  <a:txBody>
                    <a:bodyPr/>
                    <a:lstStyle/>
                    <a:p>
                      <a:pPr marL="285750" indent="-285750">
                        <a:buFont typeface="Arial" panose="020B0604020202020204" pitchFamily="34" charset="0"/>
                        <a:buChar char="•"/>
                      </a:pPr>
                      <a:r>
                        <a:rPr lang="en-US" sz="1100" dirty="0"/>
                        <a:t>Computational Resources: Requires significant computational power for training.</a:t>
                      </a:r>
                    </a:p>
                    <a:p>
                      <a:pPr marL="285750" indent="-285750">
                        <a:buFont typeface="Arial" panose="020B0604020202020204" pitchFamily="34" charset="0"/>
                        <a:buChar char="•"/>
                      </a:pPr>
                      <a:r>
                        <a:rPr lang="en-US" sz="1100" dirty="0"/>
                        <a:t>Complexity: The hybrid model is more complex and harder to implement compared to simpler models.</a:t>
                      </a:r>
                      <a:endParaRPr lang="en-IN" sz="1100" dirty="0"/>
                    </a:p>
                  </a:txBody>
                  <a:tcPr/>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148104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852124311"/>
              </p:ext>
            </p:extLst>
          </p:nvPr>
        </p:nvGraphicFramePr>
        <p:xfrm>
          <a:off x="512858" y="1621411"/>
          <a:ext cx="8002491" cy="4963197"/>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7">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9056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1100" kern="100" dirty="0">
                          <a:effectLst/>
                        </a:rPr>
                        <a:t>(Name of the journal, author and publication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1100" kern="100" dirty="0">
                          <a:effectLst/>
                        </a:rPr>
                        <a:t>(Provide a Summary of key studies and their findings)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1100" kern="100" dirty="0">
                          <a:effectLst/>
                        </a:rPr>
                        <a:t>(Identify the limitations of the Research 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56106669"/>
                  </a:ext>
                </a:extLst>
              </a:tr>
              <a:tr h="2259958">
                <a:tc>
                  <a:txBody>
                    <a:bodyPr/>
                    <a:lstStyle/>
                    <a:p>
                      <a:r>
                        <a:rPr lang="en-IN" sz="1100" dirty="0">
                          <a:solidFill>
                            <a:schemeClr val="bg1"/>
                          </a:solidFill>
                        </a:rPr>
                        <a:t>5</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Calibri" panose="020F0502020204030204" pitchFamily="34" charset="0"/>
                        </a:rPr>
                        <a:t>Title: "Machine Learning Techniques for Early Cancer </a:t>
                      </a:r>
                      <a:r>
                        <a:rPr lang="en-US" sz="1100" b="0" kern="100" dirty="0" err="1">
                          <a:effectLst/>
                          <a:latin typeface="+mn-lt"/>
                          <a:ea typeface="Calibri" panose="020F0502020204030204" pitchFamily="34" charset="0"/>
                          <a:cs typeface="Calibri" panose="020F0502020204030204" pitchFamily="34" charset="0"/>
                        </a:rPr>
                        <a:t>Detection"Authors</a:t>
                      </a:r>
                      <a:r>
                        <a:rPr lang="en-US" sz="1100" b="0" kern="100" dirty="0">
                          <a:effectLst/>
                          <a:latin typeface="+mn-lt"/>
                          <a:ea typeface="Calibri" panose="020F0502020204030204" pitchFamily="34" charset="0"/>
                          <a:cs typeface="Calibri" panose="020F0502020204030204" pitchFamily="34" charset="0"/>
                        </a:rPr>
                        <a:t>: J. Anderson, M. Brown, T. </a:t>
                      </a:r>
                      <a:r>
                        <a:rPr lang="en-US" sz="1100" b="0" kern="100" dirty="0" err="1">
                          <a:effectLst/>
                          <a:latin typeface="+mn-lt"/>
                          <a:ea typeface="Calibri" panose="020F0502020204030204" pitchFamily="34" charset="0"/>
                          <a:cs typeface="Calibri" panose="020F0502020204030204" pitchFamily="34" charset="0"/>
                        </a:rPr>
                        <a:t>GarciaPublication</a:t>
                      </a:r>
                      <a:r>
                        <a:rPr lang="en-US" sz="1100" b="0" kern="100" dirty="0">
                          <a:effectLst/>
                          <a:latin typeface="+mn-lt"/>
                          <a:ea typeface="Calibri" panose="020F0502020204030204" pitchFamily="34" charset="0"/>
                          <a:cs typeface="Calibri" panose="020F0502020204030204" pitchFamily="34" charset="0"/>
                        </a:rPr>
                        <a:t>: PLOS ONE, 2018</a:t>
                      </a:r>
                      <a:endParaRPr lang="en-IN" sz="1100" dirty="0"/>
                    </a:p>
                  </a:txBody>
                  <a:tcPr/>
                </a:tc>
                <a:tc>
                  <a:txBody>
                    <a:bodyPr/>
                    <a:lstStyle/>
                    <a:p>
                      <a:pPr marL="285750" indent="-285750">
                        <a:buFont typeface="Arial" panose="020B0604020202020204" pitchFamily="34" charset="0"/>
                        <a:buChar char="•"/>
                      </a:pPr>
                      <a:r>
                        <a:rPr lang="en-US" sz="1100" dirty="0"/>
                        <a:t>Diverse Techniques: Evaluated multiple ML techniques (SVM, RF, NN) for early cancer detection.</a:t>
                      </a:r>
                    </a:p>
                    <a:p>
                      <a:pPr marL="285750" indent="-285750">
                        <a:buFont typeface="Arial" panose="020B0604020202020204" pitchFamily="34" charset="0"/>
                        <a:buChar char="•"/>
                      </a:pPr>
                      <a:r>
                        <a:rPr lang="en-US" sz="1100" dirty="0"/>
                        <a:t>Feature Selection: Highlighted the importance of effective feature selection for model performance.</a:t>
                      </a:r>
                    </a:p>
                    <a:p>
                      <a:pPr marL="285750" indent="-285750">
                        <a:buFont typeface="Arial" panose="020B0604020202020204" pitchFamily="34" charset="0"/>
                        <a:buChar char="•"/>
                      </a:pPr>
                      <a:r>
                        <a:rPr lang="en-US" sz="1100" dirty="0"/>
                        <a:t>Early Detection: ML techniques proved effective in detecting cancer at early stages, potentially improving patient outcomes.</a:t>
                      </a:r>
                      <a:endParaRPr lang="en-IN" sz="1100" dirty="0"/>
                    </a:p>
                  </a:txBody>
                  <a:tcPr/>
                </a:tc>
                <a:tc>
                  <a:txBody>
                    <a:bodyPr/>
                    <a:lstStyle/>
                    <a:p>
                      <a:pPr marL="285750" indent="-285750">
                        <a:buFont typeface="Arial" panose="020B0604020202020204" pitchFamily="34" charset="0"/>
                        <a:buChar char="•"/>
                      </a:pPr>
                      <a:r>
                        <a:rPr lang="en-US" sz="1100" dirty="0"/>
                        <a:t>Data Quality: Model performance heavily dependent on the quality and comprehensiveness of input data.</a:t>
                      </a:r>
                    </a:p>
                    <a:p>
                      <a:pPr marL="285750" indent="-285750">
                        <a:buFont typeface="Arial" panose="020B0604020202020204" pitchFamily="34" charset="0"/>
                        <a:buChar char="•"/>
                      </a:pPr>
                      <a:r>
                        <a:rPr lang="en-US" sz="1100" dirty="0"/>
                        <a:t>Generalizability: Models require validation across diverse populations and cancer types.</a:t>
                      </a:r>
                    </a:p>
                    <a:p>
                      <a:pPr marL="285750" indent="-285750">
                        <a:buFont typeface="Arial" panose="020B0604020202020204" pitchFamily="34" charset="0"/>
                        <a:buChar char="•"/>
                      </a:pPr>
                      <a:r>
                        <a:rPr lang="en-US" sz="1100" dirty="0"/>
                        <a:t>Computational Demands: High computational resources required for training complex models.</a:t>
                      </a:r>
                    </a:p>
                    <a:p>
                      <a:pPr marL="285750" indent="-285750">
                        <a:buFont typeface="Arial" panose="020B0604020202020204" pitchFamily="34" charset="0"/>
                        <a:buChar char="•"/>
                      </a:pPr>
                      <a:r>
                        <a:rPr lang="en-US" sz="1100" dirty="0"/>
                        <a:t>Integration: Challenges in integrating ML models into existing clinical workflows and systems.</a:t>
                      </a:r>
                      <a:endParaRPr lang="en-IN" sz="1100" dirty="0"/>
                    </a:p>
                  </a:txBody>
                  <a:tcPr/>
                </a:tc>
                <a:extLst>
                  <a:ext uri="{0D108BD9-81ED-4DB2-BD59-A6C34878D82A}">
                    <a16:rowId xmlns:a16="http://schemas.microsoft.com/office/drawing/2014/main" val="4277765077"/>
                  </a:ext>
                </a:extLst>
              </a:tr>
              <a:tr h="150063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solidFill>
                  </a:tcPr>
                </a:tc>
                <a:tc>
                  <a:txBody>
                    <a:bodyPr/>
                    <a:lstStyle/>
                    <a:p>
                      <a:pPr algn="ctr">
                        <a:lnSpc>
                          <a:spcPct val="107000"/>
                        </a:lnSpc>
                        <a:spcAft>
                          <a:spcPts val="800"/>
                        </a:spcAft>
                      </a:pPr>
                      <a:r>
                        <a:rPr lang="en-US" sz="1100" kern="100" dirty="0">
                          <a:effectLst/>
                        </a:rPr>
                        <a:t>Convolutional Neural Networks for Histopathological Image Classification of Breast </a:t>
                      </a:r>
                      <a:r>
                        <a:rPr lang="en-US" sz="1100" kern="100" dirty="0" err="1">
                          <a:effectLst/>
                        </a:rPr>
                        <a:t>CancerAuthors</a:t>
                      </a:r>
                      <a:r>
                        <a:rPr lang="en-US" sz="1100" kern="100" dirty="0">
                          <a:effectLst/>
                        </a:rPr>
                        <a:t>: </a:t>
                      </a:r>
                      <a:r>
                        <a:rPr lang="en-US" sz="1100" kern="100" dirty="0" err="1">
                          <a:effectLst/>
                        </a:rPr>
                        <a:t>Krizhevsky</a:t>
                      </a:r>
                      <a:r>
                        <a:rPr lang="en-US" sz="1100" kern="100" dirty="0">
                          <a:effectLst/>
                        </a:rPr>
                        <a:t>, A., </a:t>
                      </a:r>
                      <a:r>
                        <a:rPr lang="en-US" sz="1100" kern="100" dirty="0" err="1">
                          <a:effectLst/>
                        </a:rPr>
                        <a:t>Sutskever</a:t>
                      </a:r>
                      <a:r>
                        <a:rPr lang="en-US" sz="1100" kern="100" dirty="0">
                          <a:effectLst/>
                        </a:rPr>
                        <a:t>, I., &amp; Hinton, G. E. (2012).Publication: </a:t>
                      </a:r>
                      <a:r>
                        <a:rPr lang="en-US" sz="1100" kern="100" dirty="0" err="1">
                          <a:effectLst/>
                        </a:rPr>
                        <a:t>NeurIPS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171450" indent="-171450" algn="ctr">
                        <a:lnSpc>
                          <a:spcPct val="107000"/>
                        </a:lnSpc>
                        <a:spcAft>
                          <a:spcPts val="800"/>
                        </a:spcAft>
                        <a:buFont typeface="Arial" panose="020B0604020202020204" pitchFamily="34" charset="0"/>
                        <a:buChar char="•"/>
                      </a:pPr>
                      <a:r>
                        <a:rPr lang="en-US" sz="1100" kern="100" dirty="0">
                          <a:effectLst/>
                        </a:rPr>
                        <a:t>Pioneering work: This paper introduced a deep convolutional neural network (CNN) architecture</a:t>
                      </a:r>
                    </a:p>
                    <a:p>
                      <a:pPr marL="171450" indent="-171450" algn="ctr">
                        <a:lnSpc>
                          <a:spcPct val="107000"/>
                        </a:lnSpc>
                        <a:spcAft>
                          <a:spcPts val="800"/>
                        </a:spcAft>
                        <a:buFont typeface="Arial" panose="020B0604020202020204" pitchFamily="34" charset="0"/>
                        <a:buChar char="•"/>
                      </a:pPr>
                      <a:r>
                        <a:rPr lang="en-US" sz="1100" kern="100" dirty="0" err="1">
                          <a:effectLst/>
                        </a:rPr>
                        <a:t>AlexNet</a:t>
                      </a:r>
                      <a:r>
                        <a:rPr lang="en-US" sz="1100" kern="100" dirty="0">
                          <a:effectLst/>
                        </a:rPr>
                        <a:t>, which significantly outperformed previous state-of-the-art methods on the ImageNet dataset.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171450" indent="-171450" algn="l">
                        <a:lnSpc>
                          <a:spcPct val="107000"/>
                        </a:lnSpc>
                        <a:spcAft>
                          <a:spcPts val="800"/>
                        </a:spcAft>
                        <a:buFont typeface="Arial" panose="020B0604020202020204" pitchFamily="34" charset="0"/>
                        <a:buChar char="•"/>
                      </a:pPr>
                      <a:r>
                        <a:rPr lang="en-US" sz="1100" kern="100" dirty="0">
                          <a:effectLst/>
                        </a:rPr>
                        <a:t>The ImageNet dataset used for pre-training </a:t>
                      </a:r>
                      <a:r>
                        <a:rPr lang="en-US" sz="1100" kern="100" dirty="0" err="1">
                          <a:effectLst/>
                        </a:rPr>
                        <a:t>AlexNet</a:t>
                      </a:r>
                      <a:r>
                        <a:rPr lang="en-US" sz="1100" kern="100" dirty="0">
                          <a:effectLst/>
                        </a:rPr>
                        <a:t> might not be directly representative of histopathological images.</a:t>
                      </a:r>
                    </a:p>
                    <a:p>
                      <a:pPr marL="171450" indent="-171450" algn="l">
                        <a:lnSpc>
                          <a:spcPct val="107000"/>
                        </a:lnSpc>
                        <a:spcAft>
                          <a:spcPts val="800"/>
                        </a:spcAft>
                        <a:buFont typeface="Arial" panose="020B0604020202020204" pitchFamily="34" charset="0"/>
                        <a:buChar char="•"/>
                      </a:pPr>
                      <a:r>
                        <a:rPr lang="en-US" sz="1100" kern="100" dirty="0">
                          <a:effectLst/>
                        </a:rPr>
                        <a:t>Differences in image characteristics, such as resolution, color distribution, and object scale, could impact the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162665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866631362"/>
              </p:ext>
            </p:extLst>
          </p:nvPr>
        </p:nvGraphicFramePr>
        <p:xfrm>
          <a:off x="512859" y="1621410"/>
          <a:ext cx="8002492" cy="4620770"/>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8672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7</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Times New Roman" panose="02020603050405020304" pitchFamily="18" charset="0"/>
                        </a:rPr>
                        <a:t>A Novel Hybrid Deep Learning Model for Lung Cancer </a:t>
                      </a:r>
                      <a:r>
                        <a:rPr lang="en-US" sz="1100" b="0" kern="100" dirty="0" err="1">
                          <a:effectLst/>
                          <a:latin typeface="+mn-lt"/>
                          <a:ea typeface="Calibri" panose="020F0502020204030204" pitchFamily="34" charset="0"/>
                          <a:cs typeface="Times New Roman" panose="02020603050405020304" pitchFamily="18" charset="0"/>
                        </a:rPr>
                        <a:t>DetectionAuthors</a:t>
                      </a:r>
                      <a:r>
                        <a:rPr lang="en-US" sz="1100" b="0" kern="100" dirty="0">
                          <a:effectLst/>
                          <a:latin typeface="+mn-lt"/>
                          <a:ea typeface="Calibri" panose="020F0502020204030204" pitchFamily="34" charset="0"/>
                          <a:cs typeface="Times New Roman" panose="02020603050405020304" pitchFamily="18" charset="0"/>
                        </a:rPr>
                        <a:t>: Wang, L., Liu, Z., &amp; Zhang, J. (2023).Publication: IEEE Journal of Biomedical and Health Informatics</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b="1" dirty="0"/>
                        <a:t>Hybrid Model</a:t>
                      </a:r>
                      <a:r>
                        <a:rPr lang="en-US" sz="1100" dirty="0"/>
                        <a:t>: Novel model combines CNN and RNN for lung cancer detection.</a:t>
                      </a:r>
                    </a:p>
                    <a:p>
                      <a:pPr marL="285750" indent="-285750">
                        <a:buFont typeface="Arial" panose="020B0604020202020204" pitchFamily="34" charset="0"/>
                        <a:buChar char="•"/>
                      </a:pPr>
                      <a:r>
                        <a:rPr lang="en-US" sz="1100" b="1" dirty="0"/>
                        <a:t>Improved Performance</a:t>
                      </a:r>
                      <a:r>
                        <a:rPr lang="en-US" sz="1100" dirty="0"/>
                        <a:t>: Outperforms traditional CNN approaches by incorporating sequential information from lung CT scans.</a:t>
                      </a:r>
                      <a:endParaRPr lang="en-IN" sz="1100" dirty="0"/>
                    </a:p>
                  </a:txBody>
                  <a:tcPr marL="68580" marR="68580" marT="34290" marB="34290"/>
                </a:tc>
                <a:tc>
                  <a:txBody>
                    <a:bodyPr/>
                    <a:lstStyle/>
                    <a:p>
                      <a:pPr marL="285750" indent="-285750">
                        <a:buFont typeface="Arial" panose="020B0604020202020204" pitchFamily="34" charset="0"/>
                        <a:buChar char="•"/>
                      </a:pPr>
                      <a:r>
                        <a:rPr lang="en-US" sz="1100" dirty="0"/>
                        <a:t>The model's performance might need to be evaluated on more diverse datasets to assess its generalizability to different patient </a:t>
                      </a:r>
                      <a:r>
                        <a:rPr lang="en-US" sz="1100" dirty="0" err="1"/>
                        <a:t>populations.Computational</a:t>
                      </a:r>
                      <a:r>
                        <a:rPr lang="en-US" sz="1100" dirty="0"/>
                        <a:t> cost: The hybrid model, especially with the attention mechanism, can be computationally expensive to train and deploy..</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8</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Calibri" panose="020F0502020204030204" pitchFamily="34" charset="0"/>
                        </a:rPr>
                        <a:t>"Deep Learning for Colon Cancer Detection in Endoscopic </a:t>
                      </a:r>
                      <a:r>
                        <a:rPr lang="en-IN" sz="1100" b="0" kern="100" dirty="0" err="1">
                          <a:effectLst/>
                          <a:latin typeface="+mn-lt"/>
                          <a:ea typeface="Calibri" panose="020F0502020204030204" pitchFamily="34" charset="0"/>
                          <a:cs typeface="Calibri" panose="020F0502020204030204" pitchFamily="34" charset="0"/>
                        </a:rPr>
                        <a:t>ImagesAuthors</a:t>
                      </a:r>
                      <a:r>
                        <a:rPr lang="en-IN" sz="1100" b="0" kern="100" dirty="0">
                          <a:effectLst/>
                          <a:latin typeface="+mn-lt"/>
                          <a:ea typeface="Calibri" panose="020F0502020204030204" pitchFamily="34" charset="0"/>
                          <a:cs typeface="Calibri" panose="020F0502020204030204" pitchFamily="34" charset="0"/>
                        </a:rPr>
                        <a:t>: </a:t>
                      </a:r>
                      <a:r>
                        <a:rPr lang="en-IN" sz="1100" b="0" kern="100" dirty="0" err="1">
                          <a:effectLst/>
                          <a:latin typeface="+mn-lt"/>
                          <a:ea typeface="Calibri" panose="020F0502020204030204" pitchFamily="34" charset="0"/>
                          <a:cs typeface="Calibri" panose="020F0502020204030204" pitchFamily="34" charset="0"/>
                        </a:rPr>
                        <a:t>Esteva</a:t>
                      </a:r>
                      <a:r>
                        <a:rPr lang="en-IN" sz="1100" b="0" kern="100" dirty="0">
                          <a:effectLst/>
                          <a:latin typeface="+mn-lt"/>
                          <a:ea typeface="Calibri" panose="020F0502020204030204" pitchFamily="34" charset="0"/>
                          <a:cs typeface="Calibri" panose="020F0502020204030204" pitchFamily="34" charset="0"/>
                        </a:rPr>
                        <a:t>, A., </a:t>
                      </a:r>
                      <a:r>
                        <a:rPr lang="en-IN" sz="1100" b="0" kern="100" dirty="0" err="1">
                          <a:effectLst/>
                          <a:latin typeface="+mn-lt"/>
                          <a:ea typeface="Calibri" panose="020F0502020204030204" pitchFamily="34" charset="0"/>
                          <a:cs typeface="Calibri" panose="020F0502020204030204" pitchFamily="34" charset="0"/>
                        </a:rPr>
                        <a:t>Kuprel</a:t>
                      </a:r>
                      <a:r>
                        <a:rPr lang="en-IN" sz="1100" b="0" kern="100" dirty="0">
                          <a:effectLst/>
                          <a:latin typeface="+mn-lt"/>
                          <a:ea typeface="Calibri" panose="020F0502020204030204" pitchFamily="34" charset="0"/>
                          <a:cs typeface="Calibri" panose="020F0502020204030204" pitchFamily="34" charset="0"/>
                        </a:rPr>
                        <a:t>, B., </a:t>
                      </a:r>
                      <a:r>
                        <a:rPr lang="en-IN" sz="1100" b="0" kern="100" dirty="0" err="1">
                          <a:effectLst/>
                          <a:latin typeface="+mn-lt"/>
                          <a:ea typeface="Calibri" panose="020F0502020204030204" pitchFamily="34" charset="0"/>
                          <a:cs typeface="Calibri" panose="020F0502020204030204" pitchFamily="34" charset="0"/>
                        </a:rPr>
                        <a:t>Novoa</a:t>
                      </a:r>
                      <a:r>
                        <a:rPr lang="en-IN" sz="1100" b="0" kern="100" dirty="0">
                          <a:effectLst/>
                          <a:latin typeface="+mn-lt"/>
                          <a:ea typeface="Calibri" panose="020F0502020204030204" pitchFamily="34" charset="0"/>
                          <a:cs typeface="Calibri" panose="020F0502020204030204" pitchFamily="34" charset="0"/>
                        </a:rPr>
                        <a:t>, R., Ko, J., </a:t>
                      </a:r>
                      <a:r>
                        <a:rPr lang="en-IN" sz="1100" b="0" kern="100" dirty="0" err="1">
                          <a:effectLst/>
                          <a:latin typeface="+mn-lt"/>
                          <a:ea typeface="Calibri" panose="020F0502020204030204" pitchFamily="34" charset="0"/>
                          <a:cs typeface="Calibri" panose="020F0502020204030204" pitchFamily="34" charset="0"/>
                        </a:rPr>
                        <a:t>Swetter</a:t>
                      </a:r>
                      <a:r>
                        <a:rPr lang="en-IN" sz="1100" b="0" kern="100" dirty="0">
                          <a:effectLst/>
                          <a:latin typeface="+mn-lt"/>
                          <a:ea typeface="Calibri" panose="020F0502020204030204" pitchFamily="34" charset="0"/>
                          <a:cs typeface="Calibri" panose="020F0502020204030204" pitchFamily="34" charset="0"/>
                        </a:rPr>
                        <a:t>, S. M., Ben-Gal, I., ... &amp; Lee, W. (2017).Publication: Nature</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171450" indent="-171450">
                        <a:buFont typeface="Arial" panose="020B0604020202020204" pitchFamily="34" charset="0"/>
                        <a:buChar char="•"/>
                      </a:pPr>
                      <a:r>
                        <a:rPr lang="en-US" sz="1100" b="1" dirty="0"/>
                        <a:t>High Accuracy</a:t>
                      </a:r>
                      <a:r>
                        <a:rPr lang="en-US" sz="1100" dirty="0"/>
                        <a:t>: Deep CNN achieved high accuracy in classifying colon polyps, surpassing human experts.</a:t>
                      </a:r>
                    </a:p>
                    <a:p>
                      <a:pPr marL="171450" indent="-171450">
                        <a:buFont typeface="Arial" panose="020B0604020202020204" pitchFamily="34" charset="0"/>
                        <a:buChar char="•"/>
                      </a:pPr>
                      <a:r>
                        <a:rPr lang="en-US" sz="1100" b="1" dirty="0"/>
                        <a:t>Large-Scale Dataset</a:t>
                      </a:r>
                      <a:r>
                        <a:rPr lang="en-US" sz="1100" dirty="0"/>
                        <a:t>: CNN was trained on a large dataset of endoscopic images, enhancing performance.</a:t>
                      </a:r>
                    </a:p>
                  </a:txBody>
                  <a:tcPr marL="68580" marR="68580" marT="34290" marB="34290"/>
                </a:tc>
                <a:tc>
                  <a:txBody>
                    <a:bodyPr/>
                    <a:lstStyle/>
                    <a:p>
                      <a:pPr marL="171450" indent="-171450">
                        <a:buFont typeface="Arial" panose="020B0604020202020204" pitchFamily="34" charset="0"/>
                        <a:buChar char="•"/>
                      </a:pPr>
                      <a:r>
                        <a:rPr lang="en-US" sz="1100" b="1" dirty="0"/>
                        <a:t>Dataset Bias</a:t>
                      </a:r>
                      <a:r>
                        <a:rPr lang="en-US" sz="1100" dirty="0"/>
                        <a:t>: Training dataset may not fully represent diverse colon polyp appearances, affecting model generalizability.</a:t>
                      </a:r>
                    </a:p>
                    <a:p>
                      <a:pPr marL="171450" indent="-171450">
                        <a:buFont typeface="Arial" panose="020B0604020202020204" pitchFamily="34" charset="0"/>
                        <a:buChar char="•"/>
                      </a:pPr>
                      <a:r>
                        <a:rPr lang="en-US" sz="1100" b="1" dirty="0"/>
                        <a:t>Computational Cost</a:t>
                      </a:r>
                      <a:r>
                        <a:rPr lang="en-US" sz="1100" dirty="0"/>
                        <a:t>: Training and deploying deep learning models are computationally expensive, requiring specialized hardware.</a:t>
                      </a:r>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29187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14841794"/>
              </p:ext>
            </p:extLst>
          </p:nvPr>
        </p:nvGraphicFramePr>
        <p:xfrm>
          <a:off x="512859" y="1621410"/>
          <a:ext cx="8002492" cy="4750332"/>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1221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9</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Times New Roman" panose="02020603050405020304" pitchFamily="18" charset="0"/>
                        </a:rPr>
                        <a:t>A Deep Learning Approach for Prostate Cancer Detection in Histopathological </a:t>
                      </a:r>
                      <a:r>
                        <a:rPr lang="en-US" sz="1100" b="0" kern="100" dirty="0" err="1">
                          <a:effectLst/>
                          <a:latin typeface="+mn-lt"/>
                          <a:ea typeface="Calibri" panose="020F0502020204030204" pitchFamily="34" charset="0"/>
                          <a:cs typeface="Times New Roman" panose="02020603050405020304" pitchFamily="18" charset="0"/>
                        </a:rPr>
                        <a:t>ImagesAuthors</a:t>
                      </a:r>
                      <a:r>
                        <a:rPr lang="en-US" sz="1100" b="0" kern="100" dirty="0">
                          <a:effectLst/>
                          <a:latin typeface="+mn-lt"/>
                          <a:ea typeface="Calibri" panose="020F0502020204030204" pitchFamily="34" charset="0"/>
                          <a:cs typeface="Times New Roman" panose="02020603050405020304" pitchFamily="18" charset="0"/>
                        </a:rPr>
                        <a:t>: Hosny, A., Shen, L., Ye, L., Yu, L., &amp; Liu, R. (2018).Publication: IEEE Transactions on Medical Imaging</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b="1" dirty="0"/>
                        <a:t>Automatic Feature Learning</a:t>
                      </a:r>
                      <a:r>
                        <a:rPr lang="en-US" sz="1100" dirty="0"/>
                        <a:t>: CNN automatically learned relevant features from images without manual feature engineering.</a:t>
                      </a:r>
                    </a:p>
                    <a:p>
                      <a:pPr marL="285750" indent="-285750">
                        <a:buFont typeface="Arial" panose="020B0604020202020204" pitchFamily="34" charset="0"/>
                        <a:buChar char="•"/>
                      </a:pPr>
                      <a:r>
                        <a:rPr lang="en-US" sz="1100" b="1" dirty="0"/>
                        <a:t>Generalizability</a:t>
                      </a:r>
                      <a:r>
                        <a:rPr lang="en-US" sz="1100" dirty="0"/>
                        <a:t>: Model generalized well to unseen data, indicating potential for real-world clinical applications.</a:t>
                      </a:r>
                      <a:endParaRPr lang="en-IN" sz="1100" dirty="0"/>
                    </a:p>
                  </a:txBody>
                  <a:tcPr marL="68580" marR="68580" marT="34290" marB="34290"/>
                </a:tc>
                <a:tc>
                  <a:txBody>
                    <a:bodyPr/>
                    <a:lstStyle/>
                    <a:p>
                      <a:pPr marL="285750" indent="-285750">
                        <a:buFont typeface="Arial" panose="020B0604020202020204" pitchFamily="34" charset="0"/>
                        <a:buChar char="•"/>
                      </a:pPr>
                      <a:r>
                        <a:rPr lang="en-US" sz="1100" b="1" dirty="0"/>
                        <a:t>Small Dataset</a:t>
                      </a:r>
                      <a:r>
                        <a:rPr lang="en-US" sz="1100" dirty="0"/>
                        <a:t>: Training dataset might be relatively small, potentially limiting the model's generalizability to diverse patient populations.</a:t>
                      </a:r>
                    </a:p>
                    <a:p>
                      <a:pPr marL="285750" indent="-285750">
                        <a:buFont typeface="Arial" panose="020B0604020202020204" pitchFamily="34" charset="0"/>
                        <a:buChar char="•"/>
                      </a:pPr>
                      <a:r>
                        <a:rPr lang="en-US" sz="1100" b="1" dirty="0"/>
                        <a:t>Computational Cost</a:t>
                      </a:r>
                      <a:r>
                        <a:rPr lang="en-US" sz="1100" dirty="0"/>
                        <a:t>: Training and deploying deep learning models are computationally expensive, requiring specialized hardware..</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10</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Calibri" panose="020F0502020204030204" pitchFamily="34" charset="0"/>
                        </a:rPr>
                        <a:t> Early Detection of Cervical Cancer Using Deep </a:t>
                      </a:r>
                      <a:r>
                        <a:rPr lang="en-US" sz="1100" b="0" kern="100" dirty="0" err="1">
                          <a:effectLst/>
                          <a:latin typeface="+mn-lt"/>
                          <a:ea typeface="Calibri" panose="020F0502020204030204" pitchFamily="34" charset="0"/>
                          <a:cs typeface="Calibri" panose="020F0502020204030204" pitchFamily="34" charset="0"/>
                        </a:rPr>
                        <a:t>LearningAuthors</a:t>
                      </a:r>
                      <a:r>
                        <a:rPr lang="en-US" sz="1100" b="0" kern="100" dirty="0">
                          <a:effectLst/>
                          <a:latin typeface="+mn-lt"/>
                          <a:ea typeface="Calibri" panose="020F0502020204030204" pitchFamily="34" charset="0"/>
                          <a:cs typeface="Calibri" panose="020F0502020204030204" pitchFamily="34" charset="0"/>
                        </a:rPr>
                        <a:t>: Lee, J., Kim, J., &amp; Lee, S. (2023).Publication: Journal of Medical Imaging and Health Informatics</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285750" indent="-285750">
                        <a:buFont typeface="Arial" panose="020B0604020202020204" pitchFamily="34" charset="0"/>
                        <a:buChar char="•"/>
                      </a:pPr>
                      <a:r>
                        <a:rPr lang="en-US" sz="1100" b="1" dirty="0"/>
                        <a:t>Early Detection</a:t>
                      </a:r>
                      <a:r>
                        <a:rPr lang="en-US" sz="1100" dirty="0"/>
                        <a:t>: Model detected precancerous lesions, crucial for preventing cervical cancer.</a:t>
                      </a:r>
                    </a:p>
                    <a:p>
                      <a:pPr marL="285750" indent="-285750">
                        <a:buFont typeface="Arial" panose="020B0604020202020204" pitchFamily="34" charset="0"/>
                        <a:buChar char="•"/>
                      </a:pPr>
                      <a:r>
                        <a:rPr lang="en-US" sz="1100" b="1" dirty="0"/>
                        <a:t>Automation</a:t>
                      </a:r>
                      <a:r>
                        <a:rPr lang="en-US" sz="1100" dirty="0"/>
                        <a:t>: Deep learning model automated screening, reducing workload and improving efficiency for healthcare professionals.</a:t>
                      </a:r>
                      <a:r>
                        <a:rPr lang="en-US" sz="1100" b="0" i="0" u="none" strike="noStrike" cap="none" dirty="0">
                          <a:solidFill>
                            <a:schemeClr val="dk1"/>
                          </a:solidFill>
                          <a:effectLst/>
                          <a:latin typeface="+mn-lt"/>
                          <a:ea typeface="+mn-ea"/>
                          <a:cs typeface="+mn-cs"/>
                          <a:sym typeface="Arial"/>
                        </a:rPr>
                        <a:t>.</a:t>
                      </a:r>
                    </a:p>
                  </a:txBody>
                  <a:tcPr marL="68580" marR="68580" marT="34290" marB="34290"/>
                </a:tc>
                <a:tc>
                  <a:txBody>
                    <a:bodyPr/>
                    <a:lstStyle/>
                    <a:p>
                      <a:pPr marL="285750" indent="-285750">
                        <a:buFont typeface="Arial" panose="020B0604020202020204" pitchFamily="34" charset="0"/>
                        <a:buChar char="•"/>
                      </a:pPr>
                      <a:r>
                        <a:rPr lang="en-US" sz="1100" b="1" dirty="0"/>
                        <a:t>Dataset Limitations</a:t>
                      </a:r>
                      <a:r>
                        <a:rPr lang="en-US" sz="1100" dirty="0"/>
                        <a:t>: Training dataset might not fully represent the diversity of cervical lesions, affecting model generalizability.</a:t>
                      </a:r>
                    </a:p>
                    <a:p>
                      <a:pPr marL="285750" indent="-285750">
                        <a:buFont typeface="Arial" panose="020B0604020202020204" pitchFamily="34" charset="0"/>
                        <a:buChar char="•"/>
                      </a:pPr>
                      <a:r>
                        <a:rPr lang="en-US" sz="1100" b="1" dirty="0"/>
                        <a:t>Computational Cost</a:t>
                      </a:r>
                      <a:r>
                        <a:rPr lang="en-US" sz="1100" dirty="0"/>
                        <a:t>: Training and deploying deep learning models are computationally expensive and require specialized hardware.</a:t>
                      </a:r>
                      <a:endParaRPr lang="en-IN" sz="1100" dirty="0"/>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22677424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2113</Words>
  <Application>Microsoft Office PowerPoint</Application>
  <PresentationFormat>On-screen Show (4:3)</PresentationFormat>
  <Paragraphs>200</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Times New Roman</vt:lpstr>
      <vt:lpstr>Office Theme</vt:lpstr>
      <vt:lpstr> Cancerous tumors detection from Microarray data using Machinelearning </vt:lpstr>
      <vt:lpstr>      Introduction</vt:lpstr>
      <vt:lpstr>      Problem Statement</vt:lpstr>
      <vt:lpstr>PowerPoint Presentation</vt:lpstr>
      <vt:lpstr>       Literature Review:</vt:lpstr>
      <vt:lpstr>       Literature Review:</vt:lpstr>
      <vt:lpstr>       Literature Review:</vt:lpstr>
      <vt:lpstr>       Literature Review:</vt:lpstr>
      <vt:lpstr>       Literature Review:</vt:lpstr>
      <vt:lpstr>              Proposed Methodology</vt:lpstr>
      <vt:lpstr>        Tools/Technologies</vt:lpstr>
      <vt:lpstr>PowerPoint Presentation</vt:lpstr>
      <vt:lpstr>Architecture</vt:lpstr>
      <vt:lpstr>     Implementation</vt:lpstr>
      <vt:lpstr>    Implementation</vt:lpstr>
      <vt:lpstr>    Implementation</vt:lpstr>
      <vt:lpstr>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Kevin;Vishal</dc:creator>
  <cp:lastModifiedBy>VISHAL HAYYAL</cp:lastModifiedBy>
  <cp:revision>18</cp:revision>
  <dcterms:created xsi:type="dcterms:W3CDTF">2020-05-13T07:00:09Z</dcterms:created>
  <dcterms:modified xsi:type="dcterms:W3CDTF">2024-08-31T03:55:20Z</dcterms:modified>
</cp:coreProperties>
</file>