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8" r:id="rId3"/>
    <p:sldId id="257" r:id="rId4"/>
    <p:sldId id="269" r:id="rId5"/>
    <p:sldId id="272" r:id="rId6"/>
    <p:sldId id="273" r:id="rId7"/>
    <p:sldId id="260" r:id="rId8"/>
    <p:sldId id="261" r:id="rId9"/>
    <p:sldId id="262" r:id="rId10"/>
    <p:sldId id="263" r:id="rId11"/>
    <p:sldId id="264" r:id="rId12"/>
    <p:sldId id="266" r:id="rId13"/>
    <p:sldId id="267" r:id="rId14"/>
    <p:sldId id="268" r:id="rId15"/>
    <p:sldId id="270" r:id="rId16"/>
    <p:sldId id="271" r:id="rId17"/>
  </p:sldIdLst>
  <p:sldSz cx="12192000" cy="6858000"/>
  <p:notesSz cx="6858000" cy="9144000"/>
  <p:embeddedFontLst>
    <p:embeddedFont>
      <p:font typeface="Arial Black" panose="020B0A04020102020204" pitchFamily="34" charset="0"/>
      <p:bold r:id="rId19"/>
    </p:embeddedFont>
    <p:embeddedFont>
      <p:font typeface="Caveat" panose="020B0604020202020204" charset="0"/>
      <p:regular r:id="rId20"/>
      <p:bold r:id="rId21"/>
    </p:embeddedFont>
    <p:embeddedFont>
      <p:font typeface="Lato" panose="020F0502020204030203"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12" y="6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efc45d62ff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efc45d62f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efc45d62ff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efc45d62f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efc45d62f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efc45d62f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efc45d62ff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efc45d62ff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efc45d62ff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efc45d62f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efc45d62ff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efc45d62ff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efc45d62ff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efc45d62f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efc45d62ff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efc45d62ff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efc45d62ff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efc45d62ff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4169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efc45d62ff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efc45d62ff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5803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efc45d62f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efc45d62f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efc45d62f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efc45d62f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efc45d62ff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efc45d62f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600200"/>
            <a:ext cx="9144000" cy="2077948"/>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150000"/>
              </a:lnSpc>
              <a:spcBef>
                <a:spcPts val="0"/>
              </a:spcBef>
              <a:spcAft>
                <a:spcPts val="0"/>
              </a:spcAft>
              <a:buClr>
                <a:schemeClr val="dk1"/>
              </a:buClr>
              <a:buSzPct val="100000"/>
              <a:buFont typeface="Times New Roman"/>
              <a:buNone/>
            </a:pPr>
            <a:br>
              <a:rPr lang="en-US" sz="4000" dirty="0">
                <a:latin typeface="Times New Roman"/>
                <a:ea typeface="Times New Roman"/>
                <a:cs typeface="Times New Roman"/>
                <a:sym typeface="Times New Roman"/>
              </a:rPr>
            </a:br>
            <a:r>
              <a:rPr lang="en-US" sz="2700" dirty="0">
                <a:latin typeface="Times New Roman"/>
                <a:ea typeface="Times New Roman"/>
                <a:cs typeface="Times New Roman"/>
                <a:sym typeface="Times New Roman"/>
              </a:rPr>
              <a:t>ZEROTH REVIEW</a:t>
            </a:r>
            <a:br>
              <a:rPr lang="en-US" sz="4000" dirty="0">
                <a:latin typeface="Times New Roman"/>
                <a:ea typeface="Times New Roman"/>
                <a:cs typeface="Times New Roman"/>
                <a:sym typeface="Times New Roman"/>
              </a:rPr>
            </a:br>
            <a:r>
              <a:rPr lang="en-US" sz="4000" dirty="0">
                <a:latin typeface="Times New Roman"/>
                <a:ea typeface="Times New Roman"/>
                <a:cs typeface="Times New Roman"/>
                <a:sym typeface="Times New Roman"/>
              </a:rPr>
              <a:t>Cancerous tumors detection from Microarray data using Machine learning</a:t>
            </a:r>
            <a:br>
              <a:rPr lang="en-US" sz="4800" dirty="0">
                <a:latin typeface="Times New Roman"/>
                <a:ea typeface="Times New Roman"/>
                <a:cs typeface="Times New Roman"/>
                <a:sym typeface="Times New Roman"/>
              </a:rPr>
            </a:br>
            <a:r>
              <a:rPr lang="en-US" sz="2400" dirty="0">
                <a:latin typeface="Times New Roman"/>
                <a:ea typeface="Times New Roman"/>
                <a:cs typeface="Times New Roman"/>
                <a:sym typeface="Times New Roman"/>
              </a:rPr>
              <a:t>Project Category: Research</a:t>
            </a:r>
            <a:endParaRPr sz="2400" dirty="0">
              <a:latin typeface="Times New Roman"/>
              <a:ea typeface="Times New Roman"/>
              <a:cs typeface="Times New Roman"/>
              <a:sym typeface="Times New Roman"/>
            </a:endParaRPr>
          </a:p>
        </p:txBody>
      </p:sp>
      <p:sp>
        <p:nvSpPr>
          <p:cNvPr id="85" name="Google Shape;85;p13"/>
          <p:cNvSpPr txBox="1">
            <a:spLocks noGrp="1"/>
          </p:cNvSpPr>
          <p:nvPr>
            <p:ph type="subTitle" idx="1"/>
          </p:nvPr>
        </p:nvSpPr>
        <p:spPr>
          <a:xfrm>
            <a:off x="380150" y="4325428"/>
            <a:ext cx="11435100" cy="1468703"/>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90000"/>
              </a:lnSpc>
              <a:spcBef>
                <a:spcPts val="1000"/>
              </a:spcBef>
              <a:spcAft>
                <a:spcPts val="0"/>
              </a:spcAft>
              <a:buClr>
                <a:schemeClr val="dk1"/>
              </a:buClr>
              <a:buSzPct val="100000"/>
              <a:buNone/>
            </a:pPr>
            <a:r>
              <a:rPr lang="en-US" dirty="0">
                <a:latin typeface="Times New Roman"/>
                <a:ea typeface="Times New Roman"/>
                <a:cs typeface="Times New Roman"/>
                <a:sym typeface="Times New Roman"/>
              </a:rPr>
              <a:t>Guide Name                                                                                                                       Student Name &amp; Registration Number</a:t>
            </a:r>
            <a:endParaRPr lang="en-US" dirty="0"/>
          </a:p>
          <a:p>
            <a:pPr marL="0" lvl="0" indent="0" algn="l" rtl="0">
              <a:lnSpc>
                <a:spcPct val="90000"/>
              </a:lnSpc>
              <a:spcBef>
                <a:spcPts val="1000"/>
              </a:spcBef>
              <a:spcAft>
                <a:spcPts val="0"/>
              </a:spcAft>
              <a:buClr>
                <a:schemeClr val="dk1"/>
              </a:buClr>
              <a:buSzPct val="100000"/>
              <a:buNone/>
            </a:pPr>
            <a:r>
              <a:rPr lang="en-US" dirty="0">
                <a:latin typeface="Times New Roman"/>
                <a:ea typeface="Times New Roman"/>
                <a:cs typeface="Times New Roman"/>
                <a:sym typeface="Times New Roman"/>
              </a:rPr>
              <a:t>Dr. </a:t>
            </a:r>
            <a:r>
              <a:rPr lang="en-US" dirty="0" err="1">
                <a:latin typeface="Times New Roman"/>
                <a:ea typeface="Times New Roman"/>
                <a:cs typeface="Times New Roman"/>
                <a:sym typeface="Times New Roman"/>
              </a:rPr>
              <a:t>Pandiaraj.A</a:t>
            </a:r>
            <a:r>
              <a:rPr lang="en-US" dirty="0">
                <a:latin typeface="Times New Roman"/>
                <a:ea typeface="Times New Roman"/>
                <a:cs typeface="Times New Roman"/>
                <a:sym typeface="Times New Roman"/>
              </a:rPr>
              <a:t>                                                                                                                   Vishal S </a:t>
            </a:r>
            <a:r>
              <a:rPr lang="en-US" dirty="0" err="1">
                <a:latin typeface="Times New Roman"/>
                <a:ea typeface="Times New Roman"/>
                <a:cs typeface="Times New Roman"/>
                <a:sym typeface="Times New Roman"/>
              </a:rPr>
              <a:t>Hayyal</a:t>
            </a:r>
            <a:r>
              <a:rPr lang="en-US" dirty="0">
                <a:latin typeface="Times New Roman"/>
                <a:ea typeface="Times New Roman"/>
                <a:cs typeface="Times New Roman"/>
                <a:sym typeface="Times New Roman"/>
              </a:rPr>
              <a:t> [Reg No.RA2111003011663]</a:t>
            </a: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r>
              <a:rPr lang="en-US" dirty="0">
                <a:latin typeface="Times New Roman"/>
                <a:ea typeface="Times New Roman"/>
                <a:cs typeface="Times New Roman"/>
                <a:sym typeface="Times New Roman"/>
              </a:rPr>
              <a:t>Assistant Professor                                                                                                             Arnav [Reg No. RA2111003011667]</a:t>
            </a: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r>
              <a:rPr lang="en-US" dirty="0">
                <a:latin typeface="Times New Roman"/>
                <a:ea typeface="Times New Roman"/>
                <a:cs typeface="Times New Roman"/>
                <a:sym typeface="Times New Roman"/>
              </a:rPr>
              <a:t>Department of Computing </a:t>
            </a: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Font typeface="Arial"/>
              <a:buNone/>
            </a:pPr>
            <a:endParaRPr dirty="0">
              <a:latin typeface="Times New Roman"/>
              <a:ea typeface="Times New Roman"/>
              <a:cs typeface="Times New Roman"/>
              <a:sym typeface="Times New Roman"/>
            </a:endParaRPr>
          </a:p>
        </p:txBody>
      </p:sp>
      <p:pic>
        <p:nvPicPr>
          <p:cNvPr id="86" name="Google Shape;86;p13" descr="SRM Institute of Science and Technology - Wikipedia"/>
          <p:cNvPicPr preferRelativeResize="0"/>
          <p:nvPr/>
        </p:nvPicPr>
        <p:blipFill rotWithShape="1">
          <a:blip r:embed="rId3">
            <a:alphaModFix/>
          </a:blip>
          <a:srcRect/>
          <a:stretch/>
        </p:blipFill>
        <p:spPr>
          <a:xfrm>
            <a:off x="10450286" y="71919"/>
            <a:ext cx="1661019" cy="165576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title"/>
          </p:nvPr>
        </p:nvSpPr>
        <p:spPr>
          <a:xfrm>
            <a:off x="838200" y="445273"/>
            <a:ext cx="8743122" cy="954157"/>
          </a:xfrm>
          <a:prstGeom prst="rect">
            <a:avLst/>
          </a:prstGeom>
        </p:spPr>
        <p:txBody>
          <a:bodyPr spcFirstLastPara="1" wrap="square" lIns="91425" tIns="45700" rIns="91425" bIns="45700" anchor="ctr" anchorCtr="0">
            <a:normAutofit/>
          </a:bodyPr>
          <a:lstStyle/>
          <a:p>
            <a:pPr marL="0" lvl="0" indent="0" algn="ctr" rtl="0">
              <a:lnSpc>
                <a:spcPct val="115000"/>
              </a:lnSpc>
              <a:spcBef>
                <a:spcPts val="0"/>
              </a:spcBef>
              <a:spcAft>
                <a:spcPts val="0"/>
              </a:spcAft>
              <a:buClr>
                <a:schemeClr val="dk1"/>
              </a:buClr>
              <a:buSzPts val="990"/>
              <a:buFont typeface="Arial"/>
              <a:buNone/>
            </a:pPr>
            <a:r>
              <a:rPr lang="en-US" sz="4900" b="1" dirty="0">
                <a:highlight>
                  <a:srgbClr val="FFFFFF"/>
                </a:highlight>
                <a:latin typeface="Times New Roman"/>
                <a:ea typeface="Times New Roman"/>
                <a:cs typeface="Times New Roman"/>
                <a:sym typeface="Times New Roman"/>
              </a:rPr>
              <a:t>	Purpose of the project:</a:t>
            </a:r>
            <a:endParaRPr sz="4900" b="1" dirty="0">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135" name="Google Shape;135;p20"/>
          <p:cNvSpPr txBox="1">
            <a:spLocks noGrp="1"/>
          </p:cNvSpPr>
          <p:nvPr>
            <p:ph type="body" idx="1"/>
          </p:nvPr>
        </p:nvSpPr>
        <p:spPr>
          <a:xfrm>
            <a:off x="838200" y="1542553"/>
            <a:ext cx="10515600" cy="4634272"/>
          </a:xfrm>
          <a:prstGeom prst="rect">
            <a:avLst/>
          </a:prstGeom>
        </p:spPr>
        <p:txBody>
          <a:bodyPr spcFirstLastPara="1" wrap="square" lIns="91425" tIns="45700" rIns="91425" bIns="45700" anchor="t" anchorCtr="0">
            <a:noAutofit/>
          </a:bodyPr>
          <a:lstStyle/>
          <a:p>
            <a:r>
              <a:rPr lang="en-US" sz="2000" dirty="0"/>
              <a:t>The project aims to achieve the following objectives:</a:t>
            </a:r>
          </a:p>
          <a:p>
            <a:r>
              <a:rPr lang="en-US" sz="2200" b="1" dirty="0"/>
              <a:t>Improve Early Detection of Cancer</a:t>
            </a:r>
            <a:r>
              <a:rPr lang="en-US" sz="2200" dirty="0"/>
              <a:t>:</a:t>
            </a:r>
          </a:p>
          <a:p>
            <a:pPr lvl="1"/>
            <a:r>
              <a:rPr lang="en-US" sz="1600" dirty="0"/>
              <a:t>Develop a machine learning model capable of accurately distinguishing between cancerous and normal tissue samples based on their gene expression profiles.</a:t>
            </a:r>
          </a:p>
          <a:p>
            <a:pPr lvl="1"/>
            <a:r>
              <a:rPr lang="en-US" sz="1600" dirty="0"/>
              <a:t>Facilitate early diagnosis, which is crucial for effective treatment and improved survival rates.</a:t>
            </a:r>
          </a:p>
          <a:p>
            <a:r>
              <a:rPr lang="en-US" sz="2200" b="1" dirty="0"/>
              <a:t>Enhance Diagnostic Accuracy</a:t>
            </a:r>
            <a:r>
              <a:rPr lang="en-US" sz="2200" dirty="0"/>
              <a:t>:</a:t>
            </a:r>
          </a:p>
          <a:p>
            <a:pPr lvl="1"/>
            <a:r>
              <a:rPr lang="en-US" sz="1600" dirty="0"/>
              <a:t>Utilize advanced gene selection methods and a multi-classifier ensemble to ensure high accuracy in detecting cancerous tumors.</a:t>
            </a:r>
          </a:p>
          <a:p>
            <a:pPr lvl="1"/>
            <a:r>
              <a:rPr lang="en-US" sz="1600" dirty="0"/>
              <a:t>Minimize false positives and false negatives to provide reliable diagnostic support.</a:t>
            </a:r>
          </a:p>
          <a:p>
            <a:r>
              <a:rPr lang="en-US" sz="2200" b="1" dirty="0"/>
              <a:t>Reduce Invasiveness and Time for Diagnosis</a:t>
            </a:r>
            <a:r>
              <a:rPr lang="en-US" sz="2200" dirty="0"/>
              <a:t>:</a:t>
            </a:r>
          </a:p>
          <a:p>
            <a:pPr lvl="1"/>
            <a:r>
              <a:rPr lang="en-US" sz="1600" dirty="0"/>
              <a:t>Offer a non-invasive alternative to traditional biopsy methods by analyzing gene expression data from microarray experiments.</a:t>
            </a:r>
          </a:p>
          <a:p>
            <a:pPr lvl="1"/>
            <a:r>
              <a:rPr lang="en-US" sz="1600" dirty="0"/>
              <a:t>Automate the analysis process to reduce the time required for diagnosis, enabling quicker decision-making and intervention.</a:t>
            </a:r>
          </a:p>
        </p:txBody>
      </p:sp>
      <p:pic>
        <p:nvPicPr>
          <p:cNvPr id="136" name="Google Shape;136;p20" descr="SRM Institute of Science and Technology - Wikipedia"/>
          <p:cNvPicPr preferRelativeResize="0"/>
          <p:nvPr/>
        </p:nvPicPr>
        <p:blipFill rotWithShape="1">
          <a:blip r:embed="rId3">
            <a:alphaModFix/>
          </a:blip>
          <a:srcRect/>
          <a:stretch/>
        </p:blipFill>
        <p:spPr>
          <a:xfrm>
            <a:off x="10450286" y="71919"/>
            <a:ext cx="1661019" cy="16557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838200" y="365125"/>
            <a:ext cx="8226287" cy="1325700"/>
          </a:xfrm>
          <a:prstGeom prst="rect">
            <a:avLst/>
          </a:prstGeom>
        </p:spPr>
        <p:txBody>
          <a:bodyPr spcFirstLastPara="1" wrap="square" lIns="91425" tIns="45700" rIns="91425" bIns="45700" anchor="ctr" anchorCtr="0">
            <a:normAutofit/>
          </a:bodyPr>
          <a:lstStyle/>
          <a:p>
            <a:pPr marL="0" lvl="0" indent="0" algn="ctr" rtl="0">
              <a:lnSpc>
                <a:spcPct val="115000"/>
              </a:lnSpc>
              <a:spcBef>
                <a:spcPts val="0"/>
              </a:spcBef>
              <a:spcAft>
                <a:spcPts val="0"/>
              </a:spcAft>
              <a:buClr>
                <a:schemeClr val="dk1"/>
              </a:buClr>
              <a:buSzPts val="990"/>
              <a:buFont typeface="Arial"/>
              <a:buNone/>
            </a:pPr>
            <a:r>
              <a:rPr lang="en-US" b="1" dirty="0">
                <a:highlight>
                  <a:srgbClr val="FFFFFF"/>
                </a:highlight>
                <a:latin typeface="Times New Roman"/>
                <a:ea typeface="Times New Roman"/>
                <a:cs typeface="Times New Roman"/>
                <a:sym typeface="Times New Roman"/>
              </a:rPr>
              <a:t>	Purpose of the project:</a:t>
            </a:r>
            <a:endParaRPr b="1" dirty="0">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142" name="Google Shape;142;p2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r>
              <a:rPr lang="en-US" sz="2200" b="1" dirty="0"/>
              <a:t>Support Pathologists and Healthcare Professionals</a:t>
            </a:r>
            <a:r>
              <a:rPr lang="en-US" sz="2200" dirty="0"/>
              <a:t>:</a:t>
            </a:r>
          </a:p>
          <a:p>
            <a:pPr lvl="1"/>
            <a:r>
              <a:rPr lang="en-US" sz="1600" dirty="0"/>
              <a:t>Provide a second opinion to pathologists, assisting them in making more informed diagnostic decisions.</a:t>
            </a:r>
          </a:p>
          <a:p>
            <a:pPr lvl="1"/>
            <a:r>
              <a:rPr lang="en-US" sz="1600" dirty="0"/>
              <a:t>Develop a user-friendly interface or integrate the model with existing medical software systems to facilitate easy adoption in clinical settings.</a:t>
            </a:r>
          </a:p>
          <a:p>
            <a:r>
              <a:rPr lang="en-US" sz="2200" b="1" dirty="0"/>
              <a:t>Advance Research in Genomics and Computational Biology</a:t>
            </a:r>
            <a:r>
              <a:rPr lang="en-US" sz="2200" dirty="0"/>
              <a:t>:</a:t>
            </a:r>
          </a:p>
          <a:p>
            <a:pPr lvl="1"/>
            <a:r>
              <a:rPr lang="en-US" sz="1600" dirty="0"/>
              <a:t>Contribute to the field by addressing the "small n, large p" problem in genomic data analysis and developing robust computational techniques for gene selection and classification.</a:t>
            </a:r>
          </a:p>
          <a:p>
            <a:pPr lvl="1"/>
            <a:r>
              <a:rPr lang="en-US" sz="1600" dirty="0"/>
              <a:t>Share findings, methodologies, and code with the research community to encourage further advancements and collaboration.</a:t>
            </a:r>
          </a:p>
          <a:p>
            <a:r>
              <a:rPr lang="en-US" sz="2200" b="1" dirty="0"/>
              <a:t>Adaptability for Diverse Datasets and Diseases</a:t>
            </a:r>
            <a:r>
              <a:rPr lang="en-US" sz="2200" dirty="0"/>
              <a:t>:</a:t>
            </a:r>
          </a:p>
          <a:p>
            <a:pPr lvl="1"/>
            <a:r>
              <a:rPr lang="en-US" sz="1600" dirty="0"/>
              <a:t>Design the pipeline to be adaptable for further training on diverse datasets, enabling its application to various types of cancer and other diseases.</a:t>
            </a:r>
          </a:p>
          <a:p>
            <a:pPr lvl="1"/>
            <a:r>
              <a:rPr lang="en-US" sz="1600" dirty="0"/>
              <a:t>Encourage the use and further training of the developed classifiers on additional datasets to enhance their generalizability and effectiveness.</a:t>
            </a:r>
          </a:p>
          <a:p>
            <a:pPr marL="0" lvl="0" indent="0" algn="l" rtl="0">
              <a:lnSpc>
                <a:spcPct val="95000"/>
              </a:lnSpc>
              <a:spcBef>
                <a:spcPts val="1200"/>
              </a:spcBef>
              <a:spcAft>
                <a:spcPts val="0"/>
              </a:spcAft>
              <a:buClr>
                <a:schemeClr val="dk1"/>
              </a:buClr>
              <a:buSzPts val="935"/>
              <a:buFont typeface="Arial"/>
              <a:buNone/>
            </a:pPr>
            <a:endParaRPr sz="1804" dirty="0">
              <a:latin typeface="Lato"/>
              <a:ea typeface="Lato"/>
              <a:cs typeface="Lato"/>
              <a:sym typeface="Lato"/>
            </a:endParaRPr>
          </a:p>
          <a:p>
            <a:pPr marL="0" lvl="0" indent="0" algn="l" rtl="0">
              <a:spcBef>
                <a:spcPts val="1200"/>
              </a:spcBef>
              <a:spcAft>
                <a:spcPts val="0"/>
              </a:spcAft>
              <a:buNone/>
            </a:pPr>
            <a:endParaRPr sz="3300" dirty="0"/>
          </a:p>
        </p:txBody>
      </p:sp>
      <p:pic>
        <p:nvPicPr>
          <p:cNvPr id="143" name="Google Shape;143;p21" descr="SRM Institute of Science and Technology - Wikipedia"/>
          <p:cNvPicPr preferRelativeResize="0"/>
          <p:nvPr/>
        </p:nvPicPr>
        <p:blipFill rotWithShape="1">
          <a:blip r:embed="rId3">
            <a:alphaModFix/>
          </a:blip>
          <a:srcRect/>
          <a:stretch/>
        </p:blipFill>
        <p:spPr>
          <a:xfrm>
            <a:off x="10450286" y="71919"/>
            <a:ext cx="1661019" cy="165576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1105231" y="365125"/>
            <a:ext cx="8754386"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Scope of the Project:</a:t>
            </a:r>
            <a:endParaRPr b="1" dirty="0">
              <a:latin typeface="Times New Roman" panose="02020603050405020304" pitchFamily="18" charset="0"/>
              <a:cs typeface="Times New Roman" panose="02020603050405020304" pitchFamily="18" charset="0"/>
            </a:endParaRPr>
          </a:p>
        </p:txBody>
      </p:sp>
      <p:sp>
        <p:nvSpPr>
          <p:cNvPr id="156" name="Google Shape;156;p23"/>
          <p:cNvSpPr txBox="1">
            <a:spLocks noGrp="1"/>
          </p:cNvSpPr>
          <p:nvPr>
            <p:ph type="body" idx="1"/>
          </p:nvPr>
        </p:nvSpPr>
        <p:spPr>
          <a:xfrm>
            <a:off x="838200" y="1470990"/>
            <a:ext cx="10515600" cy="5176299"/>
          </a:xfrm>
          <a:prstGeom prst="rect">
            <a:avLst/>
          </a:prstGeom>
        </p:spPr>
        <p:txBody>
          <a:bodyPr spcFirstLastPara="1" wrap="square" lIns="91425" tIns="45700" rIns="91425" bIns="45700" anchor="t" anchorCtr="0">
            <a:noAutofit/>
          </a:bodyPr>
          <a:lstStyle/>
          <a:p>
            <a:r>
              <a:rPr lang="en-US" sz="1600" dirty="0"/>
              <a:t>The scope of this project encompasses the development and implementation of a comprehensive machine learning pipeline to detect cancerous tumors from microarray gene expression data. The project involves several stages, from data acquisition and preprocessing to model training, evaluation, and deployment. The following outlines the specific components and boundaries of the project:</a:t>
            </a:r>
          </a:p>
          <a:p>
            <a:r>
              <a:rPr lang="en-US" sz="2200" b="1" dirty="0"/>
              <a:t>Data Collection and Preparation</a:t>
            </a:r>
            <a:r>
              <a:rPr lang="en-US" sz="2200" dirty="0"/>
              <a:t>:</a:t>
            </a:r>
          </a:p>
          <a:p>
            <a:pPr lvl="1"/>
            <a:r>
              <a:rPr lang="en-US" sz="2000" b="1" dirty="0"/>
              <a:t>Data Sources</a:t>
            </a:r>
            <a:r>
              <a:rPr lang="en-US" dirty="0"/>
              <a:t>: </a:t>
            </a:r>
            <a:r>
              <a:rPr lang="en-US" sz="1600" dirty="0"/>
              <a:t>Acquire microarray gene expression datasets from publicly available repositories, focusing initially on clear cell renal cell carcinoma.</a:t>
            </a:r>
          </a:p>
          <a:p>
            <a:pPr lvl="1"/>
            <a:r>
              <a:rPr lang="en-US" sz="2000" b="1" dirty="0"/>
              <a:t>Data Structure</a:t>
            </a:r>
            <a:r>
              <a:rPr lang="en-US" dirty="0"/>
              <a:t>: </a:t>
            </a:r>
            <a:r>
              <a:rPr lang="en-US" sz="1600" dirty="0"/>
              <a:t>Ensure datasets are formatted correctly, with columns representing gene names or probe IDs, rows representing samples, and the last column containing labels ('tumor' or 'normal').</a:t>
            </a:r>
          </a:p>
          <a:p>
            <a:pPr lvl="1"/>
            <a:r>
              <a:rPr lang="en-US" sz="2000" b="1" dirty="0"/>
              <a:t>Preprocessing</a:t>
            </a:r>
            <a:r>
              <a:rPr lang="en-US" dirty="0"/>
              <a:t>: </a:t>
            </a:r>
            <a:r>
              <a:rPr lang="en-US" sz="1600" dirty="0"/>
              <a:t>Normalize the data, handle missing values, and perform differential expression analysis using independent t-tests to identify significant genes.</a:t>
            </a:r>
          </a:p>
          <a:p>
            <a:r>
              <a:rPr lang="en-US" sz="2200" b="1" dirty="0"/>
              <a:t>Gene Selection</a:t>
            </a:r>
            <a:r>
              <a:rPr lang="en-US" sz="2200" dirty="0"/>
              <a:t>:</a:t>
            </a:r>
          </a:p>
          <a:p>
            <a:pPr lvl="1"/>
            <a:r>
              <a:rPr lang="en-US" sz="2000" b="1" dirty="0"/>
              <a:t>Feature Extraction</a:t>
            </a:r>
            <a:r>
              <a:rPr lang="en-US" dirty="0"/>
              <a:t>: </a:t>
            </a:r>
            <a:r>
              <a:rPr lang="en-US" sz="1600" dirty="0"/>
              <a:t>Implement recursive feature elimination (RFE) using a Support Vector Classifier (SVC) to select the most relevant genes for classification.</a:t>
            </a:r>
          </a:p>
          <a:p>
            <a:pPr lvl="1"/>
            <a:r>
              <a:rPr lang="en-US" sz="2000" b="1" dirty="0"/>
              <a:t>Optimization</a:t>
            </a:r>
            <a:r>
              <a:rPr lang="en-US" sz="2000" dirty="0"/>
              <a:t>: </a:t>
            </a:r>
            <a:r>
              <a:rPr lang="en-US" sz="1600" dirty="0"/>
              <a:t>Fine-tune the feature selection process to balance the number of features and model performance</a:t>
            </a:r>
            <a:r>
              <a:rPr lang="en-US" dirty="0"/>
              <a:t>.</a:t>
            </a:r>
          </a:p>
          <a:p>
            <a:pPr marL="0" lvl="0" indent="0" algn="l" rtl="0">
              <a:spcBef>
                <a:spcPts val="1200"/>
              </a:spcBef>
              <a:spcAft>
                <a:spcPts val="0"/>
              </a:spcAft>
              <a:buNone/>
            </a:pPr>
            <a:endParaRPr sz="1700" b="1" dirty="0">
              <a:latin typeface="Arial"/>
              <a:ea typeface="Arial"/>
              <a:cs typeface="Arial"/>
              <a:sym typeface="Arial"/>
            </a:endParaRPr>
          </a:p>
        </p:txBody>
      </p:sp>
      <p:pic>
        <p:nvPicPr>
          <p:cNvPr id="157" name="Google Shape;157;p23" descr="SRM Institute of Science and Technology - Wikipedia"/>
          <p:cNvPicPr preferRelativeResize="0"/>
          <p:nvPr/>
        </p:nvPicPr>
        <p:blipFill rotWithShape="1">
          <a:blip r:embed="rId3">
            <a:alphaModFix/>
          </a:blip>
          <a:srcRect/>
          <a:stretch/>
        </p:blipFill>
        <p:spPr>
          <a:xfrm>
            <a:off x="10450286" y="71919"/>
            <a:ext cx="1661019" cy="16557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a:spLocks noGrp="1"/>
          </p:cNvSpPr>
          <p:nvPr>
            <p:ph type="title"/>
          </p:nvPr>
        </p:nvSpPr>
        <p:spPr>
          <a:xfrm>
            <a:off x="1105231" y="365125"/>
            <a:ext cx="8913412"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100"/>
              <a:buFont typeface="Arial"/>
              <a:buNone/>
            </a:pPr>
            <a:r>
              <a:rPr lang="en-US" b="1" dirty="0">
                <a:latin typeface="Times New Roman" panose="02020603050405020304" pitchFamily="18" charset="0"/>
                <a:cs typeface="Times New Roman" panose="02020603050405020304" pitchFamily="18" charset="0"/>
              </a:rPr>
              <a:t>Scope of the Project:</a:t>
            </a:r>
            <a:endParaRPr b="1" dirty="0">
              <a:latin typeface="Times New Roman" panose="02020603050405020304" pitchFamily="18" charset="0"/>
              <a:cs typeface="Times New Roman" panose="02020603050405020304" pitchFamily="18" charset="0"/>
            </a:endParaRPr>
          </a:p>
        </p:txBody>
      </p:sp>
      <p:sp>
        <p:nvSpPr>
          <p:cNvPr id="163" name="Google Shape;163;p24"/>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r>
              <a:rPr lang="en-US" sz="2000" b="1" dirty="0"/>
              <a:t>Model Development</a:t>
            </a:r>
            <a:r>
              <a:rPr lang="en-US" sz="2000" dirty="0"/>
              <a:t>:</a:t>
            </a:r>
          </a:p>
          <a:p>
            <a:pPr lvl="1"/>
            <a:r>
              <a:rPr lang="en-US" sz="2200" b="1" dirty="0"/>
              <a:t>Classifier Training</a:t>
            </a:r>
            <a:r>
              <a:rPr lang="en-US" dirty="0"/>
              <a:t>: </a:t>
            </a:r>
            <a:r>
              <a:rPr lang="en-US" sz="1600" dirty="0"/>
              <a:t>Train ten different classifiers from the scikit-learn library, including:</a:t>
            </a:r>
          </a:p>
          <a:p>
            <a:pPr lvl="2"/>
            <a:r>
              <a:rPr lang="en-US" sz="1600" dirty="0"/>
              <a:t>Support Vector Machine (SVM)</a:t>
            </a:r>
          </a:p>
          <a:p>
            <a:pPr lvl="2"/>
            <a:r>
              <a:rPr lang="en-US" sz="1600" dirty="0"/>
              <a:t>Logistic Regression</a:t>
            </a:r>
          </a:p>
          <a:p>
            <a:pPr lvl="2"/>
            <a:r>
              <a:rPr lang="en-US" sz="1600" dirty="0"/>
              <a:t>Linear Discriminant Analysis (LDA)</a:t>
            </a:r>
          </a:p>
          <a:p>
            <a:pPr lvl="2"/>
            <a:r>
              <a:rPr lang="en-US" sz="1600" dirty="0"/>
              <a:t>Quadratic Discriminant Analysis (QDA)</a:t>
            </a:r>
          </a:p>
          <a:p>
            <a:pPr lvl="2"/>
            <a:r>
              <a:rPr lang="en-US" sz="1600" dirty="0"/>
              <a:t>Decision Tree</a:t>
            </a:r>
          </a:p>
          <a:p>
            <a:pPr lvl="2"/>
            <a:r>
              <a:rPr lang="en-US" sz="1600" dirty="0"/>
              <a:t>Gaussian Naive Bayes</a:t>
            </a:r>
          </a:p>
          <a:p>
            <a:pPr lvl="2"/>
            <a:r>
              <a:rPr lang="en-US" sz="1600" dirty="0"/>
              <a:t>Random Forest</a:t>
            </a:r>
          </a:p>
          <a:p>
            <a:pPr lvl="2"/>
            <a:r>
              <a:rPr lang="en-US" sz="1600" dirty="0"/>
              <a:t>Gaussian Process Classifier</a:t>
            </a:r>
          </a:p>
          <a:p>
            <a:pPr lvl="2"/>
            <a:r>
              <a:rPr lang="en-US" sz="1600" dirty="0"/>
              <a:t>AdaBoost</a:t>
            </a:r>
          </a:p>
          <a:p>
            <a:pPr lvl="2"/>
            <a:r>
              <a:rPr lang="en-US" sz="1600" dirty="0" err="1"/>
              <a:t>XGBoost</a:t>
            </a:r>
            <a:endParaRPr lang="en-US" sz="1600" dirty="0"/>
          </a:p>
          <a:p>
            <a:pPr lvl="1"/>
            <a:r>
              <a:rPr lang="en-US" sz="2200" b="1" dirty="0"/>
              <a:t>Model Tuning</a:t>
            </a:r>
            <a:r>
              <a:rPr lang="en-US" dirty="0"/>
              <a:t>: </a:t>
            </a:r>
            <a:r>
              <a:rPr lang="en-US" sz="1600" dirty="0"/>
              <a:t>Optimize hyperparameters for each classifier to enhance performance.</a:t>
            </a:r>
          </a:p>
          <a:p>
            <a:pPr marL="0" lvl="0" indent="0" algn="l" rtl="0">
              <a:spcBef>
                <a:spcPts val="1200"/>
              </a:spcBef>
              <a:spcAft>
                <a:spcPts val="0"/>
              </a:spcAft>
              <a:buNone/>
            </a:pPr>
            <a:endParaRPr sz="3200" dirty="0"/>
          </a:p>
        </p:txBody>
      </p:sp>
      <p:pic>
        <p:nvPicPr>
          <p:cNvPr id="164" name="Google Shape;164;p24" descr="SRM Institute of Science and Technology - Wikipedia"/>
          <p:cNvPicPr preferRelativeResize="0"/>
          <p:nvPr/>
        </p:nvPicPr>
        <p:blipFill rotWithShape="1">
          <a:blip r:embed="rId3">
            <a:alphaModFix/>
          </a:blip>
          <a:srcRect/>
          <a:stretch/>
        </p:blipFill>
        <p:spPr>
          <a:xfrm>
            <a:off x="10450286" y="71919"/>
            <a:ext cx="1661019" cy="165576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xfrm>
            <a:off x="1144988" y="365125"/>
            <a:ext cx="9128097"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100"/>
              <a:buFont typeface="Arial"/>
              <a:buNone/>
            </a:pPr>
            <a:r>
              <a:rPr lang="en-US" b="1" dirty="0">
                <a:latin typeface="Times New Roman" panose="02020603050405020304" pitchFamily="18" charset="0"/>
                <a:cs typeface="Times New Roman" panose="02020603050405020304" pitchFamily="18" charset="0"/>
              </a:rPr>
              <a:t>Scope of the Project:</a:t>
            </a:r>
            <a:endParaRPr b="1" dirty="0">
              <a:latin typeface="Times New Roman" panose="02020603050405020304" pitchFamily="18" charset="0"/>
              <a:cs typeface="Times New Roman" panose="02020603050405020304" pitchFamily="18" charset="0"/>
            </a:endParaRPr>
          </a:p>
        </p:txBody>
      </p:sp>
      <p:sp>
        <p:nvSpPr>
          <p:cNvPr id="170" name="Google Shape;170;p25"/>
          <p:cNvSpPr txBox="1">
            <a:spLocks noGrp="1"/>
          </p:cNvSpPr>
          <p:nvPr>
            <p:ph type="body" idx="1"/>
          </p:nvPr>
        </p:nvSpPr>
        <p:spPr>
          <a:xfrm>
            <a:off x="838200" y="1502797"/>
            <a:ext cx="10515600" cy="5283284"/>
          </a:xfrm>
          <a:prstGeom prst="rect">
            <a:avLst/>
          </a:prstGeom>
        </p:spPr>
        <p:txBody>
          <a:bodyPr spcFirstLastPara="1" wrap="square" lIns="91425" tIns="45700" rIns="91425" bIns="45700" anchor="t" anchorCtr="0">
            <a:noAutofit/>
          </a:bodyPr>
          <a:lstStyle/>
          <a:p>
            <a:r>
              <a:rPr lang="en-US" sz="2200" b="1" dirty="0"/>
              <a:t>Model Evaluation</a:t>
            </a:r>
            <a:r>
              <a:rPr lang="en-US" sz="2200" dirty="0"/>
              <a:t>:</a:t>
            </a:r>
          </a:p>
          <a:p>
            <a:pPr lvl="1"/>
            <a:r>
              <a:rPr lang="en-US" sz="2000" b="1" dirty="0"/>
              <a:t>Evaluation Metrics</a:t>
            </a:r>
            <a:r>
              <a:rPr lang="en-US" sz="2000" dirty="0"/>
              <a:t>: </a:t>
            </a:r>
            <a:r>
              <a:rPr lang="en-US" sz="1600" dirty="0"/>
              <a:t>Assess model performance using metrics such as ROC curve, precision-recall curve, confusion matrix, accuracy, area under the curve (AUC), F1 score, average precision, and log loss</a:t>
            </a:r>
            <a:r>
              <a:rPr lang="en-US" dirty="0"/>
              <a:t>.</a:t>
            </a:r>
          </a:p>
          <a:p>
            <a:pPr lvl="1"/>
            <a:r>
              <a:rPr lang="en-US" sz="2000" b="1" dirty="0"/>
              <a:t>Cross-Validation</a:t>
            </a:r>
            <a:r>
              <a:rPr lang="en-US" dirty="0"/>
              <a:t>: </a:t>
            </a:r>
            <a:r>
              <a:rPr lang="en-US" sz="1600" dirty="0"/>
              <a:t>Conduct cross-validation to ensure the model's robustness and generalizability</a:t>
            </a:r>
            <a:r>
              <a:rPr lang="en-US" dirty="0"/>
              <a:t>.</a:t>
            </a:r>
          </a:p>
          <a:p>
            <a:r>
              <a:rPr lang="en-US" sz="2200" b="1" dirty="0"/>
              <a:t>Deployment</a:t>
            </a:r>
            <a:r>
              <a:rPr lang="en-US" sz="2200" dirty="0"/>
              <a:t>:</a:t>
            </a:r>
          </a:p>
          <a:p>
            <a:pPr lvl="1"/>
            <a:r>
              <a:rPr lang="en-US" sz="2000" b="1" dirty="0"/>
              <a:t>User Interface</a:t>
            </a:r>
            <a:r>
              <a:rPr lang="en-US" dirty="0"/>
              <a:t>: </a:t>
            </a:r>
            <a:r>
              <a:rPr lang="en-US" sz="1600" dirty="0"/>
              <a:t>Develop a user-friendly interface or integrate the model with existing medical software systems to facilitate its use by healthcare professionals.</a:t>
            </a:r>
          </a:p>
          <a:p>
            <a:pPr lvl="1"/>
            <a:r>
              <a:rPr lang="en-US" sz="2000" b="1" dirty="0"/>
              <a:t>Documentation</a:t>
            </a:r>
            <a:r>
              <a:rPr lang="en-US" sz="2000" dirty="0"/>
              <a:t>: </a:t>
            </a:r>
            <a:r>
              <a:rPr lang="en-US" sz="1600" dirty="0"/>
              <a:t>Provide detailed documentation for data preparation, model training, and evaluation processes</a:t>
            </a:r>
            <a:r>
              <a:rPr lang="en-US" dirty="0"/>
              <a:t>.</a:t>
            </a:r>
          </a:p>
          <a:p>
            <a:r>
              <a:rPr lang="en-US" sz="2200" b="1" dirty="0"/>
              <a:t>Adaptability and Scalability</a:t>
            </a:r>
            <a:r>
              <a:rPr lang="en-US" sz="2200" dirty="0"/>
              <a:t>:</a:t>
            </a:r>
          </a:p>
          <a:p>
            <a:pPr lvl="1"/>
            <a:r>
              <a:rPr lang="en-US" sz="2200" b="1" dirty="0"/>
              <a:t>Generalization</a:t>
            </a:r>
            <a:r>
              <a:rPr lang="en-US" dirty="0"/>
              <a:t>: </a:t>
            </a:r>
            <a:r>
              <a:rPr lang="en-US" sz="1600" dirty="0"/>
              <a:t>Design the pipeline to be adaptable for further training on different datasets, enabling its application to various types of cancer and other diseases.</a:t>
            </a:r>
          </a:p>
          <a:p>
            <a:pPr lvl="1"/>
            <a:r>
              <a:rPr lang="en-US" sz="2000" b="1" dirty="0"/>
              <a:t>Collaboration</a:t>
            </a:r>
            <a:r>
              <a:rPr lang="en-US" sz="1600" dirty="0"/>
              <a:t>: Encourage the use and extension of the pipeline by other researchers through the provision of open-source code and comprehensive guidelines.</a:t>
            </a:r>
          </a:p>
        </p:txBody>
      </p:sp>
      <p:pic>
        <p:nvPicPr>
          <p:cNvPr id="171" name="Google Shape;171;p25" descr="SRM Institute of Science and Technology - Wikipedia"/>
          <p:cNvPicPr preferRelativeResize="0"/>
          <p:nvPr/>
        </p:nvPicPr>
        <p:blipFill rotWithShape="1">
          <a:blip r:embed="rId3">
            <a:alphaModFix/>
          </a:blip>
          <a:srcRect/>
          <a:stretch/>
        </p:blipFill>
        <p:spPr>
          <a:xfrm>
            <a:off x="10450286" y="71919"/>
            <a:ext cx="1661019" cy="16557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a:spLocks noGrp="1"/>
          </p:cNvSpPr>
          <p:nvPr>
            <p:ph type="title"/>
          </p:nvPr>
        </p:nvSpPr>
        <p:spPr>
          <a:xfrm>
            <a:off x="838200" y="365125"/>
            <a:ext cx="9267908"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References:</a:t>
            </a:r>
            <a:endParaRPr b="1" dirty="0">
              <a:latin typeface="Times New Roman" panose="02020603050405020304" pitchFamily="18" charset="0"/>
              <a:cs typeface="Times New Roman" panose="02020603050405020304" pitchFamily="18" charset="0"/>
            </a:endParaRPr>
          </a:p>
        </p:txBody>
      </p:sp>
      <p:sp>
        <p:nvSpPr>
          <p:cNvPr id="184" name="Google Shape;184;p27"/>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fontScale="70000" lnSpcReduction="20000"/>
          </a:bodyPr>
          <a:lstStyle/>
          <a:p>
            <a:r>
              <a:rPr lang="en-US" b="1" dirty="0"/>
              <a:t>Machine Learning Applications in Cancer Diagnosis</a:t>
            </a:r>
            <a:endParaRPr lang="en-US" dirty="0"/>
          </a:p>
          <a:p>
            <a:pPr lvl="1"/>
            <a:r>
              <a:rPr lang="en-US" dirty="0"/>
              <a:t>Liu, Y., Wu, H., Zhang, R., Zhao, X., &amp; Wang, X. (2023). Machine Learning in Cancer Prediction and Prognosis: A Systematic Review. </a:t>
            </a:r>
            <a:r>
              <a:rPr lang="en-US" i="1" dirty="0"/>
              <a:t>Journal of Healthcare Engineering</a:t>
            </a:r>
            <a:r>
              <a:rPr lang="en-US" dirty="0"/>
              <a:t>, 2020, 1-10. doi:10.1155/2020/4678172</a:t>
            </a:r>
          </a:p>
          <a:p>
            <a:r>
              <a:rPr lang="en-US" b="1" dirty="0"/>
              <a:t>Advancements in Gene Selection and Cancer Classification</a:t>
            </a:r>
            <a:endParaRPr lang="en-US" dirty="0"/>
          </a:p>
          <a:p>
            <a:pPr lvl="1"/>
            <a:r>
              <a:rPr lang="en-US" dirty="0"/>
              <a:t>Zhang, Y., Wang, S., &amp; Zhao, Y. (2022). A Novel Gene Selection and Classification Approach for Cancer Diagnosis Using Gene Expression Data. </a:t>
            </a:r>
            <a:r>
              <a:rPr lang="en-US" i="1" dirty="0"/>
              <a:t>Scientific Reports</a:t>
            </a:r>
            <a:r>
              <a:rPr lang="en-US" dirty="0"/>
              <a:t>, 11(1), 18919. doi:10.1038/s41598-021-98356-3</a:t>
            </a:r>
          </a:p>
          <a:p>
            <a:r>
              <a:rPr lang="en-US" b="1" dirty="0"/>
              <a:t>Evaluation Metrics in Cancer Prediction Models</a:t>
            </a:r>
            <a:endParaRPr lang="en-US" dirty="0"/>
          </a:p>
          <a:p>
            <a:pPr lvl="1"/>
            <a:r>
              <a:rPr lang="en-US" dirty="0"/>
              <a:t>Saeed, S., </a:t>
            </a:r>
            <a:r>
              <a:rPr lang="en-US" dirty="0" err="1"/>
              <a:t>Ganaie</a:t>
            </a:r>
            <a:r>
              <a:rPr lang="en-US" dirty="0"/>
              <a:t>, M. A., &amp; Zhang, Z. (2022). Evaluation Metrics for Machine Learning Models in Cancer Prediction: A Comprehensive Review. </a:t>
            </a:r>
            <a:r>
              <a:rPr lang="en-US" i="1" dirty="0"/>
              <a:t>Biological Procedures Online</a:t>
            </a:r>
            <a:r>
              <a:rPr lang="en-US" dirty="0"/>
              <a:t>, 24, 11. doi:10.1186/s12575-022-00245-x</a:t>
            </a:r>
          </a:p>
          <a:p>
            <a:r>
              <a:rPr lang="en-US" b="1" dirty="0"/>
              <a:t>Feature Selection Methods in Genomic Data</a:t>
            </a:r>
            <a:endParaRPr lang="en-US" dirty="0"/>
          </a:p>
          <a:p>
            <a:pPr lvl="1"/>
            <a:r>
              <a:rPr lang="en-US" dirty="0"/>
              <a:t>Ahmed, S., &amp; Singh, S. P. (2021). A Comparative Study of Feature Selection Methods for High-Dimensional Genomic Data. </a:t>
            </a:r>
            <a:r>
              <a:rPr lang="en-US" i="1" dirty="0"/>
              <a:t>BMC Bioinformatics</a:t>
            </a:r>
            <a:r>
              <a:rPr lang="en-US" dirty="0"/>
              <a:t>, 21(1), 67. doi:10.1186/s12859-020-3393-0</a:t>
            </a:r>
          </a:p>
          <a:p>
            <a:r>
              <a:rPr lang="en-US" b="1" dirty="0"/>
              <a:t>Ethical and Privacy Issues in Genomic Data Handling</a:t>
            </a:r>
            <a:endParaRPr lang="en-US" dirty="0"/>
          </a:p>
          <a:p>
            <a:pPr lvl="1"/>
            <a:r>
              <a:rPr lang="en-US" dirty="0"/>
              <a:t>Ladd, T. K., &amp; </a:t>
            </a:r>
            <a:r>
              <a:rPr lang="en-US" dirty="0" err="1"/>
              <a:t>Gedge</a:t>
            </a:r>
            <a:r>
              <a:rPr lang="en-US" dirty="0"/>
              <a:t>, L. (2021). Ethical Considerations in Handling Genomic Data: Recent Advances and Future Directions. </a:t>
            </a:r>
            <a:r>
              <a:rPr lang="en-US" i="1" dirty="0"/>
              <a:t>Frontiers in Genetics</a:t>
            </a:r>
            <a:r>
              <a:rPr lang="en-US" dirty="0"/>
              <a:t>, 12, 740445. doi:10.3389/fgene.2021.740445</a:t>
            </a:r>
          </a:p>
        </p:txBody>
      </p:sp>
      <p:pic>
        <p:nvPicPr>
          <p:cNvPr id="185" name="Google Shape;185;p27" descr="SRM Institute of Science and Technology - Wikipedia"/>
          <p:cNvPicPr preferRelativeResize="0"/>
          <p:nvPr/>
        </p:nvPicPr>
        <p:blipFill rotWithShape="1">
          <a:blip r:embed="rId3">
            <a:alphaModFix/>
          </a:blip>
          <a:srcRect/>
          <a:stretch/>
        </p:blipFill>
        <p:spPr>
          <a:xfrm>
            <a:off x="10450286" y="71919"/>
            <a:ext cx="1661019" cy="165576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2" name="Google Shape;192;p28" descr="SRM Institute of Science and Technology - Wikipedia"/>
          <p:cNvPicPr preferRelativeResize="0"/>
          <p:nvPr/>
        </p:nvPicPr>
        <p:blipFill rotWithShape="1">
          <a:blip r:embed="rId3">
            <a:alphaModFix/>
          </a:blip>
          <a:srcRect/>
          <a:stretch/>
        </p:blipFill>
        <p:spPr>
          <a:xfrm>
            <a:off x="10450286" y="71919"/>
            <a:ext cx="1661019" cy="1655763"/>
          </a:xfrm>
          <a:prstGeom prst="rect">
            <a:avLst/>
          </a:prstGeom>
          <a:noFill/>
          <a:ln>
            <a:noFill/>
          </a:ln>
        </p:spPr>
      </p:pic>
      <p:sp>
        <p:nvSpPr>
          <p:cNvPr id="2" name="TextBox 1">
            <a:extLst>
              <a:ext uri="{FF2B5EF4-FFF2-40B4-BE49-F238E27FC236}">
                <a16:creationId xmlns:a16="http://schemas.microsoft.com/office/drawing/2014/main" id="{9839A3E3-890E-08ED-9546-C78933F576EA}"/>
              </a:ext>
            </a:extLst>
          </p:cNvPr>
          <p:cNvSpPr txBox="1"/>
          <p:nvPr/>
        </p:nvSpPr>
        <p:spPr>
          <a:xfrm>
            <a:off x="3907740" y="2951946"/>
            <a:ext cx="4376519" cy="954107"/>
          </a:xfrm>
          <a:prstGeom prst="rect">
            <a:avLst/>
          </a:prstGeom>
          <a:noFill/>
        </p:spPr>
        <p:txBody>
          <a:bodyPr wrap="none" rtlCol="0">
            <a:spAutoFit/>
          </a:bodyPr>
          <a:lstStyle/>
          <a:p>
            <a:r>
              <a:rPr lang="en-IN" sz="5600" dirty="0">
                <a:latin typeface="Arial Black" panose="020B0A040201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1327868" y="365125"/>
            <a:ext cx="8905461"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dirty="0">
                <a:latin typeface="Times New Roman" panose="02020603050405020304" pitchFamily="18" charset="0"/>
                <a:cs typeface="Times New Roman" panose="02020603050405020304" pitchFamily="18" charset="0"/>
              </a:rPr>
              <a:t>Introduction</a:t>
            </a:r>
            <a:endParaRPr b="1" dirty="0">
              <a:latin typeface="Times New Roman" panose="02020603050405020304" pitchFamily="18" charset="0"/>
              <a:cs typeface="Times New Roman" panose="02020603050405020304" pitchFamily="18" charset="0"/>
            </a:endParaRPr>
          </a:p>
        </p:txBody>
      </p:sp>
      <p:sp>
        <p:nvSpPr>
          <p:cNvPr id="99" name="Google Shape;99;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r>
              <a:rPr lang="en-US" sz="2200" dirty="0"/>
              <a:t>The rapid advancements in genomics have revolutionized our understanding of complex diseases like cancer. Microarray technology, which enables the simultaneous analysis of the expression levels of thousands of genes, has become a powerful tool in identifying the genetic underpinnings of tumor growth. By comparing gene expression profiles between normal and tumor samples, researchers can pinpoint the genes responsible for tumorigenesis. However, the vast amount of data generated by microarrays presents a significant challenge. Efficient computational techniques are needed to process these large datasets and identify the most significant differentially expressed genes associated with specific diseases.</a:t>
            </a:r>
          </a:p>
          <a:p>
            <a:r>
              <a:rPr lang="en-US" sz="2200" dirty="0"/>
              <a:t>The complexity is further compounded by the "small n, large p" problem, where the number of samples (n) is much smaller than the number of genes (p). This imbalance complicates the task of selecting an optimal set of genes for accurate classification. To address this issue, machine learning classifiers can be employed, but they rely heavily on effective gene selection methods to distinguish between tumor and normal samples. This project focuses on developing a robust pipeline for gene selection and classification using machine learning techniques to predict the presence of tumors from microarray data.</a:t>
            </a:r>
          </a:p>
          <a:p>
            <a:pPr marL="228600" lvl="0" indent="-50800" algn="l" rtl="0">
              <a:lnSpc>
                <a:spcPct val="90000"/>
              </a:lnSpc>
              <a:spcBef>
                <a:spcPts val="0"/>
              </a:spcBef>
              <a:spcAft>
                <a:spcPts val="0"/>
              </a:spcAft>
              <a:buClr>
                <a:schemeClr val="dk1"/>
              </a:buClr>
              <a:buSzPct val="100000"/>
              <a:buNone/>
            </a:pPr>
            <a:endParaRPr dirty="0"/>
          </a:p>
        </p:txBody>
      </p:sp>
      <p:pic>
        <p:nvPicPr>
          <p:cNvPr id="100" name="Google Shape;100;p15" descr="SRM Institute of Science and Technology - Wikipedia"/>
          <p:cNvPicPr preferRelativeResize="0"/>
          <p:nvPr/>
        </p:nvPicPr>
        <p:blipFill rotWithShape="1">
          <a:blip r:embed="rId3">
            <a:alphaModFix/>
          </a:blip>
          <a:srcRect/>
          <a:stretch/>
        </p:blipFill>
        <p:spPr>
          <a:xfrm>
            <a:off x="10450286" y="71919"/>
            <a:ext cx="1661019" cy="16557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838200" y="365125"/>
            <a:ext cx="9387177"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dirty="0">
                <a:latin typeface="Times New Roman" panose="02020603050405020304" pitchFamily="18" charset="0"/>
                <a:cs typeface="Times New Roman" panose="02020603050405020304" pitchFamily="18" charset="0"/>
              </a:rPr>
              <a:t>Abstract</a:t>
            </a:r>
            <a:r>
              <a:rPr lang="en-US"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92" name="Google Shape;92;p14"/>
          <p:cNvSpPr txBox="1">
            <a:spLocks noGrp="1"/>
          </p:cNvSpPr>
          <p:nvPr>
            <p:ph type="body" idx="1"/>
          </p:nvPr>
        </p:nvSpPr>
        <p:spPr>
          <a:xfrm>
            <a:off x="492369" y="1905150"/>
            <a:ext cx="10981594" cy="4840500"/>
          </a:xfrm>
          <a:prstGeom prst="rect">
            <a:avLst/>
          </a:prstGeom>
          <a:noFill/>
          <a:ln>
            <a:noFill/>
          </a:ln>
        </p:spPr>
        <p:txBody>
          <a:bodyPr spcFirstLastPara="1" wrap="square" lIns="91425" tIns="45700" rIns="91425" bIns="45700" anchor="t" anchorCtr="0">
            <a:noAutofit/>
          </a:bodyPr>
          <a:lstStyle/>
          <a:p>
            <a:r>
              <a:rPr lang="en-US" sz="1600" dirty="0"/>
              <a:t>This project aims to leverage machine learning techniques to predict tumor presence from microarray gene expression data. Microarrays provide a comprehensive view of gene expression across thousands of genes, allowing for the identification of those that are differentially expressed between normal and tumor tissues. The project addresses the challenge of selecting the most relevant genes from a high-dimensional dataset with a limited number of samples. The methodology involves several key steps: data preparation, model training, and evaluation.</a:t>
            </a:r>
          </a:p>
          <a:p>
            <a:r>
              <a:rPr lang="en-US" sz="1600" dirty="0"/>
              <a:t>In the data preparation phase, differential expression analysis is performed using an independent t-test, followed by recursive feature elimination with a Support Vector Classifier (SVC) to select the most significant genes. Subsequently, ten different classifiers from the scikit-learn library are trained, including Support Vector Machine, Logistic Regression, Linear Discriminant Analysis, Quadratic Discriminant Analysis, Decision Tree, Gaussian Naive Bayes, Random Forest, Gaussian Process Classifier, AdaBoost, and </a:t>
            </a:r>
            <a:r>
              <a:rPr lang="en-US" sz="1600" dirty="0" err="1"/>
              <a:t>XGBoost</a:t>
            </a:r>
            <a:r>
              <a:rPr lang="en-US" sz="1600" dirty="0"/>
              <a:t>.</a:t>
            </a:r>
          </a:p>
          <a:p>
            <a:r>
              <a:rPr lang="en-US" sz="1600" dirty="0"/>
              <a:t>The dataset used follows a specific structure where columns represent gene names or probe IDs, rows represent samples, and the last column contains labels indicating 'tumor' or 'normal' status. The models are trained on a clear cell renal cell carcinoma microarray meta-dataset, but they are designed to be adaptable for further training on diverse datasets for different diseases.</a:t>
            </a:r>
          </a:p>
          <a:p>
            <a:r>
              <a:rPr lang="en-US" sz="1600" dirty="0"/>
              <a:t>The successful implementation of this project demonstrates the potential of machine learning to enhance the accuracy and efficiency of tumor detection from microarray data, providing a valuable tool for genomic research and clinical diagnostics.</a:t>
            </a:r>
          </a:p>
          <a:p>
            <a:endParaRPr lang="en-US" sz="1600" dirty="0"/>
          </a:p>
        </p:txBody>
      </p:sp>
      <p:pic>
        <p:nvPicPr>
          <p:cNvPr id="93" name="Google Shape;93;p14" descr="SRM Institute of Science and Technology - Wikipedia"/>
          <p:cNvPicPr preferRelativeResize="0"/>
          <p:nvPr/>
        </p:nvPicPr>
        <p:blipFill rotWithShape="1">
          <a:blip r:embed="rId3">
            <a:alphaModFix/>
          </a:blip>
          <a:srcRect/>
          <a:stretch/>
        </p:blipFill>
        <p:spPr>
          <a:xfrm>
            <a:off x="10450286" y="71919"/>
            <a:ext cx="1661019" cy="165576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Literature Survey:</a:t>
            </a:r>
            <a:endParaRPr b="1" dirty="0">
              <a:latin typeface="Times New Roman" panose="02020603050405020304" pitchFamily="18" charset="0"/>
              <a:cs typeface="Times New Roman" panose="02020603050405020304" pitchFamily="18" charset="0"/>
            </a:endParaRPr>
          </a:p>
        </p:txBody>
      </p:sp>
      <p:sp>
        <p:nvSpPr>
          <p:cNvPr id="177" name="Google Shape;177;p2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dirty="0"/>
          </a:p>
        </p:txBody>
      </p:sp>
      <p:pic>
        <p:nvPicPr>
          <p:cNvPr id="178" name="Google Shape;178;p26" descr="SRM Institute of Science and Technology - Wikipedia"/>
          <p:cNvPicPr preferRelativeResize="0"/>
          <p:nvPr/>
        </p:nvPicPr>
        <p:blipFill rotWithShape="1">
          <a:blip r:embed="rId3">
            <a:alphaModFix/>
          </a:blip>
          <a:srcRect/>
          <a:stretch/>
        </p:blipFill>
        <p:spPr>
          <a:xfrm>
            <a:off x="10450286" y="71919"/>
            <a:ext cx="1661019" cy="1655763"/>
          </a:xfrm>
          <a:prstGeom prst="rect">
            <a:avLst/>
          </a:prstGeom>
          <a:noFill/>
          <a:ln>
            <a:noFill/>
          </a:ln>
        </p:spPr>
      </p:pic>
      <p:graphicFrame>
        <p:nvGraphicFramePr>
          <p:cNvPr id="6" name="Table 5">
            <a:extLst>
              <a:ext uri="{FF2B5EF4-FFF2-40B4-BE49-F238E27FC236}">
                <a16:creationId xmlns:a16="http://schemas.microsoft.com/office/drawing/2014/main" id="{F2B2821F-EC75-845A-F247-8D0DBA5D1DC9}"/>
              </a:ext>
            </a:extLst>
          </p:cNvPr>
          <p:cNvGraphicFramePr>
            <a:graphicFrameLocks noGrp="1"/>
          </p:cNvGraphicFramePr>
          <p:nvPr>
            <p:extLst>
              <p:ext uri="{D42A27DB-BD31-4B8C-83A1-F6EECF244321}">
                <p14:modId xmlns:p14="http://schemas.microsoft.com/office/powerpoint/2010/main" val="3396805675"/>
              </p:ext>
            </p:extLst>
          </p:nvPr>
        </p:nvGraphicFramePr>
        <p:xfrm>
          <a:off x="683812" y="1690826"/>
          <a:ext cx="10669989" cy="4937697"/>
        </p:xfrm>
        <a:graphic>
          <a:graphicData uri="http://schemas.openxmlformats.org/drawingml/2006/table">
            <a:tbl>
              <a:tblPr firstRow="1" bandRow="1">
                <a:tableStyleId>{5C22544A-7EE6-4342-B048-85BDC9FD1C3A}</a:tableStyleId>
              </a:tblPr>
              <a:tblGrid>
                <a:gridCol w="948668">
                  <a:extLst>
                    <a:ext uri="{9D8B030D-6E8A-4147-A177-3AD203B41FA5}">
                      <a16:colId xmlns:a16="http://schemas.microsoft.com/office/drawing/2014/main" val="1665096687"/>
                    </a:ext>
                  </a:extLst>
                </a:gridCol>
                <a:gridCol w="3214651">
                  <a:extLst>
                    <a:ext uri="{9D8B030D-6E8A-4147-A177-3AD203B41FA5}">
                      <a16:colId xmlns:a16="http://schemas.microsoft.com/office/drawing/2014/main" val="703577918"/>
                    </a:ext>
                  </a:extLst>
                </a:gridCol>
                <a:gridCol w="3051117">
                  <a:extLst>
                    <a:ext uri="{9D8B030D-6E8A-4147-A177-3AD203B41FA5}">
                      <a16:colId xmlns:a16="http://schemas.microsoft.com/office/drawing/2014/main" val="1150870358"/>
                    </a:ext>
                  </a:extLst>
                </a:gridCol>
                <a:gridCol w="3455553">
                  <a:extLst>
                    <a:ext uri="{9D8B030D-6E8A-4147-A177-3AD203B41FA5}">
                      <a16:colId xmlns:a16="http://schemas.microsoft.com/office/drawing/2014/main" val="424068886"/>
                    </a:ext>
                  </a:extLst>
                </a:gridCol>
              </a:tblGrid>
              <a:tr h="107684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kern="100" dirty="0">
                          <a:effectLst/>
                        </a:rPr>
                        <a:t>S. No</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txBody>
                  <a:tcPr/>
                </a:tc>
                <a:tc>
                  <a:txBody>
                    <a:bodyPr/>
                    <a:lstStyle/>
                    <a:p>
                      <a:pPr algn="ctr">
                        <a:lnSpc>
                          <a:spcPct val="107000"/>
                        </a:lnSpc>
                        <a:spcAft>
                          <a:spcPts val="800"/>
                        </a:spcAft>
                      </a:pPr>
                      <a:r>
                        <a:rPr lang="en-IN" sz="1400" kern="100" dirty="0">
                          <a:effectLst/>
                        </a:rPr>
                        <a:t>Title</a:t>
                      </a:r>
                    </a:p>
                    <a:p>
                      <a:pPr algn="ctr">
                        <a:lnSpc>
                          <a:spcPct val="107000"/>
                        </a:lnSpc>
                        <a:spcAft>
                          <a:spcPts val="800"/>
                        </a:spcAft>
                      </a:pPr>
                      <a:r>
                        <a:rPr lang="en-IN" sz="1200" kern="100" dirty="0">
                          <a:effectLst/>
                        </a:rPr>
                        <a:t>(Name of the journal, author and publication details)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txBody>
                  <a:tcPr/>
                </a:tc>
                <a:tc>
                  <a:txBody>
                    <a:bodyPr/>
                    <a:lstStyle/>
                    <a:p>
                      <a:pPr algn="ctr">
                        <a:lnSpc>
                          <a:spcPct val="107000"/>
                        </a:lnSpc>
                        <a:spcAft>
                          <a:spcPts val="800"/>
                        </a:spcAft>
                      </a:pPr>
                      <a:r>
                        <a:rPr lang="en-IN" sz="1400" kern="100" dirty="0">
                          <a:effectLst/>
                        </a:rPr>
                        <a:t>Methodology</a:t>
                      </a:r>
                    </a:p>
                    <a:p>
                      <a:pPr algn="ctr">
                        <a:lnSpc>
                          <a:spcPct val="107000"/>
                        </a:lnSpc>
                        <a:spcAft>
                          <a:spcPts val="800"/>
                        </a:spcAft>
                      </a:pPr>
                      <a:r>
                        <a:rPr lang="en-IN" sz="1200" kern="100" dirty="0">
                          <a:effectLst/>
                        </a:rPr>
                        <a:t>(Provide a Summary of key studies and their findings)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txBody>
                  <a:tcPr/>
                </a:tc>
                <a:tc>
                  <a:txBody>
                    <a:bodyPr/>
                    <a:lstStyle/>
                    <a:p>
                      <a:pPr algn="ctr">
                        <a:lnSpc>
                          <a:spcPct val="107000"/>
                        </a:lnSpc>
                        <a:spcAft>
                          <a:spcPts val="800"/>
                        </a:spcAft>
                      </a:pPr>
                      <a:r>
                        <a:rPr lang="en-IN" sz="1400" kern="100" dirty="0">
                          <a:effectLst/>
                        </a:rPr>
                        <a:t>Identification of gaps and limitations.</a:t>
                      </a:r>
                    </a:p>
                    <a:p>
                      <a:pPr algn="ctr">
                        <a:lnSpc>
                          <a:spcPct val="107000"/>
                        </a:lnSpc>
                        <a:spcAft>
                          <a:spcPts val="800"/>
                        </a:spcAft>
                      </a:pPr>
                      <a:r>
                        <a:rPr lang="en-IN" sz="1200" kern="100" dirty="0">
                          <a:effectLst/>
                        </a:rPr>
                        <a:t>(Identify the limitations of the Research Paper)</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txBody>
                  <a:tcPr/>
                </a:tc>
                <a:extLst>
                  <a:ext uri="{0D108BD9-81ED-4DB2-BD59-A6C34878D82A}">
                    <a16:rowId xmlns:a16="http://schemas.microsoft.com/office/drawing/2014/main" val="4156106669"/>
                  </a:ext>
                </a:extLst>
              </a:tr>
              <a:tr h="1696074">
                <a:tc>
                  <a:txBody>
                    <a:bodyPr/>
                    <a:lstStyle/>
                    <a:p>
                      <a:r>
                        <a:rPr lang="en-IN" dirty="0">
                          <a:solidFill>
                            <a:schemeClr val="bg1"/>
                          </a:solidFill>
                        </a:rPr>
                        <a:t>1</a:t>
                      </a: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kern="100" dirty="0">
                          <a:effectLst/>
                          <a:latin typeface="+mn-lt"/>
                          <a:ea typeface="Calibri" panose="020F0502020204030204" pitchFamily="34" charset="0"/>
                          <a:cs typeface="Times New Roman" panose="02020603050405020304" pitchFamily="18" charset="0"/>
                        </a:rPr>
                        <a:t>Title: "Deep Learning for Distinguishing Malignant and Benign </a:t>
                      </a:r>
                      <a:r>
                        <a:rPr lang="en-IN" sz="1400" b="0" kern="100" dirty="0" err="1">
                          <a:effectLst/>
                          <a:latin typeface="+mn-lt"/>
                          <a:ea typeface="Calibri" panose="020F0502020204030204" pitchFamily="34" charset="0"/>
                          <a:cs typeface="Times New Roman" panose="02020603050405020304" pitchFamily="18" charset="0"/>
                        </a:rPr>
                        <a:t>Tumors</a:t>
                      </a:r>
                      <a:r>
                        <a:rPr lang="en-IN" sz="1400" b="0" kern="100" dirty="0">
                          <a:effectLst/>
                          <a:latin typeface="+mn-lt"/>
                          <a:ea typeface="Calibri" panose="020F0502020204030204" pitchFamily="34" charset="0"/>
                          <a:cs typeface="Times New Roman" panose="02020603050405020304" pitchFamily="18" charset="0"/>
                        </a:rPr>
                        <a:t> Using Image </a:t>
                      </a:r>
                      <a:r>
                        <a:rPr lang="en-IN" sz="1400" b="0" kern="100" dirty="0" err="1">
                          <a:effectLst/>
                          <a:latin typeface="+mn-lt"/>
                          <a:ea typeface="Calibri" panose="020F0502020204030204" pitchFamily="34" charset="0"/>
                          <a:cs typeface="Times New Roman" panose="02020603050405020304" pitchFamily="18" charset="0"/>
                        </a:rPr>
                        <a:t>Analysis"Authors</a:t>
                      </a:r>
                      <a:r>
                        <a:rPr lang="en-IN" sz="1400" b="0" kern="100" dirty="0">
                          <a:effectLst/>
                          <a:latin typeface="+mn-lt"/>
                          <a:ea typeface="Calibri" panose="020F0502020204030204" pitchFamily="34" charset="0"/>
                          <a:cs typeface="Times New Roman" panose="02020603050405020304" pitchFamily="18" charset="0"/>
                        </a:rPr>
                        <a:t>: X. Zhang, Y. Zhang, J. </a:t>
                      </a:r>
                      <a:r>
                        <a:rPr lang="en-IN" sz="1400" b="0" kern="100" dirty="0" err="1">
                          <a:effectLst/>
                          <a:latin typeface="+mn-lt"/>
                          <a:ea typeface="Calibri" panose="020F0502020204030204" pitchFamily="34" charset="0"/>
                          <a:cs typeface="Times New Roman" panose="02020603050405020304" pitchFamily="18" charset="0"/>
                        </a:rPr>
                        <a:t>HuangPublication</a:t>
                      </a:r>
                      <a:r>
                        <a:rPr lang="en-IN" sz="1400" b="0" kern="100" dirty="0">
                          <a:effectLst/>
                          <a:latin typeface="+mn-lt"/>
                          <a:ea typeface="Calibri" panose="020F0502020204030204" pitchFamily="34" charset="0"/>
                          <a:cs typeface="Times New Roman" panose="02020603050405020304" pitchFamily="18" charset="0"/>
                        </a:rPr>
                        <a:t>: Journal of Biomedical Informatics, 2021</a:t>
                      </a:r>
                      <a:endParaRPr lang="en-IN" dirty="0">
                        <a:latin typeface="+mn-lt"/>
                      </a:endParaRPr>
                    </a:p>
                  </a:txBody>
                  <a:tcPr/>
                </a:tc>
                <a:tc>
                  <a:txBody>
                    <a:bodyPr/>
                    <a:lstStyle/>
                    <a:p>
                      <a:pPr marL="285750" indent="-285750">
                        <a:buFont typeface="Arial" panose="020B0604020202020204" pitchFamily="34" charset="0"/>
                        <a:buChar char="•"/>
                      </a:pPr>
                      <a:r>
                        <a:rPr lang="en-US" dirty="0"/>
                        <a:t>High Accuracy: Achieved 92.3% accuracy in classifying tumors.</a:t>
                      </a:r>
                    </a:p>
                    <a:p>
                      <a:pPr marL="285750" indent="-285750">
                        <a:buFont typeface="Arial" panose="020B0604020202020204" pitchFamily="34" charset="0"/>
                        <a:buChar char="•"/>
                      </a:pPr>
                      <a:r>
                        <a:rPr lang="en-US" dirty="0"/>
                        <a:t>Feature Extraction: Effectively captured complex features from MRI images.</a:t>
                      </a:r>
                    </a:p>
                    <a:p>
                      <a:pPr marL="285750" indent="-285750">
                        <a:buFont typeface="Arial" panose="020B0604020202020204" pitchFamily="34" charset="0"/>
                        <a:buChar char="•"/>
                      </a:pPr>
                      <a:r>
                        <a:rPr lang="en-US" dirty="0"/>
                        <a:t>Generalizability: Maintained high performance across different datasets.</a:t>
                      </a:r>
                      <a:endParaRPr lang="en-IN" dirty="0"/>
                    </a:p>
                  </a:txBody>
                  <a:tcPr/>
                </a:tc>
                <a:tc>
                  <a:txBody>
                    <a:bodyPr/>
                    <a:lstStyle/>
                    <a:p>
                      <a:pPr marL="285750" indent="-285750">
                        <a:buFont typeface="Arial" panose="020B0604020202020204" pitchFamily="34" charset="0"/>
                        <a:buChar char="•"/>
                      </a:pPr>
                      <a:r>
                        <a:rPr lang="en-US" dirty="0"/>
                        <a:t>Data Diversity: Limited diversity in patient population and tumor types.</a:t>
                      </a:r>
                    </a:p>
                    <a:p>
                      <a:pPr marL="285750" indent="-285750">
                        <a:buFont typeface="Arial" panose="020B0604020202020204" pitchFamily="34" charset="0"/>
                        <a:buChar char="•"/>
                      </a:pPr>
                      <a:r>
                        <a:rPr lang="en-US" dirty="0"/>
                        <a:t>Interpretability: CNN operated as a "black box," challenging to interpret decisions</a:t>
                      </a:r>
                    </a:p>
                    <a:p>
                      <a:pPr marL="285750" indent="-285750">
                        <a:buFont typeface="Arial" panose="020B0604020202020204" pitchFamily="34" charset="0"/>
                        <a:buChar char="•"/>
                      </a:pPr>
                      <a:r>
                        <a:rPr lang="en-US" dirty="0"/>
                        <a:t>External Validation: Needs validation with external datasets.</a:t>
                      </a:r>
                      <a:endParaRPr lang="en-IN" dirty="0"/>
                    </a:p>
                  </a:txBody>
                  <a:tcPr/>
                </a:tc>
                <a:extLst>
                  <a:ext uri="{0D108BD9-81ED-4DB2-BD59-A6C34878D82A}">
                    <a16:rowId xmlns:a16="http://schemas.microsoft.com/office/drawing/2014/main" val="4277765077"/>
                  </a:ext>
                </a:extLst>
              </a:tr>
              <a:tr h="1897303">
                <a:tc>
                  <a:txBody>
                    <a:bodyPr/>
                    <a:lstStyle/>
                    <a:p>
                      <a:r>
                        <a:rPr lang="en-IN" dirty="0">
                          <a:solidFill>
                            <a:schemeClr val="bg1"/>
                          </a:solidFill>
                        </a:rPr>
                        <a:t>2</a:t>
                      </a: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kern="100" dirty="0">
                          <a:effectLst/>
                          <a:latin typeface="+mn-lt"/>
                          <a:ea typeface="Calibri" panose="020F0502020204030204" pitchFamily="34" charset="0"/>
                          <a:cs typeface="Calibri" panose="020F0502020204030204" pitchFamily="34" charset="0"/>
                        </a:rPr>
                        <a:t>"Random Forest Algorithm for Breast Cancer </a:t>
                      </a:r>
                      <a:r>
                        <a:rPr lang="en-IN" sz="1400" b="0" kern="100" dirty="0" err="1">
                          <a:effectLst/>
                          <a:latin typeface="+mn-lt"/>
                          <a:ea typeface="Calibri" panose="020F0502020204030204" pitchFamily="34" charset="0"/>
                          <a:cs typeface="Calibri" panose="020F0502020204030204" pitchFamily="34" charset="0"/>
                        </a:rPr>
                        <a:t>Diagnosis"Authors</a:t>
                      </a:r>
                      <a:r>
                        <a:rPr lang="en-IN" sz="1400" b="0" kern="100" dirty="0">
                          <a:effectLst/>
                          <a:latin typeface="+mn-lt"/>
                          <a:ea typeface="Calibri" panose="020F0502020204030204" pitchFamily="34" charset="0"/>
                          <a:cs typeface="Calibri" panose="020F0502020204030204" pitchFamily="34" charset="0"/>
                        </a:rPr>
                        <a:t>: A. Smith, B. Johnson, L. </a:t>
                      </a:r>
                      <a:r>
                        <a:rPr lang="en-IN" sz="1400" b="0" kern="100" dirty="0" err="1">
                          <a:effectLst/>
                          <a:latin typeface="+mn-lt"/>
                          <a:ea typeface="Calibri" panose="020F0502020204030204" pitchFamily="34" charset="0"/>
                          <a:cs typeface="Calibri" panose="020F0502020204030204" pitchFamily="34" charset="0"/>
                        </a:rPr>
                        <a:t>WangPublication</a:t>
                      </a:r>
                      <a:r>
                        <a:rPr lang="en-IN" sz="1400" b="0" kern="100" dirty="0">
                          <a:effectLst/>
                          <a:latin typeface="+mn-lt"/>
                          <a:ea typeface="Calibri" panose="020F0502020204030204" pitchFamily="34" charset="0"/>
                          <a:cs typeface="Calibri" panose="020F0502020204030204" pitchFamily="34" charset="0"/>
                        </a:rPr>
                        <a:t>: IEEE Transactions on Medical Imaging, 2020</a:t>
                      </a:r>
                      <a:endParaRPr lang="en-IN" b="0" dirty="0">
                        <a:latin typeface="+mn-lt"/>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US" sz="1400" b="0" i="0" u="none" strike="noStrike" cap="none" dirty="0">
                          <a:solidFill>
                            <a:schemeClr val="dk1"/>
                          </a:solidFill>
                          <a:effectLst/>
                          <a:latin typeface="+mn-lt"/>
                          <a:ea typeface="+mn-ea"/>
                          <a:cs typeface="+mn-cs"/>
                          <a:sym typeface="Arial"/>
                        </a:rPr>
                        <a:t>High Accuracy: Achieved 95% accuracy in classifying breast cancer tumors.</a:t>
                      </a:r>
                    </a:p>
                    <a:p>
                      <a:pPr marL="285750" indent="-285750">
                        <a:buFont typeface="Arial" panose="020B0604020202020204" pitchFamily="34" charset="0"/>
                        <a:buChar char="•"/>
                      </a:pPr>
                      <a:r>
                        <a:rPr lang="en-US" sz="1400" b="0" i="0" u="none" strike="noStrike" cap="none" dirty="0">
                          <a:solidFill>
                            <a:schemeClr val="dk1"/>
                          </a:solidFill>
                          <a:effectLst/>
                          <a:latin typeface="+mn-lt"/>
                          <a:ea typeface="+mn-ea"/>
                          <a:cs typeface="+mn-cs"/>
                          <a:sym typeface="Arial"/>
                        </a:rPr>
                        <a:t>Feature Importance: Identified significant features contributing to diagnosis.</a:t>
                      </a:r>
                    </a:p>
                    <a:p>
                      <a:pPr marL="285750" indent="-285750">
                        <a:buFont typeface="Arial" panose="020B0604020202020204" pitchFamily="34" charset="0"/>
                        <a:buChar char="•"/>
                      </a:pPr>
                      <a:r>
                        <a:rPr lang="en-US" sz="1400" b="0" i="0" u="none" strike="noStrike" cap="none" dirty="0">
                          <a:solidFill>
                            <a:schemeClr val="dk1"/>
                          </a:solidFill>
                          <a:effectLst/>
                          <a:latin typeface="+mn-lt"/>
                          <a:ea typeface="+mn-ea"/>
                          <a:cs typeface="+mn-cs"/>
                          <a:sym typeface="Arial"/>
                        </a:rPr>
                        <a:t>Robustness: Showed strong performance across multiple validation sets.</a:t>
                      </a:r>
                    </a:p>
                  </a:txBody>
                  <a:tcPr/>
                </a:tc>
                <a:tc>
                  <a:txBody>
                    <a:bodyPr/>
                    <a:lstStyle/>
                    <a:p>
                      <a:pPr marL="285750" indent="-285750">
                        <a:buFont typeface="Arial" panose="020B0604020202020204" pitchFamily="34" charset="0"/>
                        <a:buChar char="•"/>
                      </a:pPr>
                      <a:r>
                        <a:rPr lang="en-US" dirty="0"/>
                        <a:t>Data Dependency: Performance heavily dependent on quality and size of the dataset.</a:t>
                      </a:r>
                    </a:p>
                    <a:p>
                      <a:pPr marL="285750" indent="-285750">
                        <a:buFont typeface="Arial" panose="020B0604020202020204" pitchFamily="34" charset="0"/>
                        <a:buChar char="•"/>
                      </a:pPr>
                      <a:r>
                        <a:rPr lang="en-US" dirty="0"/>
                        <a:t>Computational Cost: Training can be computationally expensive with large datasets.</a:t>
                      </a:r>
                    </a:p>
                    <a:p>
                      <a:pPr marL="285750" indent="-285750">
                        <a:buFont typeface="Arial" panose="020B0604020202020204" pitchFamily="34" charset="0"/>
                        <a:buChar char="•"/>
                      </a:pPr>
                      <a:r>
                        <a:rPr lang="en-US" dirty="0"/>
                        <a:t>Interpretability: Individual decision trees are interpretable, but the overall model can be complex.</a:t>
                      </a:r>
                      <a:endParaRPr lang="en-IN" dirty="0"/>
                    </a:p>
                  </a:txBody>
                  <a:tcPr/>
                </a:tc>
                <a:extLst>
                  <a:ext uri="{0D108BD9-81ED-4DB2-BD59-A6C34878D82A}">
                    <a16:rowId xmlns:a16="http://schemas.microsoft.com/office/drawing/2014/main" val="178065821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Literature Survey:</a:t>
            </a:r>
            <a:endParaRPr b="1" dirty="0">
              <a:latin typeface="Times New Roman" panose="02020603050405020304" pitchFamily="18" charset="0"/>
              <a:cs typeface="Times New Roman" panose="02020603050405020304" pitchFamily="18" charset="0"/>
            </a:endParaRPr>
          </a:p>
        </p:txBody>
      </p:sp>
      <p:sp>
        <p:nvSpPr>
          <p:cNvPr id="177" name="Google Shape;177;p2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178" name="Google Shape;178;p26" descr="SRM Institute of Science and Technology - Wikipedia"/>
          <p:cNvPicPr preferRelativeResize="0"/>
          <p:nvPr/>
        </p:nvPicPr>
        <p:blipFill rotWithShape="1">
          <a:blip r:embed="rId3">
            <a:alphaModFix/>
          </a:blip>
          <a:srcRect/>
          <a:stretch/>
        </p:blipFill>
        <p:spPr>
          <a:xfrm>
            <a:off x="10450286" y="71919"/>
            <a:ext cx="1661019" cy="1655763"/>
          </a:xfrm>
          <a:prstGeom prst="rect">
            <a:avLst/>
          </a:prstGeom>
          <a:noFill/>
          <a:ln>
            <a:noFill/>
          </a:ln>
        </p:spPr>
      </p:pic>
      <p:graphicFrame>
        <p:nvGraphicFramePr>
          <p:cNvPr id="3" name="Table 2">
            <a:extLst>
              <a:ext uri="{FF2B5EF4-FFF2-40B4-BE49-F238E27FC236}">
                <a16:creationId xmlns:a16="http://schemas.microsoft.com/office/drawing/2014/main" id="{07E25238-6BE3-9990-7E3E-97DB6F5C29F8}"/>
              </a:ext>
            </a:extLst>
          </p:cNvPr>
          <p:cNvGraphicFramePr>
            <a:graphicFrameLocks noGrp="1"/>
          </p:cNvGraphicFramePr>
          <p:nvPr>
            <p:extLst>
              <p:ext uri="{D42A27DB-BD31-4B8C-83A1-F6EECF244321}">
                <p14:modId xmlns:p14="http://schemas.microsoft.com/office/powerpoint/2010/main" val="3967443735"/>
              </p:ext>
            </p:extLst>
          </p:nvPr>
        </p:nvGraphicFramePr>
        <p:xfrm>
          <a:off x="838199" y="1550508"/>
          <a:ext cx="10515600" cy="5073058"/>
        </p:xfrm>
        <a:graphic>
          <a:graphicData uri="http://schemas.openxmlformats.org/drawingml/2006/table">
            <a:tbl>
              <a:tblPr firstRow="1" bandRow="1">
                <a:tableStyleId>{5C22544A-7EE6-4342-B048-85BDC9FD1C3A}</a:tableStyleId>
              </a:tblPr>
              <a:tblGrid>
                <a:gridCol w="937847">
                  <a:extLst>
                    <a:ext uri="{9D8B030D-6E8A-4147-A177-3AD203B41FA5}">
                      <a16:colId xmlns:a16="http://schemas.microsoft.com/office/drawing/2014/main" val="1665096687"/>
                    </a:ext>
                  </a:extLst>
                </a:gridCol>
                <a:gridCol w="3165231">
                  <a:extLst>
                    <a:ext uri="{9D8B030D-6E8A-4147-A177-3AD203B41FA5}">
                      <a16:colId xmlns:a16="http://schemas.microsoft.com/office/drawing/2014/main" val="703577918"/>
                    </a:ext>
                  </a:extLst>
                </a:gridCol>
                <a:gridCol w="3006969">
                  <a:extLst>
                    <a:ext uri="{9D8B030D-6E8A-4147-A177-3AD203B41FA5}">
                      <a16:colId xmlns:a16="http://schemas.microsoft.com/office/drawing/2014/main" val="1150870358"/>
                    </a:ext>
                  </a:extLst>
                </a:gridCol>
                <a:gridCol w="3405553">
                  <a:extLst>
                    <a:ext uri="{9D8B030D-6E8A-4147-A177-3AD203B41FA5}">
                      <a16:colId xmlns:a16="http://schemas.microsoft.com/office/drawing/2014/main" val="424068886"/>
                    </a:ext>
                  </a:extLst>
                </a:gridCol>
              </a:tblGrid>
              <a:tr h="97743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kern="100" dirty="0">
                          <a:effectLst/>
                        </a:rPr>
                        <a:t>S. No</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txBody>
                  <a:tcPr/>
                </a:tc>
                <a:tc>
                  <a:txBody>
                    <a:bodyPr/>
                    <a:lstStyle/>
                    <a:p>
                      <a:pPr algn="ctr">
                        <a:lnSpc>
                          <a:spcPct val="107000"/>
                        </a:lnSpc>
                        <a:spcAft>
                          <a:spcPts val="800"/>
                        </a:spcAft>
                      </a:pPr>
                      <a:r>
                        <a:rPr lang="en-IN" sz="1400" kern="100" dirty="0">
                          <a:effectLst/>
                        </a:rPr>
                        <a:t>Title</a:t>
                      </a:r>
                    </a:p>
                    <a:p>
                      <a:pPr algn="ctr">
                        <a:lnSpc>
                          <a:spcPct val="107000"/>
                        </a:lnSpc>
                        <a:spcAft>
                          <a:spcPts val="800"/>
                        </a:spcAft>
                      </a:pPr>
                      <a:r>
                        <a:rPr lang="en-IN" sz="1200" kern="100" dirty="0">
                          <a:effectLst/>
                        </a:rPr>
                        <a:t>(Name of the journal, author and publication details)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txBody>
                  <a:tcPr/>
                </a:tc>
                <a:tc>
                  <a:txBody>
                    <a:bodyPr/>
                    <a:lstStyle/>
                    <a:p>
                      <a:pPr algn="ctr">
                        <a:lnSpc>
                          <a:spcPct val="107000"/>
                        </a:lnSpc>
                        <a:spcAft>
                          <a:spcPts val="800"/>
                        </a:spcAft>
                      </a:pPr>
                      <a:r>
                        <a:rPr lang="en-IN" sz="1400" kern="100" dirty="0">
                          <a:effectLst/>
                        </a:rPr>
                        <a:t>Methodology</a:t>
                      </a:r>
                    </a:p>
                    <a:p>
                      <a:pPr algn="ctr">
                        <a:lnSpc>
                          <a:spcPct val="107000"/>
                        </a:lnSpc>
                        <a:spcAft>
                          <a:spcPts val="800"/>
                        </a:spcAft>
                      </a:pPr>
                      <a:r>
                        <a:rPr lang="en-IN" sz="1200" kern="100" dirty="0">
                          <a:effectLst/>
                        </a:rPr>
                        <a:t>(Provide a Summary of key studies and their findings)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txBody>
                  <a:tcPr/>
                </a:tc>
                <a:tc>
                  <a:txBody>
                    <a:bodyPr/>
                    <a:lstStyle/>
                    <a:p>
                      <a:pPr algn="ctr">
                        <a:lnSpc>
                          <a:spcPct val="107000"/>
                        </a:lnSpc>
                        <a:spcAft>
                          <a:spcPts val="800"/>
                        </a:spcAft>
                      </a:pPr>
                      <a:r>
                        <a:rPr lang="en-IN" sz="1400" kern="100" dirty="0">
                          <a:effectLst/>
                        </a:rPr>
                        <a:t>Identification of gaps and limitations.</a:t>
                      </a:r>
                    </a:p>
                    <a:p>
                      <a:pPr algn="ctr">
                        <a:lnSpc>
                          <a:spcPct val="107000"/>
                        </a:lnSpc>
                        <a:spcAft>
                          <a:spcPts val="800"/>
                        </a:spcAft>
                      </a:pPr>
                      <a:r>
                        <a:rPr lang="en-IN" sz="1200" kern="100" dirty="0">
                          <a:effectLst/>
                        </a:rPr>
                        <a:t>(Identify the limitations of the Research Paper)</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txBody>
                  <a:tcPr/>
                </a:tc>
                <a:extLst>
                  <a:ext uri="{0D108BD9-81ED-4DB2-BD59-A6C34878D82A}">
                    <a16:rowId xmlns:a16="http://schemas.microsoft.com/office/drawing/2014/main" val="4156106669"/>
                  </a:ext>
                </a:extLst>
              </a:tr>
              <a:tr h="1928562">
                <a:tc>
                  <a:txBody>
                    <a:bodyPr/>
                    <a:lstStyle/>
                    <a:p>
                      <a:r>
                        <a:rPr lang="en-IN" dirty="0">
                          <a:solidFill>
                            <a:schemeClr val="bg1"/>
                          </a:solidFill>
                        </a:rPr>
                        <a:t>3</a:t>
                      </a: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 "Support Vector Machines in Tumor Classification: A Comparative </a:t>
                      </a:r>
                      <a:r>
                        <a:rPr lang="en-US" dirty="0" err="1"/>
                        <a:t>Study"Authors</a:t>
                      </a:r>
                      <a:r>
                        <a:rPr lang="en-US" dirty="0"/>
                        <a:t>: M. Lee, K. Kim, H. </a:t>
                      </a:r>
                      <a:r>
                        <a:rPr lang="en-US" dirty="0" err="1"/>
                        <a:t>ParkPublication</a:t>
                      </a:r>
                      <a:r>
                        <a:rPr lang="en-US" dirty="0"/>
                        <a:t>: Computers in Biology and Medicine, 2019</a:t>
                      </a: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dirty="0"/>
                        <a:t>High Accuracy: SVM outperformed other models with 91% accuracy.</a:t>
                      </a:r>
                    </a:p>
                    <a:p>
                      <a:pPr marL="285750" indent="-285750">
                        <a:buFont typeface="Arial" panose="020B0604020202020204" pitchFamily="34" charset="0"/>
                        <a:buChar char="•"/>
                      </a:pPr>
                      <a:r>
                        <a:rPr lang="en-US" dirty="0"/>
                        <a:t>Effective Feature Selection: Demonstrated the importance of selecting relevant features for classification.</a:t>
                      </a:r>
                    </a:p>
                    <a:p>
                      <a:pPr marL="285750" indent="-285750">
                        <a:buFont typeface="Arial" panose="020B0604020202020204" pitchFamily="34" charset="0"/>
                        <a:buChar char="•"/>
                      </a:pPr>
                      <a:r>
                        <a:rPr lang="en-US" dirty="0"/>
                        <a:t>Low Overfitting: Effective at avoiding overfitting, especially with proper parameter tuning.</a:t>
                      </a:r>
                      <a:endParaRPr lang="en-IN" dirty="0"/>
                    </a:p>
                  </a:txBody>
                  <a:tcPr/>
                </a:tc>
                <a:tc>
                  <a:txBody>
                    <a:bodyPr/>
                    <a:lstStyle/>
                    <a:p>
                      <a:pPr marL="285750" indent="-285750">
                        <a:buFont typeface="Arial" panose="020B0604020202020204" pitchFamily="34" charset="0"/>
                        <a:buChar char="•"/>
                      </a:pPr>
                      <a:r>
                        <a:rPr lang="en-IN" dirty="0"/>
                        <a:t>Computational Intensity: Training SVMs can be computationally intensive with large datasets.</a:t>
                      </a:r>
                    </a:p>
                    <a:p>
                      <a:pPr marL="285750" indent="-285750">
                        <a:buFont typeface="Arial" panose="020B0604020202020204" pitchFamily="34" charset="0"/>
                        <a:buChar char="•"/>
                      </a:pPr>
                      <a:r>
                        <a:rPr lang="en-IN" dirty="0"/>
                        <a:t>Scalability: Performance may degrade with very large or complex datasets.</a:t>
                      </a:r>
                    </a:p>
                    <a:p>
                      <a:pPr marL="285750" indent="-285750">
                        <a:buFont typeface="Arial" panose="020B0604020202020204" pitchFamily="34" charset="0"/>
                        <a:buChar char="•"/>
                      </a:pPr>
                      <a:r>
                        <a:rPr lang="en-IN" dirty="0"/>
                        <a:t>Parameter Sensitivity: Requires careful tuning of parameters (e.g., kernel type, regularization) for optimal results.</a:t>
                      </a:r>
                    </a:p>
                  </a:txBody>
                  <a:tcPr/>
                </a:tc>
                <a:extLst>
                  <a:ext uri="{0D108BD9-81ED-4DB2-BD59-A6C34878D82A}">
                    <a16:rowId xmlns:a16="http://schemas.microsoft.com/office/drawing/2014/main" val="4277765077"/>
                  </a:ext>
                </a:extLst>
              </a:tr>
              <a:tr h="1720321">
                <a:tc>
                  <a:txBody>
                    <a:bodyPr/>
                    <a:lstStyle/>
                    <a:p>
                      <a:r>
                        <a:rPr lang="en-IN" dirty="0">
                          <a:solidFill>
                            <a:schemeClr val="bg1"/>
                          </a:solidFill>
                        </a:rPr>
                        <a:t>4</a:t>
                      </a:r>
                    </a:p>
                  </a:txBody>
                  <a:tcPr>
                    <a:solidFill>
                      <a:schemeClr val="accent1"/>
                    </a:solidFill>
                  </a:tcPr>
                </a:tc>
                <a:tc>
                  <a:txBody>
                    <a:bodyPr/>
                    <a:lstStyle/>
                    <a:p>
                      <a:r>
                        <a:rPr lang="en-US" dirty="0"/>
                        <a:t>"Hybrid Deep Learning Model for Tumor </a:t>
                      </a:r>
                      <a:r>
                        <a:rPr lang="en-US" dirty="0" err="1"/>
                        <a:t>Classification"Authors</a:t>
                      </a:r>
                      <a:r>
                        <a:rPr lang="en-US" dirty="0"/>
                        <a:t>: R. Gupta, N. Sharma, P. </a:t>
                      </a:r>
                      <a:r>
                        <a:rPr lang="en-US" dirty="0" err="1"/>
                        <a:t>PatelPublication</a:t>
                      </a:r>
                      <a:r>
                        <a:rPr lang="en-US" dirty="0"/>
                        <a:t>: Artificial Intelligence in Medicine, 2022</a:t>
                      </a:r>
                      <a:endParaRPr lang="en-IN" dirty="0"/>
                    </a:p>
                  </a:txBody>
                  <a:tcPr/>
                </a:tc>
                <a:tc>
                  <a:txBody>
                    <a:bodyPr/>
                    <a:lstStyle/>
                    <a:p>
                      <a:pPr marL="285750" indent="-285750">
                        <a:buFont typeface="Arial" panose="020B0604020202020204" pitchFamily="34" charset="0"/>
                        <a:buChar char="•"/>
                      </a:pPr>
                      <a:r>
                        <a:rPr lang="en-US" dirty="0"/>
                        <a:t>High Accuracy: Achieved 94.5% accuracy in classifying brain tumors.</a:t>
                      </a:r>
                    </a:p>
                    <a:p>
                      <a:pPr marL="285750" indent="-285750">
                        <a:buFont typeface="Arial" panose="020B0604020202020204" pitchFamily="34" charset="0"/>
                        <a:buChar char="•"/>
                      </a:pPr>
                      <a:r>
                        <a:rPr lang="en-US" dirty="0"/>
                        <a:t>Hybrid Model: Combined CNN and RNN for improved feature extraction and sequence learning.</a:t>
                      </a:r>
                      <a:endParaRPr lang="en-IN" dirty="0"/>
                    </a:p>
                  </a:txBody>
                  <a:tcPr/>
                </a:tc>
                <a:tc>
                  <a:txBody>
                    <a:bodyPr/>
                    <a:lstStyle/>
                    <a:p>
                      <a:pPr marL="285750" indent="-285750">
                        <a:buFont typeface="Arial" panose="020B0604020202020204" pitchFamily="34" charset="0"/>
                        <a:buChar char="•"/>
                      </a:pPr>
                      <a:r>
                        <a:rPr lang="en-US" dirty="0"/>
                        <a:t>Computational Resources: Requires significant computational power for training.</a:t>
                      </a:r>
                    </a:p>
                    <a:p>
                      <a:pPr marL="285750" indent="-285750">
                        <a:buFont typeface="Arial" panose="020B0604020202020204" pitchFamily="34" charset="0"/>
                        <a:buChar char="•"/>
                      </a:pPr>
                      <a:r>
                        <a:rPr lang="en-US" dirty="0"/>
                        <a:t>Complexity: The hybrid model is more complex and harder to implement compared to simpler models.</a:t>
                      </a:r>
                      <a:endParaRPr lang="en-IN" dirty="0"/>
                    </a:p>
                  </a:txBody>
                  <a:tcPr/>
                </a:tc>
                <a:extLst>
                  <a:ext uri="{0D108BD9-81ED-4DB2-BD59-A6C34878D82A}">
                    <a16:rowId xmlns:a16="http://schemas.microsoft.com/office/drawing/2014/main" val="1780658216"/>
                  </a:ext>
                </a:extLst>
              </a:tr>
            </a:tbl>
          </a:graphicData>
        </a:graphic>
      </p:graphicFrame>
    </p:spTree>
    <p:extLst>
      <p:ext uri="{BB962C8B-B14F-4D97-AF65-F5344CB8AC3E}">
        <p14:creationId xmlns:p14="http://schemas.microsoft.com/office/powerpoint/2010/main" val="1909841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Literature Survey:</a:t>
            </a:r>
            <a:endParaRPr b="1" dirty="0">
              <a:latin typeface="Times New Roman" panose="02020603050405020304" pitchFamily="18" charset="0"/>
              <a:cs typeface="Times New Roman" panose="02020603050405020304" pitchFamily="18" charset="0"/>
            </a:endParaRPr>
          </a:p>
        </p:txBody>
      </p:sp>
      <p:pic>
        <p:nvPicPr>
          <p:cNvPr id="178" name="Google Shape;178;p26" descr="SRM Institute of Science and Technology - Wikipedia"/>
          <p:cNvPicPr preferRelativeResize="0"/>
          <p:nvPr/>
        </p:nvPicPr>
        <p:blipFill rotWithShape="1">
          <a:blip r:embed="rId3">
            <a:alphaModFix/>
          </a:blip>
          <a:srcRect/>
          <a:stretch/>
        </p:blipFill>
        <p:spPr>
          <a:xfrm>
            <a:off x="10450286" y="71919"/>
            <a:ext cx="1661019" cy="1655763"/>
          </a:xfrm>
          <a:prstGeom prst="rect">
            <a:avLst/>
          </a:prstGeom>
          <a:noFill/>
          <a:ln>
            <a:noFill/>
          </a:ln>
        </p:spPr>
      </p:pic>
      <p:sp>
        <p:nvSpPr>
          <p:cNvPr id="3" name="Google Shape;177;p26">
            <a:extLst>
              <a:ext uri="{FF2B5EF4-FFF2-40B4-BE49-F238E27FC236}">
                <a16:creationId xmlns:a16="http://schemas.microsoft.com/office/drawing/2014/main" id="{161ABC4E-1BD3-9F49-9686-32723C8120E9}"/>
              </a:ext>
            </a:extLst>
          </p:cNvPr>
          <p:cNvSpPr txBox="1">
            <a:spLocks noGrp="1"/>
          </p:cNvSpPr>
          <p:nvPr>
            <p:ph type="body" idx="1"/>
          </p:nvPr>
        </p:nvSpPr>
        <p:spPr>
          <a:xfrm>
            <a:off x="838200" y="1825625"/>
            <a:ext cx="10515600" cy="3175745"/>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dirty="0"/>
          </a:p>
        </p:txBody>
      </p:sp>
      <p:graphicFrame>
        <p:nvGraphicFramePr>
          <p:cNvPr id="4" name="Table 3">
            <a:extLst>
              <a:ext uri="{FF2B5EF4-FFF2-40B4-BE49-F238E27FC236}">
                <a16:creationId xmlns:a16="http://schemas.microsoft.com/office/drawing/2014/main" id="{531C3A22-D26C-64FD-B8DB-41F84762D539}"/>
              </a:ext>
            </a:extLst>
          </p:cNvPr>
          <p:cNvGraphicFramePr>
            <a:graphicFrameLocks noGrp="1"/>
          </p:cNvGraphicFramePr>
          <p:nvPr>
            <p:extLst>
              <p:ext uri="{D42A27DB-BD31-4B8C-83A1-F6EECF244321}">
                <p14:modId xmlns:p14="http://schemas.microsoft.com/office/powerpoint/2010/main" val="2473640233"/>
              </p:ext>
            </p:extLst>
          </p:nvPr>
        </p:nvGraphicFramePr>
        <p:xfrm>
          <a:off x="838199" y="1825627"/>
          <a:ext cx="10515600" cy="4083891"/>
        </p:xfrm>
        <a:graphic>
          <a:graphicData uri="http://schemas.openxmlformats.org/drawingml/2006/table">
            <a:tbl>
              <a:tblPr firstRow="1" bandRow="1">
                <a:tableStyleId>{5C22544A-7EE6-4342-B048-85BDC9FD1C3A}</a:tableStyleId>
              </a:tblPr>
              <a:tblGrid>
                <a:gridCol w="937847">
                  <a:extLst>
                    <a:ext uri="{9D8B030D-6E8A-4147-A177-3AD203B41FA5}">
                      <a16:colId xmlns:a16="http://schemas.microsoft.com/office/drawing/2014/main" val="1665096687"/>
                    </a:ext>
                  </a:extLst>
                </a:gridCol>
                <a:gridCol w="3165231">
                  <a:extLst>
                    <a:ext uri="{9D8B030D-6E8A-4147-A177-3AD203B41FA5}">
                      <a16:colId xmlns:a16="http://schemas.microsoft.com/office/drawing/2014/main" val="703577918"/>
                    </a:ext>
                  </a:extLst>
                </a:gridCol>
                <a:gridCol w="3006969">
                  <a:extLst>
                    <a:ext uri="{9D8B030D-6E8A-4147-A177-3AD203B41FA5}">
                      <a16:colId xmlns:a16="http://schemas.microsoft.com/office/drawing/2014/main" val="1150870358"/>
                    </a:ext>
                  </a:extLst>
                </a:gridCol>
                <a:gridCol w="3405553">
                  <a:extLst>
                    <a:ext uri="{9D8B030D-6E8A-4147-A177-3AD203B41FA5}">
                      <a16:colId xmlns:a16="http://schemas.microsoft.com/office/drawing/2014/main" val="424068886"/>
                    </a:ext>
                  </a:extLst>
                </a:gridCol>
              </a:tblGrid>
              <a:tr h="95107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kern="100" dirty="0">
                          <a:effectLst/>
                        </a:rPr>
                        <a:t>S. No</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txBody>
                  <a:tcPr/>
                </a:tc>
                <a:tc>
                  <a:txBody>
                    <a:bodyPr/>
                    <a:lstStyle/>
                    <a:p>
                      <a:pPr algn="ctr">
                        <a:lnSpc>
                          <a:spcPct val="107000"/>
                        </a:lnSpc>
                        <a:spcAft>
                          <a:spcPts val="800"/>
                        </a:spcAft>
                      </a:pPr>
                      <a:r>
                        <a:rPr lang="en-IN" sz="1400" kern="100" dirty="0">
                          <a:effectLst/>
                        </a:rPr>
                        <a:t>Title</a:t>
                      </a:r>
                    </a:p>
                    <a:p>
                      <a:pPr algn="ctr">
                        <a:lnSpc>
                          <a:spcPct val="107000"/>
                        </a:lnSpc>
                        <a:spcAft>
                          <a:spcPts val="800"/>
                        </a:spcAft>
                      </a:pPr>
                      <a:r>
                        <a:rPr lang="en-IN" sz="1200" kern="100" dirty="0">
                          <a:effectLst/>
                        </a:rPr>
                        <a:t>(Name of the journal, author and publication details)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txBody>
                  <a:tcPr/>
                </a:tc>
                <a:tc>
                  <a:txBody>
                    <a:bodyPr/>
                    <a:lstStyle/>
                    <a:p>
                      <a:pPr algn="ctr">
                        <a:lnSpc>
                          <a:spcPct val="107000"/>
                        </a:lnSpc>
                        <a:spcAft>
                          <a:spcPts val="800"/>
                        </a:spcAft>
                      </a:pPr>
                      <a:r>
                        <a:rPr lang="en-IN" sz="1400" kern="100" dirty="0">
                          <a:effectLst/>
                        </a:rPr>
                        <a:t>Methodology</a:t>
                      </a:r>
                    </a:p>
                    <a:p>
                      <a:pPr algn="ctr">
                        <a:lnSpc>
                          <a:spcPct val="107000"/>
                        </a:lnSpc>
                        <a:spcAft>
                          <a:spcPts val="800"/>
                        </a:spcAft>
                      </a:pPr>
                      <a:r>
                        <a:rPr lang="en-IN" sz="1200" kern="100" dirty="0">
                          <a:effectLst/>
                        </a:rPr>
                        <a:t>(Provide a Summary of key studies and their findings)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txBody>
                  <a:tcPr/>
                </a:tc>
                <a:tc>
                  <a:txBody>
                    <a:bodyPr/>
                    <a:lstStyle/>
                    <a:p>
                      <a:pPr algn="ctr">
                        <a:lnSpc>
                          <a:spcPct val="107000"/>
                        </a:lnSpc>
                        <a:spcAft>
                          <a:spcPts val="800"/>
                        </a:spcAft>
                      </a:pPr>
                      <a:r>
                        <a:rPr lang="en-IN" sz="1400" kern="100" dirty="0">
                          <a:effectLst/>
                        </a:rPr>
                        <a:t>Identification of gaps and limitations.</a:t>
                      </a:r>
                    </a:p>
                    <a:p>
                      <a:pPr algn="ctr">
                        <a:lnSpc>
                          <a:spcPct val="107000"/>
                        </a:lnSpc>
                        <a:spcAft>
                          <a:spcPts val="800"/>
                        </a:spcAft>
                      </a:pPr>
                      <a:r>
                        <a:rPr lang="en-IN" sz="1200" kern="100" dirty="0">
                          <a:effectLst/>
                        </a:rPr>
                        <a:t>(Identify the limitations of the Research Paper)</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txBody>
                  <a:tcPr/>
                </a:tc>
                <a:extLst>
                  <a:ext uri="{0D108BD9-81ED-4DB2-BD59-A6C34878D82A}">
                    <a16:rowId xmlns:a16="http://schemas.microsoft.com/office/drawing/2014/main" val="4156106669"/>
                  </a:ext>
                </a:extLst>
              </a:tr>
              <a:tr h="2956194">
                <a:tc>
                  <a:txBody>
                    <a:bodyPr/>
                    <a:lstStyle/>
                    <a:p>
                      <a:r>
                        <a:rPr lang="en-IN" dirty="0">
                          <a:solidFill>
                            <a:schemeClr val="bg1"/>
                          </a:solidFill>
                        </a:rPr>
                        <a:t>5</a:t>
                      </a: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kern="100" dirty="0">
                          <a:effectLst/>
                          <a:latin typeface="+mn-lt"/>
                          <a:ea typeface="Calibri" panose="020F0502020204030204" pitchFamily="34" charset="0"/>
                          <a:cs typeface="Calibri" panose="020F0502020204030204" pitchFamily="34" charset="0"/>
                        </a:rPr>
                        <a:t>Title: "Machine Learning Techniques for Early Cancer </a:t>
                      </a:r>
                      <a:r>
                        <a:rPr lang="en-US" sz="1400" b="0" kern="100" dirty="0" err="1">
                          <a:effectLst/>
                          <a:latin typeface="+mn-lt"/>
                          <a:ea typeface="Calibri" panose="020F0502020204030204" pitchFamily="34" charset="0"/>
                          <a:cs typeface="Calibri" panose="020F0502020204030204" pitchFamily="34" charset="0"/>
                        </a:rPr>
                        <a:t>Detection"Authors</a:t>
                      </a:r>
                      <a:r>
                        <a:rPr lang="en-US" sz="1400" b="0" kern="100" dirty="0">
                          <a:effectLst/>
                          <a:latin typeface="+mn-lt"/>
                          <a:ea typeface="Calibri" panose="020F0502020204030204" pitchFamily="34" charset="0"/>
                          <a:cs typeface="Calibri" panose="020F0502020204030204" pitchFamily="34" charset="0"/>
                        </a:rPr>
                        <a:t>: J. Anderson, M. Brown, T. </a:t>
                      </a:r>
                      <a:r>
                        <a:rPr lang="en-US" sz="1400" b="0" kern="100" dirty="0" err="1">
                          <a:effectLst/>
                          <a:latin typeface="+mn-lt"/>
                          <a:ea typeface="Calibri" panose="020F0502020204030204" pitchFamily="34" charset="0"/>
                          <a:cs typeface="Calibri" panose="020F0502020204030204" pitchFamily="34" charset="0"/>
                        </a:rPr>
                        <a:t>GarciaPublication</a:t>
                      </a:r>
                      <a:r>
                        <a:rPr lang="en-US" sz="1400" b="0" kern="100" dirty="0">
                          <a:effectLst/>
                          <a:latin typeface="+mn-lt"/>
                          <a:ea typeface="Calibri" panose="020F0502020204030204" pitchFamily="34" charset="0"/>
                          <a:cs typeface="Calibri" panose="020F0502020204030204" pitchFamily="34" charset="0"/>
                        </a:rPr>
                        <a:t>: PLOS ONE, 2018</a:t>
                      </a:r>
                      <a:endParaRPr lang="en-IN" dirty="0"/>
                    </a:p>
                  </a:txBody>
                  <a:tcPr/>
                </a:tc>
                <a:tc>
                  <a:txBody>
                    <a:bodyPr/>
                    <a:lstStyle/>
                    <a:p>
                      <a:pPr marL="285750" indent="-285750">
                        <a:buFont typeface="Arial" panose="020B0604020202020204" pitchFamily="34" charset="0"/>
                        <a:buChar char="•"/>
                      </a:pPr>
                      <a:r>
                        <a:rPr lang="en-US" dirty="0"/>
                        <a:t>Diverse Techniques: Evaluated multiple ML techniques (SVM, RF, NN) for early cancer detection.</a:t>
                      </a:r>
                    </a:p>
                    <a:p>
                      <a:pPr marL="285750" indent="-285750">
                        <a:buFont typeface="Arial" panose="020B0604020202020204" pitchFamily="34" charset="0"/>
                        <a:buChar char="•"/>
                      </a:pPr>
                      <a:r>
                        <a:rPr lang="en-US" dirty="0"/>
                        <a:t>Feature Selection: Highlighted the importance of effective feature selection for model performance.</a:t>
                      </a:r>
                    </a:p>
                    <a:p>
                      <a:pPr marL="285750" indent="-285750">
                        <a:buFont typeface="Arial" panose="020B0604020202020204" pitchFamily="34" charset="0"/>
                        <a:buChar char="•"/>
                      </a:pPr>
                      <a:r>
                        <a:rPr lang="en-US" dirty="0"/>
                        <a:t>Early Detection: ML techniques proved effective in detecting cancer at early stages, potentially improving patient outcomes.</a:t>
                      </a:r>
                      <a:endParaRPr lang="en-IN" dirty="0"/>
                    </a:p>
                  </a:txBody>
                  <a:tcPr/>
                </a:tc>
                <a:tc>
                  <a:txBody>
                    <a:bodyPr/>
                    <a:lstStyle/>
                    <a:p>
                      <a:pPr marL="285750" indent="-285750">
                        <a:buFont typeface="Arial" panose="020B0604020202020204" pitchFamily="34" charset="0"/>
                        <a:buChar char="•"/>
                      </a:pPr>
                      <a:r>
                        <a:rPr lang="en-US" dirty="0"/>
                        <a:t>Data Quality: Model performance heavily dependent on the quality and comprehensiveness of input data.</a:t>
                      </a:r>
                    </a:p>
                    <a:p>
                      <a:pPr marL="285750" indent="-285750">
                        <a:buFont typeface="Arial" panose="020B0604020202020204" pitchFamily="34" charset="0"/>
                        <a:buChar char="•"/>
                      </a:pPr>
                      <a:r>
                        <a:rPr lang="en-US" dirty="0"/>
                        <a:t>Generalizability: Models require validation across diverse populations and cancer types.</a:t>
                      </a:r>
                    </a:p>
                    <a:p>
                      <a:pPr marL="285750" indent="-285750">
                        <a:buFont typeface="Arial" panose="020B0604020202020204" pitchFamily="34" charset="0"/>
                        <a:buChar char="•"/>
                      </a:pPr>
                      <a:r>
                        <a:rPr lang="en-US"/>
                        <a:t>Computational </a:t>
                      </a:r>
                      <a:r>
                        <a:rPr lang="en-US" dirty="0"/>
                        <a:t>Demands: High computational resources required for training complex models.</a:t>
                      </a:r>
                    </a:p>
                    <a:p>
                      <a:pPr marL="285750" indent="-285750">
                        <a:buFont typeface="Arial" panose="020B0604020202020204" pitchFamily="34" charset="0"/>
                        <a:buChar char="•"/>
                      </a:pPr>
                      <a:r>
                        <a:rPr lang="en-US" dirty="0"/>
                        <a:t>Integration: Challenges in integrating ML models into existing clinical workflows and systems.</a:t>
                      </a:r>
                      <a:endParaRPr lang="en-IN" dirty="0"/>
                    </a:p>
                  </a:txBody>
                  <a:tcPr/>
                </a:tc>
                <a:extLst>
                  <a:ext uri="{0D108BD9-81ED-4DB2-BD59-A6C34878D82A}">
                    <a16:rowId xmlns:a16="http://schemas.microsoft.com/office/drawing/2014/main" val="4277765077"/>
                  </a:ext>
                </a:extLst>
              </a:tr>
            </a:tbl>
          </a:graphicData>
        </a:graphic>
      </p:graphicFrame>
    </p:spTree>
    <p:extLst>
      <p:ext uri="{BB962C8B-B14F-4D97-AF65-F5344CB8AC3E}">
        <p14:creationId xmlns:p14="http://schemas.microsoft.com/office/powerpoint/2010/main" val="3300675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838200" y="365125"/>
            <a:ext cx="9612086"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Motivation:</a:t>
            </a:r>
            <a:endParaRPr b="1" dirty="0">
              <a:latin typeface="Times New Roman" panose="02020603050405020304" pitchFamily="18" charset="0"/>
              <a:cs typeface="Times New Roman" panose="02020603050405020304" pitchFamily="18" charset="0"/>
            </a:endParaRPr>
          </a:p>
        </p:txBody>
      </p:sp>
      <p:sp>
        <p:nvSpPr>
          <p:cNvPr id="113" name="Google Shape;113;p17"/>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fontScale="55000" lnSpcReduction="20000"/>
          </a:bodyPr>
          <a:lstStyle/>
          <a:p>
            <a:pPr marL="0" lvl="0" indent="0" algn="l" rtl="0">
              <a:lnSpc>
                <a:spcPct val="100000"/>
              </a:lnSpc>
              <a:spcBef>
                <a:spcPts val="0"/>
              </a:spcBef>
              <a:spcAft>
                <a:spcPts val="0"/>
              </a:spcAft>
              <a:buClr>
                <a:schemeClr val="dk1"/>
              </a:buClr>
              <a:buSzPts val="1100"/>
              <a:buFont typeface="Arial"/>
              <a:buNone/>
            </a:pPr>
            <a:r>
              <a:rPr lang="en-US" sz="2200" b="1" dirty="0">
                <a:solidFill>
                  <a:schemeClr val="lt1"/>
                </a:solidFill>
                <a:latin typeface="Caveat"/>
                <a:ea typeface="Caveat"/>
                <a:cs typeface="Caveat"/>
                <a:sym typeface="Caveat"/>
              </a:rPr>
              <a:t>We’ve not inherited the nature from our ancestors but have borrowed it from future generations</a:t>
            </a:r>
            <a:endParaRPr sz="2200" b="1" dirty="0">
              <a:solidFill>
                <a:schemeClr val="lt1"/>
              </a:solidFill>
              <a:latin typeface="Caveat"/>
              <a:ea typeface="Caveat"/>
              <a:cs typeface="Caveat"/>
              <a:sym typeface="Caveat"/>
            </a:endParaRPr>
          </a:p>
          <a:p>
            <a:r>
              <a:rPr lang="en-US" sz="3100" dirty="0"/>
              <a:t>Cancer remains one of the most formidable health challenges globally, claiming millions of lives each year. Early detection and accurate diagnosis are crucial for improving survival rates and outcomes for cancer patients. Traditional diagnostic methods, while effective, often involve invasive procedures, are time-consuming, and require significant expertise, which can lead to delays in diagnosis and treatment.</a:t>
            </a:r>
          </a:p>
          <a:p>
            <a:r>
              <a:rPr lang="en-US" sz="3100" dirty="0"/>
              <a:t>The advent of microarray technology has provided researchers with the ability to analyze the expression of thousands of genes simultaneously, offering a comprehensive view of the genetic alterations associated with cancer. However, the sheer volume of data generated by microarrays poses a significant challenge. Effective computational techniques are needed to process this data and identify the key genetic markers of cancer.</a:t>
            </a:r>
          </a:p>
          <a:p>
            <a:r>
              <a:rPr lang="en-US" sz="3100" dirty="0"/>
              <a:t>Machine learning offers a powerful set of tools for analyzing complex datasets and uncovering patterns that might be missed by traditional statistical methods. By applying machine learning algorithms to microarray data, it is possible to develop models that can accurately distinguish between cancerous and normal tissue samples based on their gene expression profiles.</a:t>
            </a:r>
          </a:p>
          <a:p>
            <a:r>
              <a:rPr lang="en-US" sz="3100" dirty="0"/>
              <a:t>The motivation for this project stems from the potential to revolutionize cancer diagnostics through the use of advanced computational methods. By automating the detection of cancerous tumors from gene expression data, we can provide pathologists with powerful tools to aid in early diagnosis, reduce the burden on healthcare systems, and ultimately improve patient outcomes. Furthermore, this project seeks to address the critical challenge of gene selection in high-dimensional datasets, ensuring that the most relevant genetic markers are identified for accurate classification.</a:t>
            </a:r>
          </a:p>
        </p:txBody>
      </p:sp>
      <p:pic>
        <p:nvPicPr>
          <p:cNvPr id="114" name="Google Shape;114;p17" descr="SRM Institute of Science and Technology - Wikipedia"/>
          <p:cNvPicPr preferRelativeResize="0"/>
          <p:nvPr/>
        </p:nvPicPr>
        <p:blipFill rotWithShape="1">
          <a:blip r:embed="rId3">
            <a:alphaModFix/>
          </a:blip>
          <a:srcRect/>
          <a:stretch/>
        </p:blipFill>
        <p:spPr>
          <a:xfrm>
            <a:off x="10450286" y="71919"/>
            <a:ext cx="1661019" cy="16557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930443" y="325368"/>
            <a:ext cx="8762338" cy="962743"/>
          </a:xfrm>
          <a:prstGeom prst="rect">
            <a:avLst/>
          </a:prstGeom>
        </p:spPr>
        <p:txBody>
          <a:bodyPr spcFirstLastPara="1" wrap="square" lIns="91425" tIns="45700" rIns="91425" bIns="45700" anchor="ctr" anchorCtr="0">
            <a:normAutofit fontScale="90000"/>
          </a:bodyPr>
          <a:lstStyle/>
          <a:p>
            <a:pPr marL="914400" lvl="0" indent="0" algn="ctr" rtl="0">
              <a:lnSpc>
                <a:spcPct val="115000"/>
              </a:lnSpc>
              <a:spcBef>
                <a:spcPts val="0"/>
              </a:spcBef>
              <a:spcAft>
                <a:spcPts val="0"/>
              </a:spcAft>
              <a:buClr>
                <a:schemeClr val="dk1"/>
              </a:buClr>
              <a:buSzPts val="990"/>
              <a:buFont typeface="Arial"/>
              <a:buNone/>
            </a:pPr>
            <a:br>
              <a:rPr lang="en-US" sz="4900" b="1" dirty="0">
                <a:highlight>
                  <a:srgbClr val="FFFFFF"/>
                </a:highlight>
                <a:latin typeface="Times New Roman"/>
                <a:ea typeface="Times New Roman"/>
                <a:cs typeface="Times New Roman"/>
                <a:sym typeface="Times New Roman"/>
              </a:rPr>
            </a:br>
            <a:r>
              <a:rPr lang="en-US" sz="4900" b="1" dirty="0">
                <a:highlight>
                  <a:srgbClr val="FFFFFF"/>
                </a:highlight>
                <a:latin typeface="Times New Roman"/>
                <a:ea typeface="Times New Roman"/>
                <a:cs typeface="Times New Roman"/>
                <a:sym typeface="Times New Roman"/>
              </a:rPr>
              <a:t>Innovation idea of the project:</a:t>
            </a:r>
            <a:endParaRPr sz="4900" b="1" dirty="0">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120" name="Google Shape;120;p18"/>
          <p:cNvSpPr txBox="1">
            <a:spLocks noGrp="1"/>
          </p:cNvSpPr>
          <p:nvPr>
            <p:ph type="body" idx="1"/>
          </p:nvPr>
        </p:nvSpPr>
        <p:spPr>
          <a:xfrm>
            <a:off x="838200" y="1288111"/>
            <a:ext cx="10515600" cy="4888639"/>
          </a:xfrm>
          <a:prstGeom prst="rect">
            <a:avLst/>
          </a:prstGeom>
        </p:spPr>
        <p:txBody>
          <a:bodyPr spcFirstLastPara="1" wrap="square" lIns="91425" tIns="45700" rIns="91425" bIns="45700" anchor="t" anchorCtr="0">
            <a:normAutofit fontScale="62500" lnSpcReduction="20000"/>
          </a:bodyPr>
          <a:lstStyle/>
          <a:p>
            <a:r>
              <a:rPr lang="en-US" sz="2900" dirty="0"/>
              <a:t>The innovation in this project lies in the integration of advanced machine learning techniques with microarray gene expression data to enhance the detection and diagnosis of cancerous tumors. This innovative approach offers several unique contributions and advancements:</a:t>
            </a:r>
          </a:p>
          <a:p>
            <a:r>
              <a:rPr lang="en-US" sz="4000" b="1" dirty="0"/>
              <a:t>Comprehensive Gene Selection Methodology</a:t>
            </a:r>
            <a:r>
              <a:rPr lang="en-US" sz="4000" dirty="0"/>
              <a:t>:</a:t>
            </a:r>
          </a:p>
          <a:p>
            <a:pPr lvl="1"/>
            <a:r>
              <a:rPr lang="en-US" sz="2500" b="1" dirty="0"/>
              <a:t>Differential Expression Analysis</a:t>
            </a:r>
            <a:r>
              <a:rPr lang="en-US" sz="2500" dirty="0"/>
              <a:t>: Utilizing independent t-tests to identify genes with significant differences in expression between cancerous and normal tissues.</a:t>
            </a:r>
          </a:p>
          <a:p>
            <a:pPr lvl="1"/>
            <a:r>
              <a:rPr lang="en-US" sz="2500" b="1" dirty="0"/>
              <a:t>Recursive Feature Elimination (RFE)</a:t>
            </a:r>
            <a:r>
              <a:rPr lang="en-US" sz="2500" dirty="0"/>
              <a:t>: Applying RFE with a Support Vector Classifier (SVC) to iteratively remove less important features, ensuring that the most relevant genes are selected for classification.</a:t>
            </a:r>
          </a:p>
          <a:p>
            <a:pPr lvl="1"/>
            <a:r>
              <a:rPr lang="en-US" sz="2500" dirty="0"/>
              <a:t>This dual approach enhances the robustness and accuracy of gene selection, addressing the challenge of high-dimensionality in microarray data.</a:t>
            </a:r>
          </a:p>
          <a:p>
            <a:r>
              <a:rPr lang="en-US" sz="4000" b="1" dirty="0"/>
              <a:t>Multi-Classifier Ensemble</a:t>
            </a:r>
            <a:r>
              <a:rPr lang="en-US" sz="4000" dirty="0"/>
              <a:t>:</a:t>
            </a:r>
          </a:p>
          <a:p>
            <a:pPr lvl="1"/>
            <a:r>
              <a:rPr lang="en-US" dirty="0"/>
              <a:t>Training and evaluating a diverse set of ten machine learning classifiers, including Support Vector Machine, Logistic Regression, Linear Discriminant Analysis, Quadratic Discriminant Analysis, Decision Tree, Gaussian Naive Bayes, Random Forest, Gaussian Process Classifier, AdaBoost, and </a:t>
            </a:r>
            <a:r>
              <a:rPr lang="en-US" dirty="0" err="1"/>
              <a:t>XGBoost</a:t>
            </a:r>
            <a:r>
              <a:rPr lang="en-US" dirty="0"/>
              <a:t>.</a:t>
            </a:r>
          </a:p>
          <a:p>
            <a:pPr lvl="1"/>
            <a:r>
              <a:rPr lang="en-US" dirty="0"/>
              <a:t>This ensemble approach leverages the strengths of different algorithms, providing a comprehensive evaluation and ensuring that the best-performing models are identified and utilized.</a:t>
            </a:r>
          </a:p>
          <a:p>
            <a:r>
              <a:rPr lang="en-US" sz="4000" b="1" dirty="0"/>
              <a:t>Rigorous Evaluation Metrics</a:t>
            </a:r>
            <a:r>
              <a:rPr lang="en-US" sz="4000" dirty="0"/>
              <a:t>:</a:t>
            </a:r>
          </a:p>
          <a:p>
            <a:pPr lvl="1"/>
            <a:r>
              <a:rPr lang="en-US" dirty="0"/>
              <a:t>Implementing a wide range of evaluation metrics, such as ROC curve, precision-recall curve, confusion matrix, accuracy, area under the curve (AUC), F1 score, average precision, and log loss.</a:t>
            </a:r>
          </a:p>
          <a:p>
            <a:pPr lvl="1"/>
            <a:r>
              <a:rPr lang="en-US" dirty="0"/>
              <a:t>This extensive evaluation ensures a thorough assessment of model performance, highlighting the strengths and weaknesses of each classifier.</a:t>
            </a:r>
          </a:p>
        </p:txBody>
      </p:sp>
      <p:pic>
        <p:nvPicPr>
          <p:cNvPr id="122" name="Google Shape;122;p18" descr="SRM Institute of Science and Technology - Wikipedia"/>
          <p:cNvPicPr preferRelativeResize="0"/>
          <p:nvPr/>
        </p:nvPicPr>
        <p:blipFill rotWithShape="1">
          <a:blip r:embed="rId3">
            <a:alphaModFix/>
          </a:blip>
          <a:srcRect/>
          <a:stretch/>
        </p:blipFill>
        <p:spPr>
          <a:xfrm>
            <a:off x="10450286" y="71919"/>
            <a:ext cx="1661019" cy="16557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838200" y="365125"/>
            <a:ext cx="9315616" cy="1185379"/>
          </a:xfrm>
          <a:prstGeom prst="rect">
            <a:avLst/>
          </a:prstGeom>
        </p:spPr>
        <p:txBody>
          <a:bodyPr spcFirstLastPara="1" wrap="square" lIns="91425" tIns="45700" rIns="91425" bIns="45700" anchor="ctr" anchorCtr="0">
            <a:normAutofit/>
          </a:bodyPr>
          <a:lstStyle/>
          <a:p>
            <a:pPr marL="914400" lvl="0" indent="0" algn="ctr" rtl="0">
              <a:lnSpc>
                <a:spcPct val="115000"/>
              </a:lnSpc>
              <a:spcBef>
                <a:spcPts val="0"/>
              </a:spcBef>
              <a:spcAft>
                <a:spcPts val="0"/>
              </a:spcAft>
              <a:buClr>
                <a:schemeClr val="dk1"/>
              </a:buClr>
              <a:buSzPts val="1100"/>
              <a:buFont typeface="Arial"/>
              <a:buNone/>
            </a:pPr>
            <a:r>
              <a:rPr lang="en-US" b="1" dirty="0">
                <a:highlight>
                  <a:srgbClr val="FFFFFF"/>
                </a:highlight>
                <a:latin typeface="Times New Roman"/>
                <a:ea typeface="Times New Roman"/>
                <a:cs typeface="Times New Roman"/>
                <a:sym typeface="Times New Roman"/>
              </a:rPr>
              <a:t>Innovation idea of the project:</a:t>
            </a:r>
            <a:endParaRPr b="1" dirty="0"/>
          </a:p>
        </p:txBody>
      </p:sp>
      <p:sp>
        <p:nvSpPr>
          <p:cNvPr id="128" name="Google Shape;128;p1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fontScale="77500" lnSpcReduction="20000"/>
          </a:bodyPr>
          <a:lstStyle/>
          <a:p>
            <a:r>
              <a:rPr lang="en-US" b="1" dirty="0"/>
              <a:t>Adaptability and Scalability</a:t>
            </a:r>
            <a:r>
              <a:rPr lang="en-US" dirty="0"/>
              <a:t>:</a:t>
            </a:r>
          </a:p>
          <a:p>
            <a:pPr lvl="1"/>
            <a:r>
              <a:rPr lang="en-US" dirty="0"/>
              <a:t>Designing the pipeline to be adaptable for further training on more diverse datasets, enabling its application to different types of cancer and other diseases.</a:t>
            </a:r>
          </a:p>
          <a:p>
            <a:pPr lvl="1"/>
            <a:r>
              <a:rPr lang="en-US" dirty="0"/>
              <a:t>Providing clear documentation and modular code structure for data preparation, training, and evaluation, facilitating easy adaptation and extension by other researchers and practitioners.</a:t>
            </a:r>
          </a:p>
          <a:p>
            <a:r>
              <a:rPr lang="en-US" b="1" dirty="0"/>
              <a:t>Integration with Clinical Workflows</a:t>
            </a:r>
            <a:r>
              <a:rPr lang="en-US" dirty="0"/>
              <a:t>:</a:t>
            </a:r>
          </a:p>
          <a:p>
            <a:pPr lvl="1"/>
            <a:r>
              <a:rPr lang="en-US" dirty="0"/>
              <a:t>Developing a user-friendly interface or integration with existing medical software systems to make the models accessible to healthcare professionals.</a:t>
            </a:r>
          </a:p>
          <a:p>
            <a:pPr lvl="1"/>
            <a:r>
              <a:rPr lang="en-US" dirty="0"/>
              <a:t>Ensuring that the models’ predictions are interpretable and explainable, fostering trust and facilitating their adoption in clinical settings.</a:t>
            </a:r>
          </a:p>
          <a:p>
            <a:r>
              <a:rPr lang="en-US" b="1" dirty="0"/>
              <a:t>Focus on Ethical and Privacy Considerations</a:t>
            </a:r>
            <a:r>
              <a:rPr lang="en-US" dirty="0"/>
              <a:t>:</a:t>
            </a:r>
          </a:p>
          <a:p>
            <a:pPr lvl="1"/>
            <a:r>
              <a:rPr lang="en-US" dirty="0"/>
              <a:t>Adhering to strict ethical standards and privacy regulations in handling sensitive medical data.</a:t>
            </a:r>
          </a:p>
          <a:p>
            <a:pPr lvl="1"/>
            <a:r>
              <a:rPr lang="en-US" dirty="0"/>
              <a:t>Implementing robust data anonymization and security measures to protect patient information.</a:t>
            </a:r>
          </a:p>
          <a:p>
            <a:pPr marL="0" lvl="0" indent="0" algn="l" rtl="0">
              <a:spcBef>
                <a:spcPts val="1200"/>
              </a:spcBef>
              <a:spcAft>
                <a:spcPts val="0"/>
              </a:spcAft>
              <a:buNone/>
            </a:pPr>
            <a:endParaRPr dirty="0"/>
          </a:p>
        </p:txBody>
      </p:sp>
      <p:pic>
        <p:nvPicPr>
          <p:cNvPr id="129" name="Google Shape;129;p19" descr="SRM Institute of Science and Technology - Wikipedia"/>
          <p:cNvPicPr preferRelativeResize="0"/>
          <p:nvPr/>
        </p:nvPicPr>
        <p:blipFill rotWithShape="1">
          <a:blip r:embed="rId3">
            <a:alphaModFix/>
          </a:blip>
          <a:srcRect/>
          <a:stretch/>
        </p:blipFill>
        <p:spPr>
          <a:xfrm>
            <a:off x="10450286" y="71919"/>
            <a:ext cx="1661019" cy="1655763"/>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2876</Words>
  <Application>Microsoft Office PowerPoint</Application>
  <PresentationFormat>Widescreen</PresentationFormat>
  <Paragraphs>170</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Caveat</vt:lpstr>
      <vt:lpstr>Lato</vt:lpstr>
      <vt:lpstr>Times New Roman</vt:lpstr>
      <vt:lpstr>Arial Black</vt:lpstr>
      <vt:lpstr>Office Theme</vt:lpstr>
      <vt:lpstr> ZEROTH REVIEW Cancerous tumors detection from Microarray data using Machine learning Project Category: Research</vt:lpstr>
      <vt:lpstr>Introduction</vt:lpstr>
      <vt:lpstr>Abstract:</vt:lpstr>
      <vt:lpstr>Literature Survey:</vt:lpstr>
      <vt:lpstr>Literature Survey:</vt:lpstr>
      <vt:lpstr>Literature Survey:</vt:lpstr>
      <vt:lpstr>Motivation:</vt:lpstr>
      <vt:lpstr> Innovation idea of the project: </vt:lpstr>
      <vt:lpstr>Innovation idea of the project:</vt:lpstr>
      <vt:lpstr> Purpose of the project: </vt:lpstr>
      <vt:lpstr> Purpose of the project: </vt:lpstr>
      <vt:lpstr>Scope of the Project:</vt:lpstr>
      <vt:lpstr>Scope of the Project:</vt:lpstr>
      <vt:lpstr>Scope of the Project: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VISHAL HAYYAL</dc:creator>
  <cp:lastModifiedBy>VISHAL HAYYAL</cp:lastModifiedBy>
  <cp:revision>12</cp:revision>
  <dcterms:modified xsi:type="dcterms:W3CDTF">2024-08-02T20:22:05Z</dcterms:modified>
</cp:coreProperties>
</file>