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60" r:id="rId4"/>
    <p:sldId id="261" r:id="rId5"/>
    <p:sldId id="281" r:id="rId6"/>
    <p:sldId id="264" r:id="rId7"/>
    <p:sldId id="265" r:id="rId8"/>
    <p:sldId id="268" r:id="rId9"/>
    <p:sldId id="270" r:id="rId10"/>
    <p:sldId id="283" r:id="rId11"/>
    <p:sldId id="284" r:id="rId12"/>
    <p:sldId id="280" r:id="rId13"/>
    <p:sldId id="277" r:id="rId14"/>
    <p:sldId id="276" r:id="rId15"/>
    <p:sldId id="282" r:id="rId16"/>
    <p:sldId id="278"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
      <p:font typeface="Lato" panose="020F0502020204030203" pitchFamily="34" charset="0"/>
      <p:regular r:id="rId27"/>
      <p:bold r:id="rId28"/>
      <p:italic r:id="rId29"/>
      <p:boldItalic r:id="rId30"/>
    </p:embeddedFont>
    <p:embeddedFont>
      <p:font typeface="Raleway"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hNe0cr5kY1mTTiGQb/MTEfGF28u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9D6A92-3152-4E0E-9705-9CD0059A56BE}">
  <a:tblStyle styleId="{389D6A92-3152-4E0E-9705-9CD0059A56B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00971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8489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5194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46100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4"/>
          <p:cNvGrpSpPr/>
          <p:nvPr/>
        </p:nvGrpSpPr>
        <p:grpSpPr>
          <a:xfrm>
            <a:off x="830392" y="1191256"/>
            <a:ext cx="745763" cy="45826"/>
            <a:chOff x="4580561" y="2589004"/>
            <a:chExt cx="1064464" cy="25200"/>
          </a:xfrm>
        </p:grpSpPr>
        <p:sp>
          <p:nvSpPr>
            <p:cNvPr id="12" name="Google Shape;12;p2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15" name="Google Shape;15;p24"/>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6" name="Google Shape;16;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2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 name="Google Shape;33;p27"/>
          <p:cNvGrpSpPr/>
          <p:nvPr/>
        </p:nvGrpSpPr>
        <p:grpSpPr>
          <a:xfrm>
            <a:off x="830392" y="1191256"/>
            <a:ext cx="745763" cy="45826"/>
            <a:chOff x="4580561" y="2589004"/>
            <a:chExt cx="1064464" cy="25200"/>
          </a:xfrm>
        </p:grpSpPr>
        <p:sp>
          <p:nvSpPr>
            <p:cNvPr id="34" name="Google Shape;34;p2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2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37" name="Google Shape;37;p27"/>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8" name="Google Shape;38;p27"/>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9" name="Google Shape;39;p2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2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 name="Google Shape;42;p28"/>
          <p:cNvGrpSpPr/>
          <p:nvPr/>
        </p:nvGrpSpPr>
        <p:grpSpPr>
          <a:xfrm>
            <a:off x="830392" y="1191256"/>
            <a:ext cx="745763" cy="45826"/>
            <a:chOff x="4580561" y="2589004"/>
            <a:chExt cx="1064464" cy="25200"/>
          </a:xfrm>
        </p:grpSpPr>
        <p:sp>
          <p:nvSpPr>
            <p:cNvPr id="43" name="Google Shape;43;p2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2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6" name="Google Shape;46;p2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2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 name="Google Shape;49;p29"/>
          <p:cNvGrpSpPr/>
          <p:nvPr/>
        </p:nvGrpSpPr>
        <p:grpSpPr>
          <a:xfrm>
            <a:off x="830392" y="1191256"/>
            <a:ext cx="745763" cy="45826"/>
            <a:chOff x="4580561" y="2589004"/>
            <a:chExt cx="1064464" cy="25200"/>
          </a:xfrm>
        </p:grpSpPr>
        <p:sp>
          <p:nvSpPr>
            <p:cNvPr id="50" name="Google Shape;50;p2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2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3" name="Google Shape;53;p2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4" name="Google Shape;54;p2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30"/>
          <p:cNvGrpSpPr/>
          <p:nvPr/>
        </p:nvGrpSpPr>
        <p:grpSpPr>
          <a:xfrm>
            <a:off x="830392" y="4169130"/>
            <a:ext cx="745763" cy="45826"/>
            <a:chOff x="4580561" y="2589004"/>
            <a:chExt cx="1064464" cy="25200"/>
          </a:xfrm>
        </p:grpSpPr>
        <p:sp>
          <p:nvSpPr>
            <p:cNvPr id="57" name="Google Shape;57;p3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3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0" name="Google Shape;60;p3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3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31"/>
          <p:cNvGrpSpPr/>
          <p:nvPr/>
        </p:nvGrpSpPr>
        <p:grpSpPr>
          <a:xfrm>
            <a:off x="830392" y="1191256"/>
            <a:ext cx="745763" cy="45826"/>
            <a:chOff x="4580561" y="2589004"/>
            <a:chExt cx="1064464" cy="25200"/>
          </a:xfrm>
        </p:grpSpPr>
        <p:sp>
          <p:nvSpPr>
            <p:cNvPr id="64" name="Google Shape;64;p3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3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67" name="Google Shape;67;p3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8" name="Google Shape;68;p3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9" name="Google Shape;69;p3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3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72" name="Google Shape;72;p3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33"/>
          <p:cNvGrpSpPr/>
          <p:nvPr/>
        </p:nvGrpSpPr>
        <p:grpSpPr>
          <a:xfrm>
            <a:off x="830392" y="4169130"/>
            <a:ext cx="745763" cy="45826"/>
            <a:chOff x="4580561" y="2589004"/>
            <a:chExt cx="1064464" cy="25200"/>
          </a:xfrm>
        </p:grpSpPr>
        <p:sp>
          <p:nvSpPr>
            <p:cNvPr id="75" name="Google Shape;75;p3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33"/>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79" name="Google Shape;79;p3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3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title"/>
          </p:nvPr>
        </p:nvSpPr>
        <p:spPr>
          <a:xfrm>
            <a:off x="0" y="631132"/>
            <a:ext cx="91440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 sz="3200" dirty="0">
                <a:solidFill>
                  <a:srgbClr val="C00000"/>
                </a:solidFill>
                <a:latin typeface="Times New Roman"/>
                <a:ea typeface="Times New Roman"/>
                <a:cs typeface="Times New Roman"/>
                <a:sym typeface="Times New Roman"/>
              </a:rPr>
              <a:t>IRIS DATA CLASSIFICATION </a:t>
            </a:r>
            <a:br>
              <a:rPr lang="en" sz="3200" dirty="0">
                <a:solidFill>
                  <a:srgbClr val="C00000"/>
                </a:solidFill>
                <a:latin typeface="Times New Roman"/>
                <a:ea typeface="Times New Roman"/>
                <a:cs typeface="Times New Roman"/>
                <a:sym typeface="Times New Roman"/>
              </a:rPr>
            </a:br>
            <a:r>
              <a:rPr lang="en" sz="3200" dirty="0">
                <a:solidFill>
                  <a:srgbClr val="C00000"/>
                </a:solidFill>
                <a:latin typeface="Times New Roman"/>
                <a:ea typeface="Times New Roman"/>
                <a:cs typeface="Times New Roman"/>
                <a:sym typeface="Times New Roman"/>
              </a:rPr>
              <a:t>USING SVM</a:t>
            </a:r>
            <a:endParaRPr sz="3200">
              <a:solidFill>
                <a:srgbClr val="C00000"/>
              </a:solidFill>
            </a:endParaRPr>
          </a:p>
        </p:txBody>
      </p:sp>
      <p:sp>
        <p:nvSpPr>
          <p:cNvPr id="87" name="Google Shape;87;p1"/>
          <p:cNvSpPr txBox="1"/>
          <p:nvPr/>
        </p:nvSpPr>
        <p:spPr>
          <a:xfrm>
            <a:off x="82503" y="1849428"/>
            <a:ext cx="8875868" cy="31393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 sz="2200" b="1" i="0" u="sng" strike="noStrike" cap="none" dirty="0">
                <a:solidFill>
                  <a:srgbClr val="C00000"/>
                </a:solidFill>
                <a:latin typeface="Calibri"/>
                <a:ea typeface="Calibri"/>
                <a:cs typeface="Calibri"/>
                <a:sym typeface="Calibri"/>
              </a:rPr>
              <a:t>GUIDE</a:t>
            </a:r>
            <a:endParaRPr dirty="0"/>
          </a:p>
          <a:p>
            <a:pPr marL="0" marR="0" lvl="0" indent="0" algn="ctr" rtl="0">
              <a:lnSpc>
                <a:spcPct val="100000"/>
              </a:lnSpc>
              <a:spcBef>
                <a:spcPts val="0"/>
              </a:spcBef>
              <a:spcAft>
                <a:spcPts val="0"/>
              </a:spcAft>
              <a:buClr>
                <a:srgbClr val="000000"/>
              </a:buClr>
              <a:buSzPts val="2200"/>
              <a:buFont typeface="Arial"/>
              <a:buNone/>
            </a:pPr>
            <a:r>
              <a:rPr lang="en" sz="2200" b="1" i="0" u="none" strike="noStrike" cap="none" dirty="0">
                <a:solidFill>
                  <a:schemeClr val="dk2"/>
                </a:solidFill>
                <a:latin typeface="Calibri"/>
                <a:ea typeface="Calibri"/>
                <a:cs typeface="Calibri"/>
                <a:sym typeface="Calibri"/>
              </a:rPr>
              <a:t>Prof. </a:t>
            </a:r>
            <a:r>
              <a:rPr lang="en" sz="2200" b="1" dirty="0">
                <a:latin typeface="Calibri"/>
                <a:ea typeface="Calibri"/>
                <a:cs typeface="Calibri"/>
                <a:sym typeface="Calibri"/>
              </a:rPr>
              <a:t>S. R. Nalamwar</a:t>
            </a:r>
            <a:endParaRPr sz="2200" b="1" i="0" u="none" strike="noStrike" cap="none" dirty="0">
              <a:solidFill>
                <a:srgbClr val="1BA694"/>
              </a:solidFill>
              <a:latin typeface="Calibri"/>
              <a:ea typeface="Calibri"/>
              <a:cs typeface="Calibri"/>
              <a:sym typeface="Calibri"/>
            </a:endParaRPr>
          </a:p>
          <a:p>
            <a:pPr marL="0" marR="0" lvl="0" indent="0" algn="ctr" rtl="0">
              <a:lnSpc>
                <a:spcPct val="100000"/>
              </a:lnSpc>
              <a:spcBef>
                <a:spcPts val="0"/>
              </a:spcBef>
              <a:spcAft>
                <a:spcPts val="0"/>
              </a:spcAft>
              <a:buNone/>
            </a:pPr>
            <a:endParaRPr sz="2200" b="1" i="0" u="none" strike="noStrike" cap="none" dirty="0">
              <a:solidFill>
                <a:srgbClr val="1BA694"/>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200"/>
              <a:buFont typeface="Arial"/>
              <a:buNone/>
            </a:pPr>
            <a:r>
              <a:rPr lang="en" sz="2200" b="1" i="0" u="sng" strike="noStrike" cap="none" dirty="0">
                <a:solidFill>
                  <a:srgbClr val="C00000"/>
                </a:solidFill>
                <a:latin typeface="Calibri"/>
                <a:ea typeface="Calibri"/>
                <a:cs typeface="Calibri"/>
                <a:sym typeface="Calibri"/>
              </a:rPr>
              <a:t>PRESENTED BY</a:t>
            </a:r>
            <a:endParaRPr sz="2200" b="1" i="0" u="sng" strike="noStrike" cap="none" dirty="0">
              <a:solidFill>
                <a:srgbClr val="C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200"/>
              <a:buFont typeface="Arial"/>
              <a:buNone/>
            </a:pPr>
            <a:r>
              <a:rPr lang="en" sz="2200" b="1" i="0" u="none" strike="noStrike" cap="none" dirty="0">
                <a:solidFill>
                  <a:srgbClr val="000000"/>
                </a:solidFill>
                <a:latin typeface="Calibri"/>
                <a:ea typeface="Calibri"/>
                <a:cs typeface="Calibri"/>
                <a:sym typeface="Calibri"/>
              </a:rPr>
              <a:t>Sarthak Nilesh Thorat </a:t>
            </a:r>
            <a:endParaRPr dirty="0"/>
          </a:p>
          <a:p>
            <a:pPr marL="0" marR="0" lvl="0" indent="0" algn="ctr" rtl="0">
              <a:lnSpc>
                <a:spcPct val="100000"/>
              </a:lnSpc>
              <a:spcBef>
                <a:spcPts val="0"/>
              </a:spcBef>
              <a:spcAft>
                <a:spcPts val="0"/>
              </a:spcAft>
              <a:buClr>
                <a:srgbClr val="000000"/>
              </a:buClr>
              <a:buSzPts val="2200"/>
              <a:buFont typeface="Arial"/>
              <a:buNone/>
            </a:pPr>
            <a:r>
              <a:rPr lang="en" sz="2200" b="1" i="0" u="none" strike="noStrike" cap="none" dirty="0">
                <a:solidFill>
                  <a:srgbClr val="000000"/>
                </a:solidFill>
                <a:latin typeface="Calibri"/>
                <a:ea typeface="Calibri"/>
                <a:cs typeface="Calibri"/>
                <a:sym typeface="Calibri"/>
              </a:rPr>
              <a:t>Suraj Nandlal Shirude</a:t>
            </a:r>
            <a:endParaRPr sz="2200" b="1" i="0" u="none"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200"/>
              <a:buFont typeface="Arial"/>
              <a:buNone/>
            </a:pPr>
            <a:r>
              <a:rPr lang="en" sz="2200" b="1" i="0" u="none" strike="noStrike" cap="none" dirty="0">
                <a:solidFill>
                  <a:srgbClr val="000000"/>
                </a:solidFill>
                <a:latin typeface="Calibri"/>
                <a:ea typeface="Calibri"/>
                <a:cs typeface="Calibri"/>
                <a:sym typeface="Calibri"/>
              </a:rPr>
              <a:t>Hitesh Pankaj Saswadkar</a:t>
            </a:r>
            <a:endParaRPr sz="2200" b="1" i="0" u="none"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200"/>
              <a:buFont typeface="Arial"/>
              <a:buNone/>
            </a:pPr>
            <a:r>
              <a:rPr lang="en" sz="2200" b="1" i="0" u="none" strike="noStrike" cap="none" dirty="0">
                <a:solidFill>
                  <a:srgbClr val="000000"/>
                </a:solidFill>
                <a:latin typeface="Calibri"/>
                <a:ea typeface="Calibri"/>
                <a:cs typeface="Calibri"/>
                <a:sym typeface="Calibri"/>
              </a:rPr>
              <a:t>Pratik Rajendra Karhekar</a:t>
            </a:r>
            <a:endParaRPr sz="2200" b="1" i="0" u="none"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200"/>
              <a:buFont typeface="Arial"/>
              <a:buNone/>
            </a:pPr>
            <a:r>
              <a:rPr lang="en" sz="2200" b="1" i="0" u="none" strike="noStrike" cap="none" dirty="0">
                <a:solidFill>
                  <a:srgbClr val="000000"/>
                </a:solidFill>
                <a:latin typeface="Calibri"/>
                <a:ea typeface="Calibri"/>
                <a:cs typeface="Calibri"/>
                <a:sym typeface="Calibri"/>
              </a:rPr>
              <a:t>Vishal Dadasaheb Tanawade</a:t>
            </a:r>
            <a:endParaRPr sz="2200" b="1" i="0" u="none" strike="noStrike" cap="none" dirty="0">
              <a:solidFill>
                <a:srgbClr val="000000"/>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1A9EB49-A963-853C-5B8D-DB6C98A817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a:spLocks noGrp="1"/>
          </p:cNvSpPr>
          <p:nvPr>
            <p:ph type="title"/>
          </p:nvPr>
        </p:nvSpPr>
        <p:spPr>
          <a:xfrm>
            <a:off x="1609100" y="597797"/>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3200" dirty="0">
                <a:solidFill>
                  <a:srgbClr val="C00000"/>
                </a:solidFill>
              </a:rPr>
              <a:t>Linear Kernel</a:t>
            </a:r>
            <a:endParaRPr sz="3200" dirty="0">
              <a:solidFill>
                <a:srgbClr val="C00000"/>
              </a:solidFill>
            </a:endParaRPr>
          </a:p>
        </p:txBody>
      </p:sp>
      <p:sp>
        <p:nvSpPr>
          <p:cNvPr id="172" name="Google Shape;172;p14"/>
          <p:cNvSpPr txBox="1">
            <a:spLocks noGrp="1"/>
          </p:cNvSpPr>
          <p:nvPr>
            <p:ph type="body" idx="1"/>
          </p:nvPr>
        </p:nvSpPr>
        <p:spPr>
          <a:xfrm>
            <a:off x="729450" y="1319475"/>
            <a:ext cx="7688700" cy="3457500"/>
          </a:xfrm>
          <a:prstGeom prst="rect">
            <a:avLst/>
          </a:prstGeom>
          <a:noFill/>
          <a:ln>
            <a:noFill/>
          </a:ln>
        </p:spPr>
        <p:txBody>
          <a:bodyPr spcFirstLastPara="1" wrap="square" lIns="91425" tIns="91425" rIns="91425" bIns="91425" anchor="t" anchorCtr="0">
            <a:normAutofit/>
          </a:bodyPr>
          <a:lstStyle/>
          <a:p>
            <a:pPr algn="just">
              <a:buFont typeface="Wingdings" panose="05000000000000000000" pitchFamily="2" charset="2"/>
              <a:buChar char="Ø"/>
            </a:pPr>
            <a:r>
              <a:rPr lang="en-US" sz="1800" dirty="0">
                <a:solidFill>
                  <a:srgbClr val="000000"/>
                </a:solidFill>
                <a:latin typeface="Calibri"/>
                <a:cs typeface="Calibri"/>
              </a:rPr>
              <a:t>Linear Kernel is used when the data is Linearly separable, that is, it can be separated using a single Line. It is one of the most common kernels to be used. It is mostly used when there are a Large number of Features in a particular Data Set.</a:t>
            </a:r>
          </a:p>
          <a:p>
            <a:pPr algn="just">
              <a:buFont typeface="Wingdings" panose="05000000000000000000" pitchFamily="2" charset="2"/>
              <a:buChar char="Ø"/>
            </a:pPr>
            <a:r>
              <a:rPr lang="en-US" sz="1800" dirty="0">
                <a:solidFill>
                  <a:srgbClr val="000000"/>
                </a:solidFill>
                <a:latin typeface="Calibri"/>
                <a:cs typeface="Calibri"/>
              </a:rPr>
              <a:t>One of the examples where there are a lot of features, is Text Classification, as each alphabet is a new feature. So we mostly use Linear Kernel in Text Classification</a:t>
            </a:r>
            <a:r>
              <a:rPr lang="en-US" sz="2400" b="0" i="0" dirty="0">
                <a:solidFill>
                  <a:srgbClr val="273239"/>
                </a:solidFill>
                <a:effectLst/>
                <a:latin typeface="urw-din"/>
              </a:rPr>
              <a:t>.</a:t>
            </a:r>
            <a:endParaRPr sz="1800" b="1" dirty="0">
              <a:solidFill>
                <a:srgbClr val="000000"/>
              </a:solidFill>
              <a:latin typeface="Times New Roman"/>
              <a:ea typeface="Times New Roman"/>
              <a:cs typeface="Times New Roman"/>
              <a:sym typeface="Times New Roman"/>
            </a:endParaRPr>
          </a:p>
          <a:p>
            <a:pPr marL="365760" lvl="0" indent="0" algn="l" rtl="0">
              <a:lnSpc>
                <a:spcPct val="100000"/>
              </a:lnSpc>
              <a:spcBef>
                <a:spcPts val="600"/>
              </a:spcBef>
              <a:spcAft>
                <a:spcPts val="0"/>
              </a:spcAft>
              <a:buClr>
                <a:srgbClr val="000000"/>
              </a:buClr>
              <a:buSzPct val="95000"/>
              <a:buFont typeface="Noto Sans Symbols"/>
              <a:buNone/>
            </a:pPr>
            <a:endParaRPr sz="2000" b="1" dirty="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1200"/>
              </a:spcAft>
              <a:buSzPct val="129032"/>
              <a:buNone/>
            </a:pPr>
            <a:endParaRPr dirty="0"/>
          </a:p>
        </p:txBody>
      </p:sp>
      <p:sp>
        <p:nvSpPr>
          <p:cNvPr id="2" name="Slide Number Placeholder 1">
            <a:extLst>
              <a:ext uri="{FF2B5EF4-FFF2-40B4-BE49-F238E27FC236}">
                <a16:creationId xmlns:a16="http://schemas.microsoft.com/office/drawing/2014/main" id="{F7BD376E-E0C6-39C9-3883-1D2BC8CFAC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Tree>
    <p:extLst>
      <p:ext uri="{BB962C8B-B14F-4D97-AF65-F5344CB8AC3E}">
        <p14:creationId xmlns:p14="http://schemas.microsoft.com/office/powerpoint/2010/main" val="2978323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a:spLocks noGrp="1"/>
          </p:cNvSpPr>
          <p:nvPr>
            <p:ph type="title"/>
          </p:nvPr>
        </p:nvSpPr>
        <p:spPr>
          <a:xfrm>
            <a:off x="1717588" y="667539"/>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3200" dirty="0">
                <a:solidFill>
                  <a:srgbClr val="C00000"/>
                </a:solidFill>
              </a:rPr>
              <a:t>Polynomial Kernel</a:t>
            </a:r>
            <a:endParaRPr sz="3200" dirty="0">
              <a:solidFill>
                <a:srgbClr val="C00000"/>
              </a:solidFill>
            </a:endParaRPr>
          </a:p>
        </p:txBody>
      </p:sp>
      <p:sp>
        <p:nvSpPr>
          <p:cNvPr id="172" name="Google Shape;172;p14"/>
          <p:cNvSpPr txBox="1">
            <a:spLocks noGrp="1"/>
          </p:cNvSpPr>
          <p:nvPr>
            <p:ph type="body" idx="1"/>
          </p:nvPr>
        </p:nvSpPr>
        <p:spPr>
          <a:xfrm>
            <a:off x="729450" y="1319475"/>
            <a:ext cx="7688700" cy="3457500"/>
          </a:xfrm>
          <a:prstGeom prst="rect">
            <a:avLst/>
          </a:prstGeom>
          <a:noFill/>
          <a:ln>
            <a:noFill/>
          </a:ln>
        </p:spPr>
        <p:txBody>
          <a:bodyPr spcFirstLastPara="1" wrap="square" lIns="91425" tIns="91425" rIns="91425" bIns="91425" anchor="t" anchorCtr="0">
            <a:normAutofit/>
          </a:bodyPr>
          <a:lstStyle/>
          <a:p>
            <a:pPr marL="822960" lvl="0" indent="-457200" algn="l" rtl="0">
              <a:lnSpc>
                <a:spcPct val="100000"/>
              </a:lnSpc>
              <a:spcBef>
                <a:spcPts val="600"/>
              </a:spcBef>
              <a:spcAft>
                <a:spcPts val="0"/>
              </a:spcAft>
              <a:buClr>
                <a:srgbClr val="000000"/>
              </a:buClr>
              <a:buSzPct val="95000"/>
              <a:buFont typeface="Wingdings" panose="05000000000000000000" pitchFamily="2" charset="2"/>
              <a:buChar char="Ø"/>
            </a:pPr>
            <a:r>
              <a:rPr lang="en-US" sz="2800" b="1" i="0" dirty="0">
                <a:solidFill>
                  <a:srgbClr val="273239"/>
                </a:solidFill>
                <a:effectLst/>
                <a:latin typeface="urw-din"/>
              </a:rPr>
              <a:t> </a:t>
            </a:r>
            <a:r>
              <a:rPr lang="en-US" sz="1800" dirty="0">
                <a:solidFill>
                  <a:srgbClr val="000000"/>
                </a:solidFill>
                <a:latin typeface="Calibri"/>
                <a:cs typeface="Calibri"/>
              </a:rPr>
              <a:t>It represents the similarity of vectors in the training set of data in a feature space over polynomials of the original variables used in the kernel.</a:t>
            </a:r>
          </a:p>
          <a:p>
            <a:pPr marL="822960" lvl="0" indent="-457200" algn="l" rtl="0">
              <a:lnSpc>
                <a:spcPct val="100000"/>
              </a:lnSpc>
              <a:spcBef>
                <a:spcPts val="600"/>
              </a:spcBef>
              <a:spcAft>
                <a:spcPts val="0"/>
              </a:spcAft>
              <a:buClr>
                <a:srgbClr val="000000"/>
              </a:buClr>
              <a:buSzPct val="95000"/>
              <a:buFont typeface="Wingdings" panose="05000000000000000000" pitchFamily="2" charset="2"/>
              <a:buChar char="Ø"/>
            </a:pPr>
            <a:r>
              <a:rPr lang="en-US" sz="1800" dirty="0">
                <a:solidFill>
                  <a:srgbClr val="000000"/>
                </a:solidFill>
                <a:latin typeface="Calibri"/>
                <a:cs typeface="Calibri"/>
              </a:rPr>
              <a:t>the polynomial kernel looks not only at the given features of input samples to determine their similarity, but also combinations of these.</a:t>
            </a:r>
          </a:p>
          <a:p>
            <a:pPr marL="822960" lvl="0" indent="-457200" algn="l" rtl="0">
              <a:lnSpc>
                <a:spcPct val="100000"/>
              </a:lnSpc>
              <a:spcBef>
                <a:spcPts val="600"/>
              </a:spcBef>
              <a:spcAft>
                <a:spcPts val="0"/>
              </a:spcAft>
              <a:buClr>
                <a:srgbClr val="000000"/>
              </a:buClr>
              <a:buSzPct val="95000"/>
              <a:buFont typeface="Wingdings" panose="05000000000000000000" pitchFamily="2" charset="2"/>
              <a:buChar char="Ø"/>
            </a:pPr>
            <a:r>
              <a:rPr lang="en-US" sz="1800" dirty="0">
                <a:solidFill>
                  <a:srgbClr val="000000"/>
                </a:solidFill>
                <a:latin typeface="Calibri"/>
                <a:cs typeface="Calibri"/>
              </a:rPr>
              <a:t>In the context of regression analysis, such combinations are known as interaction features. </a:t>
            </a:r>
          </a:p>
          <a:p>
            <a:pPr marL="822960" lvl="0" indent="-457200" algn="l" rtl="0">
              <a:lnSpc>
                <a:spcPct val="100000"/>
              </a:lnSpc>
              <a:spcBef>
                <a:spcPts val="600"/>
              </a:spcBef>
              <a:spcAft>
                <a:spcPts val="0"/>
              </a:spcAft>
              <a:buClr>
                <a:srgbClr val="000000"/>
              </a:buClr>
              <a:buSzPct val="95000"/>
              <a:buFont typeface="Wingdings" panose="05000000000000000000" pitchFamily="2" charset="2"/>
              <a:buChar char="Ø"/>
            </a:pPr>
            <a:endParaRPr sz="1800" dirty="0">
              <a:solidFill>
                <a:srgbClr val="000000"/>
              </a:solidFill>
              <a:latin typeface="Calibri"/>
              <a:cs typeface="Calibri"/>
              <a:sym typeface="Times New Roman"/>
            </a:endParaRPr>
          </a:p>
          <a:p>
            <a:pPr marL="0" lvl="0" indent="0" algn="l" rtl="0">
              <a:lnSpc>
                <a:spcPct val="115000"/>
              </a:lnSpc>
              <a:spcBef>
                <a:spcPts val="0"/>
              </a:spcBef>
              <a:spcAft>
                <a:spcPts val="1200"/>
              </a:spcAft>
              <a:buSzPct val="129032"/>
              <a:buNone/>
            </a:pPr>
            <a:endParaRPr dirty="0"/>
          </a:p>
        </p:txBody>
      </p:sp>
      <p:sp>
        <p:nvSpPr>
          <p:cNvPr id="2" name="Slide Number Placeholder 1">
            <a:extLst>
              <a:ext uri="{FF2B5EF4-FFF2-40B4-BE49-F238E27FC236}">
                <a16:creationId xmlns:a16="http://schemas.microsoft.com/office/drawing/2014/main" id="{F7BD376E-E0C6-39C9-3883-1D2BC8CFAC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extLst>
      <p:ext uri="{BB962C8B-B14F-4D97-AF65-F5344CB8AC3E}">
        <p14:creationId xmlns:p14="http://schemas.microsoft.com/office/powerpoint/2010/main" val="1527056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a:spLocks noGrp="1"/>
          </p:cNvSpPr>
          <p:nvPr>
            <p:ph type="title"/>
          </p:nvPr>
        </p:nvSpPr>
        <p:spPr>
          <a:xfrm>
            <a:off x="1609100" y="597797"/>
            <a:ext cx="7688700" cy="535200"/>
          </a:xfrm>
          <a:prstGeom prst="rect">
            <a:avLst/>
          </a:prstGeom>
          <a:noFill/>
          <a:ln>
            <a:noFill/>
          </a:ln>
        </p:spPr>
        <p:txBody>
          <a:bodyPr spcFirstLastPara="1" wrap="square" lIns="91425" tIns="91425" rIns="91425" bIns="91425" anchor="t" anchorCtr="0">
            <a:noAutofit/>
          </a:bodyPr>
          <a:lstStyle/>
          <a:p>
            <a:pPr lvl="0"/>
            <a:r>
              <a:rPr lang="en-US" sz="3200" dirty="0">
                <a:solidFill>
                  <a:srgbClr val="C00000"/>
                </a:solidFill>
              </a:rPr>
              <a:t>Advantages of SVM</a:t>
            </a:r>
            <a:endParaRPr sz="3200">
              <a:solidFill>
                <a:srgbClr val="C00000"/>
              </a:solidFill>
            </a:endParaRPr>
          </a:p>
        </p:txBody>
      </p:sp>
      <p:sp>
        <p:nvSpPr>
          <p:cNvPr id="172" name="Google Shape;172;p14"/>
          <p:cNvSpPr txBox="1">
            <a:spLocks noGrp="1"/>
          </p:cNvSpPr>
          <p:nvPr>
            <p:ph type="body" idx="1"/>
          </p:nvPr>
        </p:nvSpPr>
        <p:spPr>
          <a:xfrm>
            <a:off x="729450" y="1319475"/>
            <a:ext cx="7688700" cy="3457500"/>
          </a:xfrm>
          <a:prstGeom prst="rect">
            <a:avLst/>
          </a:prstGeom>
          <a:noFill/>
          <a:ln>
            <a:noFill/>
          </a:ln>
        </p:spPr>
        <p:txBody>
          <a:bodyPr spcFirstLastPara="1" wrap="square" lIns="91425" tIns="91425" rIns="91425" bIns="91425" anchor="t" anchorCtr="0">
            <a:normAutofit/>
          </a:bodyPr>
          <a:lstStyle/>
          <a:p>
            <a:pPr fontAlgn="base">
              <a:buFont typeface="Wingdings" panose="05000000000000000000" pitchFamily="2" charset="2"/>
              <a:buChar char="Ø"/>
            </a:pPr>
            <a:r>
              <a:rPr lang="en-US" sz="1800" dirty="0">
                <a:solidFill>
                  <a:srgbClr val="000000"/>
                </a:solidFill>
                <a:latin typeface="Calibri"/>
                <a:cs typeface="Calibri"/>
              </a:rPr>
              <a:t>Effective in high dimensional cases</a:t>
            </a:r>
          </a:p>
          <a:p>
            <a:pPr fontAlgn="base">
              <a:buFont typeface="Wingdings" panose="05000000000000000000" pitchFamily="2" charset="2"/>
              <a:buChar char="Ø"/>
            </a:pPr>
            <a:r>
              <a:rPr lang="en-US" sz="1800" dirty="0">
                <a:solidFill>
                  <a:srgbClr val="000000"/>
                </a:solidFill>
                <a:latin typeface="Calibri"/>
                <a:cs typeface="Calibri"/>
              </a:rPr>
              <a:t>Its memory efficient as it uses a subset of training points in the decision function called support vectors</a:t>
            </a:r>
          </a:p>
          <a:p>
            <a:pPr fontAlgn="base">
              <a:buFont typeface="Wingdings" panose="05000000000000000000" pitchFamily="2" charset="2"/>
              <a:buChar char="Ø"/>
            </a:pPr>
            <a:r>
              <a:rPr lang="en-US" sz="1800" dirty="0">
                <a:solidFill>
                  <a:srgbClr val="000000"/>
                </a:solidFill>
                <a:latin typeface="Calibri"/>
                <a:cs typeface="Calibri"/>
              </a:rPr>
              <a:t>Different kernel functions can be specified for the decision functions and its possible to specify custom kernels</a:t>
            </a:r>
          </a:p>
          <a:p>
            <a:pPr marL="844249" lvl="0" indent="-285750" algn="l" rtl="0">
              <a:lnSpc>
                <a:spcPct val="100000"/>
              </a:lnSpc>
              <a:spcBef>
                <a:spcPts val="600"/>
              </a:spcBef>
              <a:spcAft>
                <a:spcPts val="0"/>
              </a:spcAft>
              <a:buClr>
                <a:srgbClr val="000000"/>
              </a:buClr>
              <a:buSzPct val="95000"/>
              <a:buFont typeface="Wingdings" panose="05000000000000000000" pitchFamily="2" charset="2"/>
              <a:buChar char="Ø"/>
            </a:pPr>
            <a:endParaRPr sz="1800" dirty="0">
              <a:solidFill>
                <a:srgbClr val="000000"/>
              </a:solidFill>
              <a:latin typeface="Calibri"/>
              <a:cs typeface="Calibri"/>
              <a:sym typeface="Times New Roman"/>
            </a:endParaRPr>
          </a:p>
          <a:p>
            <a:pPr marL="365760" lvl="0" indent="0" algn="l" rtl="0">
              <a:lnSpc>
                <a:spcPct val="100000"/>
              </a:lnSpc>
              <a:spcBef>
                <a:spcPts val="600"/>
              </a:spcBef>
              <a:spcAft>
                <a:spcPts val="0"/>
              </a:spcAft>
              <a:buClr>
                <a:srgbClr val="000000"/>
              </a:buClr>
              <a:buSzPct val="95000"/>
              <a:buFont typeface="Noto Sans Symbols"/>
              <a:buNone/>
            </a:pPr>
            <a:endParaRPr sz="2000" b="1" dirty="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1200"/>
              </a:spcAft>
              <a:buSzPct val="129032"/>
              <a:buNone/>
            </a:pPr>
            <a:endParaRPr dirty="0"/>
          </a:p>
        </p:txBody>
      </p:sp>
      <p:sp>
        <p:nvSpPr>
          <p:cNvPr id="2" name="Slide Number Placeholder 1">
            <a:extLst>
              <a:ext uri="{FF2B5EF4-FFF2-40B4-BE49-F238E27FC236}">
                <a16:creationId xmlns:a16="http://schemas.microsoft.com/office/drawing/2014/main" id="{8EA4A8DB-0EAE-FFE5-2AD2-ADFBF1101A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1"/>
          <p:cNvSpPr txBox="1">
            <a:spLocks noGrp="1"/>
          </p:cNvSpPr>
          <p:nvPr>
            <p:ph type="title"/>
          </p:nvPr>
        </p:nvSpPr>
        <p:spPr>
          <a:xfrm>
            <a:off x="1618249" y="629846"/>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3200">
                <a:solidFill>
                  <a:srgbClr val="C00000"/>
                </a:solidFill>
              </a:rPr>
              <a:t>APPLICATIONS</a:t>
            </a:r>
            <a:endParaRPr/>
          </a:p>
        </p:txBody>
      </p:sp>
      <p:sp>
        <p:nvSpPr>
          <p:cNvPr id="252" name="Google Shape;252;p21"/>
          <p:cNvSpPr txBox="1"/>
          <p:nvPr/>
        </p:nvSpPr>
        <p:spPr>
          <a:xfrm>
            <a:off x="205740" y="1798320"/>
            <a:ext cx="8793480" cy="3447057"/>
          </a:xfrm>
          <a:prstGeom prst="rect">
            <a:avLst/>
          </a:prstGeom>
          <a:noFill/>
          <a:ln>
            <a:noFill/>
          </a:ln>
        </p:spPr>
        <p:txBody>
          <a:bodyPr spcFirstLastPara="1" wrap="square" lIns="91425" tIns="45700" rIns="91425" bIns="45700" anchor="t" anchorCtr="0">
            <a:spAutoFit/>
          </a:bodyPr>
          <a:lstStyle/>
          <a:p>
            <a:pPr fontAlgn="base">
              <a:buFont typeface="Wingdings" pitchFamily="2" charset="2"/>
              <a:buChar char="Ø"/>
            </a:pPr>
            <a:r>
              <a:rPr lang="en-US" sz="1800" b="1" dirty="0"/>
              <a:t>Face detection</a:t>
            </a:r>
            <a:r>
              <a:rPr lang="en-US" sz="1800" dirty="0"/>
              <a:t> – SVM classify parts of the image as a face and non-face and create a square boundary around the face.</a:t>
            </a:r>
          </a:p>
          <a:p>
            <a:pPr marL="0" marR="0" lvl="0" indent="0" algn="l" rtl="0">
              <a:lnSpc>
                <a:spcPct val="100000"/>
              </a:lnSpc>
              <a:spcBef>
                <a:spcPts val="0"/>
              </a:spcBef>
              <a:spcAft>
                <a:spcPts val="0"/>
              </a:spcAft>
              <a:buFont typeface="Wingdings" pitchFamily="2" charset="2"/>
              <a:buChar char="Ø"/>
            </a:pPr>
            <a:endParaRPr sz="1800" b="0" i="0" u="none" strike="noStrike" cap="none" dirty="0">
              <a:solidFill>
                <a:srgbClr val="000000"/>
              </a:solidFill>
              <a:latin typeface="Arial"/>
              <a:ea typeface="Arial"/>
              <a:cs typeface="Arial"/>
              <a:sym typeface="Arial"/>
            </a:endParaRPr>
          </a:p>
          <a:p>
            <a:pPr fontAlgn="base">
              <a:buFont typeface="Wingdings" pitchFamily="2" charset="2"/>
              <a:buChar char="Ø"/>
            </a:pPr>
            <a:r>
              <a:rPr lang="en-US" sz="1800" b="1" dirty="0"/>
              <a:t>Classification of images</a:t>
            </a:r>
            <a:r>
              <a:rPr lang="en-US" sz="1800" dirty="0"/>
              <a:t> – Use of SVMs provides better search accuracy for image classification. It provides better accuracy in comparison to the traditional query-based searching techniques.</a:t>
            </a:r>
          </a:p>
          <a:p>
            <a:pPr fontAlgn="base">
              <a:buFont typeface="Wingdings" pitchFamily="2" charset="2"/>
              <a:buChar char="Ø"/>
            </a:pPr>
            <a:endParaRPr lang="en-US" sz="1800" dirty="0"/>
          </a:p>
          <a:p>
            <a:pPr fontAlgn="base">
              <a:buFont typeface="Wingdings" pitchFamily="2" charset="2"/>
              <a:buChar char="Ø"/>
            </a:pPr>
            <a:r>
              <a:rPr lang="en-US" sz="1800" b="1" dirty="0"/>
              <a:t>Handwriting recognition</a:t>
            </a:r>
            <a:r>
              <a:rPr lang="en-US" sz="1800" dirty="0"/>
              <a:t> – We use SVMs to recognize handwritten characters used widely.</a:t>
            </a:r>
          </a:p>
          <a:p>
            <a:pPr fontAlgn="base">
              <a:buFont typeface="Wingdings" pitchFamily="2" charset="2"/>
              <a:buChar char="Ø"/>
            </a:pPr>
            <a:endParaRPr lang="en-US" sz="1800" dirty="0"/>
          </a:p>
          <a:p>
            <a:pPr marL="0" marR="0" lvl="0" indent="-152400" algn="l" rtl="0">
              <a:lnSpc>
                <a:spcPct val="100000"/>
              </a:lnSpc>
              <a:spcBef>
                <a:spcPts val="0"/>
              </a:spcBef>
              <a:spcAft>
                <a:spcPts val="0"/>
              </a:spcAft>
              <a:buClr>
                <a:srgbClr val="000000"/>
              </a:buClr>
              <a:buSzPts val="2400"/>
              <a:buFont typeface="Wingdings" pitchFamily="2" charset="2"/>
              <a:buChar char="Ø"/>
            </a:pPr>
            <a:endParaRPr dirty="0"/>
          </a:p>
          <a:p>
            <a:pPr marL="0" marR="0" lvl="0" indent="0" algn="l" rtl="0">
              <a:lnSpc>
                <a:spcPct val="100000"/>
              </a:lnSpc>
              <a:spcBef>
                <a:spcPts val="0"/>
              </a:spcBef>
              <a:spcAft>
                <a:spcPts val="0"/>
              </a:spcAft>
              <a:buClr>
                <a:srgbClr val="000000"/>
              </a:buClr>
              <a:buSzPts val="2400"/>
              <a:buFont typeface="Wingdings" pitchFamily="2" charset="2"/>
              <a:buChar char="Ø"/>
            </a:pPr>
            <a:endParaRPr sz="2400" b="0" i="0" u="none" strike="noStrike" cap="none" dirty="0">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02812C86-AFE1-B078-F677-64F4BD6FE8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0"/>
          <p:cNvSpPr txBox="1">
            <a:spLocks noGrp="1"/>
          </p:cNvSpPr>
          <p:nvPr>
            <p:ph type="title"/>
          </p:nvPr>
        </p:nvSpPr>
        <p:spPr>
          <a:xfrm>
            <a:off x="1605750" y="6328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3200" dirty="0">
                <a:solidFill>
                  <a:srgbClr val="C00000"/>
                </a:solidFill>
              </a:rPr>
              <a:t>Classification Report (Linear Kernel)</a:t>
            </a:r>
            <a:endParaRPr sz="3200" dirty="0">
              <a:solidFill>
                <a:srgbClr val="C00000"/>
              </a:solidFill>
            </a:endParaRPr>
          </a:p>
        </p:txBody>
      </p:sp>
      <p:pic>
        <p:nvPicPr>
          <p:cNvPr id="3" name="Picture 2">
            <a:extLst>
              <a:ext uri="{FF2B5EF4-FFF2-40B4-BE49-F238E27FC236}">
                <a16:creationId xmlns:a16="http://schemas.microsoft.com/office/drawing/2014/main" id="{056AFFE5-7846-3430-194A-E1612CBA54C7}"/>
              </a:ext>
            </a:extLst>
          </p:cNvPr>
          <p:cNvPicPr>
            <a:picLocks noChangeAspect="1"/>
          </p:cNvPicPr>
          <p:nvPr/>
        </p:nvPicPr>
        <p:blipFill>
          <a:blip r:embed="rId3"/>
          <a:stretch>
            <a:fillRect/>
          </a:stretch>
        </p:blipFill>
        <p:spPr>
          <a:xfrm>
            <a:off x="900576" y="1733129"/>
            <a:ext cx="7696459" cy="2932504"/>
          </a:xfrm>
          <a:prstGeom prst="rect">
            <a:avLst/>
          </a:prstGeom>
        </p:spPr>
      </p:pic>
      <p:sp>
        <p:nvSpPr>
          <p:cNvPr id="4" name="Slide Number Placeholder 3">
            <a:extLst>
              <a:ext uri="{FF2B5EF4-FFF2-40B4-BE49-F238E27FC236}">
                <a16:creationId xmlns:a16="http://schemas.microsoft.com/office/drawing/2014/main" id="{38EF634B-8416-8E4C-A198-BB15C05431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0"/>
          <p:cNvSpPr txBox="1">
            <a:spLocks noGrp="1"/>
          </p:cNvSpPr>
          <p:nvPr>
            <p:ph type="title"/>
          </p:nvPr>
        </p:nvSpPr>
        <p:spPr>
          <a:xfrm>
            <a:off x="503695" y="632850"/>
            <a:ext cx="8790755"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3200" dirty="0">
                <a:solidFill>
                  <a:srgbClr val="C00000"/>
                </a:solidFill>
              </a:rPr>
              <a:t>Classification Report (Polynomial Kernel)</a:t>
            </a:r>
            <a:endParaRPr sz="3200" dirty="0">
              <a:solidFill>
                <a:srgbClr val="C00000"/>
              </a:solidFill>
            </a:endParaRPr>
          </a:p>
        </p:txBody>
      </p:sp>
      <p:pic>
        <p:nvPicPr>
          <p:cNvPr id="4" name="Picture 3">
            <a:extLst>
              <a:ext uri="{FF2B5EF4-FFF2-40B4-BE49-F238E27FC236}">
                <a16:creationId xmlns:a16="http://schemas.microsoft.com/office/drawing/2014/main" id="{ED7C5A19-10C7-2813-9701-85944D959523}"/>
              </a:ext>
            </a:extLst>
          </p:cNvPr>
          <p:cNvPicPr>
            <a:picLocks noChangeAspect="1"/>
          </p:cNvPicPr>
          <p:nvPr/>
        </p:nvPicPr>
        <p:blipFill>
          <a:blip r:embed="rId3"/>
          <a:stretch>
            <a:fillRect/>
          </a:stretch>
        </p:blipFill>
        <p:spPr>
          <a:xfrm>
            <a:off x="949965" y="1377920"/>
            <a:ext cx="7525011" cy="3132730"/>
          </a:xfrm>
          <a:prstGeom prst="rect">
            <a:avLst/>
          </a:prstGeom>
        </p:spPr>
      </p:pic>
      <p:sp>
        <p:nvSpPr>
          <p:cNvPr id="5" name="Slide Number Placeholder 4">
            <a:extLst>
              <a:ext uri="{FF2B5EF4-FFF2-40B4-BE49-F238E27FC236}">
                <a16:creationId xmlns:a16="http://schemas.microsoft.com/office/drawing/2014/main" id="{AB817859-B76B-8731-B031-A157703393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extLst>
      <p:ext uri="{BB962C8B-B14F-4D97-AF65-F5344CB8AC3E}">
        <p14:creationId xmlns:p14="http://schemas.microsoft.com/office/powerpoint/2010/main" val="990273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2"/>
          <p:cNvSpPr txBox="1"/>
          <p:nvPr/>
        </p:nvSpPr>
        <p:spPr>
          <a:xfrm>
            <a:off x="1141281" y="2158809"/>
            <a:ext cx="6833937" cy="110799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6600" b="1" i="0" u="none" strike="noStrike" cap="none">
                <a:solidFill>
                  <a:srgbClr val="C00000"/>
                </a:solidFill>
                <a:latin typeface="Calibri"/>
                <a:ea typeface="Calibri"/>
                <a:cs typeface="Calibri"/>
                <a:sym typeface="Calibri"/>
              </a:rPr>
              <a:t>THANK  YOU</a:t>
            </a:r>
            <a:endParaRPr/>
          </a:p>
        </p:txBody>
      </p:sp>
      <p:sp>
        <p:nvSpPr>
          <p:cNvPr id="2" name="Slide Number Placeholder 1">
            <a:extLst>
              <a:ext uri="{FF2B5EF4-FFF2-40B4-BE49-F238E27FC236}">
                <a16:creationId xmlns:a16="http://schemas.microsoft.com/office/drawing/2014/main" id="{46071662-560D-3C4F-08C6-B3999E4F4F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1628924" y="706249"/>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3200">
                <a:solidFill>
                  <a:srgbClr val="C00000"/>
                </a:solidFill>
              </a:rPr>
              <a:t>INTRODUCTION</a:t>
            </a:r>
            <a:endParaRPr/>
          </a:p>
        </p:txBody>
      </p:sp>
      <p:sp>
        <p:nvSpPr>
          <p:cNvPr id="93" name="Google Shape;93;p2"/>
          <p:cNvSpPr txBox="1">
            <a:spLocks noGrp="1"/>
          </p:cNvSpPr>
          <p:nvPr>
            <p:ph type="body" idx="1"/>
          </p:nvPr>
        </p:nvSpPr>
        <p:spPr>
          <a:xfrm>
            <a:off x="715700" y="1732570"/>
            <a:ext cx="7688700" cy="3225300"/>
          </a:xfrm>
          <a:prstGeom prst="rect">
            <a:avLst/>
          </a:prstGeom>
          <a:noFill/>
          <a:ln>
            <a:noFill/>
          </a:ln>
        </p:spPr>
        <p:txBody>
          <a:bodyPr spcFirstLastPara="1" wrap="square" lIns="91425" tIns="91425" rIns="91425" bIns="91425" anchor="t" anchorCtr="0">
            <a:noAutofit/>
          </a:bodyPr>
          <a:lstStyle/>
          <a:p>
            <a:pPr marL="384048" lvl="1" indent="-170180" algn="l" rtl="0">
              <a:lnSpc>
                <a:spcPct val="80000"/>
              </a:lnSpc>
              <a:spcBef>
                <a:spcPts val="0"/>
              </a:spcBef>
              <a:spcAft>
                <a:spcPts val="0"/>
              </a:spcAft>
              <a:buClr>
                <a:srgbClr val="000000"/>
              </a:buClr>
              <a:buSzPts val="1800"/>
              <a:buFont typeface="Noto Sans Symbols"/>
              <a:buChar char="⮚"/>
            </a:pPr>
            <a:r>
              <a:rPr lang="en" sz="2200" dirty="0">
                <a:solidFill>
                  <a:srgbClr val="000000"/>
                </a:solidFill>
                <a:latin typeface="Calibri"/>
                <a:ea typeface="Calibri"/>
                <a:cs typeface="Calibri"/>
                <a:sym typeface="Calibri"/>
              </a:rPr>
              <a:t>Machine learning (ML) and deep learning (DL) are AI fields that have exploded in popularity in molecular biology. </a:t>
            </a:r>
            <a:endParaRPr sz="2200" dirty="0">
              <a:solidFill>
                <a:srgbClr val="000000"/>
              </a:solidFill>
              <a:latin typeface="Century Gothic"/>
              <a:ea typeface="Century Gothic"/>
              <a:cs typeface="Century Gothic"/>
              <a:sym typeface="Century Gothic"/>
            </a:endParaRPr>
          </a:p>
          <a:p>
            <a:pPr marL="384048" lvl="1" indent="-170180" algn="l" rtl="0">
              <a:lnSpc>
                <a:spcPct val="80000"/>
              </a:lnSpc>
              <a:spcBef>
                <a:spcPts val="600"/>
              </a:spcBef>
              <a:spcAft>
                <a:spcPts val="0"/>
              </a:spcAft>
              <a:buClr>
                <a:srgbClr val="000000"/>
              </a:buClr>
              <a:buSzPts val="1800"/>
              <a:buFont typeface="Noto Sans Symbols"/>
              <a:buChar char="⮚"/>
            </a:pPr>
            <a:r>
              <a:rPr lang="en" sz="2200" dirty="0">
                <a:solidFill>
                  <a:srgbClr val="000000"/>
                </a:solidFill>
                <a:latin typeface="Calibri"/>
                <a:ea typeface="Calibri"/>
                <a:cs typeface="Calibri"/>
                <a:sym typeface="Calibri"/>
              </a:rPr>
              <a:t>In all levels of cellular systems science, the key challenges are provided in terms of how to analyse large datasets and extract new information. </a:t>
            </a:r>
            <a:endParaRPr sz="2200" dirty="0">
              <a:solidFill>
                <a:srgbClr val="000000"/>
              </a:solidFill>
              <a:latin typeface="Century Gothic"/>
              <a:ea typeface="Century Gothic"/>
              <a:cs typeface="Century Gothic"/>
              <a:sym typeface="Century Gothic"/>
            </a:endParaRPr>
          </a:p>
          <a:p>
            <a:pPr marL="384048" lvl="1" indent="-170180">
              <a:lnSpc>
                <a:spcPct val="80000"/>
              </a:lnSpc>
              <a:spcBef>
                <a:spcPts val="600"/>
              </a:spcBef>
              <a:buClr>
                <a:srgbClr val="000000"/>
              </a:buClr>
              <a:buSzPts val="1800"/>
              <a:buFont typeface="Noto Sans Symbols"/>
              <a:buChar char="⮚"/>
            </a:pPr>
            <a:r>
              <a:rPr lang="en-US" sz="2200" dirty="0">
                <a:solidFill>
                  <a:srgbClr val="000000"/>
                </a:solidFill>
                <a:latin typeface="Calibri"/>
                <a:ea typeface="Calibri"/>
                <a:cs typeface="Calibri"/>
                <a:sym typeface="Calibri"/>
              </a:rPr>
              <a:t>Support Vector Machine(SVM) is a supervised machine learning algorithm used for both classification and regression</a:t>
            </a:r>
            <a:endParaRPr lang="en" sz="2200" dirty="0">
              <a:solidFill>
                <a:srgbClr val="000000"/>
              </a:solidFill>
              <a:latin typeface="Calibri"/>
              <a:ea typeface="Calibri"/>
              <a:cs typeface="Calibri"/>
              <a:sym typeface="Century Gothic"/>
            </a:endParaRPr>
          </a:p>
          <a:p>
            <a:pPr marL="0" lvl="0" indent="0" algn="l" rtl="0">
              <a:lnSpc>
                <a:spcPct val="75000"/>
              </a:lnSpc>
              <a:spcBef>
                <a:spcPts val="0"/>
              </a:spcBef>
              <a:spcAft>
                <a:spcPts val="1200"/>
              </a:spcAft>
              <a:buSzPts val="935"/>
              <a:buFont typeface="Noto Sans Symbols"/>
              <a:buNone/>
            </a:pPr>
            <a:endParaRPr sz="1460" dirty="0">
              <a:solidFill>
                <a:srgbClr val="000000"/>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24FAE2DA-2C03-3CF8-D2A9-8A62ADA15F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1581973" y="624256"/>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3200" dirty="0">
                <a:solidFill>
                  <a:srgbClr val="C00000"/>
                </a:solidFill>
              </a:rPr>
              <a:t>PROBLEM STATEMENT</a:t>
            </a:r>
            <a:endParaRPr dirty="0"/>
          </a:p>
        </p:txBody>
      </p:sp>
      <p:sp>
        <p:nvSpPr>
          <p:cNvPr id="111" name="Google Shape;111;p5"/>
          <p:cNvSpPr txBox="1">
            <a:spLocks noGrp="1"/>
          </p:cNvSpPr>
          <p:nvPr>
            <p:ph type="body" idx="1"/>
          </p:nvPr>
        </p:nvSpPr>
        <p:spPr>
          <a:xfrm>
            <a:off x="814690" y="1737913"/>
            <a:ext cx="7688700" cy="2261100"/>
          </a:xfrm>
          <a:prstGeom prst="rect">
            <a:avLst/>
          </a:prstGeom>
        </p:spPr>
        <p:txBody>
          <a:bodyPr spcFirstLastPara="1" wrap="square" lIns="91425" tIns="91425" rIns="91425" bIns="91425" anchor="t" anchorCtr="0">
            <a:normAutofit/>
          </a:bodyPr>
          <a:lstStyle/>
          <a:p>
            <a:pPr marL="0" lvl="0" indent="0" rtl="0">
              <a:lnSpc>
                <a:spcPct val="115000"/>
              </a:lnSpc>
              <a:spcBef>
                <a:spcPts val="0"/>
              </a:spcBef>
              <a:spcAft>
                <a:spcPts val="1200"/>
              </a:spcAft>
              <a:buSzPts val="1300"/>
              <a:buNone/>
            </a:pPr>
            <a:r>
              <a:rPr lang="en-US" sz="2200" dirty="0">
                <a:solidFill>
                  <a:srgbClr val="000000"/>
                </a:solidFill>
                <a:latin typeface="Calibri"/>
                <a:cs typeface="Calibri"/>
                <a:sym typeface="Calibri"/>
              </a:rPr>
              <a:t>Classify the Iris Flower Dataset using Support  Vector Machine.</a:t>
            </a:r>
            <a:endParaRPr lang="en" sz="2200" dirty="0">
              <a:solidFill>
                <a:srgbClr val="000000"/>
              </a:solidFill>
              <a:latin typeface="Calibri"/>
              <a:cs typeface="Calibri"/>
              <a:sym typeface="Calibri"/>
            </a:endParaRPr>
          </a:p>
        </p:txBody>
      </p:sp>
      <p:sp>
        <p:nvSpPr>
          <p:cNvPr id="2" name="Slide Number Placeholder 1">
            <a:extLst>
              <a:ext uri="{FF2B5EF4-FFF2-40B4-BE49-F238E27FC236}">
                <a16:creationId xmlns:a16="http://schemas.microsoft.com/office/drawing/2014/main" id="{33E0681B-F4BB-98E8-735A-B5C6468B40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xfrm>
            <a:off x="1560225" y="7200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3200">
                <a:solidFill>
                  <a:srgbClr val="C00000"/>
                </a:solidFill>
              </a:rPr>
              <a:t>OBJECTIVE</a:t>
            </a:r>
            <a:endParaRPr/>
          </a:p>
        </p:txBody>
      </p:sp>
      <p:sp>
        <p:nvSpPr>
          <p:cNvPr id="117" name="Google Shape;117;p6"/>
          <p:cNvSpPr txBox="1">
            <a:spLocks noGrp="1"/>
          </p:cNvSpPr>
          <p:nvPr>
            <p:ph type="body" idx="1"/>
          </p:nvPr>
        </p:nvSpPr>
        <p:spPr>
          <a:xfrm>
            <a:off x="729450" y="1783725"/>
            <a:ext cx="7688700" cy="2556300"/>
          </a:xfrm>
          <a:prstGeom prst="rect">
            <a:avLst/>
          </a:prstGeom>
          <a:noFill/>
          <a:ln>
            <a:noFill/>
          </a:ln>
        </p:spPr>
        <p:txBody>
          <a:bodyPr spcFirstLastPara="1" wrap="square" lIns="91425" tIns="91425" rIns="91425" bIns="91425" anchor="t" anchorCtr="0">
            <a:normAutofit/>
          </a:bodyPr>
          <a:lstStyle/>
          <a:p>
            <a:pPr marL="285750" lvl="0" indent="-285750" algn="l" rtl="0">
              <a:lnSpc>
                <a:spcPct val="100000"/>
              </a:lnSpc>
              <a:spcBef>
                <a:spcPts val="0"/>
              </a:spcBef>
              <a:spcAft>
                <a:spcPts val="0"/>
              </a:spcAft>
              <a:buClr>
                <a:schemeClr val="dk2"/>
              </a:buClr>
              <a:buSzPts val="2400"/>
              <a:buFont typeface="Noto Sans Symbols"/>
              <a:buChar char="⮚"/>
            </a:pPr>
            <a:r>
              <a:rPr lang="en-US" sz="2200" dirty="0">
                <a:solidFill>
                  <a:schemeClr val="dk2"/>
                </a:solidFill>
                <a:latin typeface="Calibri"/>
                <a:ea typeface="Arial"/>
                <a:cs typeface="Calibri"/>
                <a:sym typeface="Calibri"/>
              </a:rPr>
              <a:t>Classify Iris Flower Dataset.</a:t>
            </a:r>
          </a:p>
          <a:p>
            <a:pPr marL="285750" lvl="0" indent="-285750" algn="l" rtl="0">
              <a:lnSpc>
                <a:spcPct val="100000"/>
              </a:lnSpc>
              <a:spcBef>
                <a:spcPts val="0"/>
              </a:spcBef>
              <a:spcAft>
                <a:spcPts val="0"/>
              </a:spcAft>
              <a:buClr>
                <a:schemeClr val="dk2"/>
              </a:buClr>
              <a:buSzPts val="2400"/>
              <a:buFont typeface="Noto Sans Symbols"/>
              <a:buChar char="⮚"/>
            </a:pPr>
            <a:r>
              <a:rPr lang="en-US" sz="2200" dirty="0">
                <a:solidFill>
                  <a:schemeClr val="dk2"/>
                </a:solidFill>
                <a:latin typeface="Calibri"/>
                <a:ea typeface="Arial"/>
                <a:cs typeface="Calibri"/>
                <a:sym typeface="Calibri"/>
              </a:rPr>
              <a:t>To learn about Support Vector Machine.</a:t>
            </a:r>
          </a:p>
          <a:p>
            <a:pPr marL="0" lvl="0" indent="0" algn="l" rtl="0">
              <a:lnSpc>
                <a:spcPct val="100000"/>
              </a:lnSpc>
              <a:spcBef>
                <a:spcPts val="0"/>
              </a:spcBef>
              <a:spcAft>
                <a:spcPts val="0"/>
              </a:spcAft>
              <a:buClr>
                <a:schemeClr val="dk2"/>
              </a:buClr>
              <a:buSzPts val="2400"/>
              <a:buNone/>
            </a:pPr>
            <a:endParaRPr sz="2200" dirty="0">
              <a:solidFill>
                <a:schemeClr val="dk2"/>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C816EA82-D879-86E6-6945-48EAB1FEC6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xfrm>
            <a:off x="1560225" y="7200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3200" dirty="0">
                <a:solidFill>
                  <a:srgbClr val="C00000"/>
                </a:solidFill>
              </a:rPr>
              <a:t>Software Requirement</a:t>
            </a:r>
            <a:endParaRPr dirty="0"/>
          </a:p>
        </p:txBody>
      </p:sp>
      <p:sp>
        <p:nvSpPr>
          <p:cNvPr id="117" name="Google Shape;117;p6"/>
          <p:cNvSpPr txBox="1">
            <a:spLocks noGrp="1"/>
          </p:cNvSpPr>
          <p:nvPr>
            <p:ph type="body" idx="1"/>
          </p:nvPr>
        </p:nvSpPr>
        <p:spPr>
          <a:xfrm>
            <a:off x="729450" y="1783725"/>
            <a:ext cx="7688700" cy="2556300"/>
          </a:xfrm>
          <a:prstGeom prst="rect">
            <a:avLst/>
          </a:prstGeom>
          <a:noFill/>
          <a:ln>
            <a:noFill/>
          </a:ln>
        </p:spPr>
        <p:txBody>
          <a:bodyPr spcFirstLastPara="1" wrap="square" lIns="91425" tIns="91425" rIns="91425" bIns="91425" anchor="t" anchorCtr="0">
            <a:normAutofit/>
          </a:bodyPr>
          <a:lstStyle/>
          <a:p>
            <a:pPr marL="342900" lvl="0" indent="-342900" algn="l" rtl="0">
              <a:lnSpc>
                <a:spcPct val="100000"/>
              </a:lnSpc>
              <a:spcBef>
                <a:spcPts val="0"/>
              </a:spcBef>
              <a:spcAft>
                <a:spcPts val="0"/>
              </a:spcAft>
              <a:buClr>
                <a:schemeClr val="dk2"/>
              </a:buClr>
              <a:buSzPts val="2400"/>
              <a:buFont typeface="Wingdings" panose="05000000000000000000" pitchFamily="2" charset="2"/>
              <a:buChar char="Ø"/>
            </a:pPr>
            <a:r>
              <a:rPr lang="en-IN" sz="2200" dirty="0" err="1">
                <a:solidFill>
                  <a:schemeClr val="dk2"/>
                </a:solidFill>
                <a:latin typeface="Arial"/>
                <a:ea typeface="Arial"/>
                <a:cs typeface="Arial"/>
                <a:sym typeface="Arial"/>
              </a:rPr>
              <a:t>Jupyter</a:t>
            </a:r>
            <a:r>
              <a:rPr lang="en-IN" sz="2200" dirty="0">
                <a:solidFill>
                  <a:schemeClr val="dk2"/>
                </a:solidFill>
                <a:latin typeface="Arial"/>
                <a:ea typeface="Arial"/>
                <a:cs typeface="Arial"/>
                <a:sym typeface="Arial"/>
              </a:rPr>
              <a:t> Notebook</a:t>
            </a:r>
          </a:p>
          <a:p>
            <a:pPr marL="342900" lvl="0" indent="-342900" algn="l" rtl="0">
              <a:lnSpc>
                <a:spcPct val="100000"/>
              </a:lnSpc>
              <a:spcBef>
                <a:spcPts val="0"/>
              </a:spcBef>
              <a:spcAft>
                <a:spcPts val="0"/>
              </a:spcAft>
              <a:buClr>
                <a:schemeClr val="dk2"/>
              </a:buClr>
              <a:buSzPts val="2400"/>
              <a:buFont typeface="Wingdings" panose="05000000000000000000" pitchFamily="2" charset="2"/>
              <a:buChar char="Ø"/>
            </a:pPr>
            <a:r>
              <a:rPr lang="en-IN" sz="2200" dirty="0">
                <a:solidFill>
                  <a:schemeClr val="dk2"/>
                </a:solidFill>
                <a:latin typeface="Arial"/>
                <a:ea typeface="Arial"/>
                <a:cs typeface="Arial"/>
                <a:sym typeface="Arial"/>
              </a:rPr>
              <a:t>Python</a:t>
            </a:r>
          </a:p>
          <a:p>
            <a:pPr marL="342900" lvl="0" indent="-342900" algn="l" rtl="0">
              <a:lnSpc>
                <a:spcPct val="100000"/>
              </a:lnSpc>
              <a:spcBef>
                <a:spcPts val="0"/>
              </a:spcBef>
              <a:spcAft>
                <a:spcPts val="0"/>
              </a:spcAft>
              <a:buClr>
                <a:schemeClr val="dk2"/>
              </a:buClr>
              <a:buSzPts val="2400"/>
              <a:buFont typeface="Wingdings" panose="05000000000000000000" pitchFamily="2" charset="2"/>
              <a:buChar char="Ø"/>
            </a:pPr>
            <a:r>
              <a:rPr lang="en-IN" sz="2200" dirty="0" err="1">
                <a:solidFill>
                  <a:schemeClr val="dk2"/>
                </a:solidFill>
                <a:latin typeface="Arial"/>
                <a:ea typeface="Arial"/>
                <a:cs typeface="Arial"/>
                <a:sym typeface="Arial"/>
              </a:rPr>
              <a:t>Sklearn</a:t>
            </a:r>
            <a:r>
              <a:rPr lang="en-IN" sz="2200" dirty="0">
                <a:solidFill>
                  <a:schemeClr val="dk2"/>
                </a:solidFill>
                <a:latin typeface="Arial"/>
                <a:ea typeface="Arial"/>
                <a:cs typeface="Arial"/>
                <a:sym typeface="Arial"/>
              </a:rPr>
              <a:t>, Pandas, </a:t>
            </a:r>
            <a:r>
              <a:rPr lang="en-IN" sz="2200" dirty="0" err="1">
                <a:solidFill>
                  <a:schemeClr val="dk2"/>
                </a:solidFill>
                <a:latin typeface="Arial"/>
                <a:ea typeface="Arial"/>
                <a:cs typeface="Arial"/>
                <a:sym typeface="Arial"/>
              </a:rPr>
              <a:t>Numpy</a:t>
            </a:r>
            <a:r>
              <a:rPr lang="en-IN" sz="2200" dirty="0">
                <a:solidFill>
                  <a:schemeClr val="dk2"/>
                </a:solidFill>
                <a:latin typeface="Arial"/>
                <a:ea typeface="Arial"/>
                <a:cs typeface="Arial"/>
                <a:sym typeface="Arial"/>
              </a:rPr>
              <a:t>, </a:t>
            </a:r>
            <a:r>
              <a:rPr lang="en-IN" sz="2200" dirty="0" err="1">
                <a:solidFill>
                  <a:schemeClr val="dk2"/>
                </a:solidFill>
                <a:latin typeface="Arial"/>
                <a:ea typeface="Arial"/>
                <a:cs typeface="Arial"/>
                <a:sym typeface="Arial"/>
              </a:rPr>
              <a:t>MatplotLib</a:t>
            </a:r>
            <a:r>
              <a:rPr lang="en-IN" sz="2200" dirty="0">
                <a:solidFill>
                  <a:schemeClr val="dk2"/>
                </a:solidFill>
                <a:latin typeface="Arial"/>
                <a:ea typeface="Arial"/>
                <a:cs typeface="Arial"/>
                <a:sym typeface="Arial"/>
              </a:rPr>
              <a:t> and Seaborn libraries .</a:t>
            </a:r>
          </a:p>
          <a:p>
            <a:pPr marL="342900" lvl="0" indent="-342900" algn="l" rtl="0">
              <a:lnSpc>
                <a:spcPct val="100000"/>
              </a:lnSpc>
              <a:spcBef>
                <a:spcPts val="0"/>
              </a:spcBef>
              <a:spcAft>
                <a:spcPts val="0"/>
              </a:spcAft>
              <a:buClr>
                <a:schemeClr val="dk2"/>
              </a:buClr>
              <a:buSzPts val="2400"/>
              <a:buFont typeface="Wingdings" panose="05000000000000000000" pitchFamily="2" charset="2"/>
              <a:buChar char="Ø"/>
            </a:pPr>
            <a:endParaRPr sz="2200" dirty="0">
              <a:solidFill>
                <a:schemeClr val="dk2"/>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B61B861A-C928-CECB-6F3B-F38E66E47C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extLst>
      <p:ext uri="{BB962C8B-B14F-4D97-AF65-F5344CB8AC3E}">
        <p14:creationId xmlns:p14="http://schemas.microsoft.com/office/powerpoint/2010/main" val="2737944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title"/>
          </p:nvPr>
        </p:nvSpPr>
        <p:spPr>
          <a:xfrm>
            <a:off x="1645750" y="7078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rgbClr val="3F3F3F"/>
              </a:buClr>
              <a:buSzPts val="3200"/>
              <a:buFont typeface="Arial"/>
              <a:buNone/>
            </a:pPr>
            <a:r>
              <a:rPr lang="en" sz="3200">
                <a:solidFill>
                  <a:srgbClr val="C00000"/>
                </a:solidFill>
                <a:latin typeface="Arial"/>
                <a:ea typeface="Arial"/>
                <a:cs typeface="Arial"/>
                <a:sym typeface="Arial"/>
              </a:rPr>
              <a:t>METHODOLOGY</a:t>
            </a:r>
            <a:endParaRPr sz="3200">
              <a:solidFill>
                <a:srgbClr val="C00000"/>
              </a:solidFill>
            </a:endParaRPr>
          </a:p>
        </p:txBody>
      </p:sp>
      <p:sp>
        <p:nvSpPr>
          <p:cNvPr id="135" name="Google Shape;135;p8"/>
          <p:cNvSpPr txBox="1">
            <a:spLocks noGrp="1"/>
          </p:cNvSpPr>
          <p:nvPr>
            <p:ph type="body" idx="1"/>
          </p:nvPr>
        </p:nvSpPr>
        <p:spPr>
          <a:xfrm>
            <a:off x="729449" y="1588249"/>
            <a:ext cx="7912661" cy="2839371"/>
          </a:xfrm>
          <a:prstGeom prst="rect">
            <a:avLst/>
          </a:prstGeom>
          <a:noFill/>
          <a:ln>
            <a:noFill/>
          </a:ln>
        </p:spPr>
        <p:txBody>
          <a:bodyPr spcFirstLastPara="1" wrap="square" lIns="91425" tIns="91425" rIns="91425" bIns="91425" anchor="t" anchorCtr="0">
            <a:noAutofit/>
          </a:bodyPr>
          <a:lstStyle/>
          <a:p>
            <a:pPr marL="384048" lvl="1" indent="-182880">
              <a:lnSpc>
                <a:spcPct val="150000"/>
              </a:lnSpc>
              <a:buClr>
                <a:srgbClr val="000000"/>
              </a:buClr>
              <a:buSzPts val="1600"/>
              <a:buNone/>
            </a:pPr>
            <a:r>
              <a:rPr lang="en-US" sz="2400" dirty="0"/>
              <a:t>   </a:t>
            </a:r>
            <a:r>
              <a:rPr lang="en-US" sz="2200" dirty="0">
                <a:solidFill>
                  <a:srgbClr val="000000"/>
                </a:solidFill>
                <a:latin typeface="Calibri"/>
                <a:cs typeface="Calibri"/>
              </a:rPr>
              <a:t>1. Load the data</a:t>
            </a:r>
            <a:br>
              <a:rPr lang="en-US" sz="2200" dirty="0">
                <a:solidFill>
                  <a:srgbClr val="000000"/>
                </a:solidFill>
                <a:latin typeface="Calibri"/>
                <a:cs typeface="Calibri"/>
              </a:rPr>
            </a:br>
            <a:r>
              <a:rPr lang="en-US" sz="2200" dirty="0">
                <a:solidFill>
                  <a:srgbClr val="000000"/>
                </a:solidFill>
                <a:latin typeface="Calibri"/>
                <a:cs typeface="Calibri"/>
              </a:rPr>
              <a:t>2. Analyze the dataset</a:t>
            </a:r>
            <a:br>
              <a:rPr lang="en-US" sz="2200" dirty="0">
                <a:solidFill>
                  <a:srgbClr val="000000"/>
                </a:solidFill>
                <a:latin typeface="Calibri"/>
                <a:cs typeface="Calibri"/>
              </a:rPr>
            </a:br>
            <a:r>
              <a:rPr lang="en-US" sz="2200" dirty="0">
                <a:solidFill>
                  <a:srgbClr val="000000"/>
                </a:solidFill>
                <a:latin typeface="Calibri"/>
                <a:cs typeface="Calibri"/>
              </a:rPr>
              <a:t>3. Model training.</a:t>
            </a:r>
            <a:br>
              <a:rPr lang="en-US" sz="2200" dirty="0">
                <a:solidFill>
                  <a:srgbClr val="000000"/>
                </a:solidFill>
                <a:latin typeface="Calibri"/>
                <a:cs typeface="Calibri"/>
              </a:rPr>
            </a:br>
            <a:r>
              <a:rPr lang="en-US" sz="2200" dirty="0">
                <a:solidFill>
                  <a:srgbClr val="000000"/>
                </a:solidFill>
                <a:latin typeface="Calibri"/>
                <a:cs typeface="Calibri"/>
              </a:rPr>
              <a:t>4. Model Evaluation.</a:t>
            </a:r>
            <a:br>
              <a:rPr lang="en-US" sz="2200" dirty="0">
                <a:solidFill>
                  <a:srgbClr val="000000"/>
                </a:solidFill>
                <a:latin typeface="Calibri"/>
                <a:cs typeface="Calibri"/>
              </a:rPr>
            </a:br>
            <a:r>
              <a:rPr lang="en-US" sz="2200" dirty="0">
                <a:solidFill>
                  <a:srgbClr val="000000"/>
                </a:solidFill>
                <a:latin typeface="Calibri"/>
                <a:cs typeface="Calibri"/>
              </a:rPr>
              <a:t>5. Testing the model.</a:t>
            </a:r>
            <a:endParaRPr sz="2200" dirty="0">
              <a:solidFill>
                <a:srgbClr val="000000"/>
              </a:solidFill>
              <a:latin typeface="Calibri"/>
              <a:cs typeface="Calibri"/>
              <a:sym typeface="Calibri"/>
            </a:endParaRPr>
          </a:p>
        </p:txBody>
      </p:sp>
      <p:sp>
        <p:nvSpPr>
          <p:cNvPr id="2" name="Slide Number Placeholder 1">
            <a:extLst>
              <a:ext uri="{FF2B5EF4-FFF2-40B4-BE49-F238E27FC236}">
                <a16:creationId xmlns:a16="http://schemas.microsoft.com/office/drawing/2014/main" id="{0255C35E-D1E1-8BD6-952C-03A6D9B120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txBox="1">
            <a:spLocks noGrp="1"/>
          </p:cNvSpPr>
          <p:nvPr>
            <p:ph type="title"/>
          </p:nvPr>
        </p:nvSpPr>
        <p:spPr>
          <a:xfrm>
            <a:off x="1675306" y="547372"/>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3200">
                <a:solidFill>
                  <a:srgbClr val="C00000"/>
                </a:solidFill>
              </a:rPr>
              <a:t>DATASETS CLASSES </a:t>
            </a:r>
            <a:endParaRPr/>
          </a:p>
        </p:txBody>
      </p:sp>
      <p:sp>
        <p:nvSpPr>
          <p:cNvPr id="141" name="Google Shape;141;p9"/>
          <p:cNvSpPr txBox="1">
            <a:spLocks noGrp="1"/>
          </p:cNvSpPr>
          <p:nvPr>
            <p:ph type="body" idx="1"/>
          </p:nvPr>
        </p:nvSpPr>
        <p:spPr>
          <a:xfrm>
            <a:off x="668350" y="1405000"/>
            <a:ext cx="7688700" cy="3655800"/>
          </a:xfrm>
          <a:prstGeom prst="rect">
            <a:avLst/>
          </a:prstGeom>
          <a:noFill/>
          <a:ln>
            <a:noFill/>
          </a:ln>
        </p:spPr>
        <p:txBody>
          <a:bodyPr spcFirstLastPara="1" wrap="square" lIns="91425" tIns="91425" rIns="91425" bIns="91425" anchor="t" anchorCtr="0">
            <a:normAutofit/>
          </a:bodyPr>
          <a:lstStyle/>
          <a:p>
            <a:pPr marL="146050" lvl="0" indent="0" algn="l" rtl="0">
              <a:lnSpc>
                <a:spcPct val="115000"/>
              </a:lnSpc>
              <a:spcBef>
                <a:spcPts val="0"/>
              </a:spcBef>
              <a:spcAft>
                <a:spcPts val="0"/>
              </a:spcAft>
              <a:buSzPts val="1300"/>
              <a:buNone/>
            </a:pPr>
            <a:r>
              <a:rPr lang="en-US" sz="2200" dirty="0">
                <a:solidFill>
                  <a:srgbClr val="000000"/>
                </a:solidFill>
                <a:latin typeface="Calibri"/>
                <a:cs typeface="Calibri"/>
                <a:sym typeface="Calibri"/>
              </a:rPr>
              <a:t>Iris Flower contains following 3 classes:</a:t>
            </a:r>
          </a:p>
          <a:p>
            <a:pPr marL="146050" lvl="0" indent="0" algn="l" rtl="0">
              <a:lnSpc>
                <a:spcPct val="115000"/>
              </a:lnSpc>
              <a:spcBef>
                <a:spcPts val="0"/>
              </a:spcBef>
              <a:spcAft>
                <a:spcPts val="0"/>
              </a:spcAft>
              <a:buSzPts val="1300"/>
              <a:buNone/>
            </a:pPr>
            <a:r>
              <a:rPr lang="en-US" sz="2200" dirty="0">
                <a:solidFill>
                  <a:srgbClr val="000000"/>
                </a:solidFill>
                <a:latin typeface="Calibri"/>
                <a:cs typeface="Calibri"/>
                <a:sym typeface="Calibri"/>
              </a:rPr>
              <a:t>1.Iris Versicolor</a:t>
            </a:r>
          </a:p>
          <a:p>
            <a:pPr marL="146050" lvl="0" indent="0" algn="l" rtl="0">
              <a:lnSpc>
                <a:spcPct val="115000"/>
              </a:lnSpc>
              <a:spcBef>
                <a:spcPts val="0"/>
              </a:spcBef>
              <a:spcAft>
                <a:spcPts val="0"/>
              </a:spcAft>
              <a:buSzPts val="1300"/>
              <a:buNone/>
            </a:pPr>
            <a:r>
              <a:rPr lang="en-US" sz="2200" dirty="0">
                <a:solidFill>
                  <a:srgbClr val="000000"/>
                </a:solidFill>
                <a:latin typeface="Calibri"/>
                <a:cs typeface="Calibri"/>
                <a:sym typeface="Calibri"/>
              </a:rPr>
              <a:t>2.Iris </a:t>
            </a:r>
            <a:r>
              <a:rPr lang="en-US" sz="2200" dirty="0" err="1">
                <a:solidFill>
                  <a:srgbClr val="000000"/>
                </a:solidFill>
                <a:latin typeface="Calibri"/>
                <a:cs typeface="Calibri"/>
                <a:sym typeface="Calibri"/>
              </a:rPr>
              <a:t>Setosa</a:t>
            </a:r>
            <a:endParaRPr lang="en-US" sz="2200" dirty="0">
              <a:solidFill>
                <a:srgbClr val="000000"/>
              </a:solidFill>
              <a:latin typeface="Calibri"/>
              <a:cs typeface="Calibri"/>
              <a:sym typeface="Calibri"/>
            </a:endParaRPr>
          </a:p>
          <a:p>
            <a:pPr marL="146050" lvl="0" indent="0" algn="l" rtl="0">
              <a:lnSpc>
                <a:spcPct val="115000"/>
              </a:lnSpc>
              <a:spcBef>
                <a:spcPts val="0"/>
              </a:spcBef>
              <a:spcAft>
                <a:spcPts val="0"/>
              </a:spcAft>
              <a:buSzPts val="1300"/>
              <a:buNone/>
            </a:pPr>
            <a:r>
              <a:rPr lang="en-US" sz="2200" dirty="0">
                <a:solidFill>
                  <a:srgbClr val="000000"/>
                </a:solidFill>
                <a:latin typeface="Calibri"/>
                <a:cs typeface="Calibri"/>
                <a:sym typeface="Calibri"/>
              </a:rPr>
              <a:t>3.Iris Virginica.</a:t>
            </a:r>
            <a:endParaRPr sz="2200" dirty="0">
              <a:solidFill>
                <a:srgbClr val="000000"/>
              </a:solidFill>
              <a:latin typeface="Calibri"/>
              <a:cs typeface="Calibri"/>
              <a:sym typeface="Calibri"/>
            </a:endParaRPr>
          </a:p>
        </p:txBody>
      </p:sp>
      <p:pic>
        <p:nvPicPr>
          <p:cNvPr id="1026" name="Picture 2" descr="C:\Users\LEGION\OneDrive\Desktop\Screenshot 2022-05-04 145010.png"/>
          <p:cNvPicPr>
            <a:picLocks noChangeAspect="1" noChangeArrowheads="1"/>
          </p:cNvPicPr>
          <p:nvPr/>
        </p:nvPicPr>
        <p:blipFill>
          <a:blip r:embed="rId3"/>
          <a:srcRect/>
          <a:stretch>
            <a:fillRect/>
          </a:stretch>
        </p:blipFill>
        <p:spPr bwMode="auto">
          <a:xfrm>
            <a:off x="3467443" y="2389965"/>
            <a:ext cx="5314950" cy="2026833"/>
          </a:xfrm>
          <a:prstGeom prst="rect">
            <a:avLst/>
          </a:prstGeom>
          <a:noFill/>
        </p:spPr>
      </p:pic>
      <p:sp>
        <p:nvSpPr>
          <p:cNvPr id="2" name="Slide Number Placeholder 1">
            <a:extLst>
              <a:ext uri="{FF2B5EF4-FFF2-40B4-BE49-F238E27FC236}">
                <a16:creationId xmlns:a16="http://schemas.microsoft.com/office/drawing/2014/main" id="{1FF8FEDE-7CCE-6334-2DB7-4F22B2BD87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txBox="1">
            <a:spLocks noGrp="1"/>
          </p:cNvSpPr>
          <p:nvPr>
            <p:ph type="title"/>
          </p:nvPr>
        </p:nvSpPr>
        <p:spPr>
          <a:xfrm>
            <a:off x="1052210" y="473218"/>
            <a:ext cx="7688700" cy="535200"/>
          </a:xfrm>
          <a:prstGeom prst="rect">
            <a:avLst/>
          </a:prstGeom>
          <a:noFill/>
          <a:ln>
            <a:noFill/>
          </a:ln>
        </p:spPr>
        <p:txBody>
          <a:bodyPr spcFirstLastPara="1" wrap="square" lIns="91425" tIns="91425" rIns="91425" bIns="91425" anchor="t" anchorCtr="0">
            <a:noAutofit/>
          </a:bodyPr>
          <a:lstStyle/>
          <a:p>
            <a:pPr marL="457200" marR="386715" lvl="0" indent="-203200" algn="l" rtl="0">
              <a:lnSpc>
                <a:spcPct val="150000"/>
              </a:lnSpc>
              <a:spcBef>
                <a:spcPts val="0"/>
              </a:spcBef>
              <a:spcAft>
                <a:spcPts val="0"/>
              </a:spcAft>
              <a:buClr>
                <a:srgbClr val="ECEEF7"/>
              </a:buClr>
              <a:buSzPts val="3200"/>
              <a:buFont typeface="Calibri"/>
              <a:buChar char=" "/>
            </a:pPr>
            <a:r>
              <a:rPr lang="en-US" sz="3200" dirty="0">
                <a:solidFill>
                  <a:srgbClr val="C00000"/>
                </a:solidFill>
                <a:latin typeface="Calibri"/>
                <a:ea typeface="Calibri"/>
                <a:cs typeface="Calibri"/>
                <a:sym typeface="Calibri"/>
              </a:rPr>
              <a:t>SUPPORT VECTOR MACHINE(SVM)</a:t>
            </a:r>
            <a:endParaRPr sz="3200">
              <a:solidFill>
                <a:srgbClr val="C00000"/>
              </a:solidFill>
              <a:latin typeface="Calibri"/>
              <a:ea typeface="Calibri"/>
              <a:cs typeface="Calibri"/>
              <a:sym typeface="Calibri"/>
            </a:endParaRPr>
          </a:p>
        </p:txBody>
      </p:sp>
      <p:sp>
        <p:nvSpPr>
          <p:cNvPr id="159" name="Google Shape;159;p12"/>
          <p:cNvSpPr txBox="1">
            <a:spLocks noGrp="1"/>
          </p:cNvSpPr>
          <p:nvPr>
            <p:ph type="body" idx="1"/>
          </p:nvPr>
        </p:nvSpPr>
        <p:spPr>
          <a:xfrm>
            <a:off x="245823" y="1277423"/>
            <a:ext cx="8674200" cy="3567600"/>
          </a:xfrm>
          <a:prstGeom prst="rect">
            <a:avLst/>
          </a:prstGeom>
          <a:noFill/>
          <a:ln>
            <a:noFill/>
          </a:ln>
        </p:spPr>
        <p:txBody>
          <a:bodyPr spcFirstLastPara="1" wrap="square" lIns="91425" tIns="91425" rIns="91425" bIns="91425" anchor="t" anchorCtr="0">
            <a:normAutofit fontScale="32500" lnSpcReduction="20000"/>
          </a:bodyPr>
          <a:lstStyle/>
          <a:p>
            <a:pPr marL="886968" lvl="1" indent="-685800">
              <a:lnSpc>
                <a:spcPct val="150000"/>
              </a:lnSpc>
              <a:spcBef>
                <a:spcPts val="400"/>
              </a:spcBef>
              <a:buSzPct val="68750"/>
              <a:buFont typeface="Wingdings" panose="05000000000000000000" pitchFamily="2" charset="2"/>
              <a:buChar char="Ø"/>
            </a:pPr>
            <a:r>
              <a:rPr lang="en-US" sz="5500" dirty="0">
                <a:solidFill>
                  <a:srgbClr val="000000"/>
                </a:solidFill>
                <a:latin typeface="Calibri"/>
                <a:cs typeface="Calibri"/>
                <a:sym typeface="Calibri"/>
              </a:rPr>
              <a:t>Support Vector Machine(SVM) is a supervised machine learning algorithm used for both classification and regression. </a:t>
            </a:r>
          </a:p>
          <a:p>
            <a:pPr marL="886968" lvl="1" indent="-685800">
              <a:lnSpc>
                <a:spcPct val="150000"/>
              </a:lnSpc>
              <a:spcBef>
                <a:spcPts val="400"/>
              </a:spcBef>
              <a:buSzPct val="68750"/>
              <a:buFont typeface="Wingdings" panose="05000000000000000000" pitchFamily="2" charset="2"/>
              <a:buChar char="Ø"/>
            </a:pPr>
            <a:r>
              <a:rPr lang="en-US" sz="5500" dirty="0">
                <a:solidFill>
                  <a:srgbClr val="000000"/>
                </a:solidFill>
                <a:latin typeface="Calibri"/>
                <a:cs typeface="Calibri"/>
              </a:rPr>
              <a:t>However, primarily, it is used for Classification problems in Machine Learning .</a:t>
            </a:r>
          </a:p>
          <a:p>
            <a:pPr marL="886968" lvl="1" indent="-685800">
              <a:lnSpc>
                <a:spcPct val="150000"/>
              </a:lnSpc>
              <a:spcBef>
                <a:spcPts val="400"/>
              </a:spcBef>
              <a:buSzPct val="68750"/>
              <a:buFont typeface="Wingdings" panose="05000000000000000000" pitchFamily="2" charset="2"/>
              <a:buChar char="Ø"/>
            </a:pPr>
            <a:r>
              <a:rPr lang="en-US" sz="5600" dirty="0">
                <a:solidFill>
                  <a:srgbClr val="000000"/>
                </a:solidFill>
                <a:latin typeface="Calibri"/>
                <a:cs typeface="Calibri"/>
              </a:rPr>
              <a:t>The goal of the SVM algorithm is to create the best line or decision boundary that can segregate n-dimensional space into classes so that we can easily put the new data point in the correct category in the future.</a:t>
            </a:r>
          </a:p>
          <a:p>
            <a:pPr marL="886968" lvl="1" indent="-685800">
              <a:lnSpc>
                <a:spcPct val="150000"/>
              </a:lnSpc>
              <a:spcBef>
                <a:spcPts val="400"/>
              </a:spcBef>
              <a:buSzPct val="68750"/>
              <a:buFont typeface="Wingdings" panose="05000000000000000000" pitchFamily="2" charset="2"/>
              <a:buChar char="Ø"/>
            </a:pPr>
            <a:r>
              <a:rPr lang="en-US" sz="5500" dirty="0">
                <a:solidFill>
                  <a:srgbClr val="000000"/>
                </a:solidFill>
                <a:latin typeface="Calibri"/>
                <a:cs typeface="Calibri"/>
              </a:rPr>
              <a:t>This best decision boundary is called a hyperplane.</a:t>
            </a:r>
            <a:endParaRPr sz="5500" dirty="0">
              <a:solidFill>
                <a:srgbClr val="000000"/>
              </a:solidFill>
              <a:latin typeface="Calibri"/>
              <a:cs typeface="Calibri"/>
              <a:sym typeface="Calibri"/>
            </a:endParaRPr>
          </a:p>
          <a:p>
            <a:pPr marL="0" lvl="0" indent="0" algn="l" rtl="0">
              <a:lnSpc>
                <a:spcPct val="115000"/>
              </a:lnSpc>
              <a:spcBef>
                <a:spcPts val="0"/>
              </a:spcBef>
              <a:spcAft>
                <a:spcPts val="1200"/>
              </a:spcAft>
              <a:buSzPts val="1300"/>
              <a:buNone/>
            </a:pPr>
            <a:endParaRPr dirty="0"/>
          </a:p>
        </p:txBody>
      </p:sp>
      <p:sp>
        <p:nvSpPr>
          <p:cNvPr id="2" name="Slide Number Placeholder 1">
            <a:extLst>
              <a:ext uri="{FF2B5EF4-FFF2-40B4-BE49-F238E27FC236}">
                <a16:creationId xmlns:a16="http://schemas.microsoft.com/office/drawing/2014/main" id="{74CCD51B-E981-4067-4233-5AFDF4E095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a:spLocks noGrp="1"/>
          </p:cNvSpPr>
          <p:nvPr>
            <p:ph type="title"/>
          </p:nvPr>
        </p:nvSpPr>
        <p:spPr>
          <a:xfrm>
            <a:off x="1609100" y="597797"/>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3200" dirty="0">
                <a:solidFill>
                  <a:srgbClr val="C00000"/>
                </a:solidFill>
              </a:rPr>
              <a:t>SVM</a:t>
            </a:r>
            <a:endParaRPr sz="3200">
              <a:solidFill>
                <a:srgbClr val="C00000"/>
              </a:solidFill>
            </a:endParaRPr>
          </a:p>
        </p:txBody>
      </p:sp>
      <p:sp>
        <p:nvSpPr>
          <p:cNvPr id="172" name="Google Shape;172;p14"/>
          <p:cNvSpPr txBox="1">
            <a:spLocks noGrp="1"/>
          </p:cNvSpPr>
          <p:nvPr>
            <p:ph type="body" idx="1"/>
          </p:nvPr>
        </p:nvSpPr>
        <p:spPr>
          <a:xfrm>
            <a:off x="729450" y="1319475"/>
            <a:ext cx="7688700" cy="3457500"/>
          </a:xfrm>
          <a:prstGeom prst="rect">
            <a:avLst/>
          </a:prstGeom>
          <a:noFill/>
          <a:ln>
            <a:noFill/>
          </a:ln>
        </p:spPr>
        <p:txBody>
          <a:bodyPr spcFirstLastPara="1" wrap="square" lIns="91425" tIns="91425" rIns="91425" bIns="91425" anchor="t" anchorCtr="0">
            <a:normAutofit/>
          </a:bodyPr>
          <a:lstStyle/>
          <a:p>
            <a:pPr algn="just">
              <a:buFont typeface="Arial" panose="020B0604020202020204" pitchFamily="34" charset="0"/>
              <a:buChar char="•"/>
            </a:pPr>
            <a:r>
              <a:rPr lang="en-US" sz="1800" b="1" i="0" dirty="0">
                <a:solidFill>
                  <a:srgbClr val="333333"/>
                </a:solidFill>
                <a:effectLst/>
                <a:latin typeface="inter-bold"/>
              </a:rPr>
              <a:t> Support Vectors:</a:t>
            </a:r>
            <a:endParaRPr lang="en-US" sz="1800" b="1" i="0" dirty="0">
              <a:solidFill>
                <a:srgbClr val="333333"/>
              </a:solidFill>
              <a:effectLst/>
              <a:latin typeface="inter-regular"/>
            </a:endParaRPr>
          </a:p>
          <a:p>
            <a:pPr algn="just">
              <a:buFont typeface="Wingdings" panose="05000000000000000000" pitchFamily="2" charset="2"/>
              <a:buChar char="Ø"/>
            </a:pPr>
            <a:r>
              <a:rPr lang="en-US" sz="1800" dirty="0">
                <a:solidFill>
                  <a:srgbClr val="000000"/>
                </a:solidFill>
                <a:latin typeface="Calibri"/>
                <a:cs typeface="Calibri"/>
              </a:rPr>
              <a:t>The data points or vectors that are the closest to the hyperplane and which affect the position of the hyperplane are termed as Support Vector. Since these vectors support the hyperplane, hence called a Support vector.</a:t>
            </a:r>
          </a:p>
          <a:p>
            <a:pPr algn="just">
              <a:buFont typeface="Arial" panose="020B0604020202020204" pitchFamily="34" charset="0"/>
              <a:buChar char="•"/>
            </a:pPr>
            <a:r>
              <a:rPr lang="en-US" sz="1800" b="1" dirty="0">
                <a:solidFill>
                  <a:srgbClr val="000000"/>
                </a:solidFill>
                <a:latin typeface="Calibri"/>
                <a:cs typeface="Calibri"/>
              </a:rPr>
              <a:t>Hyperplane: </a:t>
            </a:r>
          </a:p>
          <a:p>
            <a:pPr algn="just">
              <a:buFont typeface="Wingdings" panose="05000000000000000000" pitchFamily="2" charset="2"/>
              <a:buChar char="Ø"/>
            </a:pPr>
            <a:r>
              <a:rPr lang="en-US" sz="1800" dirty="0">
                <a:solidFill>
                  <a:srgbClr val="000000"/>
                </a:solidFill>
                <a:latin typeface="Calibri"/>
                <a:cs typeface="Calibri"/>
              </a:rPr>
              <a:t>There can be multiple lines/decision boundaries to segregate the classes in n-dimensional space, but we need to find out the best decision boundary that helps to classify the data points. This best boundary is known as the hyperplane of SVM.</a:t>
            </a:r>
          </a:p>
          <a:p>
            <a:pPr marL="651510" lvl="0" indent="-93011" algn="l" rtl="0">
              <a:lnSpc>
                <a:spcPct val="100000"/>
              </a:lnSpc>
              <a:spcBef>
                <a:spcPts val="600"/>
              </a:spcBef>
              <a:spcAft>
                <a:spcPts val="0"/>
              </a:spcAft>
              <a:buClr>
                <a:srgbClr val="000000"/>
              </a:buClr>
              <a:buSzPct val="95000"/>
              <a:buFont typeface="Noto Sans Symbols"/>
              <a:buNone/>
            </a:pPr>
            <a:endParaRPr sz="1800" b="1" dirty="0">
              <a:solidFill>
                <a:srgbClr val="000000"/>
              </a:solidFill>
              <a:latin typeface="Times New Roman"/>
              <a:ea typeface="Times New Roman"/>
              <a:cs typeface="Times New Roman"/>
              <a:sym typeface="Times New Roman"/>
            </a:endParaRPr>
          </a:p>
          <a:p>
            <a:pPr marL="365760" lvl="0" indent="0" algn="l" rtl="0">
              <a:lnSpc>
                <a:spcPct val="100000"/>
              </a:lnSpc>
              <a:spcBef>
                <a:spcPts val="600"/>
              </a:spcBef>
              <a:spcAft>
                <a:spcPts val="0"/>
              </a:spcAft>
              <a:buClr>
                <a:srgbClr val="000000"/>
              </a:buClr>
              <a:buSzPct val="95000"/>
              <a:buFont typeface="Noto Sans Symbols"/>
              <a:buNone/>
            </a:pPr>
            <a:endParaRPr sz="2000" b="1" dirty="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1200"/>
              </a:spcAft>
              <a:buSzPct val="129032"/>
              <a:buNone/>
            </a:pPr>
            <a:endParaRPr dirty="0"/>
          </a:p>
        </p:txBody>
      </p:sp>
      <p:sp>
        <p:nvSpPr>
          <p:cNvPr id="2" name="Slide Number Placeholder 1">
            <a:extLst>
              <a:ext uri="{FF2B5EF4-FFF2-40B4-BE49-F238E27FC236}">
                <a16:creationId xmlns:a16="http://schemas.microsoft.com/office/drawing/2014/main" id="{F7BD376E-E0C6-39C9-3883-1D2BC8CFAC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669</Words>
  <Application>Microsoft Office PowerPoint</Application>
  <PresentationFormat>On-screen Show (16:9)</PresentationFormat>
  <Paragraphs>79</Paragraphs>
  <Slides>16</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Century Gothic</vt:lpstr>
      <vt:lpstr>Calibri</vt:lpstr>
      <vt:lpstr>Noto Sans Symbols</vt:lpstr>
      <vt:lpstr>inter-regular</vt:lpstr>
      <vt:lpstr>Times New Roman</vt:lpstr>
      <vt:lpstr>urw-din</vt:lpstr>
      <vt:lpstr>Lato</vt:lpstr>
      <vt:lpstr>Wingdings</vt:lpstr>
      <vt:lpstr>Raleway</vt:lpstr>
      <vt:lpstr>inter-bold</vt:lpstr>
      <vt:lpstr>Arial</vt:lpstr>
      <vt:lpstr>Streamline</vt:lpstr>
      <vt:lpstr>IRIS DATA CLASSIFICATION  USING SVM</vt:lpstr>
      <vt:lpstr>INTRODUCTION</vt:lpstr>
      <vt:lpstr>PROBLEM STATEMENT</vt:lpstr>
      <vt:lpstr>OBJECTIVE</vt:lpstr>
      <vt:lpstr>Software Requirement</vt:lpstr>
      <vt:lpstr>METHODOLOGY</vt:lpstr>
      <vt:lpstr>DATASETS CLASSES </vt:lpstr>
      <vt:lpstr>SUPPORT VECTOR MACHINE(SVM)</vt:lpstr>
      <vt:lpstr>SVM</vt:lpstr>
      <vt:lpstr>Linear Kernel</vt:lpstr>
      <vt:lpstr>Polynomial Kernel</vt:lpstr>
      <vt:lpstr>Advantages of SVM</vt:lpstr>
      <vt:lpstr>APPLICATIONS</vt:lpstr>
      <vt:lpstr>Classification Report (Linear Kernel)</vt:lpstr>
      <vt:lpstr>Classification Report (Polynomial Kernel)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DATA CLASSIFICATION  USING SVM</dc:title>
  <dc:creator>Vishal Tanawade</dc:creator>
  <cp:lastModifiedBy>Vishal Tanawade</cp:lastModifiedBy>
  <cp:revision>5</cp:revision>
  <dcterms:modified xsi:type="dcterms:W3CDTF">2022-05-07T16:06:33Z</dcterms:modified>
</cp:coreProperties>
</file>