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9" r:id="rId3"/>
    <p:sldId id="310" r:id="rId4"/>
    <p:sldId id="288" r:id="rId5"/>
    <p:sldId id="283" r:id="rId6"/>
    <p:sldId id="257" r:id="rId7"/>
    <p:sldId id="297" r:id="rId8"/>
    <p:sldId id="296" r:id="rId9"/>
    <p:sldId id="298" r:id="rId10"/>
    <p:sldId id="299" r:id="rId11"/>
    <p:sldId id="303" r:id="rId12"/>
    <p:sldId id="307" r:id="rId13"/>
    <p:sldId id="308" r:id="rId14"/>
    <p:sldId id="305" r:id="rId15"/>
    <p:sldId id="306" r:id="rId16"/>
    <p:sldId id="300" r:id="rId17"/>
    <p:sldId id="301" r:id="rId18"/>
    <p:sldId id="302" r:id="rId19"/>
    <p:sldId id="281" r:id="rId20"/>
    <p:sldId id="292" r:id="rId21"/>
    <p:sldId id="311" r:id="rId22"/>
    <p:sldId id="286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89D6A92-3152-4E0E-9705-9CD0059A56BE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9E9"/>
          </a:solidFill>
        </a:fill>
      </a:tcStyle>
    </a:wholeTbl>
    <a:band1H>
      <a:tcTxStyle>
        <a:font>
          <a:latin typeface=""/>
          <a:ea typeface=""/>
          <a:cs typeface=""/>
        </a:font>
      </a:tcTxStyle>
      <a:tcStyle>
        <a:tcBdr/>
        <a:fill>
          <a:solidFill>
            <a:srgbClr val="D0D0D0"/>
          </a:solidFill>
        </a:fill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  <a:fill>
          <a:solidFill>
            <a:srgbClr val="D0D0D0"/>
          </a:solidFill>
        </a:fill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 b="on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058DC7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058DC7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58DC7"/>
          </a:solidFill>
        </a:fill>
      </a:tcStyle>
    </a:lastRow>
    <a:firstRow>
      <a:tcTxStyle b="on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58DC7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;n">
            <a:extLst>
              <a:ext uri="{FF2B5EF4-FFF2-40B4-BE49-F238E27FC236}">
                <a16:creationId xmlns:a16="http://schemas.microsoft.com/office/drawing/2014/main" id="{F2E708DF-1956-14F9-75FF-76D0708C3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9" name="Google Shape;4;n">
            <a:extLst>
              <a:ext uri="{FF2B5EF4-FFF2-40B4-BE49-F238E27FC236}">
                <a16:creationId xmlns:a16="http://schemas.microsoft.com/office/drawing/2014/main" id="{0FCA0B75-2B70-B9A2-661B-308E082C6EE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B7BBA-7F30-4381-88D9-AFA38B2BEE6D}" type="datetimeFigureOut">
              <a:rPr lang="en-US"/>
              <a:pPr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765F-E7AA-4829-88AA-9728903DC0F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n-US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:notes">
            <a:extLst>
              <a:ext uri="{FF2B5EF4-FFF2-40B4-BE49-F238E27FC236}">
                <a16:creationId xmlns:a16="http://schemas.microsoft.com/office/drawing/2014/main" id="{E9CF9C24-2768-6469-0FD2-FF53A334A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84;p1:notes">
            <a:extLst>
              <a:ext uri="{FF2B5EF4-FFF2-40B4-BE49-F238E27FC236}">
                <a16:creationId xmlns:a16="http://schemas.microsoft.com/office/drawing/2014/main" id="{62B9B120-F925-C486-991E-A35A4B9672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05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1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6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81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97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65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6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7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8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4;p22:notes">
            <a:extLst>
              <a:ext uri="{FF2B5EF4-FFF2-40B4-BE49-F238E27FC236}">
                <a16:creationId xmlns:a16="http://schemas.microsoft.com/office/drawing/2014/main" id="{E3A0EEFC-5D95-46C5-B02F-0F83D1138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255;p22:notes">
            <a:extLst>
              <a:ext uri="{FF2B5EF4-FFF2-40B4-BE49-F238E27FC236}">
                <a16:creationId xmlns:a16="http://schemas.microsoft.com/office/drawing/2014/main" id="{8392A14C-67C1-BDD0-3010-3F67891D4C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6:notes">
            <a:extLst>
              <a:ext uri="{FF2B5EF4-FFF2-40B4-BE49-F238E27FC236}">
                <a16:creationId xmlns:a16="http://schemas.microsoft.com/office/drawing/2014/main" id="{AAC916BB-AC54-56AE-56BB-B0ACBC0D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114;p6:notes">
            <a:extLst>
              <a:ext uri="{FF2B5EF4-FFF2-40B4-BE49-F238E27FC236}">
                <a16:creationId xmlns:a16="http://schemas.microsoft.com/office/drawing/2014/main" id="{16D2CA0E-7C2C-38B8-9975-3077E6CAE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2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7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2:notes">
            <a:extLst>
              <a:ext uri="{FF2B5EF4-FFF2-40B4-BE49-F238E27FC236}">
                <a16:creationId xmlns:a16="http://schemas.microsoft.com/office/drawing/2014/main" id="{FE7490CB-A1CA-0C22-95F7-E729401F3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9DDAA5CC-733A-CF0C-A2C9-8C2D3D99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lIns="91421" tIns="91421" rIns="91421" bIns="91421" anchor="t" anchorCtr="0" compatLnSpc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4">
            <a:extLst>
              <a:ext uri="{FF2B5EF4-FFF2-40B4-BE49-F238E27FC236}">
                <a16:creationId xmlns:a16="http://schemas.microsoft.com/office/drawing/2014/main" id="{2712C0CB-0708-2861-0D20-7882843D894B}"/>
              </a:ext>
            </a:extLst>
          </p:cNvPr>
          <p:cNvSpPr/>
          <p:nvPr/>
        </p:nvSpPr>
        <p:spPr>
          <a:xfrm>
            <a:off x="0" y="0"/>
            <a:ext cx="9144000" cy="487795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11;p24">
            <a:extLst>
              <a:ext uri="{FF2B5EF4-FFF2-40B4-BE49-F238E27FC236}">
                <a16:creationId xmlns:a16="http://schemas.microsoft.com/office/drawing/2014/main" id="{F1B23A7F-D189-4505-1579-2A9F9D1A3F22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12;p24">
              <a:extLst>
                <a:ext uri="{FF2B5EF4-FFF2-40B4-BE49-F238E27FC236}">
                  <a16:creationId xmlns:a16="http://schemas.microsoft.com/office/drawing/2014/main" id="{E9D2BF12-BC68-F139-7EB9-EBF7122E89EE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13;p24">
              <a:extLst>
                <a:ext uri="{FF2B5EF4-FFF2-40B4-BE49-F238E27FC236}">
                  <a16:creationId xmlns:a16="http://schemas.microsoft.com/office/drawing/2014/main" id="{F24AFBB6-F724-B91E-05B0-7391B016AC15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14;p24">
            <a:extLst>
              <a:ext uri="{FF2B5EF4-FFF2-40B4-BE49-F238E27FC236}">
                <a16:creationId xmlns:a16="http://schemas.microsoft.com/office/drawing/2014/main" id="{54137AF8-8BEE-83D6-7685-F2DA16B9D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1318647"/>
            <a:ext cx="7688695" cy="535198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15;p24">
            <a:extLst>
              <a:ext uri="{FF2B5EF4-FFF2-40B4-BE49-F238E27FC236}">
                <a16:creationId xmlns:a16="http://schemas.microsoft.com/office/drawing/2014/main" id="{D64FE410-B49D-B7F8-2958-BB899A7F1D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2078879"/>
            <a:ext cx="7688695" cy="2261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Google Shape;16;p24">
            <a:extLst>
              <a:ext uri="{FF2B5EF4-FFF2-40B4-BE49-F238E27FC236}">
                <a16:creationId xmlns:a16="http://schemas.microsoft.com/office/drawing/2014/main" id="{8EC4143C-96D0-5EF5-964E-1B4AF1CB80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A954FFA3-BF12-4A8D-A1CC-B9C018D52F2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5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;p27">
            <a:extLst>
              <a:ext uri="{FF2B5EF4-FFF2-40B4-BE49-F238E27FC236}">
                <a16:creationId xmlns:a16="http://schemas.microsoft.com/office/drawing/2014/main" id="{608BABC8-529F-2C35-F196-48677CF60EB6}"/>
              </a:ext>
            </a:extLst>
          </p:cNvPr>
          <p:cNvSpPr/>
          <p:nvPr/>
        </p:nvSpPr>
        <p:spPr>
          <a:xfrm>
            <a:off x="0" y="0"/>
            <a:ext cx="9144000" cy="487795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33;p27">
            <a:extLst>
              <a:ext uri="{FF2B5EF4-FFF2-40B4-BE49-F238E27FC236}">
                <a16:creationId xmlns:a16="http://schemas.microsoft.com/office/drawing/2014/main" id="{357413E9-6A9F-A4BB-1036-D77FEBF6618F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34;p27">
              <a:extLst>
                <a:ext uri="{FF2B5EF4-FFF2-40B4-BE49-F238E27FC236}">
                  <a16:creationId xmlns:a16="http://schemas.microsoft.com/office/drawing/2014/main" id="{132425F1-F413-542C-1B9D-44515F075E7B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35;p27">
              <a:extLst>
                <a:ext uri="{FF2B5EF4-FFF2-40B4-BE49-F238E27FC236}">
                  <a16:creationId xmlns:a16="http://schemas.microsoft.com/office/drawing/2014/main" id="{1E8F6795-CCA5-D7DF-AFD3-10D7B8017BAD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36;p27">
            <a:extLst>
              <a:ext uri="{FF2B5EF4-FFF2-40B4-BE49-F238E27FC236}">
                <a16:creationId xmlns:a16="http://schemas.microsoft.com/office/drawing/2014/main" id="{7699687D-3B0A-A334-BCBE-9CF44081AD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1318647"/>
            <a:ext cx="7688403" cy="535198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37;p27">
            <a:extLst>
              <a:ext uri="{FF2B5EF4-FFF2-40B4-BE49-F238E27FC236}">
                <a16:creationId xmlns:a16="http://schemas.microsoft.com/office/drawing/2014/main" id="{9446FE94-42AA-9626-0B59-0A1DE67F5A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325" y="2078879"/>
            <a:ext cx="3774295" cy="2261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Google Shape;38;p27">
            <a:extLst>
              <a:ext uri="{FF2B5EF4-FFF2-40B4-BE49-F238E27FC236}">
                <a16:creationId xmlns:a16="http://schemas.microsoft.com/office/drawing/2014/main" id="{DAEF6291-F9BE-F8A2-610B-4748B931C88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43606" y="2078879"/>
            <a:ext cx="3774295" cy="2261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Google Shape;39;p27">
            <a:extLst>
              <a:ext uri="{FF2B5EF4-FFF2-40B4-BE49-F238E27FC236}">
                <a16:creationId xmlns:a16="http://schemas.microsoft.com/office/drawing/2014/main" id="{29E236FB-94CA-65BF-734C-8D0B76D660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9FA382B0-78A6-4E2C-9676-7F264D45A9F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28">
            <a:extLst>
              <a:ext uri="{FF2B5EF4-FFF2-40B4-BE49-F238E27FC236}">
                <a16:creationId xmlns:a16="http://schemas.microsoft.com/office/drawing/2014/main" id="{F9D9E3F6-4A89-8ED6-9DA0-5A6791C89B16}"/>
              </a:ext>
            </a:extLst>
          </p:cNvPr>
          <p:cNvSpPr/>
          <p:nvPr/>
        </p:nvSpPr>
        <p:spPr>
          <a:xfrm>
            <a:off x="0" y="0"/>
            <a:ext cx="9144000" cy="487795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42;p28">
            <a:extLst>
              <a:ext uri="{FF2B5EF4-FFF2-40B4-BE49-F238E27FC236}">
                <a16:creationId xmlns:a16="http://schemas.microsoft.com/office/drawing/2014/main" id="{015121F2-A809-6679-9DAF-CEA5DC3C1FA5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43;p28">
              <a:extLst>
                <a:ext uri="{FF2B5EF4-FFF2-40B4-BE49-F238E27FC236}">
                  <a16:creationId xmlns:a16="http://schemas.microsoft.com/office/drawing/2014/main" id="{2B7DC2AB-AD11-459C-7BA6-C412AD490DFD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44;p28">
              <a:extLst>
                <a:ext uri="{FF2B5EF4-FFF2-40B4-BE49-F238E27FC236}">
                  <a16:creationId xmlns:a16="http://schemas.microsoft.com/office/drawing/2014/main" id="{CBB7A14F-1F83-001D-B410-890CFEB10C05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45;p28">
            <a:extLst>
              <a:ext uri="{FF2B5EF4-FFF2-40B4-BE49-F238E27FC236}">
                <a16:creationId xmlns:a16="http://schemas.microsoft.com/office/drawing/2014/main" id="{DDBC4F91-D20D-0EE7-52F5-B1CCB6AB1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1318647"/>
            <a:ext cx="7688403" cy="535198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46;p28">
            <a:extLst>
              <a:ext uri="{FF2B5EF4-FFF2-40B4-BE49-F238E27FC236}">
                <a16:creationId xmlns:a16="http://schemas.microsoft.com/office/drawing/2014/main" id="{085C44C6-7C44-58C1-AA59-82AE0395C3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30E42156-ED80-4E8C-8E76-4882DD94B46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29">
            <a:extLst>
              <a:ext uri="{FF2B5EF4-FFF2-40B4-BE49-F238E27FC236}">
                <a16:creationId xmlns:a16="http://schemas.microsoft.com/office/drawing/2014/main" id="{BD55C0B8-FF43-0255-9069-D06B141FB52C}"/>
              </a:ext>
            </a:extLst>
          </p:cNvPr>
          <p:cNvSpPr/>
          <p:nvPr/>
        </p:nvSpPr>
        <p:spPr>
          <a:xfrm>
            <a:off x="0" y="0"/>
            <a:ext cx="9144000" cy="487795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49;p29">
            <a:extLst>
              <a:ext uri="{FF2B5EF4-FFF2-40B4-BE49-F238E27FC236}">
                <a16:creationId xmlns:a16="http://schemas.microsoft.com/office/drawing/2014/main" id="{3B6D2F07-F140-A6B7-0033-E297B7CD912D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50;p29">
              <a:extLst>
                <a:ext uri="{FF2B5EF4-FFF2-40B4-BE49-F238E27FC236}">
                  <a16:creationId xmlns:a16="http://schemas.microsoft.com/office/drawing/2014/main" id="{1F2B3693-5258-7635-0C08-D407F9BA669C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51;p29">
              <a:extLst>
                <a:ext uri="{FF2B5EF4-FFF2-40B4-BE49-F238E27FC236}">
                  <a16:creationId xmlns:a16="http://schemas.microsoft.com/office/drawing/2014/main" id="{AF55E5B2-54CD-447A-0E82-2C5E5CB0D797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52;p29">
            <a:extLst>
              <a:ext uri="{FF2B5EF4-FFF2-40B4-BE49-F238E27FC236}">
                <a16:creationId xmlns:a16="http://schemas.microsoft.com/office/drawing/2014/main" id="{7CDAFA2C-9A64-4620-1A4A-33B00A621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2" y="1318647"/>
            <a:ext cx="3300901" cy="1381502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53;p29">
            <a:extLst>
              <a:ext uri="{FF2B5EF4-FFF2-40B4-BE49-F238E27FC236}">
                <a16:creationId xmlns:a16="http://schemas.microsoft.com/office/drawing/2014/main" id="{A34B11E0-8950-D9AB-ADA2-D849F3F528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1223" y="2781723"/>
            <a:ext cx="3300901" cy="159750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Google Shape;54;p29">
            <a:extLst>
              <a:ext uri="{FF2B5EF4-FFF2-40B4-BE49-F238E27FC236}">
                <a16:creationId xmlns:a16="http://schemas.microsoft.com/office/drawing/2014/main" id="{29201D45-7D77-282A-BB04-B1D1A1D6D8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237D8AA0-2975-400C-8946-79C5E1004553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bg>
      <p:bgPr>
        <a:solidFill>
          <a:srgbClr val="EB5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6;p30">
            <a:extLst>
              <a:ext uri="{FF2B5EF4-FFF2-40B4-BE49-F238E27FC236}">
                <a16:creationId xmlns:a16="http://schemas.microsoft.com/office/drawing/2014/main" id="{1C793D1D-5631-7AF8-3E4F-A30DDA1863B7}"/>
              </a:ext>
            </a:extLst>
          </p:cNvPr>
          <p:cNvGrpSpPr/>
          <p:nvPr/>
        </p:nvGrpSpPr>
        <p:grpSpPr>
          <a:xfrm>
            <a:off x="830386" y="4169124"/>
            <a:ext cx="745765" cy="45829"/>
            <a:chOff x="830386" y="4169124"/>
            <a:chExt cx="745765" cy="45829"/>
          </a:xfrm>
        </p:grpSpPr>
        <p:sp>
          <p:nvSpPr>
            <p:cNvPr id="3" name="Google Shape;57;p30">
              <a:extLst>
                <a:ext uri="{FF2B5EF4-FFF2-40B4-BE49-F238E27FC236}">
                  <a16:creationId xmlns:a16="http://schemas.microsoft.com/office/drawing/2014/main" id="{5CB434FD-0868-2876-70EA-18B1E18C973D}"/>
                </a:ext>
              </a:extLst>
            </p:cNvPr>
            <p:cNvSpPr/>
            <p:nvPr/>
          </p:nvSpPr>
          <p:spPr>
            <a:xfrm rot="16200004">
              <a:off x="1366809" y="4005611"/>
              <a:ext cx="45829" cy="372855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" name="Google Shape;58;p30">
              <a:extLst>
                <a:ext uri="{FF2B5EF4-FFF2-40B4-BE49-F238E27FC236}">
                  <a16:creationId xmlns:a16="http://schemas.microsoft.com/office/drawing/2014/main" id="{503D2A2F-4583-D12D-CC7D-25766B4389A8}"/>
                </a:ext>
              </a:extLst>
            </p:cNvPr>
            <p:cNvSpPr/>
            <p:nvPr/>
          </p:nvSpPr>
          <p:spPr>
            <a:xfrm rot="16200004">
              <a:off x="995476" y="4004034"/>
              <a:ext cx="45829" cy="37601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" name="Google Shape;59;p30">
            <a:extLst>
              <a:ext uri="{FF2B5EF4-FFF2-40B4-BE49-F238E27FC236}">
                <a16:creationId xmlns:a16="http://schemas.microsoft.com/office/drawing/2014/main" id="{D5251423-2DAB-37A6-C42C-9EC776EB4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864300"/>
            <a:ext cx="7021202" cy="2985003"/>
          </a:xfr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Google Shape;60;p30">
            <a:extLst>
              <a:ext uri="{FF2B5EF4-FFF2-40B4-BE49-F238E27FC236}">
                <a16:creationId xmlns:a16="http://schemas.microsoft.com/office/drawing/2014/main" id="{B0783067-AA6F-1F14-53AA-BC7965F6AC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75461BE6-D920-4733-887E-468FB950D01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31">
            <a:extLst>
              <a:ext uri="{FF2B5EF4-FFF2-40B4-BE49-F238E27FC236}">
                <a16:creationId xmlns:a16="http://schemas.microsoft.com/office/drawing/2014/main" id="{3A94A859-0052-4EFA-698B-FB1F8D63C201}"/>
              </a:ext>
            </a:extLst>
          </p:cNvPr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E9ED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63;p31">
            <a:extLst>
              <a:ext uri="{FF2B5EF4-FFF2-40B4-BE49-F238E27FC236}">
                <a16:creationId xmlns:a16="http://schemas.microsoft.com/office/drawing/2014/main" id="{DA8DFADC-239A-2A4D-97DD-F209F55F9AAF}"/>
              </a:ext>
            </a:extLst>
          </p:cNvPr>
          <p:cNvGrpSpPr/>
          <p:nvPr/>
        </p:nvGrpSpPr>
        <p:grpSpPr>
          <a:xfrm>
            <a:off x="830386" y="1191252"/>
            <a:ext cx="745765" cy="45829"/>
            <a:chOff x="830386" y="1191252"/>
            <a:chExt cx="745765" cy="45829"/>
          </a:xfrm>
        </p:grpSpPr>
        <p:sp>
          <p:nvSpPr>
            <p:cNvPr id="4" name="Google Shape;64;p31">
              <a:extLst>
                <a:ext uri="{FF2B5EF4-FFF2-40B4-BE49-F238E27FC236}">
                  <a16:creationId xmlns:a16="http://schemas.microsoft.com/office/drawing/2014/main" id="{86418FF3-0573-DFF6-4432-7DAB255A7B58}"/>
                </a:ext>
              </a:extLst>
            </p:cNvPr>
            <p:cNvSpPr/>
            <p:nvPr/>
          </p:nvSpPr>
          <p:spPr>
            <a:xfrm rot="16200004">
              <a:off x="1366809" y="1027739"/>
              <a:ext cx="45829" cy="372855"/>
            </a:xfrm>
            <a:prstGeom prst="rect">
              <a:avLst/>
            </a:prstGeom>
            <a:solidFill>
              <a:srgbClr val="EB5600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65;p31">
              <a:extLst>
                <a:ext uri="{FF2B5EF4-FFF2-40B4-BE49-F238E27FC236}">
                  <a16:creationId xmlns:a16="http://schemas.microsoft.com/office/drawing/2014/main" id="{C66A91C0-C179-D08F-7242-86FF1A2BE8F3}"/>
                </a:ext>
              </a:extLst>
            </p:cNvPr>
            <p:cNvSpPr/>
            <p:nvPr/>
          </p:nvSpPr>
          <p:spPr>
            <a:xfrm rot="16200004">
              <a:off x="995476" y="1026162"/>
              <a:ext cx="45829" cy="376010"/>
            </a:xfrm>
            <a:prstGeom prst="rect">
              <a:avLst/>
            </a:prstGeom>
            <a:solidFill>
              <a:srgbClr val="1A9988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" name="Google Shape;66;p31">
            <a:extLst>
              <a:ext uri="{FF2B5EF4-FFF2-40B4-BE49-F238E27FC236}">
                <a16:creationId xmlns:a16="http://schemas.microsoft.com/office/drawing/2014/main" id="{2BA32DEE-BDCE-935C-AE00-7D65A018FF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002" y="1318647"/>
            <a:ext cx="3300901" cy="1687196"/>
          </a:xfrm>
        </p:spPr>
        <p:txBody>
          <a:bodyPr/>
          <a:lstStyle>
            <a:lvl1pPr>
              <a:defRPr sz="2600"/>
            </a:lvl1pPr>
          </a:lstStyle>
          <a:p>
            <a:pPr lvl="0"/>
            <a:endParaRPr lang="en-US"/>
          </a:p>
        </p:txBody>
      </p:sp>
      <p:sp>
        <p:nvSpPr>
          <p:cNvPr id="7" name="Google Shape;67;p31">
            <a:extLst>
              <a:ext uri="{FF2B5EF4-FFF2-40B4-BE49-F238E27FC236}">
                <a16:creationId xmlns:a16="http://schemas.microsoft.com/office/drawing/2014/main" id="{21E93134-A4CC-38C9-E774-B87B4D71AF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4945" y="3161528"/>
            <a:ext cx="3300901" cy="758997"/>
          </a:xfrm>
        </p:spPr>
        <p:txBody>
          <a:bodyPr/>
          <a:lstStyle>
            <a:lvl1pPr>
              <a:lnSpc>
                <a:spcPct val="100000"/>
              </a:lnSpc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8" name="Google Shape;68;p31">
            <a:extLst>
              <a:ext uri="{FF2B5EF4-FFF2-40B4-BE49-F238E27FC236}">
                <a16:creationId xmlns:a16="http://schemas.microsoft.com/office/drawing/2014/main" id="{50FCEBFC-CC6E-4493-0830-60F5D478FF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74223" y="1352626"/>
            <a:ext cx="3374401" cy="302550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Google Shape;69;p31">
            <a:extLst>
              <a:ext uri="{FF2B5EF4-FFF2-40B4-BE49-F238E27FC236}">
                <a16:creationId xmlns:a16="http://schemas.microsoft.com/office/drawing/2014/main" id="{40C124E6-88FC-8F34-C805-4764347ED1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54881FA4-9830-4928-B3FA-B569150AA86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32">
            <a:extLst>
              <a:ext uri="{FF2B5EF4-FFF2-40B4-BE49-F238E27FC236}">
                <a16:creationId xmlns:a16="http://schemas.microsoft.com/office/drawing/2014/main" id="{2613B483-8811-E073-6426-1105C92D26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4945" y="4372551"/>
            <a:ext cx="7697400" cy="460500"/>
          </a:xfrm>
        </p:spPr>
        <p:txBody>
          <a:bodyPr anchor="ctr"/>
          <a:lstStyle>
            <a:lvl1pPr indent="-228600">
              <a:lnSpc>
                <a:spcPct val="100000"/>
              </a:lnSpc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" name="Google Shape;72;p32">
            <a:extLst>
              <a:ext uri="{FF2B5EF4-FFF2-40B4-BE49-F238E27FC236}">
                <a16:creationId xmlns:a16="http://schemas.microsoft.com/office/drawing/2014/main" id="{1D77FDB0-8CE3-909D-8643-7C86EC6262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49F74F96-E2EA-48EA-AF8B-BD277F6FC92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4;p33">
            <a:extLst>
              <a:ext uri="{FF2B5EF4-FFF2-40B4-BE49-F238E27FC236}">
                <a16:creationId xmlns:a16="http://schemas.microsoft.com/office/drawing/2014/main" id="{2AB57603-4C54-A9A5-3E8B-DDC1D0A19656}"/>
              </a:ext>
            </a:extLst>
          </p:cNvPr>
          <p:cNvGrpSpPr/>
          <p:nvPr/>
        </p:nvGrpSpPr>
        <p:grpSpPr>
          <a:xfrm>
            <a:off x="830386" y="4169124"/>
            <a:ext cx="745765" cy="45829"/>
            <a:chOff x="830386" y="4169124"/>
            <a:chExt cx="745765" cy="45829"/>
          </a:xfrm>
        </p:grpSpPr>
        <p:sp>
          <p:nvSpPr>
            <p:cNvPr id="3" name="Google Shape;75;p33">
              <a:extLst>
                <a:ext uri="{FF2B5EF4-FFF2-40B4-BE49-F238E27FC236}">
                  <a16:creationId xmlns:a16="http://schemas.microsoft.com/office/drawing/2014/main" id="{DAAD2588-8043-86C1-8ADE-F425D327653D}"/>
                </a:ext>
              </a:extLst>
            </p:cNvPr>
            <p:cNvSpPr/>
            <p:nvPr/>
          </p:nvSpPr>
          <p:spPr>
            <a:xfrm rot="16200004">
              <a:off x="1366809" y="4005611"/>
              <a:ext cx="45829" cy="372855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4" name="Google Shape;76;p33">
              <a:extLst>
                <a:ext uri="{FF2B5EF4-FFF2-40B4-BE49-F238E27FC236}">
                  <a16:creationId xmlns:a16="http://schemas.microsoft.com/office/drawing/2014/main" id="{D9538845-71B2-DB54-67D7-D5468E212B8A}"/>
                </a:ext>
              </a:extLst>
            </p:cNvPr>
            <p:cNvSpPr/>
            <p:nvPr/>
          </p:nvSpPr>
          <p:spPr>
            <a:xfrm rot="16200004">
              <a:off x="995476" y="4004034"/>
              <a:ext cx="45829" cy="37601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" name="Google Shape;77;p33">
            <a:extLst>
              <a:ext uri="{FF2B5EF4-FFF2-40B4-BE49-F238E27FC236}">
                <a16:creationId xmlns:a16="http://schemas.microsoft.com/office/drawing/2014/main" id="{006ABE87-1AD8-F090-D876-1FBA28836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3" y="733952"/>
            <a:ext cx="7688403" cy="1244699"/>
          </a:xfr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" name="Google Shape;78;p33">
            <a:extLst>
              <a:ext uri="{FF2B5EF4-FFF2-40B4-BE49-F238E27FC236}">
                <a16:creationId xmlns:a16="http://schemas.microsoft.com/office/drawing/2014/main" id="{153A2FBA-2E15-A229-C5E7-3DE8B6A846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9453" y="2272887"/>
            <a:ext cx="7688403" cy="1580403"/>
          </a:xfr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Google Shape;79;p33">
            <a:extLst>
              <a:ext uri="{FF2B5EF4-FFF2-40B4-BE49-F238E27FC236}">
                <a16:creationId xmlns:a16="http://schemas.microsoft.com/office/drawing/2014/main" id="{18CC979C-1074-FD71-90AF-094C56C6B5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84FA4A5-DF06-4B65-BA4D-AF183B755B65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34">
            <a:extLst>
              <a:ext uri="{FF2B5EF4-FFF2-40B4-BE49-F238E27FC236}">
                <a16:creationId xmlns:a16="http://schemas.microsoft.com/office/drawing/2014/main" id="{02C46056-B9B9-745E-7683-3D52C24976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36298" y="4749850"/>
            <a:ext cx="548704" cy="393603"/>
          </a:xfrm>
        </p:spPr>
        <p:txBody>
          <a:bodyPr/>
          <a:lstStyle>
            <a:lvl1pPr>
              <a:defRPr/>
            </a:lvl1pPr>
          </a:lstStyle>
          <a:p>
            <a:pPr lvl="0"/>
            <a:fld id="{8DD4E662-2C4D-416F-ACAE-B72AA04687C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3">
            <a:extLst>
              <a:ext uri="{FF2B5EF4-FFF2-40B4-BE49-F238E27FC236}">
                <a16:creationId xmlns:a16="http://schemas.microsoft.com/office/drawing/2014/main" id="{556573C7-961A-523C-F377-704D48691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9"/>
            <a:ext cx="8520598" cy="5726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3" name="Google Shape;7;p23">
            <a:extLst>
              <a:ext uri="{FF2B5EF4-FFF2-40B4-BE49-F238E27FC236}">
                <a16:creationId xmlns:a16="http://schemas.microsoft.com/office/drawing/2014/main" id="{1C88A816-CB66-0047-72F1-4DAA3FE460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8520598" cy="3416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8;p23">
            <a:extLst>
              <a:ext uri="{FF2B5EF4-FFF2-40B4-BE49-F238E27FC236}">
                <a16:creationId xmlns:a16="http://schemas.microsoft.com/office/drawing/2014/main" id="{FB1CF0A6-973A-8BE5-1F54-8A57D577D4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0" cap="none" spc="0" baseline="0">
                <a:solidFill>
                  <a:srgbClr val="595959"/>
                </a:solidFill>
                <a:uFillTx/>
                <a:latin typeface="Lato"/>
                <a:ea typeface="Lato"/>
                <a:cs typeface="Lato"/>
              </a:defRPr>
            </a:lvl1pPr>
          </a:lstStyle>
          <a:p>
            <a:pPr lvl="0"/>
            <a:fld id="{8646E1D3-5C41-41CF-841A-2152EA77278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1" i="0" u="none" strike="noStrike" kern="0" cap="none" spc="0" baseline="0">
          <a:solidFill>
            <a:srgbClr val="1A1A1A"/>
          </a:solidFill>
          <a:uFillTx/>
          <a:latin typeface="Raleway"/>
          <a:ea typeface="Raleway"/>
          <a:cs typeface="Raleway"/>
        </a:defRPr>
      </a:lvl1pPr>
    </p:titleStyle>
    <p:bodyStyle>
      <a:lvl1pPr marL="457200" marR="0" lvl="0" indent="-311152" algn="l" defTabSz="914400" rtl="0" fontAlgn="auto" hangingPunct="1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300"/>
        <a:buFont typeface="Lato"/>
        <a:buChar char="●"/>
        <a:tabLst/>
        <a:defRPr lang="en-US" sz="1300" b="0" i="0" u="none" strike="noStrike" kern="0" cap="none" spc="0" baseline="0">
          <a:solidFill>
            <a:srgbClr val="595959"/>
          </a:solidFill>
          <a:uFillTx/>
          <a:latin typeface="Lato"/>
          <a:ea typeface="Lato"/>
          <a:cs typeface="Lato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65DDDD8F-E887-047A-56F8-E659323610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61950"/>
            <a:ext cx="9144000" cy="1143000"/>
          </a:xfrm>
        </p:spPr>
        <p:txBody>
          <a:bodyPr anchorCtr="1">
            <a:noAutofit/>
          </a:bodyPr>
          <a:lstStyle/>
          <a:p>
            <a:pPr lvl="0" algn="ctr"/>
            <a:r>
              <a:rPr lang="en-IN" sz="3200" dirty="0">
                <a:solidFill>
                  <a:srgbClr val="C00000"/>
                </a:solidFill>
                <a:latin typeface="Times New Roman"/>
                <a:cs typeface="Times New Roman"/>
              </a:rPr>
              <a:t>Optimization N Queen Problem using Genetic Algorithm </a:t>
            </a:r>
            <a:br>
              <a:rPr lang="en-IN" sz="3200" dirty="0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en-IN" sz="3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Google Shape;87;p1">
            <a:extLst>
              <a:ext uri="{FF2B5EF4-FFF2-40B4-BE49-F238E27FC236}">
                <a16:creationId xmlns:a16="http://schemas.microsoft.com/office/drawing/2014/main" id="{915F51F5-42B8-33A8-4796-FF31DB5E94F3}"/>
              </a:ext>
            </a:extLst>
          </p:cNvPr>
          <p:cNvSpPr txBox="1"/>
          <p:nvPr/>
        </p:nvSpPr>
        <p:spPr>
          <a:xfrm>
            <a:off x="82506" y="1849428"/>
            <a:ext cx="8875870" cy="31700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sng" strike="noStrike" kern="0" cap="none" spc="0" baseline="0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GUIDE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1A1A1A"/>
                </a:solidFill>
                <a:uFillTx/>
                <a:latin typeface="Calibri"/>
                <a:ea typeface="Calibri"/>
                <a:cs typeface="Calibri"/>
              </a:rPr>
              <a:t>Prof. Dr. </a:t>
            </a:r>
            <a:r>
              <a:rPr lang="en-US" sz="2400" b="1" dirty="0">
                <a:latin typeface="Trebuchet MS" panose="020B0603020202020204" pitchFamily="34" charset="0"/>
              </a:rPr>
              <a:t>D. M. </a:t>
            </a:r>
            <a:r>
              <a:rPr lang="en-US" sz="2400" b="1" dirty="0" err="1">
                <a:latin typeface="Trebuchet MS" panose="020B0603020202020204" pitchFamily="34" charset="0"/>
              </a:rPr>
              <a:t>Ujalambkar</a:t>
            </a:r>
            <a:endParaRPr lang="en-US" sz="2400" b="1" dirty="0">
              <a:latin typeface="Trebuchet MS" panose="020B0603020202020204" pitchFamily="34" charset="0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1" i="0" u="none" strike="noStrike" kern="0" cap="none" spc="0" baseline="0" dirty="0">
              <a:solidFill>
                <a:srgbClr val="1BA694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sng" strike="noStrike" kern="0" cap="none" spc="0" baseline="0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PRESENTED BY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Sarthak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Nilesh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Thorat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Suraj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Nandlal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Shirude</a:t>
            </a:r>
            <a:endParaRPr lang="en-US" sz="22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Hitesh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Pankaj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Saswadkar</a:t>
            </a:r>
            <a:endParaRPr lang="en-US" sz="22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Pratik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Rajendra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Karhekar</a:t>
            </a:r>
            <a:endParaRPr lang="en-US" sz="22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Vishal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Dadasaheb</a:t>
            </a:r>
            <a:r>
              <a:rPr lang="en-US" sz="2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2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Tanawade</a:t>
            </a:r>
            <a:endParaRPr lang="en-US" sz="2200" b="1" i="0" u="none" strike="noStrike" kern="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EA759D7-F9DC-96B0-697D-A7FE61EADD7E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24C9E-A3A0-4D1F-B152-A192AD57607E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35876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Mutation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5F072C2D-4E41-15D3-2B8F-10145E8EE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values are changed randomly like DNA in Biology.</a:t>
            </a:r>
          </a:p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change any number of states to any value.</a:t>
            </a:r>
          </a:p>
          <a:p>
            <a:pPr marL="0" lvl="0" indent="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</a:p>
          <a:p>
            <a:pPr marL="0" lvl="0" indent="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Before Mutation</a:t>
            </a:r>
          </a:p>
          <a:p>
            <a:pPr marL="0" lvl="0" indent="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endParaRPr lang="en-I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After Mutation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0A9C721-77C7-B842-D78F-E6AA752A4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10782"/>
              </p:ext>
            </p:extLst>
          </p:nvPr>
        </p:nvGraphicFramePr>
        <p:xfrm>
          <a:off x="4419600" y="2760856"/>
          <a:ext cx="24384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9184418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971980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377451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82876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81920505"/>
                    </a:ext>
                  </a:extLst>
                </a:gridCol>
                <a:gridCol w="381002">
                  <a:extLst>
                    <a:ext uri="{9D8B030D-6E8A-4147-A177-3AD203B41FA5}">
                      <a16:colId xmlns:a16="http://schemas.microsoft.com/office/drawing/2014/main" val="3195803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617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3EFF90-239A-A27D-3CDA-DA418C6D1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7960"/>
              </p:ext>
            </p:extLst>
          </p:nvPr>
        </p:nvGraphicFramePr>
        <p:xfrm>
          <a:off x="4419599" y="3365020"/>
          <a:ext cx="24384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26034179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319502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30207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98931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13400496"/>
                    </a:ext>
                  </a:extLst>
                </a:gridCol>
                <a:gridCol w="381002">
                  <a:extLst>
                    <a:ext uri="{9D8B030D-6E8A-4147-A177-3AD203B41FA5}">
                      <a16:colId xmlns:a16="http://schemas.microsoft.com/office/drawing/2014/main" val="363742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3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sz="3200" dirty="0">
                <a:solidFill>
                  <a:srgbClr val="C00000"/>
                </a:solidFill>
              </a:rPr>
              <a:t>Mutation (Cont.)</a:t>
            </a:r>
            <a:endParaRPr lang="en-US" dirty="0"/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26AA7-3D37-F6ED-4B76-1299B66D0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46646"/>
            <a:ext cx="4470575" cy="2614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994A3-B3D3-E81F-9924-3BCE39CB7ACE}"/>
              </a:ext>
            </a:extLst>
          </p:cNvPr>
          <p:cNvSpPr txBox="1"/>
          <p:nvPr/>
        </p:nvSpPr>
        <p:spPr>
          <a:xfrm>
            <a:off x="533400" y="1468856"/>
            <a:ext cx="7248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</a:t>
            </a:r>
            <a:r>
              <a:rPr lang="en-IN" dirty="0"/>
              <a:t>hange any random values, But changes should be made on both                                                         the sides</a:t>
            </a:r>
            <a:endPara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18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In n Queens…..</a:t>
            </a:r>
            <a:endParaRPr lang="en-US" dirty="0"/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1A1A1A"/>
                </a:solidFill>
                <a:latin typeface="Arial"/>
                <a:cs typeface="Arial"/>
              </a:rPr>
              <a:t>A </a:t>
            </a:r>
            <a:r>
              <a:rPr lang="en-US" altLang="en-US" sz="2000" b="1" dirty="0">
                <a:solidFill>
                  <a:srgbClr val="1A1A1A"/>
                </a:solidFill>
                <a:latin typeface="Arial"/>
                <a:cs typeface="Arial"/>
              </a:rPr>
              <a:t>gene</a:t>
            </a:r>
            <a:r>
              <a:rPr lang="en-US" altLang="en-US" sz="2000" dirty="0">
                <a:solidFill>
                  <a:srgbClr val="1A1A1A"/>
                </a:solidFill>
                <a:latin typeface="Arial"/>
                <a:cs typeface="Arial"/>
              </a:rPr>
              <a:t> is a number between 0 to n-1.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altLang="en-US" kern="0" dirty="0">
                <a:solidFill>
                  <a:srgbClr val="1A1A1A"/>
                </a:solidFill>
                <a:latin typeface="Arial"/>
                <a:ea typeface="Lato"/>
                <a:cs typeface="Arial"/>
              </a:rPr>
              <a:t>Is a position of any queen in the board</a:t>
            </a:r>
            <a:endParaRPr lang="ar-SA" altLang="en-US" kern="0" dirty="0">
              <a:solidFill>
                <a:srgbClr val="1A1A1A"/>
              </a:solidFill>
              <a:latin typeface="Arial"/>
              <a:ea typeface="Lato"/>
              <a:cs typeface="Arial"/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ar-SA" altLang="en-US" sz="2000" dirty="0">
              <a:solidFill>
                <a:srgbClr val="1A1A1A"/>
              </a:solidFill>
              <a:latin typeface="Arial"/>
              <a:cs typeface="Arial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lang="en-US" altLang="en-US" sz="2000" dirty="0">
                <a:solidFill>
                  <a:srgbClr val="1A1A1A"/>
                </a:solidFill>
                <a:latin typeface="Arial"/>
                <a:cs typeface="Arial"/>
              </a:rPr>
              <a:t>A </a:t>
            </a:r>
            <a:r>
              <a:rPr lang="en-US" altLang="en-US" sz="2000" b="1" dirty="0">
                <a:solidFill>
                  <a:srgbClr val="1A1A1A"/>
                </a:solidFill>
                <a:latin typeface="Arial"/>
                <a:cs typeface="Arial"/>
              </a:rPr>
              <a:t>chromosome</a:t>
            </a:r>
            <a:r>
              <a:rPr lang="en-US" altLang="en-US" sz="2000" dirty="0">
                <a:solidFill>
                  <a:srgbClr val="1A1A1A"/>
                </a:solidFill>
                <a:latin typeface="Arial"/>
                <a:cs typeface="Arial"/>
              </a:rPr>
              <a:t> is an array of these genes. It could be the solution.</a:t>
            </a:r>
            <a:endParaRPr lang="ar-SA" altLang="en-US" sz="2000" dirty="0">
              <a:solidFill>
                <a:srgbClr val="1A1A1A"/>
              </a:solidFill>
              <a:latin typeface="Arial"/>
              <a:cs typeface="Arial"/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ar-SA" altLang="en-US" sz="2000" dirty="0">
              <a:solidFill>
                <a:srgbClr val="1A1A1A"/>
              </a:solidFill>
              <a:latin typeface="Arial"/>
              <a:cs typeface="Arial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lang="en-US" altLang="en-US" sz="2000" b="1" dirty="0">
                <a:solidFill>
                  <a:srgbClr val="1A1A1A"/>
                </a:solidFill>
                <a:latin typeface="Arial"/>
                <a:cs typeface="Arial"/>
              </a:rPr>
              <a:t>Population</a:t>
            </a:r>
            <a:r>
              <a:rPr lang="en-US" altLang="en-US" sz="2000" dirty="0">
                <a:solidFill>
                  <a:srgbClr val="1A1A1A"/>
                </a:solidFill>
                <a:latin typeface="Arial"/>
                <a:cs typeface="Arial"/>
              </a:rPr>
              <a:t> is a generated set of chromosomes</a:t>
            </a:r>
            <a:r>
              <a:rPr lang="ar-SA" altLang="en-US" sz="2000" dirty="0">
                <a:solidFill>
                  <a:srgbClr val="1A1A1A"/>
                </a:solidFill>
                <a:latin typeface="Arial"/>
                <a:cs typeface="Arial"/>
              </a:rPr>
              <a:t>.</a:t>
            </a:r>
            <a:endParaRPr lang="en-IN" altLang="en-US" sz="2000" dirty="0">
              <a:solidFill>
                <a:srgbClr val="1A1A1A"/>
              </a:solidFill>
              <a:latin typeface="Arial"/>
              <a:cs typeface="Arial"/>
            </a:endParaRP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98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altLang="en-US" sz="3200" dirty="0">
                <a:solidFill>
                  <a:srgbClr val="C00000"/>
                </a:solidFill>
              </a:rPr>
              <a:t>Chromosomes and genes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810B1768-DE57-E6EC-D8C5-38484FA7C5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124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6EE74FE7-3586-045F-0541-C7C1E3B7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 sz="2400" b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Gene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323C06AC-A12E-BEA8-A005-81CF95D7050F}"/>
              </a:ext>
            </a:extLst>
          </p:cNvPr>
          <p:cNvSpPr>
            <a:spLocks/>
          </p:cNvSpPr>
          <p:nvPr/>
        </p:nvSpPr>
        <p:spPr bwMode="auto">
          <a:xfrm>
            <a:off x="4836130" y="2332118"/>
            <a:ext cx="135716" cy="2460885"/>
          </a:xfrm>
          <a:prstGeom prst="righ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986A01D7-36BA-6283-EDD3-66CC7A4D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749" y="3145246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 sz="24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5AF1119B-1F54-60E9-A074-D70981AC2880}"/>
              </a:ext>
            </a:extLst>
          </p:cNvPr>
          <p:cNvSpPr>
            <a:spLocks/>
          </p:cNvSpPr>
          <p:nvPr/>
        </p:nvSpPr>
        <p:spPr bwMode="auto">
          <a:xfrm rot="16200000">
            <a:off x="2781300" y="1146341"/>
            <a:ext cx="762000" cy="2514600"/>
          </a:xfrm>
          <a:prstGeom prst="rightBrace">
            <a:avLst>
              <a:gd name="adj1" fmla="val 27500"/>
              <a:gd name="adj2" fmla="val 49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6CC83092-C1BA-5347-67DF-360120ED5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512" y="1456748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</a:t>
            </a:r>
            <a:r>
              <a:rPr lang="en-US" alt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(array of genes. It could be an answer)</a:t>
            </a:r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CCE161D9-E2C3-3BFA-6673-19652AE88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02" y="1854490"/>
            <a:ext cx="2190100" cy="23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13">
            <a:extLst>
              <a:ext uri="{FF2B5EF4-FFF2-40B4-BE49-F238E27FC236}">
                <a16:creationId xmlns:a16="http://schemas.microsoft.com/office/drawing/2014/main" id="{C73E912F-EDC0-D934-07E3-77E4DA90C9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8146" y="4292600"/>
            <a:ext cx="400464" cy="520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32F6C502-FB58-07BE-B3DA-28531FF7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610" y="4709845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Here N=10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B93A32-9137-5FC0-665E-3D2B06819AE7}"/>
              </a:ext>
            </a:extLst>
          </p:cNvPr>
          <p:cNvSpPr txBox="1"/>
          <p:nvPr/>
        </p:nvSpPr>
        <p:spPr>
          <a:xfrm>
            <a:off x="1347029" y="2841992"/>
            <a:ext cx="46451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 rtl="0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{3,6,8,5,1,4,0,7,9,2}</a:t>
            </a:r>
          </a:p>
          <a:p>
            <a:pPr lvl="1" algn="l" rtl="0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{7,6,9,5,1,4,0,3,8,2}</a:t>
            </a:r>
          </a:p>
          <a:p>
            <a:pPr lvl="1" algn="l" rtl="0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{9,6,1,5,8,4,0,7,3,2}</a:t>
            </a:r>
          </a:p>
          <a:p>
            <a:pPr lvl="1" algn="l" rtl="0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{6,3,8,5,2,4,0,7,9,1}</a:t>
            </a:r>
          </a:p>
          <a:p>
            <a:pPr lvl="1" algn="l" rtl="0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{3,6,8,5,1,4,0,7,9,2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83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Steps to Solve N Queen Problem</a:t>
            </a: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33550"/>
            <a:ext cx="7271547" cy="3200400"/>
          </a:xfrm>
        </p:spPr>
        <p:txBody>
          <a:bodyPr>
            <a:normAutofit/>
          </a:bodyPr>
          <a:lstStyle/>
          <a:p>
            <a:pPr lvl="0" indent="-457200">
              <a:lnSpc>
                <a:spcPct val="150000"/>
              </a:lnSpc>
              <a:buClr>
                <a:srgbClr val="1A1A1A"/>
              </a:buClr>
              <a:buSzPts val="2400"/>
              <a:buFont typeface="+mj-lt"/>
              <a:buAutoNum type="arabicPeriod"/>
            </a:pPr>
            <a:r>
              <a:rPr lang="en-IN" sz="2000" dirty="0">
                <a:solidFill>
                  <a:srgbClr val="1A1A1A"/>
                </a:solidFill>
                <a:latin typeface="Arial"/>
                <a:cs typeface="Arial"/>
              </a:rPr>
              <a:t>Representing individuals .</a:t>
            </a:r>
          </a:p>
          <a:p>
            <a:pPr lvl="0" indent="-457200">
              <a:lnSpc>
                <a:spcPct val="150000"/>
              </a:lnSpc>
              <a:buClr>
                <a:srgbClr val="1A1A1A"/>
              </a:buClr>
              <a:buSzPts val="2400"/>
              <a:buFont typeface="+mj-lt"/>
              <a:buAutoNum type="arabicPeriod"/>
            </a:pPr>
            <a:r>
              <a:rPr lang="en-IN" sz="2000" dirty="0">
                <a:solidFill>
                  <a:srgbClr val="1A1A1A"/>
                </a:solidFill>
                <a:latin typeface="Arial"/>
                <a:cs typeface="Arial"/>
              </a:rPr>
              <a:t>Generating an initial Population.</a:t>
            </a:r>
          </a:p>
          <a:p>
            <a:pPr lvl="0" indent="-457200">
              <a:lnSpc>
                <a:spcPct val="150000"/>
              </a:lnSpc>
              <a:buClr>
                <a:srgbClr val="1A1A1A"/>
              </a:buClr>
              <a:buSzPts val="2400"/>
              <a:buFont typeface="+mj-lt"/>
              <a:buAutoNum type="arabicPeriod"/>
            </a:pPr>
            <a:r>
              <a:rPr lang="en-IN" sz="2000" dirty="0">
                <a:solidFill>
                  <a:srgbClr val="1A1A1A"/>
                </a:solidFill>
                <a:latin typeface="Arial"/>
                <a:cs typeface="Arial"/>
              </a:rPr>
              <a:t>Apply Fitness Function</a:t>
            </a:r>
          </a:p>
          <a:p>
            <a:pPr lvl="0" indent="-457200">
              <a:lnSpc>
                <a:spcPct val="150000"/>
              </a:lnSpc>
              <a:buClr>
                <a:srgbClr val="1A1A1A"/>
              </a:buClr>
              <a:buSzPts val="2400"/>
              <a:buFont typeface="+mj-lt"/>
              <a:buAutoNum type="arabicPeriod"/>
            </a:pPr>
            <a:r>
              <a:rPr lang="en-IN" sz="2000" dirty="0">
                <a:solidFill>
                  <a:srgbClr val="1A1A1A"/>
                </a:solidFill>
                <a:latin typeface="Arial"/>
                <a:cs typeface="Arial"/>
              </a:rPr>
              <a:t>Selecting parents for mating in accordance to their fitness.</a:t>
            </a:r>
          </a:p>
          <a:p>
            <a:pPr lvl="0" indent="-457200">
              <a:lnSpc>
                <a:spcPct val="150000"/>
              </a:lnSpc>
              <a:buClr>
                <a:srgbClr val="1A1A1A"/>
              </a:buClr>
              <a:buSzPts val="2400"/>
              <a:buFont typeface="+mj-lt"/>
              <a:buAutoNum type="arabicPeriod"/>
            </a:pPr>
            <a:r>
              <a:rPr lang="en-IN" sz="2000" dirty="0">
                <a:solidFill>
                  <a:srgbClr val="1A1A1A"/>
                </a:solidFill>
                <a:latin typeface="Arial"/>
                <a:cs typeface="Arial"/>
              </a:rPr>
              <a:t>Crossover  of parents to produce new generation</a:t>
            </a:r>
          </a:p>
          <a:p>
            <a:pPr lvl="0" indent="-457200">
              <a:lnSpc>
                <a:spcPct val="150000"/>
              </a:lnSpc>
              <a:buClr>
                <a:srgbClr val="1A1A1A"/>
              </a:buClr>
              <a:buSzPts val="2400"/>
              <a:buFont typeface="+mj-lt"/>
              <a:buAutoNum type="arabicPeriod"/>
            </a:pPr>
            <a:r>
              <a:rPr lang="en-IN" sz="2000" dirty="0">
                <a:solidFill>
                  <a:srgbClr val="1A1A1A"/>
                </a:solidFill>
                <a:latin typeface="Arial"/>
                <a:cs typeface="Arial"/>
              </a:rPr>
              <a:t>Mutation of new generation to bring diversity.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6031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1. Representing Individual</a:t>
            </a: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400" y="1437923"/>
            <a:ext cx="5061747" cy="315022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2000" dirty="0">
                <a:solidFill>
                  <a:srgbClr val="1A1A1A"/>
                </a:solidFill>
                <a:latin typeface="Arial"/>
                <a:cs typeface="Arial"/>
              </a:rPr>
              <a:t>Use an appropriate method to represent individuals of population.</a:t>
            </a: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2000" dirty="0">
                <a:solidFill>
                  <a:srgbClr val="1A1A1A"/>
                </a:solidFill>
                <a:latin typeface="Arial"/>
                <a:cs typeface="Arial"/>
              </a:rPr>
              <a:t>Array: </a:t>
            </a:r>
          </a:p>
          <a:p>
            <a:pPr marL="571500" lvl="1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1800" dirty="0">
                <a:solidFill>
                  <a:srgbClr val="1A1A1A"/>
                </a:solidFill>
                <a:latin typeface="Arial"/>
                <a:cs typeface="Arial"/>
              </a:rPr>
              <a:t>Index: Column</a:t>
            </a:r>
          </a:p>
          <a:p>
            <a:pPr marL="571500" lvl="1" indent="-342900">
              <a:lnSpc>
                <a:spcPct val="100000"/>
              </a:lnSpc>
              <a:buClr>
                <a:srgbClr val="1A1A1A"/>
              </a:buClr>
              <a:buSzPts val="2400"/>
              <a:buFont typeface="Wingdings" pitchFamily="2" charset="2"/>
              <a:buChar char="Ø"/>
            </a:pPr>
            <a:r>
              <a:rPr lang="en-IN" sz="1800" dirty="0">
                <a:solidFill>
                  <a:srgbClr val="1A1A1A"/>
                </a:solidFill>
                <a:latin typeface="Arial"/>
                <a:cs typeface="Arial"/>
              </a:rPr>
              <a:t>Value: Row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AA1E8-602E-27FF-B476-DADB618D1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81150"/>
            <a:ext cx="2714650" cy="2808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2F134-7276-DF2E-8C2E-553E950B2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38550"/>
            <a:ext cx="3264068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1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143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2. Generate Initial States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5F072C2D-4E41-15D3-2B8F-10145E8EE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random arrangement of 8 queens on a standard chess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7F2EF-2264-9D1A-4E6D-A4CA4B2B0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1" y="2482608"/>
            <a:ext cx="8214978" cy="26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8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35876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3. Apply Fitness Function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5F072C2D-4E41-15D3-2B8F-10145E8EE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2" y="1428750"/>
            <a:ext cx="7688695" cy="2556296"/>
          </a:xfrm>
        </p:spPr>
        <p:txBody>
          <a:bodyPr>
            <a:normAutofit/>
          </a:bodyPr>
          <a:lstStyle/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calculate Fitness of each solution.</a:t>
            </a:r>
          </a:p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Fitness = Number of non attacking pairs.</a:t>
            </a:r>
          </a:p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endParaRPr lang="en-I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DDB84-BEE4-53D4-44B8-00FCF9BB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6042"/>
            <a:ext cx="2057400" cy="2617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812FA2-BD2A-3F31-15C3-ACF94B317E24}"/>
              </a:ext>
            </a:extLst>
          </p:cNvPr>
          <p:cNvSpPr txBox="1"/>
          <p:nvPr/>
        </p:nvSpPr>
        <p:spPr>
          <a:xfrm>
            <a:off x="5756177" y="1227194"/>
            <a:ext cx="34214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Fitness of each Queen</a:t>
            </a: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 algn="ctr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dirty="0"/>
              <a:t>Q1= 6</a:t>
            </a:r>
          </a:p>
          <a:p>
            <a:pPr marL="342900" indent="-342900" algn="ctr">
              <a:buClr>
                <a:srgbClr val="1A1A1A"/>
              </a:buClr>
              <a:buSzPts val="2400"/>
            </a:pPr>
            <a:r>
              <a:rPr lang="en-IN" dirty="0"/>
              <a:t>Q2= 5</a:t>
            </a:r>
          </a:p>
          <a:p>
            <a:pPr marL="342900" indent="-342900" algn="ctr">
              <a:buClr>
                <a:srgbClr val="1A1A1A"/>
              </a:buClr>
              <a:buSzPts val="2400"/>
            </a:pPr>
            <a:r>
              <a:rPr lang="en-IN" dirty="0"/>
              <a:t>Q3= 4</a:t>
            </a:r>
          </a:p>
          <a:p>
            <a:pPr marL="342900" indent="-342900" algn="ctr">
              <a:buClr>
                <a:srgbClr val="1A1A1A"/>
              </a:buClr>
              <a:buSzPts val="2400"/>
            </a:pPr>
            <a:r>
              <a:rPr lang="en-IN" dirty="0"/>
              <a:t>Q4= 3</a:t>
            </a:r>
          </a:p>
          <a:p>
            <a:pPr marL="342900" indent="-342900" algn="ctr">
              <a:buClr>
                <a:srgbClr val="1A1A1A"/>
              </a:buClr>
              <a:buSzPts val="2400"/>
            </a:pPr>
            <a:r>
              <a:rPr lang="en-IN" dirty="0"/>
              <a:t>Q5= 3</a:t>
            </a:r>
          </a:p>
          <a:p>
            <a:pPr marL="342900" indent="-342900" algn="ctr">
              <a:buClr>
                <a:srgbClr val="1A1A1A"/>
              </a:buClr>
              <a:buSzPts val="2400"/>
            </a:pPr>
            <a:r>
              <a:rPr lang="en-IN" dirty="0"/>
              <a:t>Q6= 2</a:t>
            </a:r>
          </a:p>
          <a:p>
            <a:pPr marL="342900" indent="-342900" algn="ctr">
              <a:buClr>
                <a:srgbClr val="1A1A1A"/>
              </a:buClr>
              <a:buSzPts val="2400"/>
            </a:pPr>
            <a:r>
              <a:rPr lang="en-IN" dirty="0"/>
              <a:t>Q7= 0</a:t>
            </a:r>
          </a:p>
          <a:p>
            <a:pPr marL="342900" indent="-342900" algn="ctr">
              <a:buClr>
                <a:srgbClr val="1A1A1A"/>
              </a:buClr>
              <a:buSzPts val="2400"/>
            </a:pPr>
            <a:r>
              <a:rPr lang="en-IN" dirty="0"/>
              <a:t>Q8= 0</a:t>
            </a:r>
          </a:p>
          <a:p>
            <a:pPr marL="342900" lvl="0" indent="-342900" algn="ctr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endParaRPr lang="en-IN" dirty="0"/>
          </a:p>
          <a:p>
            <a:pPr marL="342900" lvl="0" indent="-342900" algn="ctr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b="1" dirty="0"/>
              <a:t>Total=23</a:t>
            </a:r>
          </a:p>
          <a:p>
            <a:pPr marL="342900" lvl="0" indent="-342900" algn="ctr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endPara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820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35876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Apply Fitness Function (Cont.)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5F072C2D-4E41-15D3-2B8F-10145E8EE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endParaRPr lang="en-I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17466-4117-CECE-BEC1-2ECDE632A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" y="1428749"/>
            <a:ext cx="8055401" cy="35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43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sz="3200" dirty="0">
                <a:solidFill>
                  <a:srgbClr val="C00000"/>
                </a:solidFill>
              </a:rPr>
              <a:t>Next Steps :</a:t>
            </a:r>
            <a:endParaRPr lang="en-US" dirty="0"/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lvl="0" indent="-457200">
              <a:lnSpc>
                <a:spcPct val="15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Step 4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we select some random values </a:t>
            </a:r>
          </a:p>
          <a:p>
            <a:pPr indent="-457200">
              <a:lnSpc>
                <a:spcPct val="15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Step 5: 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</a:t>
            </a:r>
            <a:r>
              <a:rPr lang="en-IN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crossover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it.</a:t>
            </a:r>
          </a:p>
          <a:p>
            <a:pPr lvl="0" indent="-457200">
              <a:lnSpc>
                <a:spcPct val="15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Step 6: 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apply </a:t>
            </a:r>
            <a:r>
              <a:rPr lang="en-IN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mutation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it.</a:t>
            </a:r>
          </a:p>
          <a:p>
            <a:pPr lvl="0" indent="-457200">
              <a:lnSpc>
                <a:spcPct val="15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Step 7: </a:t>
            </a:r>
            <a:r>
              <a:rPr lang="en-IN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 all this steps 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best solution is reached.</a:t>
            </a: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Autofit/>
          </a:bodyPr>
          <a:lstStyle/>
          <a:p>
            <a:pPr marL="146048" indent="0">
              <a:buNone/>
            </a:pPr>
            <a:r>
              <a:rPr lang="en-IN" sz="2800" dirty="0">
                <a:solidFill>
                  <a:srgbClr val="1A1A1A"/>
                </a:solidFill>
                <a:latin typeface="+mn-lt"/>
                <a:cs typeface="Arial"/>
              </a:rPr>
              <a:t>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D27E1-F39B-693A-1D9D-07745CE1DBA6}"/>
              </a:ext>
            </a:extLst>
          </p:cNvPr>
          <p:cNvSpPr txBox="1"/>
          <p:nvPr/>
        </p:nvSpPr>
        <p:spPr>
          <a:xfrm>
            <a:off x="762000" y="1281375"/>
            <a:ext cx="7315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 Algorithm (GA) is a search-based optimization technique based on the principles of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Genetics and Natural Selection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frequently used to find optimal or near-optimal solutions to difficult problems which otherwise would take a lifetime to solve.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frequently used to solve optimization problems, in research, and in machine learning.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074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428750"/>
            <a:ext cx="3766347" cy="3276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1A1A1A"/>
                </a:solidFill>
                <a:latin typeface="+mn-lt"/>
                <a:cs typeface="Arial"/>
              </a:rPr>
              <a:t>In this snapshot we used 8 Queen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1A1A1A"/>
                </a:solidFill>
                <a:latin typeface="+mn-lt"/>
                <a:cs typeface="Arial"/>
              </a:rPr>
              <a:t>We used initial population size  as 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1A1A1A"/>
                </a:solidFill>
                <a:latin typeface="+mn-lt"/>
                <a:cs typeface="Arial"/>
              </a:rPr>
              <a:t>We used crossover probability = 0.75 and mutation probability = 0.2.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72C22-C379-0EF6-FD66-793217B3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13" y="98424"/>
            <a:ext cx="4796287" cy="49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ADVANTAGES</a:t>
            </a:r>
            <a:b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</a:br>
            <a:endParaRPr lang="en-IN"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  <a:t>Is faster and more efficient as compared to the traditional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GA is good for noisy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GA uses probabilistic transition rule, not deterministic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GA is easily parallelised.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1A1A1A"/>
              </a:solidFill>
              <a:latin typeface="+mn-lt"/>
              <a:cs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7047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marL="342900" lvl="0" indent="-342900"/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Disadvantages</a:t>
            </a:r>
            <a:b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</a:br>
            <a:endParaRPr lang="en-IN"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2" y="1733550"/>
            <a:ext cx="7688695" cy="281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GA is computationally expensive some time.</a:t>
            </a:r>
          </a:p>
          <a:p>
            <a:endParaRPr lang="en-IN" sz="20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GAs are not suited for all problems, especially problems which are simple and for which derivative information is available.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  <a:t>If not implemented properly, the GA may not converge to the optimal solution.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1A1A1A"/>
              </a:solidFill>
              <a:latin typeface="+mn-lt"/>
              <a:cs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;p22">
            <a:extLst>
              <a:ext uri="{FF2B5EF4-FFF2-40B4-BE49-F238E27FC236}">
                <a16:creationId xmlns:a16="http://schemas.microsoft.com/office/drawing/2014/main" id="{A4F1C99B-3EAA-A421-93DC-9BEAD4DD87BF}"/>
              </a:ext>
            </a:extLst>
          </p:cNvPr>
          <p:cNvSpPr txBox="1"/>
          <p:nvPr/>
        </p:nvSpPr>
        <p:spPr>
          <a:xfrm>
            <a:off x="1141280" y="2158806"/>
            <a:ext cx="6833932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 i="0" u="none" strike="noStrike" kern="0" cap="none" spc="0" baseline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THANK  YOU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AF562C2-6D66-E2FB-F254-8B02981C9950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CB7A2-EE99-406F-8FEF-C06BF5887FC8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8C27-7D94-7995-3299-238C48E2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90550"/>
            <a:ext cx="7688695" cy="535198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C00000"/>
                </a:solidFill>
                <a:latin typeface="Arial"/>
                <a:cs typeface="Arial"/>
              </a:rPr>
              <a:t>How Genetic Algorithm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4BBB3-5FCA-BA75-C1E1-64C13604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3" y="1352550"/>
            <a:ext cx="8033547" cy="35814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1800" dirty="0">
                <a:latin typeface="Trebuchet MS" panose="020B0603020202020204" pitchFamily="34" charset="0"/>
              </a:rPr>
              <a:t>A random candidate solutions is created and the fitness scores of the individuals are calculated and the We rank that solutions based on fitness score. 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rebuchet MS" panose="020B0603020202020204" pitchFamily="34" charset="0"/>
              </a:rPr>
              <a:t>Certain number of chromosomes will pass onto the next generation depending on a selection operator.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rebuchet MS" panose="020B0603020202020204" pitchFamily="34" charset="0"/>
              </a:rPr>
              <a:t>Selected chromosomes acting as parents will take part in crossover operation to create children whose fitness values are to be calculated simultaneously. 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rebuchet MS" panose="020B0603020202020204" pitchFamily="34" charset="0"/>
              </a:rPr>
              <a:t>Mutation operator is applied on new individuals which randomly changes few chromosomes. Mutation probability is generally kept low. </a:t>
            </a:r>
          </a:p>
        </p:txBody>
      </p:sp>
    </p:spTree>
    <p:extLst>
      <p:ext uri="{BB962C8B-B14F-4D97-AF65-F5344CB8AC3E}">
        <p14:creationId xmlns:p14="http://schemas.microsoft.com/office/powerpoint/2010/main" val="316593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143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altLang="en-US" sz="3200" dirty="0">
                <a:solidFill>
                  <a:srgbClr val="C00000"/>
                </a:solidFill>
              </a:rPr>
              <a:t>N-Queens problem Definition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52550"/>
            <a:ext cx="548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queens on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so that no queen is attacking another queen.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queen can move horizontally, vertically, or diagonally.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problem can be solved with genetic algorithm for a n queens problem. (n is between 8 and 30)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BA0FEC-2E5E-B7FA-18AE-04AAEEA95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361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A2DB84-C1C5-3E03-C206-41973C263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361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50473E-A48E-8B16-5778-AB5B3D556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361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1B0677F-07F2-EE49-B1E1-C231659A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361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D312EFF-5033-E303-A45D-3CC110C8D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361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D2DD7CE-120B-D62E-D0C6-788BD497E3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29600" y="1742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5B33B38-1501-F32A-A9CD-3B195372B3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48600" y="1742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13FC1BD-2FD1-C01C-48C9-FF45B5A9C5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6600" y="1742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7CE64F-FB4E-6C6E-297F-E6B1C0B01D3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05600" y="1742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951BDA-C458-710A-60D4-F60B26AA4F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1742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EA45649-D7EE-CCB3-2E12-D0AAAAEB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23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C6D5F198-6C32-8399-2A57-6A618ED9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123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FD5FD95-E1F5-5C4D-124F-66334C52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123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B80A3B10-0D76-4766-3A8E-EB446A54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123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26DC602-A34A-176D-EF00-647B41386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123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2EEDFE01-C750-4CAB-2741-69A5E18001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29600" y="2504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FF3D60B4-9DB8-9118-4C58-FD0F5506DF3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48600" y="2504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06FC293F-EF42-C786-F233-102C506A80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6600" y="2504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97E5777-B21A-B190-860C-B0A27417F0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05600" y="2504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EC77A3BE-274A-8879-F7EF-695AE7D00D2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2504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6E552033-2494-2243-E955-DC88860FB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85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EB4BF04-FD30-B936-9B18-5D191C58E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7" y="28475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25B826D-9E83-45D6-6D7F-96427A275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85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1EF48D9-88FD-7549-3AE4-9736CC47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85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C70BC42D-1163-8D33-020A-B8615E89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885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49D214AE-5672-7A9D-4CC2-F064AF81E4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29600" y="3266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A9D78B3A-4BBE-9F48-146B-E3ADAB27762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48600" y="3266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C9FEECC1-D5A7-A4F4-8BC5-C5A508FEEFC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6600" y="3266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887330B1-29AC-B42E-67F5-A4374C2361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05600" y="3266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A518FF13-13FA-F05B-3A78-7C8000C684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3266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41A18039-7783-66CA-7697-5024A16BD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647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42005B39-9CA3-BB42-F6C1-8C5BCD61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47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C8C661C5-A886-7A19-C568-1EEB963FD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47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237F76BD-64DB-A085-68D1-BE17C686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647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CE11B749-AE4A-863B-7AB6-76A0FC0AB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647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9F8F5CBA-CED6-6215-0424-2464A3C22E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29600" y="4028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114CBBAB-5761-551A-50D9-99BF478AAA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48600" y="4028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DA272340-AFB1-7FEF-EBBE-FDC65137302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6600" y="4028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B210E3EE-E422-91FB-CEA6-6996327D4A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05600" y="4028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E4BFDB70-9940-5BB7-E419-E83396B95B6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4028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AutoShape 44">
            <a:extLst>
              <a:ext uri="{FF2B5EF4-FFF2-40B4-BE49-F238E27FC236}">
                <a16:creationId xmlns:a16="http://schemas.microsoft.com/office/drawing/2014/main" id="{66F74161-56F3-27F8-3FCC-7917E505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266694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AutoShape 45">
            <a:extLst>
              <a:ext uri="{FF2B5EF4-FFF2-40B4-BE49-F238E27FC236}">
                <a16:creationId xmlns:a16="http://schemas.microsoft.com/office/drawing/2014/main" id="{1105CD4F-D5DC-D4F0-6073-9E0AB4CF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028694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latin typeface="Times New Roman" panose="02020603050405020304" pitchFamily="18" charset="0"/>
            </a:endParaRPr>
          </a:p>
        </p:txBody>
      </p:sp>
      <p:sp>
        <p:nvSpPr>
          <p:cNvPr id="48" name="AutoShape 46">
            <a:extLst>
              <a:ext uri="{FF2B5EF4-FFF2-40B4-BE49-F238E27FC236}">
                <a16:creationId xmlns:a16="http://schemas.microsoft.com/office/drawing/2014/main" id="{B3C34A26-3319-6F64-FB5F-16EED255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47694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latin typeface="Times New Roman" panose="02020603050405020304" pitchFamily="18" charset="0"/>
            </a:endParaRPr>
          </a:p>
        </p:txBody>
      </p:sp>
      <p:sp>
        <p:nvSpPr>
          <p:cNvPr id="49" name="AutoShape 47">
            <a:extLst>
              <a:ext uri="{FF2B5EF4-FFF2-40B4-BE49-F238E27FC236}">
                <a16:creationId xmlns:a16="http://schemas.microsoft.com/office/drawing/2014/main" id="{6E2E2F6A-068C-B866-5FEE-DA54ECB3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23694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latin typeface="Times New Roman" panose="02020603050405020304" pitchFamily="18" charset="0"/>
            </a:endParaRPr>
          </a:p>
        </p:txBody>
      </p:sp>
      <p:sp>
        <p:nvSpPr>
          <p:cNvPr id="50" name="AutoShape 48">
            <a:extLst>
              <a:ext uri="{FF2B5EF4-FFF2-40B4-BE49-F238E27FC236}">
                <a16:creationId xmlns:a16="http://schemas.microsoft.com/office/drawing/2014/main" id="{426A295D-AD26-E81A-7407-99A9A7E7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361694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9D619B8F-B5D3-D25E-6981-45925F93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61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75394A23-4F2D-3E3D-2FD8-A5F4DF0E11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7600" y="1742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7F4CEFF5-192D-511C-D7A5-32123F58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123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E450B91D-8EEE-30B5-7A78-5928178DE4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7600" y="2504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17A78F83-BFF0-00AE-40D8-08F4906E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85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0CAECCDB-CFFC-46F8-3E5B-4545016C6F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7600" y="3266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E2CFC36C-8CAD-01B5-490B-07422B51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47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F678628A-A426-D472-824C-95FFFDE724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7600" y="4028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AutoShape 57">
            <a:extLst>
              <a:ext uri="{FF2B5EF4-FFF2-40B4-BE49-F238E27FC236}">
                <a16:creationId xmlns:a16="http://schemas.microsoft.com/office/drawing/2014/main" id="{99889F0E-5D20-8236-DE82-504F3C9F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42694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81BEDE71-98DA-EB3F-A178-38D4A0663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361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4AA60F33-A51F-7F26-4F40-776FC8C39D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1742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B9146409-6203-BF5E-2EAD-747A11AC1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123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42058727-CC24-9618-D9A3-32DAB232AA4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2504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7233CC79-16C0-D6EF-EC11-51E1CDFF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885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3785DE42-8921-E595-72D0-DB76F2B182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3266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Rectangle 64">
            <a:extLst>
              <a:ext uri="{FF2B5EF4-FFF2-40B4-BE49-F238E27FC236}">
                <a16:creationId xmlns:a16="http://schemas.microsoft.com/office/drawing/2014/main" id="{F523C6DF-F2DA-6445-3BDF-5BDF8427C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647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" name="Rectangle 65">
            <a:extLst>
              <a:ext uri="{FF2B5EF4-FFF2-40B4-BE49-F238E27FC236}">
                <a16:creationId xmlns:a16="http://schemas.microsoft.com/office/drawing/2014/main" id="{D64FE6AE-BA91-B40B-EE8F-90FB1FFA73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4028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" name="AutoShape 66">
            <a:extLst>
              <a:ext uri="{FF2B5EF4-FFF2-40B4-BE49-F238E27FC236}">
                <a16:creationId xmlns:a16="http://schemas.microsoft.com/office/drawing/2014/main" id="{AA5AE683-C339-2772-BFB5-46814020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504694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" name="Rectangle 67">
            <a:extLst>
              <a:ext uri="{FF2B5EF4-FFF2-40B4-BE49-F238E27FC236}">
                <a16:creationId xmlns:a16="http://schemas.microsoft.com/office/drawing/2014/main" id="{FEB629C3-E300-23B2-6599-6FB6107D3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028694"/>
            <a:ext cx="3810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C4A2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Rectangle 68">
            <a:extLst>
              <a:ext uri="{FF2B5EF4-FFF2-40B4-BE49-F238E27FC236}">
                <a16:creationId xmlns:a16="http://schemas.microsoft.com/office/drawing/2014/main" id="{0CBD355E-93F5-EC85-476D-348A93A5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504694"/>
            <a:ext cx="3810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C4A2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C1DC9570-C5BE-0544-F6E9-8E66C152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85694"/>
            <a:ext cx="3810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C4A2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Rectangle 70">
            <a:extLst>
              <a:ext uri="{FF2B5EF4-FFF2-40B4-BE49-F238E27FC236}">
                <a16:creationId xmlns:a16="http://schemas.microsoft.com/office/drawing/2014/main" id="{56E97112-8D52-3103-6B4E-B4E8C5B7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361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474CB281-AAAD-28AC-135B-BE4DFDF6376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1742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Rectangle 72">
            <a:extLst>
              <a:ext uri="{FF2B5EF4-FFF2-40B4-BE49-F238E27FC236}">
                <a16:creationId xmlns:a16="http://schemas.microsoft.com/office/drawing/2014/main" id="{931C7FA8-990B-04C8-6DB7-50DAABAC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23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Rectangle 73">
            <a:extLst>
              <a:ext uri="{FF2B5EF4-FFF2-40B4-BE49-F238E27FC236}">
                <a16:creationId xmlns:a16="http://schemas.microsoft.com/office/drawing/2014/main" id="{790DD9B2-BEDD-8A43-75C5-EDB1CA3B80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2504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Rectangle 74">
            <a:extLst>
              <a:ext uri="{FF2B5EF4-FFF2-40B4-BE49-F238E27FC236}">
                <a16:creationId xmlns:a16="http://schemas.microsoft.com/office/drawing/2014/main" id="{A8490665-68D3-911F-1A17-7F4B16F6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85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Rectangle 75">
            <a:extLst>
              <a:ext uri="{FF2B5EF4-FFF2-40B4-BE49-F238E27FC236}">
                <a16:creationId xmlns:a16="http://schemas.microsoft.com/office/drawing/2014/main" id="{84C4332D-1689-3C14-65D8-368A502BE8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3266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Rectangle 76">
            <a:extLst>
              <a:ext uri="{FF2B5EF4-FFF2-40B4-BE49-F238E27FC236}">
                <a16:creationId xmlns:a16="http://schemas.microsoft.com/office/drawing/2014/main" id="{34BDFD54-A71E-8FE0-0FB1-147E2872B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47694"/>
            <a:ext cx="381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Rectangle 77">
            <a:extLst>
              <a:ext uri="{FF2B5EF4-FFF2-40B4-BE49-F238E27FC236}">
                <a16:creationId xmlns:a16="http://schemas.microsoft.com/office/drawing/2014/main" id="{85E9D2EA-DD9B-656B-D94D-36168AD50A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4028694"/>
            <a:ext cx="381000" cy="381000"/>
          </a:xfrm>
          <a:prstGeom prst="rect">
            <a:avLst/>
          </a:prstGeom>
          <a:solidFill>
            <a:srgbClr val="7C4A2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AutoShape 78">
            <a:extLst>
              <a:ext uri="{FF2B5EF4-FFF2-40B4-BE49-F238E27FC236}">
                <a16:creationId xmlns:a16="http://schemas.microsoft.com/office/drawing/2014/main" id="{F0DA2D02-F434-78D3-E8E7-68F52883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47594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hangingPunct="0"/>
            <a:endParaRPr lang="en-US" altLang="en-US" sz="2400" u="none">
              <a:latin typeface="Times New Roman" panose="02020603050405020304" pitchFamily="18" charset="0"/>
            </a:endParaRPr>
          </a:p>
        </p:txBody>
      </p:sp>
      <p:sp>
        <p:nvSpPr>
          <p:cNvPr id="81" name="Rectangle 79">
            <a:extLst>
              <a:ext uri="{FF2B5EF4-FFF2-40B4-BE49-F238E27FC236}">
                <a16:creationId xmlns:a16="http://schemas.microsoft.com/office/drawing/2014/main" id="{C5D9E1F5-557A-EF44-EF9E-8B12B75B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361694"/>
            <a:ext cx="3810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C4A2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Line 80">
            <a:extLst>
              <a:ext uri="{FF2B5EF4-FFF2-40B4-BE49-F238E27FC236}">
                <a16:creationId xmlns:a16="http://schemas.microsoft.com/office/drawing/2014/main" id="{C3282138-381F-A8F9-DA58-D8B7F3E06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1848" y="3499693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" name="Text Box 81">
            <a:extLst>
              <a:ext uri="{FF2B5EF4-FFF2-40B4-BE49-F238E27FC236}">
                <a16:creationId xmlns:a16="http://schemas.microsoft.com/office/drawing/2014/main" id="{C62D9343-680C-8937-4998-2F57BD5DD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648" y="4566493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Here N=8</a:t>
            </a:r>
          </a:p>
        </p:txBody>
      </p:sp>
    </p:spTree>
    <p:extLst>
      <p:ext uri="{BB962C8B-B14F-4D97-AF65-F5344CB8AC3E}">
        <p14:creationId xmlns:p14="http://schemas.microsoft.com/office/powerpoint/2010/main" val="285391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6">
            <a:extLst>
              <a:ext uri="{FF2B5EF4-FFF2-40B4-BE49-F238E27FC236}">
                <a16:creationId xmlns:a16="http://schemas.microsoft.com/office/drawing/2014/main" id="{124F92B3-3BD2-BB0D-0902-EFE5C0155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Software &amp; Hardware Requirement</a:t>
            </a:r>
            <a:endParaRPr lang="en-US" dirty="0"/>
          </a:p>
        </p:txBody>
      </p:sp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1147152B-4669-B62A-0715-C499B534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8"/>
            <a:ext cx="7688695" cy="31502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Hardware: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4 GB 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1 TB HDD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Windows OS</a:t>
            </a:r>
            <a:endParaRPr lang="en-IN" sz="1800" dirty="0">
              <a:latin typeface="Trebuchet MS" panose="020B0603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Software: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Windows 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rebuchet MS" panose="020B0603020202020204" pitchFamily="34" charset="0"/>
              </a:rPr>
              <a:t>Jupyter</a:t>
            </a:r>
            <a:r>
              <a:rPr lang="en-US" sz="1800" dirty="0">
                <a:latin typeface="Trebuchet MS" panose="020B0603020202020204" pitchFamily="34" charset="0"/>
              </a:rPr>
              <a:t> Notebook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Python and some libraries </a:t>
            </a:r>
            <a:endParaRPr lang="en-IN" sz="1800" dirty="0">
              <a:latin typeface="Trebuchet MS" panose="020B0603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rgbClr val="1A1A1A"/>
              </a:solidFill>
              <a:latin typeface="+mn-lt"/>
              <a:cs typeface="Arial"/>
            </a:endParaRPr>
          </a:p>
          <a:p>
            <a:pPr marL="342900" lvl="0" indent="-342900">
              <a:lnSpc>
                <a:spcPct val="100000"/>
              </a:lnSpc>
              <a:buClr>
                <a:srgbClr val="1A1A1A"/>
              </a:buClr>
              <a:buSzPts val="2400"/>
              <a:buNone/>
            </a:pPr>
            <a:r>
              <a:rPr lang="en-IN" sz="2200" dirty="0">
                <a:solidFill>
                  <a:srgbClr val="1A1A1A"/>
                </a:solidFill>
                <a:latin typeface="Arial"/>
                <a:cs typeface="Arial"/>
              </a:rPr>
              <a:t>	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3C31156-2179-A0F4-35DC-9D74A3AFBC7A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9E0B5-2AE7-407F-9B02-5329983868C7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143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Population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5F072C2D-4E41-15D3-2B8F-10145E8EE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All States that we consider for solving our problem.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78374-7655-EBEE-7CBE-D0887B82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85730"/>
            <a:ext cx="4876800" cy="2405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143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Fitness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5F072C2D-4E41-15D3-2B8F-10145E8EE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5747547" cy="2556296"/>
          </a:xfrm>
        </p:spPr>
        <p:txBody>
          <a:bodyPr>
            <a:normAutofit/>
          </a:bodyPr>
          <a:lstStyle/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solutions which is closest to the final solution.</a:t>
            </a:r>
          </a:p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calculate the fitness of solution and select only those solution whose fitness is high.</a:t>
            </a:r>
          </a:p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endParaRPr lang="en-I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A7469-2151-51A4-C321-2713B1ED9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75" y="1657350"/>
            <a:ext cx="2425825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9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143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Selection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5F072C2D-4E41-15D3-2B8F-10145E8EE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states that are closest to the solution (Fittest).</a:t>
            </a:r>
          </a:p>
        </p:txBody>
      </p:sp>
    </p:spTree>
    <p:extLst>
      <p:ext uri="{BB962C8B-B14F-4D97-AF65-F5344CB8AC3E}">
        <p14:creationId xmlns:p14="http://schemas.microsoft.com/office/powerpoint/2010/main" val="155032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>
            <a:extLst>
              <a:ext uri="{FF2B5EF4-FFF2-40B4-BE49-F238E27FC236}">
                <a16:creationId xmlns:a16="http://schemas.microsoft.com/office/drawing/2014/main" id="{0086F469-0453-B8BD-EC5C-E74435510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514350"/>
            <a:ext cx="7688695" cy="535198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Crossover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068605-26E7-9C3C-3428-9D4F5FF9835C}"/>
              </a:ext>
            </a:extLst>
          </p:cNvPr>
          <p:cNvSpPr txBox="1">
            <a:spLocks noGrp="1"/>
          </p:cNvSpPr>
          <p:nvPr/>
        </p:nvSpPr>
        <p:spPr>
          <a:xfrm>
            <a:off x="8536298" y="4749850"/>
            <a:ext cx="548704" cy="393603"/>
          </a:xfrm>
          <a:prstGeom prst="rect">
            <a:avLst/>
          </a:prstGeom>
          <a:noFill/>
          <a:ln/>
        </p:spPr>
        <p:txBody>
          <a:bodyPr vert="horz" wrap="square" lIns="91421" tIns="91421" rIns="91421" bIns="91421" anchor="ctr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13A08-DCF9-4745-91B1-B1094F0EBE6A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5F072C2D-4E41-15D3-2B8F-10145E8EE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3" y="1783729"/>
            <a:ext cx="7688695" cy="2556296"/>
          </a:xfrm>
        </p:spPr>
        <p:txBody>
          <a:bodyPr>
            <a:normAutofit/>
          </a:bodyPr>
          <a:lstStyle/>
          <a:p>
            <a:pPr lvl="0" indent="-457200">
              <a:lnSpc>
                <a:spcPct val="100000"/>
              </a:lnSpc>
              <a:buClr>
                <a:srgbClr val="1A1A1A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interchange the values between selected state.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29040-99D7-CF86-8BC5-5F9A6DBA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91349"/>
            <a:ext cx="5493111" cy="25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346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798</Words>
  <Application>Microsoft Office PowerPoint</Application>
  <PresentationFormat>On-screen Show (16:9)</PresentationFormat>
  <Paragraphs>160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Lato</vt:lpstr>
      <vt:lpstr>Raleway</vt:lpstr>
      <vt:lpstr>Times New Roman</vt:lpstr>
      <vt:lpstr>Trebuchet MS</vt:lpstr>
      <vt:lpstr>Wingdings</vt:lpstr>
      <vt:lpstr>Streamline</vt:lpstr>
      <vt:lpstr>Optimization N Queen Problem using Genetic Algorithm   </vt:lpstr>
      <vt:lpstr>Introduction</vt:lpstr>
      <vt:lpstr>How Genetic Algorithm Works?</vt:lpstr>
      <vt:lpstr>N-Queens problem Definition</vt:lpstr>
      <vt:lpstr>Software &amp; Hardware Requirement</vt:lpstr>
      <vt:lpstr>Population</vt:lpstr>
      <vt:lpstr>Fitness</vt:lpstr>
      <vt:lpstr>Selection</vt:lpstr>
      <vt:lpstr>Crossover</vt:lpstr>
      <vt:lpstr>Mutation</vt:lpstr>
      <vt:lpstr>Mutation (Cont.)</vt:lpstr>
      <vt:lpstr>In n Queens…..</vt:lpstr>
      <vt:lpstr>Chromosomes and genes</vt:lpstr>
      <vt:lpstr>Steps to Solve N Queen Problem</vt:lpstr>
      <vt:lpstr>1. Representing Individual</vt:lpstr>
      <vt:lpstr>2. Generate Initial States</vt:lpstr>
      <vt:lpstr>3. Apply Fitness Function</vt:lpstr>
      <vt:lpstr>Apply Fitness Function (Cont.)</vt:lpstr>
      <vt:lpstr>Next Steps :</vt:lpstr>
      <vt:lpstr>Result</vt:lpstr>
      <vt:lpstr>ADVANTAGES </vt:lpstr>
      <vt:lpstr>Disadvantages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 CLASSIFICATION  USING SVM</dc:title>
  <dc:creator>Vishal Tanawade</dc:creator>
  <cp:lastModifiedBy>Vishal Tanawade</cp:lastModifiedBy>
  <cp:revision>28</cp:revision>
  <dcterms:modified xsi:type="dcterms:W3CDTF">2022-05-10T01:54:36Z</dcterms:modified>
</cp:coreProperties>
</file>