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IIT\trainty\hiring%20process%20analytics%204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IIT\trainty\hiring%20process%20analytics%204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IIT\trainty\hiring%20process%20analytics%204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[Statistics.xlsx]A!PivotTable2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A!$B$4:$B$6</c:f>
              <c:numCache>
                <c:formatCode>General</c:formatCode>
                <c:ptCount val="2"/>
                <c:pt idx="0">
                  <c:v>1856</c:v>
                </c:pt>
                <c:pt idx="1">
                  <c:v>2562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2C-485A-8BC6-11E1D1F4DBF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0234095"/>
        <c:axId val="710238255"/>
      </c:barChart>
      <c:catAx>
        <c:axId val="7102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238255"/>
        <c:crosses val="autoZero"/>
        <c:auto val="1"/>
        <c:lblAlgn val="ctr"/>
        <c:lblOffset val="100"/>
        <c:noMultiLvlLbl val="0"/>
      </c:catAx>
      <c:valAx>
        <c:axId val="71023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23409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[Statistics.xlsx]D!PivotTable5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7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8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9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xForSave val="1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ysClr val="window" lastClr="FFFFFF"/>
            </a:solidFill>
            <a:ln>
              <a:solidFill>
                <a:srgbClr val="5B9BD5"/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3061813528152239"/>
          <c:y val="0.12077198935824182"/>
          <c:w val="0.38948285161188817"/>
          <c:h val="0.77771112549397237"/>
        </c:manualLayout>
      </c:layout>
      <c:pieChart>
        <c:varyColors val="1"/>
        <c:ser>
          <c:idx val="0"/>
          <c:order val="0"/>
          <c:tx>
            <c:strRef>
              <c:f>D!$E$2</c:f>
              <c:strCache>
                <c:ptCount val="1"/>
                <c:pt idx="0">
                  <c:v>Total</c:v>
                </c:pt>
              </c:strCache>
            </c:strRef>
          </c:tx>
          <c:explosion val="21"/>
          <c:dPt>
            <c:idx val="0"/>
            <c:bubble3D val="0"/>
            <c:explosion val="35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5C0-4134-899F-2CF82CE34632}"/>
              </c:ext>
            </c:extLst>
          </c:dPt>
          <c:dPt>
            <c:idx val="1"/>
            <c:bubble3D val="0"/>
            <c:explosion val="24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5C0-4134-899F-2CF82CE34632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5C0-4134-899F-2CF82CE34632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5C0-4134-899F-2CF82CE346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5C0-4134-899F-2CF82CE34632}"/>
              </c:ext>
            </c:extLst>
          </c:dPt>
          <c:dPt>
            <c:idx val="5"/>
            <c:bubble3D val="0"/>
            <c:explosion val="2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5C0-4134-899F-2CF82CE34632}"/>
              </c:ext>
            </c:extLst>
          </c:dPt>
          <c:dPt>
            <c:idx val="6"/>
            <c:bubble3D val="0"/>
            <c:explosion val="7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5C0-4134-899F-2CF82CE34632}"/>
              </c:ext>
            </c:extLst>
          </c:dPt>
          <c:dPt>
            <c:idx val="7"/>
            <c:bubble3D val="0"/>
            <c:explosion val="8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5C0-4134-899F-2CF82CE346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5C0-4134-899F-2CF82CE34632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F5C0-4134-899F-2CF82CE34632}"/>
                </c:ext>
              </c:extLst>
            </c:dLbl>
            <c:dLbl>
              <c:idx val="1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F5C0-4134-899F-2CF82CE34632}"/>
                </c:ext>
              </c:extLst>
            </c:dLbl>
            <c:dLbl>
              <c:idx val="2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F5C0-4134-899F-2CF82CE34632}"/>
                </c:ext>
              </c:extLst>
            </c:dLbl>
            <c:dLbl>
              <c:idx val="3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F5C0-4134-899F-2CF82CE34632}"/>
                </c:ext>
              </c:extLst>
            </c:dLbl>
            <c:dLbl>
              <c:idx val="4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F5C0-4134-899F-2CF82CE34632}"/>
                </c:ext>
              </c:extLst>
            </c:dLbl>
            <c:dLbl>
              <c:idx val="5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B-F5C0-4134-899F-2CF82CE34632}"/>
                </c:ext>
              </c:extLst>
            </c:dLbl>
            <c:dLbl>
              <c:idx val="6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D-F5C0-4134-899F-2CF82CE34632}"/>
                </c:ext>
              </c:extLst>
            </c:dLbl>
            <c:dLbl>
              <c:idx val="7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F-F5C0-4134-899F-2CF82CE34632}"/>
                </c:ext>
              </c:extLst>
            </c:dLbl>
            <c:dLbl>
              <c:idx val="8"/>
              <c:spPr>
                <a:solidFill>
                  <a:sysClr val="window" lastClr="FFFFFF"/>
                </a:solidFill>
                <a:ln>
                  <a:solidFill>
                    <a:srgbClr val="5B9BD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1-F5C0-4134-899F-2CF82CE3463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5B9BD5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D!$D$3:$D$11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D!$E$3:$E$11</c:f>
              <c:numCache>
                <c:formatCode>0.00%</c:formatCode>
                <c:ptCount val="9"/>
                <c:pt idx="0">
                  <c:v>3.7558685446009391E-2</c:v>
                </c:pt>
                <c:pt idx="1">
                  <c:v>2.4114383269312846E-2</c:v>
                </c:pt>
                <c:pt idx="2">
                  <c:v>1.4938113529662825E-2</c:v>
                </c:pt>
                <c:pt idx="3">
                  <c:v>4.2893725992317541E-2</c:v>
                </c:pt>
                <c:pt idx="4">
                  <c:v>0.39265898420827999</c:v>
                </c:pt>
                <c:pt idx="5">
                  <c:v>5.2496798975672214E-2</c:v>
                </c:pt>
                <c:pt idx="6">
                  <c:v>4.9082373026034999E-2</c:v>
                </c:pt>
                <c:pt idx="7">
                  <c:v>0.10307298335467349</c:v>
                </c:pt>
                <c:pt idx="8">
                  <c:v>0.28318395219803671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5C0-4134-899F-2CF82CE34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031588904832713"/>
          <c:y val="1.8437038277490686E-2"/>
          <c:w val="0.23604910398386209"/>
          <c:h val="0.928274904673057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[Statistics.xlsx]E!PivotTable2</c:name>
    <c:fmtId val="8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E!$L$9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E!$K$10:$K$25</c:f>
              <c:strCache>
                <c:ptCount val="15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m7</c:v>
                </c:pt>
                <c:pt idx="12">
                  <c:v>n10</c:v>
                </c:pt>
                <c:pt idx="13">
                  <c:v>n6</c:v>
                </c:pt>
                <c:pt idx="14">
                  <c:v>n9</c:v>
                </c:pt>
              </c:strCache>
            </c:strRef>
          </c:cat>
          <c:val>
            <c:numRef>
              <c:f>E!$L$10:$L$25</c:f>
              <c:numCache>
                <c:formatCode>General</c:formatCode>
                <c:ptCount val="15"/>
                <c:pt idx="0">
                  <c:v>462</c:v>
                </c:pt>
                <c:pt idx="1">
                  <c:v>231</c:v>
                </c:pt>
                <c:pt idx="2">
                  <c:v>1742</c:v>
                </c:pt>
                <c:pt idx="3">
                  <c:v>319</c:v>
                </c:pt>
                <c:pt idx="4">
                  <c:v>1790</c:v>
                </c:pt>
                <c:pt idx="5">
                  <c:v>220</c:v>
                </c:pt>
                <c:pt idx="6">
                  <c:v>88</c:v>
                </c:pt>
                <c:pt idx="7">
                  <c:v>785</c:v>
                </c:pt>
                <c:pt idx="8">
                  <c:v>527</c:v>
                </c:pt>
                <c:pt idx="9">
                  <c:v>980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4-4758-83F1-89E59C336B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2388303"/>
        <c:axId val="402391215"/>
      </c:barChart>
      <c:catAx>
        <c:axId val="40238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1215"/>
        <c:crosses val="autoZero"/>
        <c:auto val="1"/>
        <c:lblAlgn val="ctr"/>
        <c:lblOffset val="100"/>
        <c:noMultiLvlLbl val="0"/>
      </c:catAx>
      <c:valAx>
        <c:axId val="40239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88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7-9ADB-AB26-3F5B-6CCB7E44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69B7-F608-EA79-450E-B87E43F13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EB89-3B1E-C363-28DA-F60E4D4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45E3-845C-6D4B-53FA-DAEDF1F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6E8F-B591-EB66-B05F-5E3414C9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1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7EFF-90DA-3E31-9A7F-44E029EC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73E2E-EEA1-4603-E1B4-65A155B9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2506-DAF9-2A68-894D-4149CAA1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E573-5A60-9B27-82E1-01E2350A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C079-2851-C34A-1F8D-4CAE1DEF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D8186-B0D7-E7A2-1442-9F05DB722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90229-FDDF-14FA-EDCF-191FF439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A53D-6F65-66E6-4915-08494B51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86D8-DAAB-AF39-BDC2-B4DF8619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2C5C-5D29-B348-E3FC-1560431F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6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1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6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7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0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15B5-4E23-FD54-5CE1-10D6BCFE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D10F-71C2-DF06-64B8-FEC57FAF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59FE-A7E5-88B4-2A14-E2A2E111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0D04-954B-39D4-D2E3-DA1A2EFC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21068-E546-6E77-BD02-9BB4A01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92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9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4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2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63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2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6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4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A0F9-C389-82B9-BD16-87EEBF39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E22D3-570C-2723-17F2-AAFCC3733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DFC3-B946-4547-B6A9-FBEA6A0D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79A9-9C8B-9EF3-A48D-735A8B3E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FD04-EFC5-D393-7BE6-7FFC0DE8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0751-DC68-7304-DF34-C7B068B0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3F16-D5CE-2335-3CC6-C332C4707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7F535-A40F-4654-61E1-D40D7088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FA1F-8991-193B-0822-54A35936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DBEC6-873F-581B-8006-78C5175D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5F2F1-586A-9213-ADA8-3E4B8A58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7306-B3A3-0F0A-DD6E-9D18D10C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8BB76-122D-AF99-1B5F-AC034109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D3835-489F-5882-9167-3CD8C0CF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C98E0-41B8-A70D-69EC-CC9D0DA0E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D47B8-2D3F-EC62-E768-23E5471F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8A8CD-95D0-D277-1B9D-69B8C8E4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91CB0-7E16-F8AB-90D7-01F17E5C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BE4C3-E25A-A700-4A7B-43EB3AB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34DA-8C13-AA77-9360-DFBD52B5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520BB-4222-05FE-3F25-88AC542F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6828D-D48E-2595-227A-9DEE6F6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5BFE1-3B6E-BFD6-D355-4E98DA51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8E8DD-D5BD-C48E-2B83-07D2BF02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9B32A-0A1B-F9A1-047C-275CD43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F6A62-CC90-2ADB-89BD-069B1B29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BAB6-649C-1042-6A77-E99E0090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6FC1-F053-9F3F-F5B7-96526321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AD29A-A99F-5FC0-B1DB-1D185D2C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48CE7-A77A-F518-2BBA-07C552C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868F-6D37-A446-1C3E-98FC851F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BFB78-F981-6364-58F2-49A650B1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9DA8-4C95-A408-3CA8-486884FD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37915-0417-710C-C7BA-E9441613D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1693-6FCF-C058-B61A-B611F97F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D4BA9-FBDB-AEC6-2CB7-49253689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74717-57C1-1CF8-47AB-03F6FBF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C2CE-F019-DAC0-4612-EE52BB80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A83FC-4BDC-9AC6-C0A7-3293450B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EF1B1-0CF6-08E1-F4B4-DD87E4A9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8D3D-9841-23C1-2B4E-9C564B564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A76D-84E2-AB7C-F99F-E2E7162E0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B372-478A-35FD-B47E-B3C47850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672695-A0E9-4894-B458-06D8BE9D6002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2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78E8A-6F04-1459-B4E6-AAB2BC647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6" y="248615"/>
            <a:ext cx="6110399" cy="39523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B8BA9-28BC-55A7-94C1-17F18BC48CEB}"/>
              </a:ext>
            </a:extLst>
          </p:cNvPr>
          <p:cNvSpPr txBox="1"/>
          <p:nvPr/>
        </p:nvSpPr>
        <p:spPr>
          <a:xfrm>
            <a:off x="6891131" y="808383"/>
            <a:ext cx="4890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 dirty="0">
                <a:solidFill>
                  <a:srgbClr val="3C4858"/>
                </a:solidFill>
                <a:effectLst/>
                <a:latin typeface="Manrope"/>
              </a:rPr>
              <a:t>Hiring Process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A909-DC7B-D730-D6EF-4C769AFB8E48}"/>
              </a:ext>
            </a:extLst>
          </p:cNvPr>
          <p:cNvSpPr txBox="1"/>
          <p:nvPr/>
        </p:nvSpPr>
        <p:spPr>
          <a:xfrm>
            <a:off x="8905460" y="5973296"/>
            <a:ext cx="299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By - Vishal Tyagi</a:t>
            </a:r>
          </a:p>
        </p:txBody>
      </p:sp>
    </p:spTree>
    <p:extLst>
      <p:ext uri="{BB962C8B-B14F-4D97-AF65-F5344CB8AC3E}">
        <p14:creationId xmlns:p14="http://schemas.microsoft.com/office/powerpoint/2010/main" val="31414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01E355-4C66-63BE-8B93-196104783049}"/>
              </a:ext>
            </a:extLst>
          </p:cNvPr>
          <p:cNvSpPr/>
          <p:nvPr/>
        </p:nvSpPr>
        <p:spPr>
          <a:xfrm>
            <a:off x="2743200" y="2472612"/>
            <a:ext cx="730586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Thankyou…</a:t>
            </a:r>
          </a:p>
        </p:txBody>
      </p:sp>
    </p:spTree>
    <p:extLst>
      <p:ext uri="{BB962C8B-B14F-4D97-AF65-F5344CB8AC3E}">
        <p14:creationId xmlns:p14="http://schemas.microsoft.com/office/powerpoint/2010/main" val="96474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6405FD-B1B8-A144-1876-EA6FD4F8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47" y="144379"/>
            <a:ext cx="11855116" cy="6513095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/>
              <a:t>Project Description </a:t>
            </a:r>
            <a:r>
              <a:rPr lang="en-US" sz="3200" b="1" dirty="0"/>
              <a:t>:  Hiring Process Analytics</a:t>
            </a:r>
          </a:p>
          <a:p>
            <a:pPr marL="514350" indent="-514350" algn="l">
              <a:lnSpc>
                <a:spcPct val="100000"/>
              </a:lnSpc>
              <a:buAutoNum type="arabicParenR"/>
            </a:pPr>
            <a:r>
              <a:rPr lang="en-US" sz="1800" b="1" i="0" dirty="0">
                <a:effectLst/>
              </a:rPr>
              <a:t>Hiring process is the fundamental and the most important function of a company. Here, the MNCs get to know about the major underlying trends about the hiring process. Trends such as- number of rejections, number of interviews, types of jobs, vacancies etc. are important for a company to analyze before hiring freshers or any other individual. Thus, making an opportunity for a Data Analyst job here too!</a:t>
            </a:r>
          </a:p>
          <a:p>
            <a:pPr marL="514350" indent="-514350" algn="l">
              <a:lnSpc>
                <a:spcPct val="100000"/>
              </a:lnSpc>
              <a:buAutoNum type="arabicParenR"/>
            </a:pPr>
            <a:r>
              <a:rPr lang="en-US" sz="1800" b="1" i="0" dirty="0">
                <a:effectLst/>
              </a:rPr>
              <a:t> I am working for a MNC such as Google as a lead Data Analyst and the company has provided with the data records of their previous hirings and have asked me to answer certain questions making sense out of that data</a:t>
            </a:r>
            <a:r>
              <a:rPr lang="en-US" sz="1800" b="0" i="0" dirty="0">
                <a:solidFill>
                  <a:srgbClr val="8492A6"/>
                </a:solidFill>
                <a:effectLst/>
                <a:latin typeface="Manrope"/>
              </a:rPr>
              <a:t>.</a:t>
            </a:r>
          </a:p>
          <a:p>
            <a:pPr marL="514350" indent="-514350" algn="l">
              <a:lnSpc>
                <a:spcPct val="100000"/>
              </a:lnSpc>
              <a:buAutoNum type="arabicParenR"/>
            </a:pPr>
            <a:r>
              <a:rPr lang="en-US" sz="1800" b="1" i="0" dirty="0">
                <a:effectLst/>
              </a:rPr>
              <a:t>Being a Data Analyst, My job is to go through these trends and draw insights out of it for hiring department to work upon.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of data : </a:t>
            </a:r>
          </a:p>
          <a:p>
            <a:pPr marL="514350" indent="-5143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pplication_id</a:t>
            </a:r>
            <a:r>
              <a:rPr lang="en-US" sz="1400" dirty="0"/>
              <a:t> </a:t>
            </a:r>
          </a:p>
          <a:p>
            <a:pPr marL="514350" indent="-5143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Interview Taken on</a:t>
            </a:r>
            <a:r>
              <a:rPr lang="en-US" sz="1400" dirty="0"/>
              <a:t> </a:t>
            </a:r>
          </a:p>
          <a:p>
            <a:pPr marL="514350" indent="-5143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Status</a:t>
            </a:r>
            <a:r>
              <a:rPr lang="en-US" sz="1400" dirty="0"/>
              <a:t> </a:t>
            </a:r>
          </a:p>
          <a:p>
            <a:pPr marL="514350" indent="-5143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vent_name</a:t>
            </a:r>
            <a:r>
              <a:rPr lang="en-US" sz="1400" dirty="0"/>
              <a:t> </a:t>
            </a:r>
          </a:p>
          <a:p>
            <a:pPr marL="514350" indent="-5143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Department</a:t>
            </a:r>
            <a:r>
              <a:rPr lang="en-US" sz="1400" dirty="0"/>
              <a:t> </a:t>
            </a:r>
          </a:p>
          <a:p>
            <a:pPr marL="514350" indent="-5143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 Name</a:t>
            </a:r>
            <a:r>
              <a:rPr lang="en-US" sz="1400" dirty="0"/>
              <a:t> </a:t>
            </a:r>
          </a:p>
          <a:p>
            <a:pPr marL="514350" indent="-5143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Offered Salary</a:t>
            </a:r>
            <a:r>
              <a:rPr lang="en-US" sz="1400" dirty="0"/>
              <a:t> 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3200" b="1" dirty="0"/>
          </a:p>
          <a:p>
            <a:pPr algn="l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1193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7AB1A4-ADDD-7528-CE20-D69FA7C2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4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4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200" b="1" dirty="0">
                <a:solidFill>
                  <a:srgbClr val="002060"/>
                </a:solidFill>
                <a:latin typeface="Calibri" panose="020F0502020204030204" pitchFamily="34" charset="0"/>
              </a:rPr>
              <a:t>Approach: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4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285750" indent="-28575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Firstly, Open the data in excel and go through the dataset to know more about the data, tables, columns and the rows.</a:t>
            </a:r>
          </a:p>
          <a:p>
            <a:pPr marL="285750" indent="-28575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Analyze the data given of employees to do further excel operations.</a:t>
            </a:r>
          </a:p>
          <a:p>
            <a:pPr marL="285750" indent="-28575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excel to analyze data using pivot table and pivot chart.</a:t>
            </a:r>
          </a:p>
          <a:p>
            <a:pPr marL="285750" indent="-28575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Solve the given problems in the questions.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ctr">
              <a:lnSpc>
                <a:spcPct val="100000"/>
              </a:lnSpc>
              <a:spcBef>
                <a:spcPts val="0"/>
              </a:spcBef>
            </a:pPr>
            <a:endParaRPr lang="en-US" sz="18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2C4DF-26F7-4D89-6CE8-0C154BB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23" y="199405"/>
            <a:ext cx="4346773" cy="20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5601-E84A-4C24-0726-8D70306F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644"/>
            <a:ext cx="12192000" cy="67833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Tech-Stack Used:</a:t>
            </a: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Point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Drive</a:t>
            </a: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9A38D-4921-41B5-C171-C3948320CB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9378" cy="1939686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D71D76D-FAF1-228B-CE44-C8B011905842}"/>
              </a:ext>
            </a:extLst>
          </p:cNvPr>
          <p:cNvSpPr/>
          <p:nvPr/>
        </p:nvSpPr>
        <p:spPr>
          <a:xfrm>
            <a:off x="3299791" y="2888974"/>
            <a:ext cx="781879" cy="1616765"/>
          </a:xfrm>
          <a:prstGeom prst="rightBrace">
            <a:avLst/>
          </a:prstGeom>
          <a:ln w="57150"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DE033-7408-61BC-5288-D18F2467DA6F}"/>
              </a:ext>
            </a:extLst>
          </p:cNvPr>
          <p:cNvSpPr txBox="1"/>
          <p:nvPr/>
        </p:nvSpPr>
        <p:spPr>
          <a:xfrm>
            <a:off x="4465983" y="3102974"/>
            <a:ext cx="385638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These Software Provides better data security, more in-built functions and on demand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5059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8C88-9CD4-4106-909C-6A0AD9B7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42" y="0"/>
            <a:ext cx="121920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200" b="1" i="0" dirty="0">
                <a:effectLst/>
              </a:rPr>
              <a:t>                   </a:t>
            </a:r>
          </a:p>
          <a:p>
            <a:pPr marL="0" indent="0">
              <a:buNone/>
            </a:pPr>
            <a:r>
              <a:rPr lang="en-US" sz="4200" b="1" dirty="0"/>
              <a:t>                </a:t>
            </a:r>
          </a:p>
          <a:p>
            <a:pPr marL="0" indent="0">
              <a:buNone/>
            </a:pPr>
            <a:r>
              <a:rPr lang="en-US" sz="6000" b="1" i="0" dirty="0">
                <a:effectLst/>
              </a:rPr>
              <a:t>              Insights:</a:t>
            </a:r>
          </a:p>
          <a:p>
            <a:pPr marL="0" indent="0">
              <a:buNone/>
            </a:pPr>
            <a:endParaRPr lang="en-US" sz="34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i="0" dirty="0">
                <a:effectLst/>
              </a:rPr>
              <a:t>While making this project I learnt about the Excel, how to analyze data or how to use some inbuilt functions to do some operations on the data.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600" b="1" i="0" dirty="0">
              <a:effectLst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600" b="1" i="0" dirty="0">
                <a:effectLst/>
              </a:rPr>
              <a:t>I got a good exposure about Excel, how Excel and the functions of Excel can be used in analyzing the data from the dataset, most important I got to know more about Pivot table and Pivot charts which helps me a lot in finding the required output from the data.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600" b="1" i="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i="0" dirty="0">
                <a:effectLst/>
              </a:rPr>
              <a:t>You need to understand and analyze the dataset to find desired and accurate output from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2BA63-8469-4C97-C1B5-2472825C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6" y="0"/>
            <a:ext cx="1922249" cy="16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3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1432-3EFF-DEE3-0621-3A4CA457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6504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sz="4200" b="1" dirty="0"/>
              <a:t>Results: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8492A6"/>
              </a:solidFill>
              <a:latin typeface="Manrop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Manrope"/>
              </a:rPr>
              <a:t>A.</a:t>
            </a:r>
            <a:r>
              <a:rPr lang="en-US" b="1" i="0" dirty="0">
                <a:effectLst/>
                <a:latin typeface="Manrope"/>
              </a:rPr>
              <a:t> How many males and females are Hired 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Output : 1856 number of females and 2562 number of males are hired.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03162-DFCA-DC6F-0781-02811A6D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8296"/>
            <a:ext cx="1842052" cy="194807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D073F7-A7E4-BC83-7FE0-0F851BB88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640317"/>
              </p:ext>
            </p:extLst>
          </p:nvPr>
        </p:nvGraphicFramePr>
        <p:xfrm>
          <a:off x="1505621" y="2256571"/>
          <a:ext cx="6763735" cy="315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385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B35F-0542-BE04-EBA1-974ADC69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pPr marL="0" indent="0">
              <a:buNone/>
            </a:pP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B. </a:t>
            </a:r>
            <a:r>
              <a:rPr lang="en-US" sz="3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What is the average salary offered in this company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Output: </a:t>
            </a:r>
            <a:r>
              <a:rPr lang="en-US" sz="2200" u="sng" dirty="0"/>
              <a:t>49986.07 </a:t>
            </a:r>
            <a:r>
              <a:rPr lang="en-US" sz="2200" dirty="0"/>
              <a:t>is the average salary offered in this company.  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3500" b="1" dirty="0"/>
              <a:t>C</a:t>
            </a:r>
            <a:r>
              <a:rPr lang="en-US" sz="35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35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Draw the class intervals for salary in the company ?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Here we can see mostly number of employees are getting salary less than 50k or 1 lakh.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3AFCDD-B29A-9700-1599-49906E06D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60933"/>
              </p:ext>
            </p:extLst>
          </p:nvPr>
        </p:nvGraphicFramePr>
        <p:xfrm>
          <a:off x="485141" y="2703597"/>
          <a:ext cx="6083610" cy="2857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9492">
                  <a:extLst>
                    <a:ext uri="{9D8B030D-6E8A-4147-A177-3AD203B41FA5}">
                      <a16:colId xmlns:a16="http://schemas.microsoft.com/office/drawing/2014/main" val="3676663078"/>
                    </a:ext>
                  </a:extLst>
                </a:gridCol>
                <a:gridCol w="2128377">
                  <a:extLst>
                    <a:ext uri="{9D8B030D-6E8A-4147-A177-3AD203B41FA5}">
                      <a16:colId xmlns:a16="http://schemas.microsoft.com/office/drawing/2014/main" val="1716819824"/>
                    </a:ext>
                  </a:extLst>
                </a:gridCol>
                <a:gridCol w="2305741">
                  <a:extLst>
                    <a:ext uri="{9D8B030D-6E8A-4147-A177-3AD203B41FA5}">
                      <a16:colId xmlns:a16="http://schemas.microsoft.com/office/drawing/2014/main" val="3010750734"/>
                    </a:ext>
                  </a:extLst>
                </a:gridCol>
              </a:tblGrid>
              <a:tr h="40820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Sum of Offered Salary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Count of Offered Salary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1867206695"/>
                  </a:ext>
                </a:extLst>
              </a:tr>
              <a:tr h="40820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0-49999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92359738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1160587327"/>
                  </a:ext>
                </a:extLst>
              </a:tr>
              <a:tr h="40820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50000-99999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264190673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3545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1886036273"/>
                  </a:ext>
                </a:extLst>
              </a:tr>
              <a:tr h="40820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200000-249999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3600765876"/>
                  </a:ext>
                </a:extLst>
              </a:tr>
              <a:tr h="40820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300000-349999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3980893619"/>
                  </a:ext>
                </a:extLst>
              </a:tr>
              <a:tr h="40820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350000-400000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372013612"/>
                  </a:ext>
                </a:extLst>
              </a:tr>
              <a:tr h="40820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357450411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7151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/>
                </a:tc>
                <a:extLst>
                  <a:ext uri="{0D108BD9-81ED-4DB2-BD59-A6C34878D82A}">
                    <a16:rowId xmlns:a16="http://schemas.microsoft.com/office/drawing/2014/main" val="3857195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5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43A7-C58D-341A-2AE0-39D5CC4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D. Draw Pie Chart / Bar Graph ( or any other graph ) to show proportion of people working different department ?</a:t>
            </a:r>
          </a:p>
          <a:p>
            <a:pPr marL="0" indent="0">
              <a:buNone/>
            </a:pPr>
            <a:endParaRPr lang="en-US" dirty="0">
              <a:solidFill>
                <a:srgbClr val="8492A6"/>
              </a:solidFill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dirty="0">
              <a:solidFill>
                <a:srgbClr val="8492A6"/>
              </a:solidFill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dirty="0">
              <a:solidFill>
                <a:srgbClr val="8492A6"/>
              </a:solidFill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dirty="0">
              <a:solidFill>
                <a:srgbClr val="8492A6"/>
              </a:solidFill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dirty="0">
              <a:solidFill>
                <a:srgbClr val="8492A6"/>
              </a:solidFill>
              <a:latin typeface="Manrope"/>
            </a:endParaRPr>
          </a:p>
          <a:p>
            <a:pPr marL="0" indent="0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FE0CD42-2CE8-7202-4CD8-C649D23DC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476062"/>
              </p:ext>
            </p:extLst>
          </p:nvPr>
        </p:nvGraphicFramePr>
        <p:xfrm>
          <a:off x="475862" y="1278294"/>
          <a:ext cx="11019453" cy="5262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502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6711-0232-D113-ACDD-678C296F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6"/>
            <a:ext cx="11279156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E. </a:t>
            </a:r>
            <a:r>
              <a:rPr lang="en-US" sz="3800" b="1" i="0" dirty="0">
                <a:solidFill>
                  <a:schemeClr val="tx2">
                    <a:lumMod val="50000"/>
                  </a:schemeClr>
                </a:solidFill>
                <a:effectLst/>
                <a:latin typeface="+mn-lt"/>
              </a:rPr>
              <a:t>Represent different post tiers using chart/graph?</a:t>
            </a:r>
            <a:endParaRPr lang="en-US" sz="3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61C757-9CA5-2161-9E05-EA561FF97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804303"/>
              </p:ext>
            </p:extLst>
          </p:nvPr>
        </p:nvGraphicFramePr>
        <p:xfrm>
          <a:off x="373224" y="1324947"/>
          <a:ext cx="11279157" cy="492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37386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130</TotalTime>
  <Words>542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Calisto MT</vt:lpstr>
      <vt:lpstr>Courier New</vt:lpstr>
      <vt:lpstr>Manrope</vt:lpstr>
      <vt:lpstr>Wingdings</vt:lpstr>
      <vt:lpstr>Wingdings 2</vt:lpstr>
      <vt:lpstr>Office Theme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E. Represent different post tiers using chart/graph?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Tyagi</dc:creator>
  <cp:lastModifiedBy>Vishal Tyagi</cp:lastModifiedBy>
  <cp:revision>4</cp:revision>
  <dcterms:created xsi:type="dcterms:W3CDTF">2023-01-13T22:16:25Z</dcterms:created>
  <dcterms:modified xsi:type="dcterms:W3CDTF">2023-02-19T12:33:09Z</dcterms:modified>
</cp:coreProperties>
</file>