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IMDB%20analysis%205\imdb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IMDB%20analysis%205\imdb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IMDB%20analysis%205\imdb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IMDB%20analysis%205\imdb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IIT\trainty\IMDB%20analysis%205\imdb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[imdb_new.xlsx]Sheet5!PivotTable2</c:name>
    <c:fmtId val="3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548152062025622E-2"/>
          <c:y val="2.9412594485591196E-2"/>
          <c:w val="0.92091580173256338"/>
          <c:h val="0.577654836498219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Sheet5!$H$4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Sheet5!$G$5:$G$24</c:f>
              <c:strCache>
                <c:ptCount val="19"/>
                <c:pt idx="0">
                  <c:v>The Avengers </c:v>
                </c:pt>
                <c:pt idx="1">
                  <c:v>Avatar </c:v>
                </c:pt>
                <c:pt idx="2">
                  <c:v>Jurassic World </c:v>
                </c:pt>
                <c:pt idx="3">
                  <c:v>Titanic </c:v>
                </c:pt>
                <c:pt idx="4">
                  <c:v>Star Wars: Episode IV - A New Hope </c:v>
                </c:pt>
                <c:pt idx="5">
                  <c:v>E.T. the Extra-Terrestrial </c:v>
                </c:pt>
                <c:pt idx="6">
                  <c:v>The Lion King </c:v>
                </c:pt>
                <c:pt idx="7">
                  <c:v>Star Wars: Episode I - The Phantom Menace </c:v>
                </c:pt>
                <c:pt idx="8">
                  <c:v>The Dark Knight </c:v>
                </c:pt>
                <c:pt idx="9">
                  <c:v>The Hunger Games </c:v>
                </c:pt>
                <c:pt idx="10">
                  <c:v>Deadpool </c:v>
                </c:pt>
                <c:pt idx="11">
                  <c:v>The Hunger Games: Catching Fire </c:v>
                </c:pt>
                <c:pt idx="12">
                  <c:v>Jurassic Park </c:v>
                </c:pt>
                <c:pt idx="13">
                  <c:v>Despicable Me 2 </c:v>
                </c:pt>
                <c:pt idx="14">
                  <c:v>American Sniper </c:v>
                </c:pt>
                <c:pt idx="15">
                  <c:v>Finding Nemo </c:v>
                </c:pt>
                <c:pt idx="16">
                  <c:v>Shrek 2 </c:v>
                </c:pt>
                <c:pt idx="17">
                  <c:v>The Lord of the Rings: The Return of the King </c:v>
                </c:pt>
                <c:pt idx="18">
                  <c:v>Star Wars: Episode VI - Return of the Jedi </c:v>
                </c:pt>
              </c:strCache>
            </c:strRef>
          </c:cat>
          <c:val>
            <c:numRef>
              <c:f>Sheet5!$H$5:$H$24</c:f>
              <c:numCache>
                <c:formatCode>General</c:formatCode>
                <c:ptCount val="19"/>
                <c:pt idx="0">
                  <c:v>806559094</c:v>
                </c:pt>
                <c:pt idx="1">
                  <c:v>523505847</c:v>
                </c:pt>
                <c:pt idx="2">
                  <c:v>502177271</c:v>
                </c:pt>
                <c:pt idx="3">
                  <c:v>458672302</c:v>
                </c:pt>
                <c:pt idx="4">
                  <c:v>449935665</c:v>
                </c:pt>
                <c:pt idx="5">
                  <c:v>424449459</c:v>
                </c:pt>
                <c:pt idx="6">
                  <c:v>377783777</c:v>
                </c:pt>
                <c:pt idx="7">
                  <c:v>359544677</c:v>
                </c:pt>
                <c:pt idx="8">
                  <c:v>348316061</c:v>
                </c:pt>
                <c:pt idx="9">
                  <c:v>329999255</c:v>
                </c:pt>
                <c:pt idx="10">
                  <c:v>305024263</c:v>
                </c:pt>
                <c:pt idx="11">
                  <c:v>294645577</c:v>
                </c:pt>
                <c:pt idx="12">
                  <c:v>293784000</c:v>
                </c:pt>
                <c:pt idx="13">
                  <c:v>292049635</c:v>
                </c:pt>
                <c:pt idx="14">
                  <c:v>291323553</c:v>
                </c:pt>
                <c:pt idx="15">
                  <c:v>286838870</c:v>
                </c:pt>
                <c:pt idx="16">
                  <c:v>286471036</c:v>
                </c:pt>
                <c:pt idx="17">
                  <c:v>283019252</c:v>
                </c:pt>
                <c:pt idx="18">
                  <c:v>276625409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C-423C-BD5D-EF07B1224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57484479"/>
        <c:axId val="1173685999"/>
      </c:barChart>
      <c:catAx>
        <c:axId val="1457484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685999"/>
        <c:crosses val="autoZero"/>
        <c:auto val="1"/>
        <c:lblAlgn val="ctr"/>
        <c:lblOffset val="100"/>
        <c:noMultiLvlLbl val="0"/>
      </c:catAx>
      <c:valAx>
        <c:axId val="11736859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48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[imdb_new.xlsx]T4!PivotTable3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>
                <a:solidFill>
                  <a:schemeClr val="tx1"/>
                </a:solidFill>
              </a:rPr>
              <a:t>Top</a:t>
            </a:r>
            <a:r>
              <a:rPr lang="en-US" sz="1800" b="1" u="sng" baseline="0" dirty="0">
                <a:solidFill>
                  <a:schemeClr val="tx1"/>
                </a:solidFill>
              </a:rPr>
              <a:t> Directors with highest mean IMDb score</a:t>
            </a:r>
            <a:endParaRPr lang="en-US" sz="1800" b="1" u="sng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'T4'!$E$2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'T4'!$D$3:$D$14</c:f>
              <c:strCache>
                <c:ptCount val="11"/>
                <c:pt idx="0">
                  <c:v>Akira Kurosawa</c:v>
                </c:pt>
                <c:pt idx="1">
                  <c:v>Tony Kaye</c:v>
                </c:pt>
                <c:pt idx="2">
                  <c:v>Charles Chaplin</c:v>
                </c:pt>
                <c:pt idx="3">
                  <c:v>Alfred Hitchcock</c:v>
                </c:pt>
                <c:pt idx="4">
                  <c:v>Ron Fricke</c:v>
                </c:pt>
                <c:pt idx="5">
                  <c:v>Majid Majidi</c:v>
                </c:pt>
                <c:pt idx="6">
                  <c:v>Damien Chazelle</c:v>
                </c:pt>
                <c:pt idx="7">
                  <c:v>Sergio Leone</c:v>
                </c:pt>
                <c:pt idx="8">
                  <c:v>Christopher Nolan</c:v>
                </c:pt>
                <c:pt idx="9">
                  <c:v>Richard Marquand</c:v>
                </c:pt>
                <c:pt idx="10">
                  <c:v>Asghar Farhadi</c:v>
                </c:pt>
              </c:strCache>
            </c:strRef>
          </c:cat>
          <c:val>
            <c:numRef>
              <c:f>'T4'!$E$3:$E$14</c:f>
              <c:numCache>
                <c:formatCode>0.00</c:formatCode>
                <c:ptCount val="11"/>
                <c:pt idx="0">
                  <c:v>8.6999999999999993</c:v>
                </c:pt>
                <c:pt idx="1">
                  <c:v>8.6</c:v>
                </c:pt>
                <c:pt idx="2">
                  <c:v>8.6</c:v>
                </c:pt>
                <c:pt idx="3">
                  <c:v>8.5</c:v>
                </c:pt>
                <c:pt idx="4">
                  <c:v>8.5</c:v>
                </c:pt>
                <c:pt idx="5">
                  <c:v>8.5</c:v>
                </c:pt>
                <c:pt idx="6">
                  <c:v>8.5</c:v>
                </c:pt>
                <c:pt idx="7">
                  <c:v>8.4333333333333336</c:v>
                </c:pt>
                <c:pt idx="8">
                  <c:v>8.4250000000000007</c:v>
                </c:pt>
                <c:pt idx="9">
                  <c:v>8.4</c:v>
                </c:pt>
                <c:pt idx="10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4-4C5B-B0B0-A7FBEA9E4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7518975"/>
        <c:axId val="1555201663"/>
        <c:axId val="0"/>
      </c:bar3DChart>
      <c:catAx>
        <c:axId val="767518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201663"/>
        <c:crosses val="autoZero"/>
        <c:auto val="1"/>
        <c:lblAlgn val="ctr"/>
        <c:lblOffset val="100"/>
        <c:noMultiLvlLbl val="0"/>
      </c:catAx>
      <c:valAx>
        <c:axId val="1555201663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51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[imdb_new.xlsx]Sheet9!PivotTable4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/>
              <a:t>Genres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Sheet9!$D$3:$D$18</c:f>
              <c:strCache>
                <c:ptCount val="15"/>
                <c:pt idx="0">
                  <c:v>Comedy|Drama|Romance</c:v>
                </c:pt>
                <c:pt idx="1">
                  <c:v>Drama</c:v>
                </c:pt>
                <c:pt idx="2">
                  <c:v>Comedy|Drama</c:v>
                </c:pt>
                <c:pt idx="3">
                  <c:v>Comedy</c:v>
                </c:pt>
                <c:pt idx="4">
                  <c:v>Comedy|Romance</c:v>
                </c:pt>
                <c:pt idx="5">
                  <c:v>Drama|Romance</c:v>
                </c:pt>
                <c:pt idx="6">
                  <c:v>Crime|Drama|Thriller</c:v>
                </c:pt>
                <c:pt idx="7">
                  <c:v>Action|Crime|Thriller</c:v>
                </c:pt>
                <c:pt idx="8">
                  <c:v>Action|Crime|Drama|Thriller</c:v>
                </c:pt>
                <c:pt idx="9">
                  <c:v>Action|Adventure|Sci-Fi</c:v>
                </c:pt>
                <c:pt idx="10">
                  <c:v>Comedy|Crime</c:v>
                </c:pt>
                <c:pt idx="11">
                  <c:v>Action|Adventure|Thriller</c:v>
                </c:pt>
                <c:pt idx="12">
                  <c:v>Horror</c:v>
                </c:pt>
                <c:pt idx="13">
                  <c:v>Drama|Thriller</c:v>
                </c:pt>
                <c:pt idx="14">
                  <c:v>Crime|Drama|Mystery|Thriller</c:v>
                </c:pt>
              </c:strCache>
            </c:strRef>
          </c:cat>
          <c:val>
            <c:numRef>
              <c:f>Sheet9!$E$3:$E$18</c:f>
              <c:numCache>
                <c:formatCode>General</c:formatCode>
                <c:ptCount val="15"/>
                <c:pt idx="0">
                  <c:v>147</c:v>
                </c:pt>
                <c:pt idx="1">
                  <c:v>141</c:v>
                </c:pt>
                <c:pt idx="2">
                  <c:v>138</c:v>
                </c:pt>
                <c:pt idx="3">
                  <c:v>138</c:v>
                </c:pt>
                <c:pt idx="4">
                  <c:v>131</c:v>
                </c:pt>
                <c:pt idx="5">
                  <c:v>115</c:v>
                </c:pt>
                <c:pt idx="6">
                  <c:v>82</c:v>
                </c:pt>
                <c:pt idx="7">
                  <c:v>56</c:v>
                </c:pt>
                <c:pt idx="8">
                  <c:v>50</c:v>
                </c:pt>
                <c:pt idx="9">
                  <c:v>48</c:v>
                </c:pt>
                <c:pt idx="10">
                  <c:v>47</c:v>
                </c:pt>
                <c:pt idx="11">
                  <c:v>45</c:v>
                </c:pt>
                <c:pt idx="12">
                  <c:v>44</c:v>
                </c:pt>
                <c:pt idx="13">
                  <c:v>42</c:v>
                </c:pt>
                <c:pt idx="1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7-47EF-9B36-A3687F315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45463375"/>
        <c:axId val="1259299087"/>
      </c:barChart>
      <c:catAx>
        <c:axId val="114546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99087"/>
        <c:crosses val="autoZero"/>
        <c:auto val="1"/>
        <c:lblAlgn val="ctr"/>
        <c:lblOffset val="100"/>
        <c:noMultiLvlLbl val="0"/>
      </c:catAx>
      <c:valAx>
        <c:axId val="1259299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[imdb_new.xlsx]Sheet13!PivotTable6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028130487480304E-2"/>
          <c:y val="3.5599108839644809E-2"/>
          <c:w val="0.73129373372756723"/>
          <c:h val="0.88131219632455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Sheet13!$G$1</c:f>
              <c:strCache>
                <c:ptCount val="1"/>
                <c:pt idx="0">
                  <c:v>Average of num_user_for_reviews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Sheet13!$F$2:$F$5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Sheet13!$G$2:$G$5</c:f>
              <c:numCache>
                <c:formatCode>0.0</c:formatCode>
                <c:ptCount val="3"/>
                <c:pt idx="0">
                  <c:v>742.35294117647061</c:v>
                </c:pt>
                <c:pt idx="1">
                  <c:v>914.47619047619048</c:v>
                </c:pt>
                <c:pt idx="2">
                  <c:v>297.18181818181819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D-4475-B790-BBC791C4A61F}"/>
            </c:ext>
          </c:extLst>
        </c:ser>
        <c:ser>
          <c:idx val="1"/>
          <c:order val="1"/>
          <c:tx>
            <c:strRef>
              <c:f>Sheet13!$H$1</c:f>
              <c:strCache>
                <c:ptCount val="1"/>
                <c:pt idx="0">
                  <c:v>Average of num_critic_for_reviews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Sheet13!$F$2:$F$5</c:f>
              <c:strCache>
                <c:ptCount val="3"/>
                <c:pt idx="0">
                  <c:v>Brad Pitt</c:v>
                </c:pt>
                <c:pt idx="1">
                  <c:v>Leonardo DiCaprio</c:v>
                </c:pt>
                <c:pt idx="2">
                  <c:v>Meryl Streep</c:v>
                </c:pt>
              </c:strCache>
            </c:strRef>
          </c:cat>
          <c:val>
            <c:numRef>
              <c:f>Sheet13!$H$2:$H$5</c:f>
              <c:numCache>
                <c:formatCode>0.0</c:formatCode>
                <c:ptCount val="3"/>
                <c:pt idx="0">
                  <c:v>245</c:v>
                </c:pt>
                <c:pt idx="1">
                  <c:v>330.1904761904762</c:v>
                </c:pt>
                <c:pt idx="2">
                  <c:v>181.45454545454547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ED-4475-B790-BBC791C4A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470831"/>
        <c:axId val="1239971839"/>
      </c:barChart>
      <c:catAx>
        <c:axId val="1366470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971839"/>
        <c:crosses val="autoZero"/>
        <c:auto val="1"/>
        <c:lblAlgn val="ctr"/>
        <c:lblOffset val="100"/>
        <c:noMultiLvlLbl val="0"/>
      </c:catAx>
      <c:valAx>
        <c:axId val="123997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470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85393139791737"/>
          <c:y val="0.26050042711288979"/>
          <c:w val="0.20274227015069216"/>
          <c:h val="0.308586106231481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[imdb_new.xlsx]Sheet14!PivotTable7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Sum of Num  Voted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Sheet14!$E$2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Sheet14!$D$3:$D$13</c:f>
              <c:strCache>
                <c:ptCount val="10"/>
                <c:pt idx="0">
                  <c:v>1920-1929</c:v>
                </c:pt>
                <c:pt idx="1">
                  <c:v>1930-1939</c:v>
                </c:pt>
                <c:pt idx="2">
                  <c:v>1940-1949</c:v>
                </c:pt>
                <c:pt idx="3">
                  <c:v>1950-1959</c:v>
                </c:pt>
                <c:pt idx="4">
                  <c:v>1960-1969</c:v>
                </c:pt>
                <c:pt idx="5">
                  <c:v>1970-1979</c:v>
                </c:pt>
                <c:pt idx="6">
                  <c:v>1980-1989</c:v>
                </c:pt>
                <c:pt idx="7">
                  <c:v>1990-1999</c:v>
                </c:pt>
                <c:pt idx="8">
                  <c:v>2000-2009</c:v>
                </c:pt>
                <c:pt idx="9">
                  <c:v>2010-2019</c:v>
                </c:pt>
              </c:strCache>
            </c:strRef>
          </c:cat>
          <c:val>
            <c:numRef>
              <c:f>Sheet14!$E$3:$E$13</c:f>
              <c:numCache>
                <c:formatCode>General</c:formatCode>
                <c:ptCount val="10"/>
                <c:pt idx="0">
                  <c:v>116387</c:v>
                </c:pt>
                <c:pt idx="1">
                  <c:v>804839</c:v>
                </c:pt>
                <c:pt idx="2">
                  <c:v>159517</c:v>
                </c:pt>
                <c:pt idx="3">
                  <c:v>678336</c:v>
                </c:pt>
                <c:pt idx="4">
                  <c:v>2982551</c:v>
                </c:pt>
                <c:pt idx="5">
                  <c:v>8681156</c:v>
                </c:pt>
                <c:pt idx="6">
                  <c:v>20091781</c:v>
                </c:pt>
                <c:pt idx="7">
                  <c:v>69934957</c:v>
                </c:pt>
                <c:pt idx="8">
                  <c:v>172800132</c:v>
                </c:pt>
                <c:pt idx="9">
                  <c:v>121235552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87-42D6-8A2A-E51FB02A1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55498687"/>
        <c:axId val="1235362591"/>
        <c:axId val="0"/>
      </c:bar3DChart>
      <c:catAx>
        <c:axId val="15554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5362591"/>
        <c:crosses val="autoZero"/>
        <c:auto val="1"/>
        <c:lblAlgn val="ctr"/>
        <c:lblOffset val="100"/>
        <c:noMultiLvlLbl val="0"/>
      </c:catAx>
      <c:valAx>
        <c:axId val="123536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4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7-9ADB-AB26-3F5B-6CCB7E44C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A69B7-F608-EA79-450E-B87E43F13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FEB89-3B1E-C363-28DA-F60E4D4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D45E3-845C-6D4B-53FA-DAEDF1F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6E8F-B591-EB66-B05F-5E3414C9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1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EFF-90DA-3E31-9A7F-44E029EC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3E2E-EEA1-4603-E1B4-65A155B9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2506-DAF9-2A68-894D-4149CAA1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7E573-5A60-9B27-82E1-01E2350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C079-2851-C34A-1F8D-4CAE1DEF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D8186-B0D7-E7A2-1442-9F05DB72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90229-FDDF-14FA-EDCF-191FF439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A53D-6F65-66E6-4915-08494B5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86D8-DAAB-AF39-BDC2-B4DF861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2C5C-5D29-B348-E3FC-1560431F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0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6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7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90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15B5-4E23-FD54-5CE1-10D6BCFE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D10F-71C2-DF06-64B8-FEC57FAF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59FE-A7E5-88B4-2A14-E2A2E111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0D04-954B-39D4-D2E3-DA1A2EFC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1068-E546-6E77-BD02-9BB4A017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9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4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2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631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22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6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4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5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A0F9-C389-82B9-BD16-87EEBF39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22D3-570C-2723-17F2-AAFCC3733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DFC3-B946-4547-B6A9-FBEA6A0D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79A9-9C8B-9EF3-A48D-735A8B3E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FD04-EFC5-D393-7BE6-7FFC0DE8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0751-DC68-7304-DF34-C7B068B0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3F16-D5CE-2335-3CC6-C332C4707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7F535-A40F-4654-61E1-D40D7088F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AFA1F-8991-193B-0822-54A35936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BEC6-873F-581B-8006-78C5175D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5F2F1-586A-9213-ADA8-3E4B8A5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306-B3A3-0F0A-DD6E-9D18D10C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8BB76-122D-AF99-1B5F-AC034109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3835-489F-5882-9167-3CD8C0CF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C98E0-41B8-A70D-69EC-CC9D0DA0E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D47B8-2D3F-EC62-E768-23E5471F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8A8CD-95D0-D277-1B9D-69B8C8E4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1CB0-7E16-F8AB-90D7-01F17E5C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E4C3-E25A-A700-4A7B-43EB3AB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34DA-8C13-AA77-9360-DFBD52B5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20BB-4222-05FE-3F25-88AC542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6828D-D48E-2595-227A-9DEE6F6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5BFE1-3B6E-BFD6-D355-4E98DA51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8E8DD-D5BD-C48E-2B83-07D2BF02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9B32A-0A1B-F9A1-047C-275CD43C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6A62-CC90-2ADB-89BD-069B1B29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BAB6-649C-1042-6A77-E99E0090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6FC1-F053-9F3F-F5B7-96526321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D29A-A99F-5FC0-B1DB-1D185D2C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48CE7-A77A-F518-2BBA-07C552C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868F-6D37-A446-1C3E-98FC851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BFB78-F981-6364-58F2-49A650B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DA8-4C95-A408-3CA8-486884FD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7915-0417-710C-C7BA-E9441613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693-6FCF-C058-B61A-B611F97F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4BA9-FBDB-AEC6-2CB7-49253689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4717-57C1-1CF8-47AB-03F6FBF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C2CE-F019-DAC0-4612-EE52BB80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A83FC-4BDC-9AC6-C0A7-3293450B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EF1B1-0CF6-08E1-F4B4-DD87E4A9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8D3D-9841-23C1-2B4E-9C564B564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A76D-84E2-AB7C-F99F-E2E7162E0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B372-478A-35FD-B47E-B3C478503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672695-A0E9-4894-B458-06D8BE9D6002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5E5AC9-E39A-47A1-99D9-49FA66C60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DB8BA9-28BC-55A7-94C1-17F18BC48CEB}"/>
              </a:ext>
            </a:extLst>
          </p:cNvPr>
          <p:cNvSpPr txBox="1"/>
          <p:nvPr/>
        </p:nvSpPr>
        <p:spPr>
          <a:xfrm>
            <a:off x="185531" y="107343"/>
            <a:ext cx="48900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dirty="0">
                <a:effectLst/>
                <a:latin typeface="Lucida Fax" panose="02060602050505020204" pitchFamily="18" charset="0"/>
              </a:rPr>
              <a:t>IMDB MOVIE</a:t>
            </a:r>
          </a:p>
          <a:p>
            <a:pPr algn="l"/>
            <a:r>
              <a:rPr lang="en-US" sz="6000" b="1" dirty="0">
                <a:latin typeface="Lucida Fax" panose="02060602050505020204" pitchFamily="18" charset="0"/>
              </a:rPr>
              <a:t>ANALYSIS</a:t>
            </a:r>
            <a:endParaRPr lang="en-US" sz="6000" b="1" i="0" dirty="0">
              <a:effectLst/>
              <a:latin typeface="Lucida Fax" panose="02060602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BA909-DC7B-D730-D6EF-4C769AFB8E48}"/>
              </a:ext>
            </a:extLst>
          </p:cNvPr>
          <p:cNvSpPr txBox="1"/>
          <p:nvPr/>
        </p:nvSpPr>
        <p:spPr>
          <a:xfrm>
            <a:off x="8905460" y="5973296"/>
            <a:ext cx="299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By - Vishal Tyagi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41202B-BC08-30FA-ADC0-59FFD952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1" y="1414303"/>
            <a:ext cx="5856018" cy="3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 – E: </a:t>
            </a:r>
            <a:r>
              <a:rPr lang="en-US" b="1" i="0" dirty="0">
                <a:effectLst/>
                <a:latin typeface="Manrope"/>
              </a:rPr>
              <a:t>Find Popular Genres.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DDC308-A328-41C4-FFEB-FDCFCCADE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80257"/>
              </p:ext>
            </p:extLst>
          </p:nvPr>
        </p:nvGraphicFramePr>
        <p:xfrm>
          <a:off x="347980" y="1428750"/>
          <a:ext cx="10960100" cy="512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737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 – E : </a:t>
            </a:r>
            <a:r>
              <a:rPr lang="en-US" b="1" i="0" dirty="0">
                <a:effectLst/>
              </a:rPr>
              <a:t>Find the critic-favorite and audience-favorite actors.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27F700-49BE-FB1D-9A9C-C29377DDC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109765"/>
              </p:ext>
            </p:extLst>
          </p:nvPr>
        </p:nvGraphicFramePr>
        <p:xfrm>
          <a:off x="322330" y="1230518"/>
          <a:ext cx="10986372" cy="4396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751A01-8BE7-5FDD-712E-FED155A04F41}"/>
              </a:ext>
            </a:extLst>
          </p:cNvPr>
          <p:cNvSpPr txBox="1"/>
          <p:nvPr/>
        </p:nvSpPr>
        <p:spPr>
          <a:xfrm>
            <a:off x="322330" y="5831633"/>
            <a:ext cx="5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</a:rPr>
              <a:t>Leonardo DiCaprio has highest mean value as per Critic reviews and audience reviews. </a:t>
            </a:r>
          </a:p>
        </p:txBody>
      </p:sp>
    </p:spTree>
    <p:extLst>
      <p:ext uri="{BB962C8B-B14F-4D97-AF65-F5344CB8AC3E}">
        <p14:creationId xmlns:p14="http://schemas.microsoft.com/office/powerpoint/2010/main" val="174495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en-US" b="1" i="0" dirty="0">
              <a:effectLst/>
            </a:endParaRP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BC1505C-9C4B-5A07-EF61-6503E8C36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41851"/>
              </p:ext>
            </p:extLst>
          </p:nvPr>
        </p:nvGraphicFramePr>
        <p:xfrm>
          <a:off x="0" y="1401977"/>
          <a:ext cx="11719249" cy="442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167AF0-01EF-1F2C-6DA5-BAA8309635BE}"/>
              </a:ext>
            </a:extLst>
          </p:cNvPr>
          <p:cNvSpPr txBox="1"/>
          <p:nvPr/>
        </p:nvSpPr>
        <p:spPr>
          <a:xfrm>
            <a:off x="279918" y="447869"/>
            <a:ext cx="5374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Manrope"/>
              </a:rPr>
              <a:t> S</a:t>
            </a:r>
            <a:r>
              <a:rPr lang="en-US" sz="2800" b="1" i="0" dirty="0">
                <a:effectLst/>
                <a:latin typeface="Manrope"/>
              </a:rPr>
              <a:t>um of users voted in each decade</a:t>
            </a:r>
            <a:r>
              <a:rPr lang="en-US" sz="2800" b="1" i="0" dirty="0">
                <a:solidFill>
                  <a:srgbClr val="8492A6"/>
                </a:solidFill>
                <a:effectLst/>
                <a:latin typeface="Manrope"/>
              </a:rPr>
              <a:t>.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7C6E1-3D43-6894-6C3C-F1BE687CAD24}"/>
              </a:ext>
            </a:extLst>
          </p:cNvPr>
          <p:cNvSpPr txBox="1"/>
          <p:nvPr/>
        </p:nvSpPr>
        <p:spPr>
          <a:xfrm>
            <a:off x="102636" y="6160150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</a:rPr>
              <a:t>During 2000 to 2010 there is highest number of Voted users.</a:t>
            </a:r>
          </a:p>
        </p:txBody>
      </p:sp>
    </p:spTree>
    <p:extLst>
      <p:ext uri="{BB962C8B-B14F-4D97-AF65-F5344CB8AC3E}">
        <p14:creationId xmlns:p14="http://schemas.microsoft.com/office/powerpoint/2010/main" val="367917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01E355-4C66-63BE-8B93-196104783049}"/>
              </a:ext>
            </a:extLst>
          </p:cNvPr>
          <p:cNvSpPr/>
          <p:nvPr/>
        </p:nvSpPr>
        <p:spPr>
          <a:xfrm>
            <a:off x="2743200" y="2472612"/>
            <a:ext cx="730586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Thankyou…</a:t>
            </a:r>
          </a:p>
        </p:txBody>
      </p:sp>
    </p:spTree>
    <p:extLst>
      <p:ext uri="{BB962C8B-B14F-4D97-AF65-F5344CB8AC3E}">
        <p14:creationId xmlns:p14="http://schemas.microsoft.com/office/powerpoint/2010/main" val="96474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6405FD-B1B8-A144-1876-EA6FD4F8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47" y="144379"/>
            <a:ext cx="11855116" cy="6513095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Project Description </a:t>
            </a:r>
            <a:r>
              <a:rPr lang="en-US" sz="3200" b="1" dirty="0"/>
              <a:t>:  </a:t>
            </a:r>
            <a:r>
              <a:rPr lang="en-US" sz="3600" b="1" i="0" dirty="0">
                <a:effectLst/>
              </a:rPr>
              <a:t>IMDB Movie Analysis</a:t>
            </a: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2800" b="1" dirty="0"/>
              <a:t>We are having a dataset of different IMDB Movies  in which we have 28 columns and 5044 rows .</a:t>
            </a: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2800" b="1" dirty="0">
                <a:ea typeface="Calibri" panose="020F0502020204030204" pitchFamily="34" charset="0"/>
                <a:cs typeface="Calibri" panose="020F0502020204030204" pitchFamily="34" charset="0"/>
              </a:rPr>
              <a:t>Explore the Data set and derive insights. </a:t>
            </a: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2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Drop the unnecessary columns and remove the null values from the dataset.</a:t>
            </a: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2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pivot chart and pivot tables to answer given questions.</a:t>
            </a:r>
            <a:endParaRPr lang="en-US" sz="28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2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Give answer to asked questions and create reports and graphs for given queries.</a:t>
            </a:r>
            <a:endParaRPr lang="en-US" sz="2800" b="1" dirty="0"/>
          </a:p>
          <a:p>
            <a:pPr algn="l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119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7AB1A4-ADDD-7528-CE20-D69FA7C2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200" b="1" dirty="0">
                <a:solidFill>
                  <a:srgbClr val="002060"/>
                </a:solidFill>
                <a:latin typeface="Calibri" panose="020F0502020204030204" pitchFamily="34" charset="0"/>
              </a:rPr>
              <a:t>Approach: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4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Firstly, Open the data in excel and go through the dataset to know more about the data, tables, columns and the rows.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Analyze the data given of employees to do further excel operations.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excel to analyze data using filter, sorting, conditional formatting, pivot table and pivot chart to answer asked questions.</a:t>
            </a:r>
          </a:p>
          <a:p>
            <a:pPr marL="285750" indent="-28575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Solve the given problems in the questions.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ctr">
              <a:lnSpc>
                <a:spcPct val="100000"/>
              </a:lnSpc>
              <a:spcBef>
                <a:spcPts val="0"/>
              </a:spcBef>
            </a:pPr>
            <a:endParaRPr lang="en-US" sz="18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2C4DF-26F7-4D89-6CE8-0C154BB2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23" y="199405"/>
            <a:ext cx="4346773" cy="20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5601-E84A-4C24-0726-8D70306F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644"/>
            <a:ext cx="12192000" cy="67833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Tech-Stack Used:</a:t>
            </a: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Point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Drive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6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9A38D-4921-41B5-C171-C3948320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49378" cy="193968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D71D76D-FAF1-228B-CE44-C8B011905842}"/>
              </a:ext>
            </a:extLst>
          </p:cNvPr>
          <p:cNvSpPr/>
          <p:nvPr/>
        </p:nvSpPr>
        <p:spPr>
          <a:xfrm>
            <a:off x="3299791" y="2888974"/>
            <a:ext cx="781879" cy="1616765"/>
          </a:xfrm>
          <a:prstGeom prst="rightBrace">
            <a:avLst/>
          </a:prstGeom>
          <a:ln w="57150"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DE033-7408-61BC-5288-D18F2467DA6F}"/>
              </a:ext>
            </a:extLst>
          </p:cNvPr>
          <p:cNvSpPr txBox="1"/>
          <p:nvPr/>
        </p:nvSpPr>
        <p:spPr>
          <a:xfrm>
            <a:off x="4465983" y="3102974"/>
            <a:ext cx="38563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These Software Provides better data security, more in-built functions and on demand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50590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C88-9CD4-4106-909C-6A0AD9B7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42" y="0"/>
            <a:ext cx="12192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200" b="1" i="0" dirty="0">
                <a:effectLst/>
              </a:rPr>
              <a:t>                   </a:t>
            </a:r>
          </a:p>
          <a:p>
            <a:pPr marL="0" indent="0">
              <a:buNone/>
            </a:pPr>
            <a:r>
              <a:rPr lang="en-US" sz="4200" b="1" dirty="0"/>
              <a:t>                </a:t>
            </a:r>
          </a:p>
          <a:p>
            <a:pPr marL="0" indent="0">
              <a:buNone/>
            </a:pPr>
            <a:r>
              <a:rPr lang="en-US" sz="6000" b="1" i="0" dirty="0">
                <a:effectLst/>
              </a:rPr>
              <a:t>               Insights:</a:t>
            </a:r>
          </a:p>
          <a:p>
            <a:pPr marL="0" indent="0">
              <a:buNone/>
            </a:pPr>
            <a:endParaRPr lang="en-US" sz="34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While making this project I learnt about the Excel, how to analyze data or how to use some inbuilt functions to do some operations on the data.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600" b="1" i="0" dirty="0">
              <a:effectLst/>
            </a:endParaRP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I got a good exposure about Excel, how Excel and the functions of Excel can be used in analyzing the data from the dataset, most important I got to know more about Pivot table and Pivot charts which helps me a lot in finding the required output from the data.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2600" b="1" i="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b="1" i="0" dirty="0">
                <a:effectLst/>
              </a:rPr>
              <a:t>You need to understand and analyze the dataset to find desired and accurate output from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2BA63-8469-4C97-C1B5-2472825C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6" y="198120"/>
            <a:ext cx="1922249" cy="16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3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1432-3EFF-DEE3-0621-3A4CA457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6504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en-US" sz="4200" b="1" dirty="0"/>
              <a:t>Results: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Manrope"/>
              </a:rPr>
              <a:t>Ques-A: </a:t>
            </a:r>
            <a:r>
              <a:rPr lang="en-US" b="1" i="0" dirty="0">
                <a:effectLst/>
                <a:latin typeface="Manrope"/>
              </a:rPr>
              <a:t> Cleaning the Data?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u="sng" dirty="0">
                <a:latin typeface="Manrope"/>
              </a:rPr>
              <a:t>Count of null values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u="sng" dirty="0">
                <a:latin typeface="Manrope"/>
              </a:rPr>
              <a:t> in each column</a:t>
            </a:r>
            <a:r>
              <a:rPr lang="en-US" sz="2200" b="1" dirty="0">
                <a:latin typeface="Manrope"/>
              </a:rPr>
              <a:t> :</a:t>
            </a:r>
            <a:r>
              <a:rPr lang="en-US" sz="2200" b="1" u="sng" dirty="0">
                <a:latin typeface="Manrope"/>
              </a:rPr>
              <a:t> </a:t>
            </a:r>
            <a:endParaRPr lang="en-US" sz="2200" b="1" i="0" u="sng" dirty="0">
              <a:effectLst/>
              <a:latin typeface="Manrope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03162-DFCA-DC6F-0781-02811A6D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126" y="-26504"/>
            <a:ext cx="2415429" cy="156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013DD-95F2-EEFF-B930-0EE3BFD5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4580"/>
            <a:ext cx="2771192" cy="4208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1B257-1A7F-D091-74CC-E7A61BA5CFEA}"/>
              </a:ext>
            </a:extLst>
          </p:cNvPr>
          <p:cNvSpPr txBox="1"/>
          <p:nvPr/>
        </p:nvSpPr>
        <p:spPr>
          <a:xfrm>
            <a:off x="5794310" y="1815139"/>
            <a:ext cx="532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After dropping null values and unnecessary columns from the data frame</a:t>
            </a:r>
            <a:r>
              <a:rPr lang="en-US" sz="2200" b="1" dirty="0"/>
              <a:t> :</a:t>
            </a:r>
            <a:endParaRPr lang="en-US" sz="22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F0FED1-7443-8253-E94A-7771E3BA7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84" y="2675982"/>
            <a:ext cx="2920481" cy="34705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E9FAD2-1F65-E1C7-A49F-9EF106348417}"/>
              </a:ext>
            </a:extLst>
          </p:cNvPr>
          <p:cNvCxnSpPr/>
          <p:nvPr/>
        </p:nvCxnSpPr>
        <p:spPr>
          <a:xfrm>
            <a:off x="4646644" y="1763485"/>
            <a:ext cx="0" cy="50292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5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 – B:  Find the movies with the highest profit.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1953E1-D424-04E9-5FF9-3DBDB80B0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769418"/>
              </p:ext>
            </p:extLst>
          </p:nvPr>
        </p:nvGraphicFramePr>
        <p:xfrm>
          <a:off x="243840" y="1287624"/>
          <a:ext cx="11328400" cy="523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F56115-36F7-6F29-DAD5-C905431BECEE}"/>
              </a:ext>
            </a:extLst>
          </p:cNvPr>
          <p:cNvSpPr txBox="1"/>
          <p:nvPr/>
        </p:nvSpPr>
        <p:spPr>
          <a:xfrm>
            <a:off x="4460033" y="1614196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Top 20 Highest Profit Movies</a:t>
            </a:r>
          </a:p>
        </p:txBody>
      </p:sp>
    </p:spTree>
    <p:extLst>
      <p:ext uri="{BB962C8B-B14F-4D97-AF65-F5344CB8AC3E}">
        <p14:creationId xmlns:p14="http://schemas.microsoft.com/office/powerpoint/2010/main" val="96875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 – C:  Movies with num_voted_users greater than 25,000 and highest     IMDb Rating score.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FBE7D-3173-4246-8459-767782F2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1" y="1514375"/>
            <a:ext cx="9893678" cy="522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B8537-E487-9B42-ED6D-69234226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Ques – D:  </a:t>
            </a:r>
            <a:r>
              <a:rPr lang="en-US" b="1" i="0" dirty="0">
                <a:effectLst/>
                <a:latin typeface="Manrope"/>
              </a:rPr>
              <a:t>Find the best directors.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35270E-2F95-732F-4092-CBCE28204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8542"/>
              </p:ext>
            </p:extLst>
          </p:nvPr>
        </p:nvGraphicFramePr>
        <p:xfrm>
          <a:off x="182880" y="1381760"/>
          <a:ext cx="11490959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6158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363</TotalTime>
  <Words>428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Calisto MT</vt:lpstr>
      <vt:lpstr>Courier New</vt:lpstr>
      <vt:lpstr>Lucida Fax</vt:lpstr>
      <vt:lpstr>Manrope</vt:lpstr>
      <vt:lpstr>Wingdings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Tyagi</dc:creator>
  <cp:lastModifiedBy>Vishal Tyagi</cp:lastModifiedBy>
  <cp:revision>5</cp:revision>
  <dcterms:created xsi:type="dcterms:W3CDTF">2023-01-13T22:16:25Z</dcterms:created>
  <dcterms:modified xsi:type="dcterms:W3CDTF">2023-03-15T10:03:59Z</dcterms:modified>
</cp:coreProperties>
</file>