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88" r:id="rId6"/>
    <p:sldId id="277" r:id="rId7"/>
    <p:sldId id="302" r:id="rId8"/>
    <p:sldId id="291" r:id="rId9"/>
    <p:sldId id="289" r:id="rId10"/>
    <p:sldId id="292" r:id="rId11"/>
    <p:sldId id="293" r:id="rId12"/>
    <p:sldId id="295" r:id="rId13"/>
    <p:sldId id="294" r:id="rId14"/>
    <p:sldId id="297" r:id="rId15"/>
    <p:sldId id="296" r:id="rId16"/>
    <p:sldId id="304" r:id="rId17"/>
    <p:sldId id="303" r:id="rId18"/>
    <p:sldId id="305" r:id="rId19"/>
    <p:sldId id="306" r:id="rId20"/>
    <p:sldId id="307" r:id="rId21"/>
    <p:sldId id="308" r:id="rId22"/>
    <p:sldId id="300" r:id="rId23"/>
    <p:sldId id="309" r:id="rId24"/>
    <p:sldId id="310"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52" autoAdjust="0"/>
  </p:normalViewPr>
  <p:slideViewPr>
    <p:cSldViewPr snapToGrid="0" showGuides="1">
      <p:cViewPr varScale="1">
        <p:scale>
          <a:sx n="72" d="100"/>
          <a:sy n="72" d="100"/>
        </p:scale>
        <p:origin x="666" y="7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7/29/2022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934748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23975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56722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3179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897645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3179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897645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3949827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59728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562309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840423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341981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422684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12293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7/29/2022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bin"/><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hyperlink" Target="https://property-type-prediction-api.herokuapp.com/" TargetMode="Externa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3388454" y="-2044245"/>
            <a:ext cx="5415092" cy="4088490"/>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3999" y="441148"/>
            <a:ext cx="9144000" cy="1329595"/>
          </a:xfrm>
        </p:spPr>
        <p:txBody>
          <a:bodyPr lIns="0" tIns="0" rIns="0" bIns="0" anchor="t">
            <a:spAutoFit/>
          </a:bodyPr>
          <a:lstStyle/>
          <a:p>
            <a:r>
              <a:rPr lang="en-US" sz="4800" b="1" dirty="0" err="1">
                <a:solidFill>
                  <a:schemeClr val="bg1"/>
                </a:solidFill>
              </a:rPr>
              <a:t>AirBnB</a:t>
            </a:r>
            <a:br>
              <a:rPr lang="en-US" sz="4800" b="1" dirty="0">
                <a:solidFill>
                  <a:schemeClr val="bg1"/>
                </a:solidFill>
              </a:rPr>
            </a:br>
            <a:r>
              <a:rPr lang="en-US" sz="4800" b="1" dirty="0">
                <a:solidFill>
                  <a:schemeClr val="bg1"/>
                </a:solidFill>
              </a:rPr>
              <a:t>    Home Rental Analysis</a:t>
            </a:r>
            <a:endParaRPr lang="en-US" dirty="0">
              <a:solidFill>
                <a:schemeClr val="accent4"/>
              </a:solidFill>
            </a:endParaRPr>
          </a:p>
        </p:txBody>
      </p:sp>
      <p:sp>
        <p:nvSpPr>
          <p:cNvPr id="3" name="TextBox 2">
            <a:extLst>
              <a:ext uri="{FF2B5EF4-FFF2-40B4-BE49-F238E27FC236}">
                <a16:creationId xmlns:a16="http://schemas.microsoft.com/office/drawing/2014/main" id="{889635FE-058D-30DD-F3C7-7FB19B3A5368}"/>
              </a:ext>
            </a:extLst>
          </p:cNvPr>
          <p:cNvSpPr txBox="1"/>
          <p:nvPr/>
        </p:nvSpPr>
        <p:spPr>
          <a:xfrm>
            <a:off x="689113" y="3154017"/>
            <a:ext cx="7739270" cy="1692771"/>
          </a:xfrm>
          <a:prstGeom prst="rect">
            <a:avLst/>
          </a:prstGeom>
          <a:noFill/>
        </p:spPr>
        <p:txBody>
          <a:bodyPr wrap="square" rtlCol="0">
            <a:spAutoFit/>
          </a:bodyPr>
          <a:lstStyle/>
          <a:p>
            <a:r>
              <a:rPr lang="en-IN" sz="1600" b="1" dirty="0">
                <a:solidFill>
                  <a:schemeClr val="bg1"/>
                </a:solidFill>
                <a:latin typeface="Century Gothic (Headings)"/>
                <a:cs typeface="Times New Roman" panose="02020603050405020304" pitchFamily="18" charset="0"/>
              </a:rPr>
              <a:t>Presented By :</a:t>
            </a:r>
          </a:p>
          <a:p>
            <a:endParaRPr lang="en-IN" sz="1600" b="1" dirty="0">
              <a:solidFill>
                <a:schemeClr val="bg1"/>
              </a:solidFill>
              <a:latin typeface="Century Gothic (Headings)"/>
              <a:cs typeface="Times New Roman" panose="02020603050405020304" pitchFamily="18" charset="0"/>
            </a:endParaRPr>
          </a:p>
          <a:p>
            <a:r>
              <a:rPr lang="en-IN" b="1" dirty="0">
                <a:solidFill>
                  <a:schemeClr val="bg1"/>
                </a:solidFill>
                <a:latin typeface="Century Gothic (Headings)"/>
                <a:cs typeface="Times New Roman" panose="02020603050405020304" pitchFamily="18" charset="0"/>
              </a:rPr>
              <a:t>Indrajeet Gupta</a:t>
            </a:r>
          </a:p>
          <a:p>
            <a:r>
              <a:rPr lang="en-IN" b="1" dirty="0">
                <a:solidFill>
                  <a:schemeClr val="bg1"/>
                </a:solidFill>
                <a:latin typeface="Century Gothic (Headings)"/>
                <a:cs typeface="Times New Roman" panose="02020603050405020304" pitchFamily="18" charset="0"/>
              </a:rPr>
              <a:t>Vishal Tyagi</a:t>
            </a:r>
          </a:p>
          <a:p>
            <a:r>
              <a:rPr lang="en-IN" b="1" dirty="0">
                <a:solidFill>
                  <a:schemeClr val="bg1"/>
                </a:solidFill>
                <a:latin typeface="Century Gothic (Headings)"/>
                <a:cs typeface="Times New Roman" panose="02020603050405020304" pitchFamily="18" charset="0"/>
              </a:rPr>
              <a:t>Saurav Avhad</a:t>
            </a:r>
          </a:p>
          <a:p>
            <a:r>
              <a:rPr lang="en-IN" b="1" dirty="0">
                <a:solidFill>
                  <a:schemeClr val="bg1"/>
                </a:solidFill>
                <a:latin typeface="Century Gothic (Headings)"/>
                <a:cs typeface="Times New Roman" panose="02020603050405020304" pitchFamily="18" charset="0"/>
              </a:rPr>
              <a:t>Shubham Upadhyay</a:t>
            </a:r>
          </a:p>
        </p:txBody>
      </p:sp>
      <p:sp>
        <p:nvSpPr>
          <p:cNvPr id="6" name="TextBox 5">
            <a:extLst>
              <a:ext uri="{FF2B5EF4-FFF2-40B4-BE49-F238E27FC236}">
                <a16:creationId xmlns:a16="http://schemas.microsoft.com/office/drawing/2014/main" id="{9D20CAF2-BAA5-ABDD-AD17-42D2F8541335}"/>
              </a:ext>
            </a:extLst>
          </p:cNvPr>
          <p:cNvSpPr txBox="1"/>
          <p:nvPr/>
        </p:nvSpPr>
        <p:spPr>
          <a:xfrm>
            <a:off x="689113" y="5343704"/>
            <a:ext cx="4744278" cy="461665"/>
          </a:xfrm>
          <a:prstGeom prst="rect">
            <a:avLst/>
          </a:prstGeom>
          <a:noFill/>
        </p:spPr>
        <p:txBody>
          <a:bodyPr wrap="square" rtlCol="0">
            <a:spAutoFit/>
          </a:bodyPr>
          <a:lstStyle/>
          <a:p>
            <a:r>
              <a:rPr lang="en-IN" sz="2400" b="1" dirty="0">
                <a:solidFill>
                  <a:schemeClr val="bg1"/>
                </a:solidFill>
                <a:latin typeface="Century Gothic (Headings)"/>
              </a:rPr>
              <a:t>Guide: </a:t>
            </a:r>
            <a:r>
              <a:rPr lang="en-IN" sz="2400" b="1" dirty="0" err="1">
                <a:solidFill>
                  <a:schemeClr val="bg1"/>
                </a:solidFill>
                <a:latin typeface="Century Gothic (Headings)"/>
              </a:rPr>
              <a:t>Dr.</a:t>
            </a:r>
            <a:r>
              <a:rPr lang="en-IN" sz="2400" b="1" dirty="0">
                <a:solidFill>
                  <a:schemeClr val="bg1"/>
                </a:solidFill>
                <a:latin typeface="Century Gothic (Headings)"/>
              </a:rPr>
              <a:t> Nidhi Chahal</a:t>
            </a:r>
          </a:p>
        </p:txBody>
      </p:sp>
      <p:sp>
        <p:nvSpPr>
          <p:cNvPr id="11" name="AutoShape 4">
            <a:extLst>
              <a:ext uri="{FF2B5EF4-FFF2-40B4-BE49-F238E27FC236}">
                <a16:creationId xmlns:a16="http://schemas.microsoft.com/office/drawing/2014/main" id="{38E6CCD7-6E5F-9251-C2F7-DE3F9BE3B0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47EE6462-85BF-F805-673F-077C79ED9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32" y="218908"/>
            <a:ext cx="1943967" cy="1640008"/>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34330" y="354947"/>
            <a:ext cx="255767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Part 3: Analysis With Respect to Customer</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54947"/>
            <a:ext cx="257092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0780616-5BAC-FC98-ECFD-BFE76C967DF9}"/>
              </a:ext>
            </a:extLst>
          </p:cNvPr>
          <p:cNvPicPr>
            <a:picLocks noChangeAspect="1"/>
          </p:cNvPicPr>
          <p:nvPr/>
        </p:nvPicPr>
        <p:blipFill rotWithShape="1">
          <a:blip r:embed="rId3">
            <a:extLst>
              <a:ext uri="{28A0092B-C50C-407E-A947-70E740481C1C}">
                <a14:useLocalDpi xmlns:a14="http://schemas.microsoft.com/office/drawing/2010/main" val="0"/>
              </a:ext>
            </a:extLst>
          </a:blip>
          <a:srcRect t="21128"/>
          <a:stretch/>
        </p:blipFill>
        <p:spPr>
          <a:xfrm>
            <a:off x="416314" y="1463463"/>
            <a:ext cx="5034773" cy="3407117"/>
          </a:xfrm>
          <a:prstGeom prst="rect">
            <a:avLst/>
          </a:prstGeom>
        </p:spPr>
      </p:pic>
      <p:pic>
        <p:nvPicPr>
          <p:cNvPr id="6" name="Picture 5">
            <a:extLst>
              <a:ext uri="{FF2B5EF4-FFF2-40B4-BE49-F238E27FC236}">
                <a16:creationId xmlns:a16="http://schemas.microsoft.com/office/drawing/2014/main" id="{767A9D35-58FB-C224-A096-7EFF98F7EE58}"/>
              </a:ext>
            </a:extLst>
          </p:cNvPr>
          <p:cNvPicPr>
            <a:picLocks noChangeAspect="1"/>
          </p:cNvPicPr>
          <p:nvPr/>
        </p:nvPicPr>
        <p:blipFill rotWithShape="1">
          <a:blip r:embed="rId4">
            <a:extLst>
              <a:ext uri="{28A0092B-C50C-407E-A947-70E740481C1C}">
                <a14:useLocalDpi xmlns:a14="http://schemas.microsoft.com/office/drawing/2010/main" val="0"/>
              </a:ext>
            </a:extLst>
          </a:blip>
          <a:srcRect t="19183"/>
          <a:stretch/>
        </p:blipFill>
        <p:spPr>
          <a:xfrm>
            <a:off x="6176865" y="1389599"/>
            <a:ext cx="5598820" cy="3392612"/>
          </a:xfrm>
          <a:prstGeom prst="rect">
            <a:avLst/>
          </a:prstGeom>
        </p:spPr>
      </p:pic>
      <p:cxnSp>
        <p:nvCxnSpPr>
          <p:cNvPr id="9" name="Straight Connector 8">
            <a:extLst>
              <a:ext uri="{FF2B5EF4-FFF2-40B4-BE49-F238E27FC236}">
                <a16:creationId xmlns:a16="http://schemas.microsoft.com/office/drawing/2014/main" id="{5C114359-F273-9D90-47CF-4FC49529963A}"/>
              </a:ext>
            </a:extLst>
          </p:cNvPr>
          <p:cNvCxnSpPr/>
          <p:nvPr/>
        </p:nvCxnSpPr>
        <p:spPr>
          <a:xfrm>
            <a:off x="5552661" y="675446"/>
            <a:ext cx="0" cy="4284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816538E-8625-BB1F-88AE-CD1E1BA15804}"/>
              </a:ext>
            </a:extLst>
          </p:cNvPr>
          <p:cNvSpPr txBox="1"/>
          <p:nvPr/>
        </p:nvSpPr>
        <p:spPr>
          <a:xfrm>
            <a:off x="228600" y="5353349"/>
            <a:ext cx="4977274" cy="1261884"/>
          </a:xfrm>
          <a:prstGeom prst="rect">
            <a:avLst/>
          </a:prstGeom>
          <a:gradFill flip="none" rotWithShape="1">
            <a:gsLst>
              <a:gs pos="0">
                <a:schemeClr val="accent2">
                  <a:lumMod val="5000"/>
                  <a:lumOff val="95000"/>
                </a:schemeClr>
              </a:gs>
              <a:gs pos="100000">
                <a:schemeClr val="accent2">
                  <a:lumMod val="45000"/>
                  <a:lumOff val="55000"/>
                  <a:alpha val="78000"/>
                </a:schemeClr>
              </a:gs>
              <a:gs pos="100000">
                <a:schemeClr val="accent2">
                  <a:lumMod val="45000"/>
                  <a:lumOff val="55000"/>
                </a:schemeClr>
              </a:gs>
              <a:gs pos="100000">
                <a:schemeClr val="accent2">
                  <a:lumMod val="30000"/>
                  <a:lumOff val="70000"/>
                </a:schemeClr>
              </a:gs>
            </a:gsLst>
            <a:lin ang="2700000" scaled="1"/>
            <a:tileRect/>
          </a:gradFill>
        </p:spPr>
        <p:txBody>
          <a:bodyPr wrap="square" rtlCol="0">
            <a:spAutoFit/>
          </a:bodyPr>
          <a:lstStyle/>
          <a:p>
            <a:r>
              <a:rPr lang="en-US" sz="2000" b="1" dirty="0">
                <a:latin typeface="Bookman Old Style" panose="02050604050505020204" pitchFamily="18" charset="0"/>
              </a:rPr>
              <a:t>Capitol Hill as most populated area </a:t>
            </a:r>
            <a:r>
              <a:rPr lang="en-US" b="1" dirty="0">
                <a:latin typeface="Bookman Old Style" panose="02050604050505020204" pitchFamily="18" charset="0"/>
              </a:rPr>
              <a:t>-</a:t>
            </a:r>
            <a:r>
              <a:rPr lang="en-US" dirty="0">
                <a:latin typeface="Bookman Old Style" panose="02050604050505020204" pitchFamily="18" charset="0"/>
              </a:rPr>
              <a:t>  </a:t>
            </a:r>
            <a:r>
              <a:rPr lang="en-US" sz="1900" dirty="0">
                <a:latin typeface="Bookman Old Style" panose="02050604050505020204" pitchFamily="18" charset="0"/>
              </a:rPr>
              <a:t>Presenting top 7 verified hosts offering cheapest shared rooms.</a:t>
            </a:r>
          </a:p>
          <a:p>
            <a:endParaRPr lang="en-US" dirty="0"/>
          </a:p>
        </p:txBody>
      </p:sp>
      <p:sp>
        <p:nvSpPr>
          <p:cNvPr id="12" name="TextBox 11">
            <a:extLst>
              <a:ext uri="{FF2B5EF4-FFF2-40B4-BE49-F238E27FC236}">
                <a16:creationId xmlns:a16="http://schemas.microsoft.com/office/drawing/2014/main" id="{8A6373F5-C8DC-DEA1-5D13-76ACEC3AD22D}"/>
              </a:ext>
            </a:extLst>
          </p:cNvPr>
          <p:cNvSpPr txBox="1"/>
          <p:nvPr/>
        </p:nvSpPr>
        <p:spPr>
          <a:xfrm>
            <a:off x="5781261" y="5337960"/>
            <a:ext cx="5667400" cy="1277273"/>
          </a:xfrm>
          <a:prstGeom prst="rect">
            <a:avLst/>
          </a:prstGeom>
          <a:gradFill flip="none" rotWithShape="1">
            <a:gsLst>
              <a:gs pos="0">
                <a:schemeClr val="accent2">
                  <a:lumMod val="5000"/>
                  <a:lumOff val="95000"/>
                </a:schemeClr>
              </a:gs>
              <a:gs pos="100000">
                <a:schemeClr val="accent2">
                  <a:lumMod val="45000"/>
                  <a:lumOff val="55000"/>
                  <a:alpha val="78000"/>
                </a:schemeClr>
              </a:gs>
              <a:gs pos="100000">
                <a:schemeClr val="accent2">
                  <a:lumMod val="45000"/>
                  <a:lumOff val="55000"/>
                </a:schemeClr>
              </a:gs>
              <a:gs pos="100000">
                <a:schemeClr val="accent2">
                  <a:lumMod val="30000"/>
                  <a:lumOff val="70000"/>
                </a:schemeClr>
              </a:gs>
            </a:gsLst>
            <a:lin ang="2700000" scaled="1"/>
            <a:tileRect/>
          </a:gradFill>
        </p:spPr>
        <p:txBody>
          <a:bodyPr wrap="square" rtlCol="0">
            <a:spAutoFit/>
          </a:bodyPr>
          <a:lstStyle/>
          <a:p>
            <a:r>
              <a:rPr lang="en-US" sz="2000" dirty="0">
                <a:latin typeface="Bookman Old Style" panose="02050604050505020204" pitchFamily="18" charset="0"/>
              </a:rPr>
              <a:t>Presenting the top 5 posh areas for private rooms having 1 minimum nights.</a:t>
            </a:r>
          </a:p>
          <a:p>
            <a:endParaRPr lang="en-US" sz="1900" dirty="0"/>
          </a:p>
          <a:p>
            <a:endParaRPr lang="en-US" dirty="0"/>
          </a:p>
        </p:txBody>
      </p:sp>
      <p:sp>
        <p:nvSpPr>
          <p:cNvPr id="5" name="TextBox 4">
            <a:extLst>
              <a:ext uri="{FF2B5EF4-FFF2-40B4-BE49-F238E27FC236}">
                <a16:creationId xmlns:a16="http://schemas.microsoft.com/office/drawing/2014/main" id="{7B38AC0B-12C8-D252-04FB-33A3FA5AA115}"/>
              </a:ext>
            </a:extLst>
          </p:cNvPr>
          <p:cNvSpPr txBox="1"/>
          <p:nvPr/>
        </p:nvSpPr>
        <p:spPr>
          <a:xfrm>
            <a:off x="6173584" y="1463464"/>
            <a:ext cx="1017032" cy="307777"/>
          </a:xfrm>
          <a:prstGeom prst="rect">
            <a:avLst/>
          </a:prstGeom>
          <a:noFill/>
        </p:spPr>
        <p:txBody>
          <a:bodyPr wrap="square" rtlCol="0">
            <a:spAutoFit/>
          </a:bodyPr>
          <a:lstStyle/>
          <a:p>
            <a:r>
              <a:rPr lang="en-US" sz="1400" b="1" dirty="0"/>
              <a:t>Area</a:t>
            </a:r>
            <a:endParaRPr lang="en-US" sz="1600" b="1" dirty="0"/>
          </a:p>
        </p:txBody>
      </p:sp>
      <p:sp>
        <p:nvSpPr>
          <p:cNvPr id="13" name="TextBox 12">
            <a:extLst>
              <a:ext uri="{FF2B5EF4-FFF2-40B4-BE49-F238E27FC236}">
                <a16:creationId xmlns:a16="http://schemas.microsoft.com/office/drawing/2014/main" id="{249A4125-5B88-94A9-C7F1-6EE1402F58A2}"/>
              </a:ext>
            </a:extLst>
          </p:cNvPr>
          <p:cNvSpPr txBox="1"/>
          <p:nvPr/>
        </p:nvSpPr>
        <p:spPr>
          <a:xfrm>
            <a:off x="6995606" y="1463464"/>
            <a:ext cx="1107234" cy="307777"/>
          </a:xfrm>
          <a:prstGeom prst="rect">
            <a:avLst/>
          </a:prstGeom>
          <a:noFill/>
        </p:spPr>
        <p:txBody>
          <a:bodyPr wrap="square" rtlCol="0">
            <a:spAutoFit/>
          </a:bodyPr>
          <a:lstStyle/>
          <a:p>
            <a:r>
              <a:rPr lang="en-US" sz="1400" b="1" dirty="0"/>
              <a:t>Room Type</a:t>
            </a:r>
            <a:endParaRPr lang="en-US" sz="1600" b="1" dirty="0"/>
          </a:p>
        </p:txBody>
      </p:sp>
      <p:sp>
        <p:nvSpPr>
          <p:cNvPr id="15" name="TextBox 14">
            <a:extLst>
              <a:ext uri="{FF2B5EF4-FFF2-40B4-BE49-F238E27FC236}">
                <a16:creationId xmlns:a16="http://schemas.microsoft.com/office/drawing/2014/main" id="{AB10E91B-6251-AE52-4862-6D067028971A}"/>
              </a:ext>
            </a:extLst>
          </p:cNvPr>
          <p:cNvSpPr txBox="1"/>
          <p:nvPr/>
        </p:nvSpPr>
        <p:spPr>
          <a:xfrm>
            <a:off x="8308305" y="4805557"/>
            <a:ext cx="1017032" cy="307777"/>
          </a:xfrm>
          <a:prstGeom prst="rect">
            <a:avLst/>
          </a:prstGeom>
          <a:noFill/>
        </p:spPr>
        <p:txBody>
          <a:bodyPr wrap="square" rtlCol="0">
            <a:spAutoFit/>
          </a:bodyPr>
          <a:lstStyle/>
          <a:p>
            <a:r>
              <a:rPr lang="en-US" sz="1400" b="1" dirty="0"/>
              <a:t>Price</a:t>
            </a:r>
            <a:endParaRPr lang="en-US" sz="1600" b="1" dirty="0"/>
          </a:p>
        </p:txBody>
      </p:sp>
      <p:sp>
        <p:nvSpPr>
          <p:cNvPr id="16" name="TextBox 15">
            <a:extLst>
              <a:ext uri="{FF2B5EF4-FFF2-40B4-BE49-F238E27FC236}">
                <a16:creationId xmlns:a16="http://schemas.microsoft.com/office/drawing/2014/main" id="{C01C9E75-D1E6-2170-C6CA-6746AFA810A4}"/>
              </a:ext>
            </a:extLst>
          </p:cNvPr>
          <p:cNvSpPr txBox="1"/>
          <p:nvPr/>
        </p:nvSpPr>
        <p:spPr>
          <a:xfrm rot="16200000">
            <a:off x="-279916" y="2663558"/>
            <a:ext cx="1017032" cy="307777"/>
          </a:xfrm>
          <a:prstGeom prst="rect">
            <a:avLst/>
          </a:prstGeom>
          <a:noFill/>
        </p:spPr>
        <p:txBody>
          <a:bodyPr wrap="square" rtlCol="0">
            <a:spAutoFit/>
          </a:bodyPr>
          <a:lstStyle/>
          <a:p>
            <a:r>
              <a:rPr lang="en-US" sz="1400" b="1" dirty="0"/>
              <a:t>Price</a:t>
            </a:r>
            <a:endParaRPr lang="en-US" sz="1600" b="1" dirty="0"/>
          </a:p>
        </p:txBody>
      </p:sp>
      <p:sp>
        <p:nvSpPr>
          <p:cNvPr id="17" name="TextBox 16">
            <a:extLst>
              <a:ext uri="{FF2B5EF4-FFF2-40B4-BE49-F238E27FC236}">
                <a16:creationId xmlns:a16="http://schemas.microsoft.com/office/drawing/2014/main" id="{6A9150ED-745F-2B30-81C1-68845A30B9E8}"/>
              </a:ext>
            </a:extLst>
          </p:cNvPr>
          <p:cNvSpPr txBox="1"/>
          <p:nvPr/>
        </p:nvSpPr>
        <p:spPr>
          <a:xfrm>
            <a:off x="1837962" y="4870581"/>
            <a:ext cx="1107234" cy="307777"/>
          </a:xfrm>
          <a:prstGeom prst="rect">
            <a:avLst/>
          </a:prstGeom>
          <a:noFill/>
        </p:spPr>
        <p:txBody>
          <a:bodyPr wrap="square" rtlCol="0">
            <a:spAutoFit/>
          </a:bodyPr>
          <a:lstStyle/>
          <a:p>
            <a:r>
              <a:rPr lang="en-US" sz="1400" b="1" dirty="0"/>
              <a:t>Host Names</a:t>
            </a:r>
            <a:endParaRPr lang="en-US" sz="1600" b="1" dirty="0"/>
          </a:p>
        </p:txBody>
      </p:sp>
      <p:sp>
        <p:nvSpPr>
          <p:cNvPr id="19" name="TextBox 18">
            <a:extLst>
              <a:ext uri="{FF2B5EF4-FFF2-40B4-BE49-F238E27FC236}">
                <a16:creationId xmlns:a16="http://schemas.microsoft.com/office/drawing/2014/main" id="{9B30959B-28FF-7D9F-8D3E-1F10CDC60AF2}"/>
              </a:ext>
            </a:extLst>
          </p:cNvPr>
          <p:cNvSpPr txBox="1"/>
          <p:nvPr/>
        </p:nvSpPr>
        <p:spPr>
          <a:xfrm>
            <a:off x="382489" y="743268"/>
            <a:ext cx="3891614" cy="646331"/>
          </a:xfrm>
          <a:prstGeom prst="rect">
            <a:avLst/>
          </a:prstGeom>
          <a:noFill/>
        </p:spPr>
        <p:txBody>
          <a:bodyPr wrap="square" rtlCol="0">
            <a:spAutoFit/>
          </a:bodyPr>
          <a:lstStyle/>
          <a:p>
            <a:r>
              <a:rPr lang="en-US" b="1" dirty="0"/>
              <a:t>Verified hosts offering cheapest shared rooms at Capitol Hill in Seattle</a:t>
            </a:r>
            <a:endParaRPr lang="en-IN" b="1" dirty="0"/>
          </a:p>
        </p:txBody>
      </p:sp>
      <p:sp>
        <p:nvSpPr>
          <p:cNvPr id="20" name="TextBox 19">
            <a:extLst>
              <a:ext uri="{FF2B5EF4-FFF2-40B4-BE49-F238E27FC236}">
                <a16:creationId xmlns:a16="http://schemas.microsoft.com/office/drawing/2014/main" id="{AEDB2A71-5B6D-D887-0192-F9C0012C0E06}"/>
              </a:ext>
            </a:extLst>
          </p:cNvPr>
          <p:cNvSpPr txBox="1"/>
          <p:nvPr/>
        </p:nvSpPr>
        <p:spPr>
          <a:xfrm>
            <a:off x="6096000" y="751978"/>
            <a:ext cx="4229695" cy="646331"/>
          </a:xfrm>
          <a:prstGeom prst="rect">
            <a:avLst/>
          </a:prstGeom>
          <a:noFill/>
        </p:spPr>
        <p:txBody>
          <a:bodyPr wrap="square" rtlCol="0">
            <a:spAutoFit/>
          </a:bodyPr>
          <a:lstStyle/>
          <a:p>
            <a:r>
              <a:rPr lang="en-US" b="1" dirty="0"/>
              <a:t>Top areas with private room with minimum nights suitable for business trips</a:t>
            </a:r>
            <a:endParaRPr lang="en-IN" b="1" dirty="0"/>
          </a:p>
        </p:txBody>
      </p:sp>
    </p:spTree>
    <p:extLst>
      <p:ext uri="{BB962C8B-B14F-4D97-AF65-F5344CB8AC3E}">
        <p14:creationId xmlns:p14="http://schemas.microsoft.com/office/powerpoint/2010/main" val="89772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409043" y="354947"/>
            <a:ext cx="27829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Part 3: Analysis With Respect to Hosts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54947"/>
            <a:ext cx="288897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1C418E0-13E3-FA55-B71C-933BBFFFF287}"/>
              </a:ext>
            </a:extLst>
          </p:cNvPr>
          <p:cNvPicPr>
            <a:picLocks noChangeAspect="1"/>
          </p:cNvPicPr>
          <p:nvPr/>
        </p:nvPicPr>
        <p:blipFill rotWithShape="1">
          <a:blip r:embed="rId3">
            <a:extLst>
              <a:ext uri="{28A0092B-C50C-407E-A947-70E740481C1C}">
                <a14:useLocalDpi xmlns:a14="http://schemas.microsoft.com/office/drawing/2010/main" val="0"/>
              </a:ext>
            </a:extLst>
          </a:blip>
          <a:srcRect t="20402"/>
          <a:stretch/>
        </p:blipFill>
        <p:spPr>
          <a:xfrm>
            <a:off x="149280" y="1457738"/>
            <a:ext cx="5694774" cy="3539167"/>
          </a:xfrm>
          <a:prstGeom prst="rect">
            <a:avLst/>
          </a:prstGeom>
        </p:spPr>
      </p:pic>
      <p:pic>
        <p:nvPicPr>
          <p:cNvPr id="3" name="Picture 2">
            <a:extLst>
              <a:ext uri="{FF2B5EF4-FFF2-40B4-BE49-F238E27FC236}">
                <a16:creationId xmlns:a16="http://schemas.microsoft.com/office/drawing/2014/main" id="{D5CCA187-A1F5-9568-BAEB-0DA1EF8F4EAB}"/>
              </a:ext>
            </a:extLst>
          </p:cNvPr>
          <p:cNvPicPr>
            <a:picLocks noChangeAspect="1"/>
          </p:cNvPicPr>
          <p:nvPr/>
        </p:nvPicPr>
        <p:blipFill rotWithShape="1">
          <a:blip r:embed="rId4">
            <a:extLst>
              <a:ext uri="{28A0092B-C50C-407E-A947-70E740481C1C}">
                <a14:useLocalDpi xmlns:a14="http://schemas.microsoft.com/office/drawing/2010/main" val="0"/>
              </a:ext>
            </a:extLst>
          </a:blip>
          <a:srcRect t="17978"/>
          <a:stretch/>
        </p:blipFill>
        <p:spPr>
          <a:xfrm>
            <a:off x="6643396" y="1316399"/>
            <a:ext cx="5399323" cy="3493891"/>
          </a:xfrm>
          <a:prstGeom prst="rect">
            <a:avLst/>
          </a:prstGeom>
        </p:spPr>
      </p:pic>
      <p:sp>
        <p:nvSpPr>
          <p:cNvPr id="12" name="TextBox 11">
            <a:extLst>
              <a:ext uri="{FF2B5EF4-FFF2-40B4-BE49-F238E27FC236}">
                <a16:creationId xmlns:a16="http://schemas.microsoft.com/office/drawing/2014/main" id="{9C3E2EA3-EEC0-2DFD-F575-1E25E61EBBFD}"/>
              </a:ext>
            </a:extLst>
          </p:cNvPr>
          <p:cNvSpPr txBox="1"/>
          <p:nvPr/>
        </p:nvSpPr>
        <p:spPr>
          <a:xfrm rot="16200000">
            <a:off x="5956753" y="2742356"/>
            <a:ext cx="1034733" cy="338554"/>
          </a:xfrm>
          <a:prstGeom prst="rect">
            <a:avLst/>
          </a:prstGeom>
          <a:noFill/>
        </p:spPr>
        <p:txBody>
          <a:bodyPr wrap="square" rtlCol="0">
            <a:spAutoFit/>
          </a:bodyPr>
          <a:lstStyle/>
          <a:p>
            <a:r>
              <a:rPr lang="en-IN" sz="1600" dirty="0">
                <a:latin typeface="Arial Rounded MT Bold" panose="020F0704030504030204" pitchFamily="34" charset="0"/>
              </a:rPr>
              <a:t>Price</a:t>
            </a:r>
          </a:p>
        </p:txBody>
      </p:sp>
      <p:sp>
        <p:nvSpPr>
          <p:cNvPr id="13" name="TextBox 12">
            <a:extLst>
              <a:ext uri="{FF2B5EF4-FFF2-40B4-BE49-F238E27FC236}">
                <a16:creationId xmlns:a16="http://schemas.microsoft.com/office/drawing/2014/main" id="{DBAEA4A4-8FAC-3A7E-7E40-71298BE5EB70}"/>
              </a:ext>
            </a:extLst>
          </p:cNvPr>
          <p:cNvSpPr txBox="1"/>
          <p:nvPr/>
        </p:nvSpPr>
        <p:spPr>
          <a:xfrm>
            <a:off x="8825690" y="4783537"/>
            <a:ext cx="1034733" cy="307777"/>
          </a:xfrm>
          <a:prstGeom prst="rect">
            <a:avLst/>
          </a:prstGeom>
          <a:noFill/>
        </p:spPr>
        <p:txBody>
          <a:bodyPr wrap="square" rtlCol="0">
            <a:spAutoFit/>
          </a:bodyPr>
          <a:lstStyle/>
          <a:p>
            <a:r>
              <a:rPr lang="en-IN" sz="1400" dirty="0">
                <a:latin typeface="Arial Rounded MT Bold" panose="020F0704030504030204" pitchFamily="34" charset="0"/>
              </a:rPr>
              <a:t>Area</a:t>
            </a:r>
            <a:endParaRPr lang="en-IN" sz="1600" dirty="0">
              <a:latin typeface="Arial Rounded MT Bold" panose="020F0704030504030204" pitchFamily="34" charset="0"/>
            </a:endParaRPr>
          </a:p>
        </p:txBody>
      </p:sp>
      <p:sp>
        <p:nvSpPr>
          <p:cNvPr id="15" name="TextBox 14">
            <a:extLst>
              <a:ext uri="{FF2B5EF4-FFF2-40B4-BE49-F238E27FC236}">
                <a16:creationId xmlns:a16="http://schemas.microsoft.com/office/drawing/2014/main" id="{258872FC-7805-C6F8-6997-1F489285F40B}"/>
              </a:ext>
            </a:extLst>
          </p:cNvPr>
          <p:cNvSpPr txBox="1"/>
          <p:nvPr/>
        </p:nvSpPr>
        <p:spPr>
          <a:xfrm>
            <a:off x="2635416" y="4991876"/>
            <a:ext cx="1593794" cy="307777"/>
          </a:xfrm>
          <a:prstGeom prst="rect">
            <a:avLst/>
          </a:prstGeom>
          <a:noFill/>
        </p:spPr>
        <p:txBody>
          <a:bodyPr wrap="square" rtlCol="0">
            <a:spAutoFit/>
          </a:bodyPr>
          <a:lstStyle/>
          <a:p>
            <a:r>
              <a:rPr lang="en-IN" sz="1400" dirty="0">
                <a:latin typeface="Arial Rounded MT Bold" panose="020F0704030504030204" pitchFamily="34" charset="0"/>
              </a:rPr>
              <a:t>Property type</a:t>
            </a:r>
          </a:p>
        </p:txBody>
      </p:sp>
      <p:sp>
        <p:nvSpPr>
          <p:cNvPr id="16" name="TextBox 15">
            <a:extLst>
              <a:ext uri="{FF2B5EF4-FFF2-40B4-BE49-F238E27FC236}">
                <a16:creationId xmlns:a16="http://schemas.microsoft.com/office/drawing/2014/main" id="{CDD0889F-AF3D-D99C-686D-D748D00E8DF0}"/>
              </a:ext>
            </a:extLst>
          </p:cNvPr>
          <p:cNvSpPr txBox="1"/>
          <p:nvPr/>
        </p:nvSpPr>
        <p:spPr>
          <a:xfrm>
            <a:off x="228600" y="5467171"/>
            <a:ext cx="5537718" cy="1200329"/>
          </a:xfrm>
          <a:prstGeom prst="rect">
            <a:avLst/>
          </a:prstGeom>
          <a:gradFill flip="none" rotWithShape="1">
            <a:gsLst>
              <a:gs pos="0">
                <a:schemeClr val="accent2">
                  <a:lumMod val="5000"/>
                  <a:lumOff val="95000"/>
                </a:schemeClr>
              </a:gs>
              <a:gs pos="100000">
                <a:schemeClr val="accent2">
                  <a:lumMod val="45000"/>
                  <a:lumOff val="55000"/>
                  <a:alpha val="78000"/>
                </a:schemeClr>
              </a:gs>
              <a:gs pos="100000">
                <a:schemeClr val="accent2">
                  <a:lumMod val="45000"/>
                  <a:lumOff val="55000"/>
                </a:schemeClr>
              </a:gs>
              <a:gs pos="100000">
                <a:schemeClr val="accent2">
                  <a:lumMod val="30000"/>
                  <a:lumOff val="70000"/>
                </a:schemeClr>
              </a:gs>
            </a:gsLst>
            <a:lin ang="2700000" scaled="1"/>
            <a:tileRect/>
          </a:gradFill>
        </p:spPr>
        <p:txBody>
          <a:bodyPr wrap="square" rtlCol="0">
            <a:spAutoFit/>
          </a:bodyPr>
          <a:lstStyle/>
          <a:p>
            <a:r>
              <a:rPr lang="en-US" b="1" dirty="0">
                <a:latin typeface="Bookman Old Style" panose="02050604050505020204" pitchFamily="18" charset="0"/>
              </a:rPr>
              <a:t>International District (area) with maximum people engagement  </a:t>
            </a:r>
            <a:r>
              <a:rPr lang="en-US" dirty="0">
                <a:latin typeface="Bookman Old Style" panose="02050604050505020204" pitchFamily="18" charset="0"/>
              </a:rPr>
              <a:t>- presenting the most preferred property types along with their prices.</a:t>
            </a:r>
          </a:p>
          <a:p>
            <a:endParaRPr lang="en-US" dirty="0"/>
          </a:p>
        </p:txBody>
      </p:sp>
      <p:sp>
        <p:nvSpPr>
          <p:cNvPr id="17" name="TextBox 16">
            <a:extLst>
              <a:ext uri="{FF2B5EF4-FFF2-40B4-BE49-F238E27FC236}">
                <a16:creationId xmlns:a16="http://schemas.microsoft.com/office/drawing/2014/main" id="{FBE5F5C5-A51D-0DCD-1940-6E0E3D1F29E3}"/>
              </a:ext>
            </a:extLst>
          </p:cNvPr>
          <p:cNvSpPr txBox="1"/>
          <p:nvPr/>
        </p:nvSpPr>
        <p:spPr>
          <a:xfrm>
            <a:off x="6425682" y="5429714"/>
            <a:ext cx="5537718" cy="1200329"/>
          </a:xfrm>
          <a:prstGeom prst="rect">
            <a:avLst/>
          </a:prstGeom>
          <a:gradFill flip="none" rotWithShape="1">
            <a:gsLst>
              <a:gs pos="0">
                <a:schemeClr val="accent2">
                  <a:lumMod val="5000"/>
                  <a:lumOff val="95000"/>
                </a:schemeClr>
              </a:gs>
              <a:gs pos="100000">
                <a:schemeClr val="accent2">
                  <a:lumMod val="45000"/>
                  <a:lumOff val="55000"/>
                  <a:alpha val="78000"/>
                </a:schemeClr>
              </a:gs>
              <a:gs pos="100000">
                <a:schemeClr val="accent2">
                  <a:lumMod val="45000"/>
                  <a:lumOff val="55000"/>
                </a:schemeClr>
              </a:gs>
              <a:gs pos="100000">
                <a:schemeClr val="accent2">
                  <a:lumMod val="30000"/>
                  <a:lumOff val="70000"/>
                </a:schemeClr>
              </a:gs>
            </a:gsLst>
            <a:lin ang="2700000" scaled="1"/>
            <a:tileRect/>
          </a:gradFill>
        </p:spPr>
        <p:txBody>
          <a:bodyPr wrap="square" rtlCol="0">
            <a:spAutoFit/>
          </a:bodyPr>
          <a:lstStyle/>
          <a:p>
            <a:r>
              <a:rPr lang="en-US" b="1" dirty="0">
                <a:latin typeface="Bookman Old Style" panose="02050604050505020204" pitchFamily="18" charset="0"/>
              </a:rPr>
              <a:t>From all over the Seattle city- </a:t>
            </a:r>
            <a:r>
              <a:rPr lang="en-US" dirty="0">
                <a:latin typeface="Bookman Old Style" panose="02050604050505020204" pitchFamily="18" charset="0"/>
              </a:rPr>
              <a:t>Presenting the top 5 areas where verified hosts are earning maximum due to respective room types.</a:t>
            </a:r>
          </a:p>
          <a:p>
            <a:endParaRPr lang="en-US" dirty="0"/>
          </a:p>
        </p:txBody>
      </p:sp>
      <p:cxnSp>
        <p:nvCxnSpPr>
          <p:cNvPr id="19" name="Straight Connector 18">
            <a:extLst>
              <a:ext uri="{FF2B5EF4-FFF2-40B4-BE49-F238E27FC236}">
                <a16:creationId xmlns:a16="http://schemas.microsoft.com/office/drawing/2014/main" id="{4F791387-E19F-F4D3-5F1F-93907411B77C}"/>
              </a:ext>
            </a:extLst>
          </p:cNvPr>
          <p:cNvCxnSpPr>
            <a:cxnSpLocks/>
          </p:cNvCxnSpPr>
          <p:nvPr/>
        </p:nvCxnSpPr>
        <p:spPr>
          <a:xfrm>
            <a:off x="6019192" y="861764"/>
            <a:ext cx="0" cy="4046138"/>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211DC26-34D5-5318-86B9-582D8157C682}"/>
              </a:ext>
            </a:extLst>
          </p:cNvPr>
          <p:cNvSpPr txBox="1"/>
          <p:nvPr/>
        </p:nvSpPr>
        <p:spPr>
          <a:xfrm>
            <a:off x="155268" y="670069"/>
            <a:ext cx="4986573" cy="646331"/>
          </a:xfrm>
          <a:prstGeom prst="rect">
            <a:avLst/>
          </a:prstGeom>
          <a:noFill/>
        </p:spPr>
        <p:txBody>
          <a:bodyPr wrap="square" rtlCol="0">
            <a:spAutoFit/>
          </a:bodyPr>
          <a:lstStyle/>
          <a:p>
            <a:r>
              <a:rPr lang="en-US" b="1" dirty="0"/>
              <a:t>Property type with respect to area with maximum people engagement along with their price</a:t>
            </a:r>
            <a:endParaRPr lang="en-IN" b="1" dirty="0"/>
          </a:p>
        </p:txBody>
      </p:sp>
      <p:sp>
        <p:nvSpPr>
          <p:cNvPr id="20" name="TextBox 19">
            <a:extLst>
              <a:ext uri="{FF2B5EF4-FFF2-40B4-BE49-F238E27FC236}">
                <a16:creationId xmlns:a16="http://schemas.microsoft.com/office/drawing/2014/main" id="{6ECBAE12-7E5D-EAE0-7F89-04626EF96D62}"/>
              </a:ext>
            </a:extLst>
          </p:cNvPr>
          <p:cNvSpPr txBox="1"/>
          <p:nvPr/>
        </p:nvSpPr>
        <p:spPr>
          <a:xfrm>
            <a:off x="6643395" y="674904"/>
            <a:ext cx="4986573" cy="646331"/>
          </a:xfrm>
          <a:prstGeom prst="rect">
            <a:avLst/>
          </a:prstGeom>
          <a:noFill/>
        </p:spPr>
        <p:txBody>
          <a:bodyPr wrap="square" rtlCol="0">
            <a:spAutoFit/>
          </a:bodyPr>
          <a:lstStyle/>
          <a:p>
            <a:r>
              <a:rPr lang="en-US" b="1" dirty="0"/>
              <a:t>Area where verified hosts are earning maximum with respect to room type</a:t>
            </a:r>
            <a:endParaRPr lang="en-IN" b="1" dirty="0"/>
          </a:p>
        </p:txBody>
      </p:sp>
    </p:spTree>
    <p:extLst>
      <p:ext uri="{BB962C8B-B14F-4D97-AF65-F5344CB8AC3E}">
        <p14:creationId xmlns:p14="http://schemas.microsoft.com/office/powerpoint/2010/main" val="2675488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9" name="Content Placeholder 8">
            <a:extLst>
              <a:ext uri="{FF2B5EF4-FFF2-40B4-BE49-F238E27FC236}">
                <a16:creationId xmlns:a16="http://schemas.microsoft.com/office/drawing/2014/main" id="{C669DE33-3F13-7DB9-2A43-619EF5A29A66}"/>
              </a:ext>
            </a:extLst>
          </p:cNvPr>
          <p:cNvSpPr>
            <a:spLocks noGrp="1"/>
          </p:cNvSpPr>
          <p:nvPr>
            <p:ph idx="1"/>
          </p:nvPr>
        </p:nvSpPr>
        <p:spPr>
          <a:xfrm>
            <a:off x="583096" y="715616"/>
            <a:ext cx="11184834" cy="5787435"/>
          </a:xfrm>
        </p:spPr>
        <p:txBody>
          <a:bodyPr>
            <a:normAutofit/>
          </a:bodyPr>
          <a:lstStyle/>
          <a:p>
            <a:pPr>
              <a:buFont typeface="Wingdings" panose="05000000000000000000" pitchFamily="2" charset="2"/>
              <a:buChar char="q"/>
            </a:pPr>
            <a:r>
              <a:rPr lang="en-IN" sz="2400" dirty="0">
                <a:latin typeface="Bookman Old Style" panose="02050604050505020204" pitchFamily="18" charset="0"/>
              </a:rPr>
              <a:t> For Customers</a:t>
            </a:r>
          </a:p>
          <a:p>
            <a:pPr>
              <a:buFont typeface="Wingdings" panose="05000000000000000000" pitchFamily="2" charset="2"/>
              <a:buChar char="Ø"/>
            </a:pPr>
            <a:r>
              <a:rPr lang="en-IN" sz="1800" dirty="0">
                <a:latin typeface="Bookman Old Style" panose="02050604050505020204" pitchFamily="18" charset="0"/>
              </a:rPr>
              <a:t>Someone looking for shared room which are cheapest and owner must be verified to avoid any security issues can contact </a:t>
            </a:r>
            <a:r>
              <a:rPr lang="en-IN" sz="1800" i="1" dirty="0">
                <a:latin typeface="Bookman Old Style" panose="02050604050505020204" pitchFamily="18" charset="0"/>
              </a:rPr>
              <a:t>Brent, Sebastian or  Emily </a:t>
            </a:r>
            <a:r>
              <a:rPr lang="en-IN" sz="1800" dirty="0">
                <a:latin typeface="Bookman Old Style" panose="02050604050505020204" pitchFamily="18" charset="0"/>
              </a:rPr>
              <a:t>who offers such kind of rooms in Capitol Hill.</a:t>
            </a:r>
          </a:p>
          <a:p>
            <a:pPr>
              <a:buFont typeface="Wingdings" panose="05000000000000000000" pitchFamily="2" charset="2"/>
              <a:buChar char="Ø"/>
            </a:pPr>
            <a:r>
              <a:rPr lang="en-IN" sz="1800" dirty="0">
                <a:latin typeface="Bookman Old Style" panose="02050604050505020204" pitchFamily="18" charset="0"/>
              </a:rPr>
              <a:t>Person or company planning business trip to Seattle and wants to save money in possible ways &amp; same time wants to rent top quality private rooms can look in the areas like </a:t>
            </a:r>
            <a:r>
              <a:rPr lang="en-IN" sz="1800" i="1" dirty="0">
                <a:latin typeface="Bookman Old Style" panose="02050604050505020204" pitchFamily="18" charset="0"/>
              </a:rPr>
              <a:t>Anaheim </a:t>
            </a:r>
            <a:r>
              <a:rPr lang="en-IN" sz="1800" dirty="0">
                <a:latin typeface="Bookman Old Style" panose="02050604050505020204" pitchFamily="18" charset="0"/>
              </a:rPr>
              <a:t>/ </a:t>
            </a:r>
            <a:r>
              <a:rPr lang="en-IN" sz="1800" i="1" dirty="0">
                <a:latin typeface="Bookman Old Style" panose="02050604050505020204" pitchFamily="18" charset="0"/>
              </a:rPr>
              <a:t>Industrial district </a:t>
            </a:r>
            <a:r>
              <a:rPr lang="en-IN" sz="1800" dirty="0">
                <a:latin typeface="Bookman Old Style" panose="02050604050505020204" pitchFamily="18" charset="0"/>
              </a:rPr>
              <a:t>/ </a:t>
            </a:r>
            <a:r>
              <a:rPr lang="en-IN" sz="1800" i="1" dirty="0">
                <a:latin typeface="Bookman Old Style" panose="02050604050505020204" pitchFamily="18" charset="0"/>
              </a:rPr>
              <a:t>Pioneer square </a:t>
            </a:r>
            <a:r>
              <a:rPr lang="en-IN" sz="1800" dirty="0">
                <a:latin typeface="Bookman Old Style" panose="02050604050505020204" pitchFamily="18" charset="0"/>
              </a:rPr>
              <a:t>(as they are offering luxurious private rooms &amp; minimum no of nights to be booked is 1).</a:t>
            </a:r>
          </a:p>
          <a:p>
            <a:pPr marL="0" indent="0">
              <a:buNone/>
            </a:pPr>
            <a:endParaRPr lang="en-IN" sz="1800" dirty="0">
              <a:latin typeface="Bookman Old Style" panose="02050604050505020204" pitchFamily="18" charset="0"/>
            </a:endParaRPr>
          </a:p>
          <a:p>
            <a:pPr>
              <a:buFont typeface="Wingdings" panose="05000000000000000000" pitchFamily="2" charset="2"/>
              <a:buChar char="q"/>
            </a:pPr>
            <a:r>
              <a:rPr lang="en-IN" sz="2400" dirty="0">
                <a:latin typeface="Bookman Old Style" panose="02050604050505020204" pitchFamily="18" charset="0"/>
              </a:rPr>
              <a:t> For Hosts</a:t>
            </a:r>
          </a:p>
          <a:p>
            <a:pPr>
              <a:buFont typeface="Wingdings" panose="05000000000000000000" pitchFamily="2" charset="2"/>
              <a:buChar char="Ø"/>
            </a:pPr>
            <a:r>
              <a:rPr lang="en-IN" sz="1800" dirty="0">
                <a:latin typeface="Bookman Old Style" panose="02050604050505020204" pitchFamily="18" charset="0"/>
              </a:rPr>
              <a:t>Most of the property type offered by different hosts are houses or apartment but people are showing more response for </a:t>
            </a:r>
            <a:r>
              <a:rPr lang="en-IN" sz="1800" i="1" dirty="0">
                <a:latin typeface="Bookman Old Style" panose="02050604050505020204" pitchFamily="18" charset="0"/>
              </a:rPr>
              <a:t>Loft </a:t>
            </a:r>
            <a:r>
              <a:rPr lang="en-IN" sz="1800" dirty="0">
                <a:latin typeface="Bookman Old Style" panose="02050604050505020204" pitchFamily="18" charset="0"/>
              </a:rPr>
              <a:t>(property type) &amp; specially in the International district area of Seattle so new upcoming hosts can invest in such properties.</a:t>
            </a:r>
          </a:p>
          <a:p>
            <a:pPr>
              <a:buFont typeface="Wingdings" panose="05000000000000000000" pitchFamily="2" charset="2"/>
              <a:buChar char="Ø"/>
            </a:pPr>
            <a:r>
              <a:rPr lang="en-IN" sz="1800" dirty="0">
                <a:latin typeface="Bookman Old Style" panose="02050604050505020204" pitchFamily="18" charset="0"/>
              </a:rPr>
              <a:t>More than 75% hosts are verified &amp; earning greater than non verified hosts. </a:t>
            </a:r>
          </a:p>
          <a:p>
            <a:pPr>
              <a:buFont typeface="Wingdings" panose="05000000000000000000" pitchFamily="2" charset="2"/>
              <a:buChar char="Ø"/>
            </a:pPr>
            <a:r>
              <a:rPr lang="en-IN" sz="1800" dirty="0">
                <a:latin typeface="Bookman Old Style" panose="02050604050505020204" pitchFamily="18" charset="0"/>
              </a:rPr>
              <a:t>Some of the top areas where verified hosts are earning maximum are </a:t>
            </a:r>
            <a:r>
              <a:rPr lang="en-IN" sz="1800" i="1" dirty="0" err="1">
                <a:latin typeface="Bookman Old Style" panose="02050604050505020204" pitchFamily="18" charset="0"/>
              </a:rPr>
              <a:t>Kaanpali</a:t>
            </a:r>
            <a:r>
              <a:rPr lang="en-IN" sz="1800" i="1" dirty="0">
                <a:latin typeface="Bookman Old Style" panose="02050604050505020204" pitchFamily="18" charset="0"/>
              </a:rPr>
              <a:t>, </a:t>
            </a:r>
            <a:r>
              <a:rPr lang="en-IN" sz="1800" i="1" dirty="0" err="1">
                <a:latin typeface="Bookman Old Style" panose="02050604050505020204" pitchFamily="18" charset="0"/>
              </a:rPr>
              <a:t>Kaua’I</a:t>
            </a:r>
            <a:r>
              <a:rPr lang="en-IN" sz="1800" i="1" dirty="0">
                <a:latin typeface="Bookman Old Style" panose="02050604050505020204" pitchFamily="18" charset="0"/>
              </a:rPr>
              <a:t>, Fenway/Kenmore, Industrial district, etc &amp; ‘Entire Home/apartment’s the most preferred room type among them.</a:t>
            </a:r>
            <a:endParaRPr lang="en-IN" sz="1800" dirty="0">
              <a:latin typeface="Bookman Old Style" panose="02050604050505020204" pitchFamily="18" charset="0"/>
            </a:endParaRPr>
          </a:p>
          <a:p>
            <a:pPr marL="0" indent="0">
              <a:buNone/>
            </a:pPr>
            <a:endParaRPr lang="en-IN" sz="2000" dirty="0">
              <a:latin typeface="Bookman Old Style" panose="02050604050505020204" pitchFamily="18" charset="0"/>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22365" y="354947"/>
            <a:ext cx="386963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EDA – Insights / Conclusion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54947"/>
            <a:ext cx="389613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358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34400" y="190501"/>
            <a:ext cx="3657600" cy="19314"/>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95470" y="53783"/>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Property Revenue Forecast</a:t>
            </a:r>
            <a:endParaRPr kumimoji="0" lang="en-US" sz="24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209815"/>
            <a:ext cx="3657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EACDC5F-7ED7-41E6-925C-16B26654D665}"/>
              </a:ext>
            </a:extLst>
          </p:cNvPr>
          <p:cNvSpPr txBox="1"/>
          <p:nvPr/>
        </p:nvSpPr>
        <p:spPr>
          <a:xfrm>
            <a:off x="195470" y="423115"/>
            <a:ext cx="11837504" cy="615553"/>
          </a:xfrm>
          <a:prstGeom prst="rect">
            <a:avLst/>
          </a:prstGeom>
          <a:noFill/>
        </p:spPr>
        <p:txBody>
          <a:bodyPr wrap="square" rtlCol="0">
            <a:spAutoFit/>
          </a:bodyPr>
          <a:lstStyle/>
          <a:p>
            <a:r>
              <a:rPr lang="en-IN" sz="1800" b="1" dirty="0">
                <a:latin typeface="Bookman Old Style" panose="02050604050505020204" pitchFamily="18" charset="0"/>
              </a:rPr>
              <a:t>Problem Statement 2</a:t>
            </a:r>
            <a:r>
              <a:rPr lang="en-US" b="1" dirty="0">
                <a:latin typeface="Bookman Old Style" panose="02050604050505020204" pitchFamily="18" charset="0"/>
                <a:cs typeface="Times New Roman" panose="02020603050405020304" pitchFamily="18" charset="0"/>
              </a:rPr>
              <a:t>: </a:t>
            </a:r>
            <a:r>
              <a:rPr lang="en-US" sz="1600" dirty="0">
                <a:latin typeface="Bookman Old Style" panose="02050604050505020204" pitchFamily="18" charset="0"/>
                <a:cs typeface="Times New Roman" panose="02020603050405020304" pitchFamily="18" charset="0"/>
              </a:rPr>
              <a:t>Build a time series model that will forecast the future property prices based on  the past</a:t>
            </a:r>
          </a:p>
          <a:p>
            <a:r>
              <a:rPr lang="en-US" sz="1600" dirty="0">
                <a:latin typeface="Bookman Old Style" panose="02050604050505020204" pitchFamily="18" charset="0"/>
                <a:cs typeface="Times New Roman" panose="02020603050405020304" pitchFamily="18" charset="0"/>
              </a:rPr>
              <a:t>                                          data.</a:t>
            </a:r>
            <a:endParaRPr lang="en-IN" sz="1550" dirty="0">
              <a:latin typeface="Bookman Old Style" panose="020506040505050202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CC5FED99-664A-4EC3-AB59-64909002A0D5}"/>
              </a:ext>
            </a:extLst>
          </p:cNvPr>
          <p:cNvSpPr txBox="1"/>
          <p:nvPr/>
        </p:nvSpPr>
        <p:spPr>
          <a:xfrm>
            <a:off x="195470" y="1382621"/>
            <a:ext cx="11996530" cy="369332"/>
          </a:xfrm>
          <a:prstGeom prst="rect">
            <a:avLst/>
          </a:prstGeom>
          <a:noFill/>
        </p:spPr>
        <p:txBody>
          <a:bodyPr wrap="square" rtlCol="0">
            <a:spAutoFit/>
          </a:bodyPr>
          <a:lstStyle/>
          <a:p>
            <a:r>
              <a:rPr lang="en-US" b="1" dirty="0">
                <a:latin typeface="Bookman Old Style" panose="02050604050505020204" pitchFamily="18" charset="0"/>
                <a:cs typeface="Times New Roman" panose="02020603050405020304" pitchFamily="18" charset="0"/>
              </a:rPr>
              <a:t>Features Selected:</a:t>
            </a:r>
            <a:r>
              <a:rPr lang="en-US" dirty="0">
                <a:latin typeface="Bookman Old Style" panose="02050604050505020204" pitchFamily="18" charset="0"/>
                <a:cs typeface="Times New Roman" panose="02020603050405020304" pitchFamily="18" charset="0"/>
              </a:rPr>
              <a:t> Host Since (date) and Property Price (revenue)  </a:t>
            </a:r>
            <a:endParaRPr lang="en-IN" sz="1550" dirty="0">
              <a:latin typeface="Bookman Old Style" panose="020506040505050202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47CC021-55C0-4870-B720-475EBA5E0AF6}"/>
              </a:ext>
            </a:extLst>
          </p:cNvPr>
          <p:cNvSpPr txBox="1"/>
          <p:nvPr/>
        </p:nvSpPr>
        <p:spPr>
          <a:xfrm>
            <a:off x="195470" y="977113"/>
            <a:ext cx="11290852" cy="369332"/>
          </a:xfrm>
          <a:prstGeom prst="rect">
            <a:avLst/>
          </a:prstGeom>
          <a:noFill/>
        </p:spPr>
        <p:txBody>
          <a:bodyPr wrap="square" rtlCol="0">
            <a:spAutoFit/>
          </a:bodyPr>
          <a:lstStyle/>
          <a:p>
            <a:r>
              <a:rPr lang="en-US" b="1" dirty="0">
                <a:latin typeface="Bookman Old Style" panose="02050604050505020204" pitchFamily="18" charset="0"/>
              </a:rPr>
              <a:t>Available Past Data: </a:t>
            </a:r>
            <a:r>
              <a:rPr lang="en-US" dirty="0">
                <a:latin typeface="Bookman Old Style" panose="02050604050505020204" pitchFamily="18" charset="0"/>
              </a:rPr>
              <a:t>From October 2008 to December 2015  </a:t>
            </a:r>
            <a:endParaRPr lang="en-IN" dirty="0">
              <a:latin typeface="Bookman Old Style" panose="02050604050505020204" pitchFamily="18" charset="0"/>
            </a:endParaRPr>
          </a:p>
        </p:txBody>
      </p:sp>
      <p:pic>
        <p:nvPicPr>
          <p:cNvPr id="1026" name="Picture 2">
            <a:extLst>
              <a:ext uri="{FF2B5EF4-FFF2-40B4-BE49-F238E27FC236}">
                <a16:creationId xmlns:a16="http://schemas.microsoft.com/office/drawing/2014/main" id="{1DDEE310-564B-64E7-144C-07314B1D36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848"/>
          <a:stretch/>
        </p:blipFill>
        <p:spPr bwMode="auto">
          <a:xfrm>
            <a:off x="331303" y="1751953"/>
            <a:ext cx="11449880" cy="49155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8FDCDC-8482-BE0B-8494-22EA96DA8F4F}"/>
              </a:ext>
            </a:extLst>
          </p:cNvPr>
          <p:cNvSpPr txBox="1"/>
          <p:nvPr/>
        </p:nvSpPr>
        <p:spPr>
          <a:xfrm>
            <a:off x="11264348" y="6471563"/>
            <a:ext cx="1033670" cy="230832"/>
          </a:xfrm>
          <a:prstGeom prst="rect">
            <a:avLst/>
          </a:prstGeom>
          <a:noFill/>
        </p:spPr>
        <p:txBody>
          <a:bodyPr wrap="square" rtlCol="0">
            <a:spAutoFit/>
          </a:bodyPr>
          <a:lstStyle/>
          <a:p>
            <a:r>
              <a:rPr lang="en-US" sz="900" b="1" dirty="0"/>
              <a:t>Dec 2015</a:t>
            </a:r>
            <a:endParaRPr lang="en-IN" sz="900" b="1" dirty="0"/>
          </a:p>
        </p:txBody>
      </p:sp>
      <p:sp>
        <p:nvSpPr>
          <p:cNvPr id="12" name="TextBox 11">
            <a:extLst>
              <a:ext uri="{FF2B5EF4-FFF2-40B4-BE49-F238E27FC236}">
                <a16:creationId xmlns:a16="http://schemas.microsoft.com/office/drawing/2014/main" id="{9DBD981B-C48F-8F39-6043-78B26BFA44E7}"/>
              </a:ext>
            </a:extLst>
          </p:cNvPr>
          <p:cNvSpPr txBox="1"/>
          <p:nvPr/>
        </p:nvSpPr>
        <p:spPr>
          <a:xfrm>
            <a:off x="410817" y="6471563"/>
            <a:ext cx="1033670" cy="230832"/>
          </a:xfrm>
          <a:prstGeom prst="rect">
            <a:avLst/>
          </a:prstGeom>
          <a:noFill/>
        </p:spPr>
        <p:txBody>
          <a:bodyPr wrap="square" rtlCol="0">
            <a:spAutoFit/>
          </a:bodyPr>
          <a:lstStyle/>
          <a:p>
            <a:r>
              <a:rPr lang="en-US" sz="900" b="1" dirty="0"/>
              <a:t>Oct 2008</a:t>
            </a:r>
            <a:endParaRPr lang="en-IN" sz="900" b="1" dirty="0"/>
          </a:p>
        </p:txBody>
      </p:sp>
      <p:sp>
        <p:nvSpPr>
          <p:cNvPr id="6" name="TextBox 5">
            <a:extLst>
              <a:ext uri="{FF2B5EF4-FFF2-40B4-BE49-F238E27FC236}">
                <a16:creationId xmlns:a16="http://schemas.microsoft.com/office/drawing/2014/main" id="{0FDF4879-6ED9-B255-42AB-A8D333CEB4F9}"/>
              </a:ext>
            </a:extLst>
          </p:cNvPr>
          <p:cNvSpPr txBox="1"/>
          <p:nvPr/>
        </p:nvSpPr>
        <p:spPr>
          <a:xfrm rot="16200000">
            <a:off x="-93269" y="4032647"/>
            <a:ext cx="713314" cy="307777"/>
          </a:xfrm>
          <a:prstGeom prst="rect">
            <a:avLst/>
          </a:prstGeom>
          <a:noFill/>
        </p:spPr>
        <p:txBody>
          <a:bodyPr wrap="square" rtlCol="0">
            <a:spAutoFit/>
          </a:bodyPr>
          <a:lstStyle/>
          <a:p>
            <a:r>
              <a:rPr lang="en-US" sz="1400" b="1" dirty="0"/>
              <a:t>Price</a:t>
            </a:r>
            <a:endParaRPr lang="en-IN" sz="1200" b="1" dirty="0"/>
          </a:p>
        </p:txBody>
      </p:sp>
      <p:sp>
        <p:nvSpPr>
          <p:cNvPr id="15" name="TextBox 14">
            <a:extLst>
              <a:ext uri="{FF2B5EF4-FFF2-40B4-BE49-F238E27FC236}">
                <a16:creationId xmlns:a16="http://schemas.microsoft.com/office/drawing/2014/main" id="{0865F73A-BE3A-05A8-F2B7-ABC639ACD9A3}"/>
              </a:ext>
            </a:extLst>
          </p:cNvPr>
          <p:cNvSpPr txBox="1"/>
          <p:nvPr/>
        </p:nvSpPr>
        <p:spPr>
          <a:xfrm>
            <a:off x="5410197" y="6589404"/>
            <a:ext cx="629480" cy="276999"/>
          </a:xfrm>
          <a:prstGeom prst="rect">
            <a:avLst/>
          </a:prstGeom>
          <a:noFill/>
        </p:spPr>
        <p:txBody>
          <a:bodyPr wrap="square" rtlCol="0">
            <a:spAutoFit/>
          </a:bodyPr>
          <a:lstStyle/>
          <a:p>
            <a:r>
              <a:rPr lang="en-US" sz="1200" b="1" dirty="0"/>
              <a:t>Date</a:t>
            </a:r>
            <a:endParaRPr lang="en-IN" sz="1200" b="1" dirty="0"/>
          </a:p>
        </p:txBody>
      </p:sp>
    </p:spTree>
    <p:extLst>
      <p:ext uri="{BB962C8B-B14F-4D97-AF65-F5344CB8AC3E}">
        <p14:creationId xmlns:p14="http://schemas.microsoft.com/office/powerpoint/2010/main" val="47919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C147F3-C185-B6A8-D935-F38171878799}"/>
              </a:ext>
            </a:extLst>
          </p:cNvPr>
          <p:cNvPicPr>
            <a:picLocks noChangeAspect="1"/>
          </p:cNvPicPr>
          <p:nvPr/>
        </p:nvPicPr>
        <p:blipFill>
          <a:blip r:embed="rId2"/>
          <a:stretch>
            <a:fillRect/>
          </a:stretch>
        </p:blipFill>
        <p:spPr>
          <a:xfrm>
            <a:off x="261730" y="636104"/>
            <a:ext cx="11267660" cy="4857877"/>
          </a:xfrm>
          <a:prstGeom prst="rect">
            <a:avLst/>
          </a:prstGeom>
        </p:spPr>
      </p:pic>
      <p:sp>
        <p:nvSpPr>
          <p:cNvPr id="3" name="TextBox 2">
            <a:extLst>
              <a:ext uri="{FF2B5EF4-FFF2-40B4-BE49-F238E27FC236}">
                <a16:creationId xmlns:a16="http://schemas.microsoft.com/office/drawing/2014/main" id="{6299F5F2-7620-FC32-752E-4625BEDA586F}"/>
              </a:ext>
            </a:extLst>
          </p:cNvPr>
          <p:cNvSpPr txBox="1"/>
          <p:nvPr/>
        </p:nvSpPr>
        <p:spPr>
          <a:xfrm>
            <a:off x="530087" y="5656529"/>
            <a:ext cx="9382539"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Bookman Old Style" panose="02050604050505020204" pitchFamily="18" charset="0"/>
              </a:rPr>
              <a:t>Data shows gradual upward trend and seasonality. </a:t>
            </a:r>
          </a:p>
          <a:p>
            <a:pPr marL="285750" indent="-285750">
              <a:buFont typeface="Wingdings" panose="05000000000000000000" pitchFamily="2" charset="2"/>
              <a:buChar char="q"/>
            </a:pPr>
            <a:r>
              <a:rPr lang="en-US" dirty="0">
                <a:latin typeface="Bookman Old Style" panose="02050604050505020204" pitchFamily="18" charset="0"/>
              </a:rPr>
              <a:t>Each year, during August, bookings increases &amp; thus its showing peak which confirms presence of seasonality.</a:t>
            </a:r>
            <a:endParaRPr lang="en-IN" dirty="0">
              <a:latin typeface="Bookman Old Style" panose="02050604050505020204" pitchFamily="18" charset="0"/>
            </a:endParaRPr>
          </a:p>
        </p:txBody>
      </p:sp>
      <p:sp>
        <p:nvSpPr>
          <p:cNvPr id="4" name="Title 1">
            <a:extLst>
              <a:ext uri="{FF2B5EF4-FFF2-40B4-BE49-F238E27FC236}">
                <a16:creationId xmlns:a16="http://schemas.microsoft.com/office/drawing/2014/main" id="{A97EADBE-AB5F-F941-3D92-2E9D722628FA}"/>
              </a:ext>
            </a:extLst>
          </p:cNvPr>
          <p:cNvSpPr txBox="1">
            <a:spLocks/>
          </p:cNvSpPr>
          <p:nvPr/>
        </p:nvSpPr>
        <p:spPr>
          <a:xfrm>
            <a:off x="195470" y="53783"/>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Checking Trend &amp; Seasonality</a:t>
            </a:r>
            <a:endParaRPr kumimoji="0" lang="en-US" sz="24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5" name="Straight Connector 4">
            <a:extLst>
              <a:ext uri="{FF2B5EF4-FFF2-40B4-BE49-F238E27FC236}">
                <a16:creationId xmlns:a16="http://schemas.microsoft.com/office/drawing/2014/main" id="{9D37C642-4656-FC52-4B62-E371CAE9BB12}"/>
              </a:ext>
              <a:ext uri="{C183D7F6-B498-43B3-948B-1728B52AA6E4}">
                <adec:decorative xmlns:adec="http://schemas.microsoft.com/office/drawing/2017/decorative" val="1"/>
              </a:ext>
            </a:extLst>
          </p:cNvPr>
          <p:cNvCxnSpPr>
            <a:cxnSpLocks/>
          </p:cNvCxnSpPr>
          <p:nvPr/>
        </p:nvCxnSpPr>
        <p:spPr>
          <a:xfrm>
            <a:off x="0" y="209815"/>
            <a:ext cx="3657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385C758-6EED-1A91-E127-B2227FADBC9D}"/>
              </a:ext>
              <a:ext uri="{C183D7F6-B498-43B3-948B-1728B52AA6E4}">
                <adec:decorative xmlns:adec="http://schemas.microsoft.com/office/drawing/2017/decorative" val="1"/>
              </a:ext>
            </a:extLst>
          </p:cNvPr>
          <p:cNvCxnSpPr>
            <a:cxnSpLocks/>
          </p:cNvCxnSpPr>
          <p:nvPr/>
        </p:nvCxnSpPr>
        <p:spPr>
          <a:xfrm>
            <a:off x="8534400" y="190501"/>
            <a:ext cx="3657600" cy="19314"/>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350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6" name="TextBox 15">
            <a:extLst>
              <a:ext uri="{FF2B5EF4-FFF2-40B4-BE49-F238E27FC236}">
                <a16:creationId xmlns:a16="http://schemas.microsoft.com/office/drawing/2014/main" id="{7ADB9375-686E-4E9F-BEE2-DFB92A3C7C90}"/>
              </a:ext>
            </a:extLst>
          </p:cNvPr>
          <p:cNvSpPr txBox="1"/>
          <p:nvPr/>
        </p:nvSpPr>
        <p:spPr>
          <a:xfrm>
            <a:off x="961913" y="188233"/>
            <a:ext cx="4638260" cy="369332"/>
          </a:xfrm>
          <a:prstGeom prst="rect">
            <a:avLst/>
          </a:prstGeom>
          <a:noFill/>
        </p:spPr>
        <p:txBody>
          <a:bodyPr wrap="square" rtlCol="0">
            <a:spAutoFit/>
          </a:bodyPr>
          <a:lstStyle/>
          <a:p>
            <a:r>
              <a:rPr lang="en-IN" b="1" dirty="0">
                <a:latin typeface="Bookman Old Style" panose="02050604050505020204" pitchFamily="18" charset="0"/>
              </a:rPr>
              <a:t>Model 1: </a:t>
            </a:r>
            <a:r>
              <a:rPr lang="en-US" b="1" dirty="0">
                <a:latin typeface="Bookman Old Style" panose="02050604050505020204" pitchFamily="18" charset="0"/>
              </a:rPr>
              <a:t>Triple Smoothening Method</a:t>
            </a:r>
            <a:endParaRPr lang="en-IN" b="1" dirty="0">
              <a:latin typeface="Bookman Old Style" panose="02050604050505020204" pitchFamily="18" charset="0"/>
            </a:endParaRPr>
          </a:p>
        </p:txBody>
      </p:sp>
      <p:pic>
        <p:nvPicPr>
          <p:cNvPr id="17" name="Picture 16">
            <a:extLst>
              <a:ext uri="{FF2B5EF4-FFF2-40B4-BE49-F238E27FC236}">
                <a16:creationId xmlns:a16="http://schemas.microsoft.com/office/drawing/2014/main" id="{BCC9763A-455D-4BF1-9DAD-0291787E6988}"/>
              </a:ext>
            </a:extLst>
          </p:cNvPr>
          <p:cNvPicPr>
            <a:picLocks noChangeAspect="1"/>
          </p:cNvPicPr>
          <p:nvPr/>
        </p:nvPicPr>
        <p:blipFill rotWithShape="1">
          <a:blip r:embed="rId3"/>
          <a:srcRect b="4726"/>
          <a:stretch/>
        </p:blipFill>
        <p:spPr>
          <a:xfrm>
            <a:off x="6270803" y="518320"/>
            <a:ext cx="5803612" cy="4756045"/>
          </a:xfrm>
          <a:prstGeom prst="rect">
            <a:avLst/>
          </a:prstGeom>
        </p:spPr>
      </p:pic>
      <p:pic>
        <p:nvPicPr>
          <p:cNvPr id="18" name="Picture 17">
            <a:extLst>
              <a:ext uri="{FF2B5EF4-FFF2-40B4-BE49-F238E27FC236}">
                <a16:creationId xmlns:a16="http://schemas.microsoft.com/office/drawing/2014/main" id="{D6245BE0-91EA-4B97-B9A6-241053765564}"/>
              </a:ext>
            </a:extLst>
          </p:cNvPr>
          <p:cNvPicPr>
            <a:picLocks noChangeAspect="1"/>
          </p:cNvPicPr>
          <p:nvPr/>
        </p:nvPicPr>
        <p:blipFill rotWithShape="1">
          <a:blip r:embed="rId4"/>
          <a:srcRect t="3359" b="4044"/>
          <a:stretch/>
        </p:blipFill>
        <p:spPr>
          <a:xfrm>
            <a:off x="266724" y="557565"/>
            <a:ext cx="5803612" cy="4783061"/>
          </a:xfrm>
          <a:prstGeom prst="rect">
            <a:avLst/>
          </a:prstGeom>
        </p:spPr>
      </p:pic>
      <p:sp>
        <p:nvSpPr>
          <p:cNvPr id="22" name="TextBox 21">
            <a:extLst>
              <a:ext uri="{FF2B5EF4-FFF2-40B4-BE49-F238E27FC236}">
                <a16:creationId xmlns:a16="http://schemas.microsoft.com/office/drawing/2014/main" id="{13BE6170-4994-4A48-AA9F-E29457E158D6}"/>
              </a:ext>
            </a:extLst>
          </p:cNvPr>
          <p:cNvSpPr txBox="1"/>
          <p:nvPr/>
        </p:nvSpPr>
        <p:spPr>
          <a:xfrm>
            <a:off x="8282609" y="188233"/>
            <a:ext cx="4240695" cy="369332"/>
          </a:xfrm>
          <a:prstGeom prst="rect">
            <a:avLst/>
          </a:prstGeom>
          <a:noFill/>
        </p:spPr>
        <p:txBody>
          <a:bodyPr wrap="square" rtlCol="0">
            <a:spAutoFit/>
          </a:bodyPr>
          <a:lstStyle/>
          <a:p>
            <a:r>
              <a:rPr lang="en-IN" b="1" dirty="0">
                <a:latin typeface="Bookman Old Style" panose="02050604050505020204" pitchFamily="18" charset="0"/>
              </a:rPr>
              <a:t>Model 2: </a:t>
            </a:r>
            <a:r>
              <a:rPr lang="en-US" b="1" dirty="0">
                <a:latin typeface="Bookman Old Style" panose="02050604050505020204" pitchFamily="18" charset="0"/>
              </a:rPr>
              <a:t>SARIMA</a:t>
            </a:r>
            <a:endParaRPr lang="en-IN" b="1" dirty="0">
              <a:latin typeface="Bookman Old Style" panose="02050604050505020204" pitchFamily="18" charset="0"/>
            </a:endParaRPr>
          </a:p>
        </p:txBody>
      </p:sp>
      <p:sp>
        <p:nvSpPr>
          <p:cNvPr id="25" name="TextBox 24">
            <a:extLst>
              <a:ext uri="{FF2B5EF4-FFF2-40B4-BE49-F238E27FC236}">
                <a16:creationId xmlns:a16="http://schemas.microsoft.com/office/drawing/2014/main" id="{A2062C4B-4C29-4C31-86A1-C0455026E9CA}"/>
              </a:ext>
            </a:extLst>
          </p:cNvPr>
          <p:cNvSpPr txBox="1"/>
          <p:nvPr/>
        </p:nvSpPr>
        <p:spPr>
          <a:xfrm rot="16200000">
            <a:off x="-198362" y="3282805"/>
            <a:ext cx="689111" cy="292388"/>
          </a:xfrm>
          <a:prstGeom prst="rect">
            <a:avLst/>
          </a:prstGeom>
          <a:noFill/>
        </p:spPr>
        <p:txBody>
          <a:bodyPr wrap="square" rtlCol="0">
            <a:spAutoFit/>
          </a:bodyPr>
          <a:lstStyle/>
          <a:p>
            <a:r>
              <a:rPr lang="en-US" sz="1300" dirty="0">
                <a:latin typeface="Bookman Old Style" panose="02050604050505020204" pitchFamily="18" charset="0"/>
              </a:rPr>
              <a:t>Price</a:t>
            </a:r>
            <a:endParaRPr lang="en-IN" sz="1300" dirty="0">
              <a:latin typeface="Bookman Old Style" panose="02050604050505020204" pitchFamily="18" charset="0"/>
            </a:endParaRPr>
          </a:p>
        </p:txBody>
      </p:sp>
      <p:graphicFrame>
        <p:nvGraphicFramePr>
          <p:cNvPr id="29" name="Table 28">
            <a:extLst>
              <a:ext uri="{FF2B5EF4-FFF2-40B4-BE49-F238E27FC236}">
                <a16:creationId xmlns:a16="http://schemas.microsoft.com/office/drawing/2014/main" id="{1E413BF9-8A47-4AE2-A13A-E7E7A7308738}"/>
              </a:ext>
            </a:extLst>
          </p:cNvPr>
          <p:cNvGraphicFramePr>
            <a:graphicFrameLocks noGrp="1"/>
          </p:cNvGraphicFramePr>
          <p:nvPr>
            <p:extLst>
              <p:ext uri="{D42A27DB-BD31-4B8C-83A1-F6EECF244321}">
                <p14:modId xmlns:p14="http://schemas.microsoft.com/office/powerpoint/2010/main" val="3461570265"/>
              </p:ext>
            </p:extLst>
          </p:nvPr>
        </p:nvGraphicFramePr>
        <p:xfrm>
          <a:off x="569840" y="5624633"/>
          <a:ext cx="5168349" cy="1076960"/>
        </p:xfrm>
        <a:graphic>
          <a:graphicData uri="http://schemas.openxmlformats.org/drawingml/2006/table">
            <a:tbl>
              <a:tblPr firstRow="1" bandRow="1">
                <a:tableStyleId>{C083E6E3-FA7D-4D7B-A595-EF9225AFEA82}</a:tableStyleId>
              </a:tblPr>
              <a:tblGrid>
                <a:gridCol w="3631098">
                  <a:extLst>
                    <a:ext uri="{9D8B030D-6E8A-4147-A177-3AD203B41FA5}">
                      <a16:colId xmlns:a16="http://schemas.microsoft.com/office/drawing/2014/main" val="2434059384"/>
                    </a:ext>
                  </a:extLst>
                </a:gridCol>
                <a:gridCol w="1537251">
                  <a:extLst>
                    <a:ext uri="{9D8B030D-6E8A-4147-A177-3AD203B41FA5}">
                      <a16:colId xmlns:a16="http://schemas.microsoft.com/office/drawing/2014/main" val="191540462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latin typeface="Bookman Old Style" panose="02050604050505020204" pitchFamily="18" charset="0"/>
                        </a:rPr>
                        <a:t>AIC (</a:t>
                      </a:r>
                      <a:r>
                        <a:rPr lang="en-IN" sz="1600" b="0" i="0" kern="1200" dirty="0">
                          <a:solidFill>
                            <a:schemeClr val="tx1"/>
                          </a:solidFill>
                          <a:effectLst/>
                          <a:latin typeface="Bookman Old Style" panose="02050604050505020204" pitchFamily="18" charset="0"/>
                          <a:ea typeface="+mn-ea"/>
                          <a:cs typeface="+mn-cs"/>
                        </a:rPr>
                        <a:t>Akaike Information Criterion</a:t>
                      </a:r>
                      <a:r>
                        <a:rPr lang="en-IN" sz="1400" b="0" i="0" kern="1200" dirty="0">
                          <a:solidFill>
                            <a:schemeClr val="tx1"/>
                          </a:solidFill>
                          <a:effectLst/>
                          <a:latin typeface="Bookman Old Style" panose="02050604050505020204" pitchFamily="18" charset="0"/>
                          <a:ea typeface="+mn-ea"/>
                          <a:cs typeface="+mn-cs"/>
                        </a:rPr>
                        <a:t>)</a:t>
                      </a:r>
                      <a:endParaRPr lang="en-IN" sz="1800" b="0" i="0" kern="1200" dirty="0">
                        <a:solidFill>
                          <a:schemeClr val="tx1"/>
                        </a:solidFill>
                        <a:effectLst/>
                        <a:latin typeface="Bookman Old Style" panose="0205060405050502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a:r>
                        <a:rPr lang="en-US" sz="1600" b="0" dirty="0">
                          <a:latin typeface="Bookman Old Style" panose="02050604050505020204" pitchFamily="18" charset="0"/>
                        </a:rPr>
                        <a:t>986.1</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2185387345"/>
                  </a:ext>
                </a:extLst>
              </a:tr>
              <a:tr h="370840">
                <a:tc>
                  <a:txBody>
                    <a:bodyPr/>
                    <a:lstStyle/>
                    <a:p>
                      <a:r>
                        <a:rPr lang="en-US" sz="1600" b="0" dirty="0">
                          <a:latin typeface="Bookman Old Style" panose="02050604050505020204" pitchFamily="18" charset="0"/>
                        </a:rPr>
                        <a:t>MAE (Mean Absolute Error)</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a:r>
                        <a:rPr lang="en-US" sz="1600" b="0" dirty="0">
                          <a:latin typeface="Bookman Old Style" panose="02050604050505020204" pitchFamily="18" charset="0"/>
                        </a:rPr>
                        <a:t>2647.98</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4279275602"/>
                  </a:ext>
                </a:extLst>
              </a:tr>
              <a:tr h="370840">
                <a:tc>
                  <a:txBody>
                    <a:bodyPr/>
                    <a:lstStyle/>
                    <a:p>
                      <a:r>
                        <a:rPr lang="en-US" sz="1600" b="0" dirty="0">
                          <a:latin typeface="Bookman Old Style" panose="02050604050505020204" pitchFamily="18" charset="0"/>
                        </a:rPr>
                        <a:t>RMSE (Root Mean Square Error)</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a:r>
                        <a:rPr lang="en-US" sz="1600" b="0" dirty="0">
                          <a:latin typeface="Bookman Old Style" panose="02050604050505020204" pitchFamily="18" charset="0"/>
                        </a:rPr>
                        <a:t>3241.71</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4010418981"/>
                  </a:ext>
                </a:extLst>
              </a:tr>
            </a:tbl>
          </a:graphicData>
        </a:graphic>
      </p:graphicFrame>
      <p:graphicFrame>
        <p:nvGraphicFramePr>
          <p:cNvPr id="31" name="Table 30">
            <a:extLst>
              <a:ext uri="{FF2B5EF4-FFF2-40B4-BE49-F238E27FC236}">
                <a16:creationId xmlns:a16="http://schemas.microsoft.com/office/drawing/2014/main" id="{0331E171-D0D9-4E17-87EA-ADC5D0B6BA51}"/>
              </a:ext>
            </a:extLst>
          </p:cNvPr>
          <p:cNvGraphicFramePr>
            <a:graphicFrameLocks noGrp="1"/>
          </p:cNvGraphicFramePr>
          <p:nvPr>
            <p:extLst>
              <p:ext uri="{D42A27DB-BD31-4B8C-83A1-F6EECF244321}">
                <p14:modId xmlns:p14="http://schemas.microsoft.com/office/powerpoint/2010/main" val="2588029528"/>
              </p:ext>
            </p:extLst>
          </p:nvPr>
        </p:nvGraphicFramePr>
        <p:xfrm>
          <a:off x="6695661" y="5624633"/>
          <a:ext cx="5045765" cy="1112520"/>
        </p:xfrm>
        <a:graphic>
          <a:graphicData uri="http://schemas.openxmlformats.org/drawingml/2006/table">
            <a:tbl>
              <a:tblPr firstRow="1" bandRow="1">
                <a:tableStyleId>{C083E6E3-FA7D-4D7B-A595-EF9225AFEA82}</a:tableStyleId>
              </a:tblPr>
              <a:tblGrid>
                <a:gridCol w="3733800">
                  <a:extLst>
                    <a:ext uri="{9D8B030D-6E8A-4147-A177-3AD203B41FA5}">
                      <a16:colId xmlns:a16="http://schemas.microsoft.com/office/drawing/2014/main" val="2434059384"/>
                    </a:ext>
                  </a:extLst>
                </a:gridCol>
                <a:gridCol w="1311965">
                  <a:extLst>
                    <a:ext uri="{9D8B030D-6E8A-4147-A177-3AD203B41FA5}">
                      <a16:colId xmlns:a16="http://schemas.microsoft.com/office/drawing/2014/main" val="1915404620"/>
                    </a:ext>
                  </a:extLst>
                </a:gridCol>
              </a:tblGrid>
              <a:tr h="370840">
                <a:tc>
                  <a:txBody>
                    <a:bodyPr/>
                    <a:lstStyle/>
                    <a:p>
                      <a:r>
                        <a:rPr lang="en-US" sz="1600" b="0" dirty="0">
                          <a:latin typeface="Bookman Old Style" panose="02050604050505020204" pitchFamily="18" charset="0"/>
                        </a:rPr>
                        <a:t>AIC (</a:t>
                      </a:r>
                      <a:r>
                        <a:rPr lang="en-IN" sz="1600" b="0" i="0" kern="1200" dirty="0">
                          <a:solidFill>
                            <a:schemeClr val="tx1"/>
                          </a:solidFill>
                          <a:effectLst/>
                          <a:latin typeface="Bookman Old Style" panose="02050604050505020204" pitchFamily="18" charset="0"/>
                          <a:ea typeface="+mn-ea"/>
                          <a:cs typeface="+mn-cs"/>
                        </a:rPr>
                        <a:t>Akaike Information Criterion</a:t>
                      </a:r>
                      <a:r>
                        <a:rPr lang="en-IN" sz="1400" b="0" i="0" kern="1200" dirty="0">
                          <a:solidFill>
                            <a:schemeClr val="tx1"/>
                          </a:solidFill>
                          <a:effectLst/>
                          <a:latin typeface="Bookman Old Style" panose="02050604050505020204" pitchFamily="18" charset="0"/>
                          <a:ea typeface="+mn-ea"/>
                          <a:cs typeface="+mn-cs"/>
                        </a:rPr>
                        <a:t>)</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a:r>
                        <a:rPr lang="en-US" sz="1600" b="0" dirty="0">
                          <a:latin typeface="Bookman Old Style" panose="02050604050505020204" pitchFamily="18" charset="0"/>
                        </a:rPr>
                        <a:t>1375.9</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2185387345"/>
                  </a:ext>
                </a:extLst>
              </a:tr>
              <a:tr h="370840">
                <a:tc>
                  <a:txBody>
                    <a:bodyPr/>
                    <a:lstStyle/>
                    <a:p>
                      <a:r>
                        <a:rPr lang="en-US" sz="1600" b="0" dirty="0">
                          <a:latin typeface="Bookman Old Style" panose="02050604050505020204" pitchFamily="18" charset="0"/>
                        </a:rPr>
                        <a:t>MAE (Mean Absolute Error)</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a:r>
                        <a:rPr lang="en-US" sz="1600" b="0" dirty="0">
                          <a:latin typeface="Bookman Old Style" panose="02050604050505020204" pitchFamily="18" charset="0"/>
                        </a:rPr>
                        <a:t>2356.05</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4279275602"/>
                  </a:ext>
                </a:extLst>
              </a:tr>
              <a:tr h="370840">
                <a:tc>
                  <a:txBody>
                    <a:bodyPr/>
                    <a:lstStyle/>
                    <a:p>
                      <a:r>
                        <a:rPr lang="en-US" sz="1600" b="0" dirty="0">
                          <a:latin typeface="Bookman Old Style" panose="02050604050505020204" pitchFamily="18" charset="0"/>
                        </a:rPr>
                        <a:t>RMSE (Root Mean Square Error)</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a:r>
                        <a:rPr lang="en-US" sz="1600" b="0" dirty="0">
                          <a:latin typeface="Bookman Old Style" panose="02050604050505020204" pitchFamily="18" charset="0"/>
                        </a:rPr>
                        <a:t>2962.43</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4010418981"/>
                  </a:ext>
                </a:extLst>
              </a:tr>
            </a:tbl>
          </a:graphicData>
        </a:graphic>
      </p:graphicFrame>
      <p:sp>
        <p:nvSpPr>
          <p:cNvPr id="32" name="TextBox 31">
            <a:extLst>
              <a:ext uri="{FF2B5EF4-FFF2-40B4-BE49-F238E27FC236}">
                <a16:creationId xmlns:a16="http://schemas.microsoft.com/office/drawing/2014/main" id="{A8E73B70-70AA-4343-B69B-012A6A31DCE4}"/>
              </a:ext>
            </a:extLst>
          </p:cNvPr>
          <p:cNvSpPr txBox="1"/>
          <p:nvPr/>
        </p:nvSpPr>
        <p:spPr>
          <a:xfrm>
            <a:off x="795129" y="619120"/>
            <a:ext cx="4227445" cy="523220"/>
          </a:xfrm>
          <a:prstGeom prst="rect">
            <a:avLst/>
          </a:prstGeom>
          <a:noFill/>
        </p:spPr>
        <p:txBody>
          <a:bodyPr wrap="square" rtlCol="0">
            <a:spAutoFit/>
          </a:bodyPr>
          <a:lstStyle/>
          <a:p>
            <a:pPr algn="ctr"/>
            <a:r>
              <a:rPr lang="en-US" sz="1400" dirty="0">
                <a:latin typeface="Bookman Old Style" panose="02050604050505020204" pitchFamily="18" charset="0"/>
              </a:rPr>
              <a:t>Graph of Host Since VS Actual and </a:t>
            </a:r>
          </a:p>
          <a:p>
            <a:pPr algn="ctr"/>
            <a:r>
              <a:rPr lang="en-US" sz="1400" dirty="0">
                <a:latin typeface="Bookman Old Style" panose="02050604050505020204" pitchFamily="18" charset="0"/>
              </a:rPr>
              <a:t>Predicted Price</a:t>
            </a:r>
            <a:endParaRPr lang="en-IN" sz="1400" dirty="0">
              <a:latin typeface="Bookman Old Style" panose="02050604050505020204" pitchFamily="18" charset="0"/>
            </a:endParaRPr>
          </a:p>
        </p:txBody>
      </p:sp>
      <p:sp>
        <p:nvSpPr>
          <p:cNvPr id="33" name="TextBox 32">
            <a:extLst>
              <a:ext uri="{FF2B5EF4-FFF2-40B4-BE49-F238E27FC236}">
                <a16:creationId xmlns:a16="http://schemas.microsoft.com/office/drawing/2014/main" id="{EAE94E31-B82B-41B3-93E8-65A27EEFEC07}"/>
              </a:ext>
            </a:extLst>
          </p:cNvPr>
          <p:cNvSpPr txBox="1"/>
          <p:nvPr/>
        </p:nvSpPr>
        <p:spPr>
          <a:xfrm>
            <a:off x="7977809" y="604522"/>
            <a:ext cx="3670852" cy="523220"/>
          </a:xfrm>
          <a:prstGeom prst="rect">
            <a:avLst/>
          </a:prstGeom>
          <a:noFill/>
        </p:spPr>
        <p:txBody>
          <a:bodyPr wrap="square" rtlCol="0">
            <a:spAutoFit/>
          </a:bodyPr>
          <a:lstStyle/>
          <a:p>
            <a:pPr algn="ctr"/>
            <a:r>
              <a:rPr lang="en-US" sz="1400" dirty="0">
                <a:latin typeface="Bookman Old Style" panose="02050604050505020204" pitchFamily="18" charset="0"/>
              </a:rPr>
              <a:t>Graph of Host Since VS Actual and </a:t>
            </a:r>
          </a:p>
          <a:p>
            <a:pPr algn="ctr"/>
            <a:r>
              <a:rPr lang="en-US" sz="1400" dirty="0">
                <a:latin typeface="Bookman Old Style" panose="02050604050505020204" pitchFamily="18" charset="0"/>
              </a:rPr>
              <a:t>Predicted Price</a:t>
            </a:r>
            <a:endParaRPr lang="en-IN" sz="1400" dirty="0">
              <a:latin typeface="Bookman Old Style" panose="02050604050505020204" pitchFamily="18" charset="0"/>
            </a:endParaRPr>
          </a:p>
        </p:txBody>
      </p:sp>
      <p:sp>
        <p:nvSpPr>
          <p:cNvPr id="14" name="TextBox 13">
            <a:extLst>
              <a:ext uri="{FF2B5EF4-FFF2-40B4-BE49-F238E27FC236}">
                <a16:creationId xmlns:a16="http://schemas.microsoft.com/office/drawing/2014/main" id="{9AA32E7D-87DA-46C0-BB2D-B0F0D913F685}"/>
              </a:ext>
            </a:extLst>
          </p:cNvPr>
          <p:cNvSpPr txBox="1"/>
          <p:nvPr/>
        </p:nvSpPr>
        <p:spPr>
          <a:xfrm>
            <a:off x="66257" y="5205066"/>
            <a:ext cx="1033670" cy="230832"/>
          </a:xfrm>
          <a:prstGeom prst="rect">
            <a:avLst/>
          </a:prstGeom>
          <a:noFill/>
        </p:spPr>
        <p:txBody>
          <a:bodyPr wrap="square" rtlCol="0">
            <a:spAutoFit/>
          </a:bodyPr>
          <a:lstStyle/>
          <a:p>
            <a:r>
              <a:rPr lang="en-US" sz="900" b="1" dirty="0"/>
              <a:t>Oct 2008</a:t>
            </a:r>
            <a:endParaRPr lang="en-IN" sz="900" b="1" dirty="0"/>
          </a:p>
        </p:txBody>
      </p:sp>
      <p:sp>
        <p:nvSpPr>
          <p:cNvPr id="15" name="TextBox 14">
            <a:extLst>
              <a:ext uri="{FF2B5EF4-FFF2-40B4-BE49-F238E27FC236}">
                <a16:creationId xmlns:a16="http://schemas.microsoft.com/office/drawing/2014/main" id="{B4404692-5965-0781-6432-234B597633F2}"/>
              </a:ext>
            </a:extLst>
          </p:cNvPr>
          <p:cNvSpPr txBox="1"/>
          <p:nvPr/>
        </p:nvSpPr>
        <p:spPr>
          <a:xfrm>
            <a:off x="5707296" y="5190254"/>
            <a:ext cx="1033670" cy="230832"/>
          </a:xfrm>
          <a:prstGeom prst="rect">
            <a:avLst/>
          </a:prstGeom>
          <a:noFill/>
        </p:spPr>
        <p:txBody>
          <a:bodyPr wrap="square" rtlCol="0">
            <a:spAutoFit/>
          </a:bodyPr>
          <a:lstStyle/>
          <a:p>
            <a:r>
              <a:rPr lang="en-US" sz="900" b="1" dirty="0"/>
              <a:t>Dec 2015</a:t>
            </a:r>
            <a:endParaRPr lang="en-IN" sz="900" b="1" dirty="0"/>
          </a:p>
        </p:txBody>
      </p:sp>
      <p:sp>
        <p:nvSpPr>
          <p:cNvPr id="19" name="TextBox 18">
            <a:extLst>
              <a:ext uri="{FF2B5EF4-FFF2-40B4-BE49-F238E27FC236}">
                <a16:creationId xmlns:a16="http://schemas.microsoft.com/office/drawing/2014/main" id="{28042116-3501-DD3A-1CED-0D37370C1FAA}"/>
              </a:ext>
            </a:extLst>
          </p:cNvPr>
          <p:cNvSpPr txBox="1"/>
          <p:nvPr/>
        </p:nvSpPr>
        <p:spPr>
          <a:xfrm>
            <a:off x="11608908" y="5183153"/>
            <a:ext cx="1033670" cy="230832"/>
          </a:xfrm>
          <a:prstGeom prst="rect">
            <a:avLst/>
          </a:prstGeom>
          <a:noFill/>
        </p:spPr>
        <p:txBody>
          <a:bodyPr wrap="square" rtlCol="0">
            <a:spAutoFit/>
          </a:bodyPr>
          <a:lstStyle/>
          <a:p>
            <a:r>
              <a:rPr lang="en-US" sz="900" b="1" dirty="0"/>
              <a:t>Dec 2015</a:t>
            </a:r>
            <a:endParaRPr lang="en-IN" sz="900" b="1" dirty="0"/>
          </a:p>
        </p:txBody>
      </p:sp>
      <p:sp>
        <p:nvSpPr>
          <p:cNvPr id="20" name="TextBox 19">
            <a:extLst>
              <a:ext uri="{FF2B5EF4-FFF2-40B4-BE49-F238E27FC236}">
                <a16:creationId xmlns:a16="http://schemas.microsoft.com/office/drawing/2014/main" id="{0260F235-3662-5B1D-D35A-03545FB0CBD3}"/>
              </a:ext>
            </a:extLst>
          </p:cNvPr>
          <p:cNvSpPr txBox="1"/>
          <p:nvPr/>
        </p:nvSpPr>
        <p:spPr>
          <a:xfrm rot="16200000">
            <a:off x="5854702" y="2930555"/>
            <a:ext cx="713314" cy="307777"/>
          </a:xfrm>
          <a:prstGeom prst="rect">
            <a:avLst/>
          </a:prstGeom>
          <a:noFill/>
        </p:spPr>
        <p:txBody>
          <a:bodyPr wrap="square" rtlCol="0">
            <a:spAutoFit/>
          </a:bodyPr>
          <a:lstStyle/>
          <a:p>
            <a:r>
              <a:rPr lang="en-US" sz="1400" b="1" dirty="0"/>
              <a:t>Price</a:t>
            </a:r>
            <a:endParaRPr lang="en-IN" sz="1200" b="1" dirty="0"/>
          </a:p>
        </p:txBody>
      </p:sp>
      <p:sp>
        <p:nvSpPr>
          <p:cNvPr id="21" name="TextBox 20">
            <a:extLst>
              <a:ext uri="{FF2B5EF4-FFF2-40B4-BE49-F238E27FC236}">
                <a16:creationId xmlns:a16="http://schemas.microsoft.com/office/drawing/2014/main" id="{594CA7AF-E40F-A4C5-AA21-73611953C09B}"/>
              </a:ext>
            </a:extLst>
          </p:cNvPr>
          <p:cNvSpPr txBox="1"/>
          <p:nvPr/>
        </p:nvSpPr>
        <p:spPr>
          <a:xfrm>
            <a:off x="3020418" y="5340626"/>
            <a:ext cx="629480" cy="276999"/>
          </a:xfrm>
          <a:prstGeom prst="rect">
            <a:avLst/>
          </a:prstGeom>
          <a:noFill/>
        </p:spPr>
        <p:txBody>
          <a:bodyPr wrap="square" rtlCol="0">
            <a:spAutoFit/>
          </a:bodyPr>
          <a:lstStyle/>
          <a:p>
            <a:r>
              <a:rPr lang="en-US" sz="1200" b="1" dirty="0"/>
              <a:t>Date</a:t>
            </a:r>
            <a:endParaRPr lang="en-IN" sz="1200" b="1" dirty="0"/>
          </a:p>
        </p:txBody>
      </p:sp>
      <p:sp>
        <p:nvSpPr>
          <p:cNvPr id="26" name="TextBox 25">
            <a:extLst>
              <a:ext uri="{FF2B5EF4-FFF2-40B4-BE49-F238E27FC236}">
                <a16:creationId xmlns:a16="http://schemas.microsoft.com/office/drawing/2014/main" id="{05E36A83-C2DE-AD06-1537-72BF7F2DAAE1}"/>
              </a:ext>
            </a:extLst>
          </p:cNvPr>
          <p:cNvSpPr txBox="1"/>
          <p:nvPr/>
        </p:nvSpPr>
        <p:spPr>
          <a:xfrm>
            <a:off x="9041294" y="5325519"/>
            <a:ext cx="629480" cy="276999"/>
          </a:xfrm>
          <a:prstGeom prst="rect">
            <a:avLst/>
          </a:prstGeom>
          <a:noFill/>
        </p:spPr>
        <p:txBody>
          <a:bodyPr wrap="square" rtlCol="0">
            <a:spAutoFit/>
          </a:bodyPr>
          <a:lstStyle/>
          <a:p>
            <a:r>
              <a:rPr lang="en-US" sz="1200" b="1" dirty="0"/>
              <a:t>Date</a:t>
            </a:r>
            <a:endParaRPr lang="en-IN" sz="1200" b="1" dirty="0"/>
          </a:p>
        </p:txBody>
      </p:sp>
    </p:spTree>
    <p:extLst>
      <p:ext uri="{BB962C8B-B14F-4D97-AF65-F5344CB8AC3E}">
        <p14:creationId xmlns:p14="http://schemas.microsoft.com/office/powerpoint/2010/main" val="1414981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8C5D34-F4E2-4303-8EE2-E703EDE5016C}"/>
              </a:ext>
            </a:extLst>
          </p:cNvPr>
          <p:cNvSpPr txBox="1"/>
          <p:nvPr/>
        </p:nvSpPr>
        <p:spPr>
          <a:xfrm>
            <a:off x="0" y="50561"/>
            <a:ext cx="12192000" cy="369332"/>
          </a:xfrm>
          <a:prstGeom prst="rect">
            <a:avLst/>
          </a:prstGeom>
          <a:noFill/>
        </p:spPr>
        <p:txBody>
          <a:bodyPr wrap="square" rtlCol="0">
            <a:spAutoFit/>
          </a:bodyPr>
          <a:lstStyle/>
          <a:p>
            <a:pPr algn="ctr"/>
            <a:r>
              <a:rPr lang="en-IN" b="1" dirty="0">
                <a:latin typeface="Bookman Old Style" panose="02050604050505020204" pitchFamily="18" charset="0"/>
              </a:rPr>
              <a:t>Model 3: SARIMAX</a:t>
            </a:r>
            <a:r>
              <a:rPr lang="en-US" b="1" dirty="0">
                <a:latin typeface="Bookman Old Style" panose="02050604050505020204" pitchFamily="18" charset="0"/>
              </a:rPr>
              <a:t> Method</a:t>
            </a:r>
            <a:endParaRPr lang="en-IN" b="1" dirty="0">
              <a:latin typeface="Bookman Old Style" panose="02050604050505020204" pitchFamily="18" charset="0"/>
            </a:endParaRPr>
          </a:p>
        </p:txBody>
      </p:sp>
      <p:pic>
        <p:nvPicPr>
          <p:cNvPr id="4" name="Picture 3">
            <a:extLst>
              <a:ext uri="{FF2B5EF4-FFF2-40B4-BE49-F238E27FC236}">
                <a16:creationId xmlns:a16="http://schemas.microsoft.com/office/drawing/2014/main" id="{96CE53EA-9DDD-4E3A-BCB7-C0C4AA64022B}"/>
              </a:ext>
            </a:extLst>
          </p:cNvPr>
          <p:cNvPicPr>
            <a:picLocks noChangeAspect="1"/>
          </p:cNvPicPr>
          <p:nvPr/>
        </p:nvPicPr>
        <p:blipFill rotWithShape="1">
          <a:blip r:embed="rId2"/>
          <a:srcRect t="5159"/>
          <a:stretch/>
        </p:blipFill>
        <p:spPr>
          <a:xfrm>
            <a:off x="0" y="681622"/>
            <a:ext cx="5406887" cy="4692170"/>
          </a:xfrm>
          <a:prstGeom prst="rect">
            <a:avLst/>
          </a:prstGeom>
        </p:spPr>
      </p:pic>
      <p:sp>
        <p:nvSpPr>
          <p:cNvPr id="5" name="TextBox 4">
            <a:extLst>
              <a:ext uri="{FF2B5EF4-FFF2-40B4-BE49-F238E27FC236}">
                <a16:creationId xmlns:a16="http://schemas.microsoft.com/office/drawing/2014/main" id="{E3A68324-F991-4425-8DFC-9FB424322097}"/>
              </a:ext>
            </a:extLst>
          </p:cNvPr>
          <p:cNvSpPr txBox="1"/>
          <p:nvPr/>
        </p:nvSpPr>
        <p:spPr>
          <a:xfrm>
            <a:off x="212033" y="5560825"/>
            <a:ext cx="5671931" cy="615553"/>
          </a:xfrm>
          <a:prstGeom prst="rect">
            <a:avLst/>
          </a:prstGeom>
          <a:noFill/>
        </p:spPr>
        <p:txBody>
          <a:bodyPr wrap="square" rtlCol="0">
            <a:spAutoFit/>
          </a:bodyPr>
          <a:lstStyle/>
          <a:p>
            <a:r>
              <a:rPr lang="en-US" b="1" dirty="0">
                <a:latin typeface="Bookman Old Style" panose="02050604050505020204" pitchFamily="18" charset="0"/>
              </a:rPr>
              <a:t>Exogenous variables: </a:t>
            </a:r>
            <a:r>
              <a:rPr lang="en-US" sz="1600" dirty="0">
                <a:latin typeface="Bookman Old Style" panose="02050604050505020204" pitchFamily="18" charset="0"/>
              </a:rPr>
              <a:t>accommodates, bedrooms, beds, bathrooms, guests.</a:t>
            </a:r>
            <a:endParaRPr lang="en-IN" dirty="0">
              <a:latin typeface="Bookman Old Style" panose="02050604050505020204" pitchFamily="18" charset="0"/>
            </a:endParaRPr>
          </a:p>
        </p:txBody>
      </p:sp>
      <p:sp>
        <p:nvSpPr>
          <p:cNvPr id="6" name="TextBox 5">
            <a:extLst>
              <a:ext uri="{FF2B5EF4-FFF2-40B4-BE49-F238E27FC236}">
                <a16:creationId xmlns:a16="http://schemas.microsoft.com/office/drawing/2014/main" id="{B1ED45BB-496C-4E69-B578-ED6B2F35B5E6}"/>
              </a:ext>
            </a:extLst>
          </p:cNvPr>
          <p:cNvSpPr txBox="1"/>
          <p:nvPr/>
        </p:nvSpPr>
        <p:spPr>
          <a:xfrm>
            <a:off x="2120348" y="369332"/>
            <a:ext cx="2756451" cy="369332"/>
          </a:xfrm>
          <a:prstGeom prst="rect">
            <a:avLst/>
          </a:prstGeom>
          <a:noFill/>
        </p:spPr>
        <p:txBody>
          <a:bodyPr wrap="square" rtlCol="0">
            <a:spAutoFit/>
          </a:bodyPr>
          <a:lstStyle/>
          <a:p>
            <a:r>
              <a:rPr lang="en-US" dirty="0">
                <a:latin typeface="Bookman Old Style" panose="02050604050505020204" pitchFamily="18" charset="0"/>
              </a:rPr>
              <a:t>Correlation with Price</a:t>
            </a:r>
            <a:endParaRPr lang="en-IN" dirty="0">
              <a:latin typeface="Bookman Old Style" panose="02050604050505020204" pitchFamily="18" charset="0"/>
            </a:endParaRPr>
          </a:p>
        </p:txBody>
      </p:sp>
      <p:pic>
        <p:nvPicPr>
          <p:cNvPr id="7" name="Picture 6">
            <a:extLst>
              <a:ext uri="{FF2B5EF4-FFF2-40B4-BE49-F238E27FC236}">
                <a16:creationId xmlns:a16="http://schemas.microsoft.com/office/drawing/2014/main" id="{3B832927-522F-48F5-87E7-B2D79746B780}"/>
              </a:ext>
            </a:extLst>
          </p:cNvPr>
          <p:cNvPicPr>
            <a:picLocks noChangeAspect="1"/>
          </p:cNvPicPr>
          <p:nvPr/>
        </p:nvPicPr>
        <p:blipFill rotWithShape="1">
          <a:blip r:embed="rId3"/>
          <a:srcRect t="3937" b="3948"/>
          <a:stretch/>
        </p:blipFill>
        <p:spPr>
          <a:xfrm>
            <a:off x="5512903" y="553999"/>
            <a:ext cx="6573079" cy="4819793"/>
          </a:xfrm>
          <a:prstGeom prst="rect">
            <a:avLst/>
          </a:prstGeom>
        </p:spPr>
      </p:pic>
      <p:sp>
        <p:nvSpPr>
          <p:cNvPr id="10" name="TextBox 9">
            <a:extLst>
              <a:ext uri="{FF2B5EF4-FFF2-40B4-BE49-F238E27FC236}">
                <a16:creationId xmlns:a16="http://schemas.microsoft.com/office/drawing/2014/main" id="{D29AB66F-6B7B-44DB-99AF-73A6941777E5}"/>
              </a:ext>
            </a:extLst>
          </p:cNvPr>
          <p:cNvSpPr txBox="1"/>
          <p:nvPr/>
        </p:nvSpPr>
        <p:spPr>
          <a:xfrm>
            <a:off x="6290905" y="553998"/>
            <a:ext cx="4911060" cy="523220"/>
          </a:xfrm>
          <a:prstGeom prst="rect">
            <a:avLst/>
          </a:prstGeom>
          <a:noFill/>
        </p:spPr>
        <p:txBody>
          <a:bodyPr wrap="square" rtlCol="0">
            <a:spAutoFit/>
          </a:bodyPr>
          <a:lstStyle/>
          <a:p>
            <a:pPr algn="ctr"/>
            <a:r>
              <a:rPr lang="en-US" sz="1400" dirty="0">
                <a:latin typeface="Bookman Old Style" panose="02050604050505020204" pitchFamily="18" charset="0"/>
              </a:rPr>
              <a:t>Graph of Host Since VS Actual and </a:t>
            </a:r>
          </a:p>
          <a:p>
            <a:pPr algn="ctr"/>
            <a:r>
              <a:rPr lang="en-US" sz="1400" dirty="0">
                <a:latin typeface="Bookman Old Style" panose="02050604050505020204" pitchFamily="18" charset="0"/>
              </a:rPr>
              <a:t>Predicted Price</a:t>
            </a:r>
            <a:endParaRPr lang="en-IN" sz="1400" dirty="0">
              <a:latin typeface="Bookman Old Style" panose="02050604050505020204" pitchFamily="18" charset="0"/>
            </a:endParaRPr>
          </a:p>
        </p:txBody>
      </p:sp>
      <p:sp>
        <p:nvSpPr>
          <p:cNvPr id="11" name="TextBox 10">
            <a:extLst>
              <a:ext uri="{FF2B5EF4-FFF2-40B4-BE49-F238E27FC236}">
                <a16:creationId xmlns:a16="http://schemas.microsoft.com/office/drawing/2014/main" id="{C3223C17-E061-AFEB-E41E-E8B9C90C4ADE}"/>
              </a:ext>
            </a:extLst>
          </p:cNvPr>
          <p:cNvSpPr txBox="1"/>
          <p:nvPr/>
        </p:nvSpPr>
        <p:spPr>
          <a:xfrm>
            <a:off x="5367129" y="5205270"/>
            <a:ext cx="1033670" cy="230832"/>
          </a:xfrm>
          <a:prstGeom prst="rect">
            <a:avLst/>
          </a:prstGeom>
          <a:noFill/>
        </p:spPr>
        <p:txBody>
          <a:bodyPr wrap="square" rtlCol="0">
            <a:spAutoFit/>
          </a:bodyPr>
          <a:lstStyle/>
          <a:p>
            <a:r>
              <a:rPr lang="en-US" sz="900" b="1" dirty="0"/>
              <a:t>Oct 2008</a:t>
            </a:r>
            <a:endParaRPr lang="en-IN" sz="900" b="1" dirty="0"/>
          </a:p>
        </p:txBody>
      </p:sp>
      <p:sp>
        <p:nvSpPr>
          <p:cNvPr id="12" name="TextBox 11">
            <a:extLst>
              <a:ext uri="{FF2B5EF4-FFF2-40B4-BE49-F238E27FC236}">
                <a16:creationId xmlns:a16="http://schemas.microsoft.com/office/drawing/2014/main" id="{FD98CBFD-7938-D310-794B-19BB45CDC918}"/>
              </a:ext>
            </a:extLst>
          </p:cNvPr>
          <p:cNvSpPr txBox="1"/>
          <p:nvPr/>
        </p:nvSpPr>
        <p:spPr>
          <a:xfrm>
            <a:off x="11555896" y="5200193"/>
            <a:ext cx="1033670" cy="230832"/>
          </a:xfrm>
          <a:prstGeom prst="rect">
            <a:avLst/>
          </a:prstGeom>
          <a:noFill/>
        </p:spPr>
        <p:txBody>
          <a:bodyPr wrap="square" rtlCol="0">
            <a:spAutoFit/>
          </a:bodyPr>
          <a:lstStyle/>
          <a:p>
            <a:r>
              <a:rPr lang="en-US" sz="900" b="1" dirty="0"/>
              <a:t>Dec 2015</a:t>
            </a:r>
            <a:endParaRPr lang="en-IN" sz="900" b="1" dirty="0"/>
          </a:p>
        </p:txBody>
      </p:sp>
      <p:sp>
        <p:nvSpPr>
          <p:cNvPr id="13" name="TextBox 12">
            <a:extLst>
              <a:ext uri="{FF2B5EF4-FFF2-40B4-BE49-F238E27FC236}">
                <a16:creationId xmlns:a16="http://schemas.microsoft.com/office/drawing/2014/main" id="{8A6F812A-DFC2-6141-129B-D1501C9C49AE}"/>
              </a:ext>
            </a:extLst>
          </p:cNvPr>
          <p:cNvSpPr txBox="1"/>
          <p:nvPr/>
        </p:nvSpPr>
        <p:spPr>
          <a:xfrm rot="16200000">
            <a:off x="5163522" y="2825395"/>
            <a:ext cx="713314" cy="276999"/>
          </a:xfrm>
          <a:prstGeom prst="rect">
            <a:avLst/>
          </a:prstGeom>
          <a:noFill/>
        </p:spPr>
        <p:txBody>
          <a:bodyPr wrap="square" rtlCol="0">
            <a:spAutoFit/>
          </a:bodyPr>
          <a:lstStyle/>
          <a:p>
            <a:r>
              <a:rPr lang="en-US" sz="1200" b="1" dirty="0"/>
              <a:t>Price</a:t>
            </a:r>
            <a:endParaRPr lang="en-IN" sz="1100" b="1" dirty="0"/>
          </a:p>
        </p:txBody>
      </p:sp>
      <p:sp>
        <p:nvSpPr>
          <p:cNvPr id="14" name="TextBox 13">
            <a:extLst>
              <a:ext uri="{FF2B5EF4-FFF2-40B4-BE49-F238E27FC236}">
                <a16:creationId xmlns:a16="http://schemas.microsoft.com/office/drawing/2014/main" id="{FE1CD274-D1DE-D02B-8C8C-0558A5F02EDB}"/>
              </a:ext>
            </a:extLst>
          </p:cNvPr>
          <p:cNvSpPr txBox="1"/>
          <p:nvPr/>
        </p:nvSpPr>
        <p:spPr>
          <a:xfrm>
            <a:off x="8431695" y="5369398"/>
            <a:ext cx="629480" cy="261610"/>
          </a:xfrm>
          <a:prstGeom prst="rect">
            <a:avLst/>
          </a:prstGeom>
          <a:noFill/>
        </p:spPr>
        <p:txBody>
          <a:bodyPr wrap="square" rtlCol="0">
            <a:spAutoFit/>
          </a:bodyPr>
          <a:lstStyle/>
          <a:p>
            <a:r>
              <a:rPr lang="en-US" sz="1100" b="1" dirty="0"/>
              <a:t>Date</a:t>
            </a:r>
            <a:endParaRPr lang="en-IN" sz="1100" b="1" dirty="0"/>
          </a:p>
        </p:txBody>
      </p:sp>
      <p:graphicFrame>
        <p:nvGraphicFramePr>
          <p:cNvPr id="15" name="Table 14">
            <a:extLst>
              <a:ext uri="{FF2B5EF4-FFF2-40B4-BE49-F238E27FC236}">
                <a16:creationId xmlns:a16="http://schemas.microsoft.com/office/drawing/2014/main" id="{86B5A07B-73AA-3BAE-2CB6-B2F2212BBFEF}"/>
              </a:ext>
            </a:extLst>
          </p:cNvPr>
          <p:cNvGraphicFramePr>
            <a:graphicFrameLocks noGrp="1"/>
          </p:cNvGraphicFramePr>
          <p:nvPr>
            <p:extLst>
              <p:ext uri="{D42A27DB-BD31-4B8C-83A1-F6EECF244321}">
                <p14:modId xmlns:p14="http://schemas.microsoft.com/office/powerpoint/2010/main" val="2045948781"/>
              </p:ext>
            </p:extLst>
          </p:nvPr>
        </p:nvGraphicFramePr>
        <p:xfrm>
          <a:off x="6290905" y="5647368"/>
          <a:ext cx="5168349" cy="1076960"/>
        </p:xfrm>
        <a:graphic>
          <a:graphicData uri="http://schemas.openxmlformats.org/drawingml/2006/table">
            <a:tbl>
              <a:tblPr firstRow="1" bandRow="1">
                <a:tableStyleId>{C083E6E3-FA7D-4D7B-A595-EF9225AFEA82}</a:tableStyleId>
              </a:tblPr>
              <a:tblGrid>
                <a:gridCol w="3631098">
                  <a:extLst>
                    <a:ext uri="{9D8B030D-6E8A-4147-A177-3AD203B41FA5}">
                      <a16:colId xmlns:a16="http://schemas.microsoft.com/office/drawing/2014/main" val="2434059384"/>
                    </a:ext>
                  </a:extLst>
                </a:gridCol>
                <a:gridCol w="1537251">
                  <a:extLst>
                    <a:ext uri="{9D8B030D-6E8A-4147-A177-3AD203B41FA5}">
                      <a16:colId xmlns:a16="http://schemas.microsoft.com/office/drawing/2014/main" val="191540462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latin typeface="Bookman Old Style" panose="02050604050505020204" pitchFamily="18" charset="0"/>
                        </a:rPr>
                        <a:t>AIC (</a:t>
                      </a:r>
                      <a:r>
                        <a:rPr lang="en-IN" sz="1600" b="0" i="0" kern="1200" dirty="0">
                          <a:solidFill>
                            <a:schemeClr val="tx1"/>
                          </a:solidFill>
                          <a:effectLst/>
                          <a:latin typeface="Bookman Old Style" panose="02050604050505020204" pitchFamily="18" charset="0"/>
                          <a:ea typeface="+mn-ea"/>
                          <a:cs typeface="+mn-cs"/>
                        </a:rPr>
                        <a:t>Akaike Information Criterion</a:t>
                      </a:r>
                      <a:r>
                        <a:rPr lang="en-IN" sz="1400" b="0" i="0" kern="1200" dirty="0">
                          <a:solidFill>
                            <a:schemeClr val="tx1"/>
                          </a:solidFill>
                          <a:effectLst/>
                          <a:latin typeface="Bookman Old Style" panose="02050604050505020204" pitchFamily="18" charset="0"/>
                          <a:ea typeface="+mn-ea"/>
                          <a:cs typeface="+mn-cs"/>
                        </a:rPr>
                        <a:t>)</a:t>
                      </a:r>
                      <a:endParaRPr lang="en-IN" sz="1800" b="0" i="0" kern="1200" dirty="0">
                        <a:solidFill>
                          <a:schemeClr val="tx1"/>
                        </a:solidFill>
                        <a:effectLst/>
                        <a:latin typeface="Bookman Old Style" panose="0205060405050502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a:r>
                        <a:rPr lang="en-US" sz="1600" b="0" dirty="0">
                          <a:latin typeface="Bookman Old Style" panose="02050604050505020204" pitchFamily="18" charset="0"/>
                        </a:rPr>
                        <a:t>794.5</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2185387345"/>
                  </a:ext>
                </a:extLst>
              </a:tr>
              <a:tr h="370840">
                <a:tc>
                  <a:txBody>
                    <a:bodyPr/>
                    <a:lstStyle/>
                    <a:p>
                      <a:r>
                        <a:rPr lang="en-US" sz="1600" b="0" dirty="0">
                          <a:latin typeface="Bookman Old Style" panose="02050604050505020204" pitchFamily="18" charset="0"/>
                        </a:rPr>
                        <a:t>MAE (Mean Absolute Error)</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a:r>
                        <a:rPr lang="en-US" sz="1600" b="0" dirty="0">
                          <a:latin typeface="Bookman Old Style" panose="02050604050505020204" pitchFamily="18" charset="0"/>
                        </a:rPr>
                        <a:t>810.28</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4279275602"/>
                  </a:ext>
                </a:extLst>
              </a:tr>
              <a:tr h="370840">
                <a:tc>
                  <a:txBody>
                    <a:bodyPr/>
                    <a:lstStyle/>
                    <a:p>
                      <a:r>
                        <a:rPr lang="en-US" sz="1600" b="0" dirty="0">
                          <a:latin typeface="Bookman Old Style" panose="02050604050505020204" pitchFamily="18" charset="0"/>
                        </a:rPr>
                        <a:t>RMSE (Root Mean Square Error)</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a:r>
                        <a:rPr lang="en-US" sz="1600" b="0" dirty="0">
                          <a:latin typeface="Bookman Old Style" panose="02050604050505020204" pitchFamily="18" charset="0"/>
                        </a:rPr>
                        <a:t>960.94</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4010418981"/>
                  </a:ext>
                </a:extLst>
              </a:tr>
            </a:tbl>
          </a:graphicData>
        </a:graphic>
      </p:graphicFrame>
    </p:spTree>
    <p:extLst>
      <p:ext uri="{BB962C8B-B14F-4D97-AF65-F5344CB8AC3E}">
        <p14:creationId xmlns:p14="http://schemas.microsoft.com/office/powerpoint/2010/main" val="2359831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87DFD0-2DE1-4649-99DC-EA14E255006D}"/>
              </a:ext>
            </a:extLst>
          </p:cNvPr>
          <p:cNvPicPr>
            <a:picLocks noChangeAspect="1"/>
          </p:cNvPicPr>
          <p:nvPr/>
        </p:nvPicPr>
        <p:blipFill rotWithShape="1">
          <a:blip r:embed="rId2"/>
          <a:srcRect t="3716" b="3217"/>
          <a:stretch/>
        </p:blipFill>
        <p:spPr>
          <a:xfrm>
            <a:off x="185529" y="649356"/>
            <a:ext cx="6427305" cy="5559288"/>
          </a:xfrm>
          <a:prstGeom prst="rect">
            <a:avLst/>
          </a:prstGeom>
        </p:spPr>
      </p:pic>
      <p:sp>
        <p:nvSpPr>
          <p:cNvPr id="6" name="TextBox 5">
            <a:extLst>
              <a:ext uri="{FF2B5EF4-FFF2-40B4-BE49-F238E27FC236}">
                <a16:creationId xmlns:a16="http://schemas.microsoft.com/office/drawing/2014/main" id="{6686DDFE-54C4-4FA8-A032-08E1725DAE20}"/>
              </a:ext>
            </a:extLst>
          </p:cNvPr>
          <p:cNvSpPr txBox="1"/>
          <p:nvPr/>
        </p:nvSpPr>
        <p:spPr>
          <a:xfrm>
            <a:off x="390938" y="132521"/>
            <a:ext cx="5830957" cy="369332"/>
          </a:xfrm>
          <a:prstGeom prst="rect">
            <a:avLst/>
          </a:prstGeom>
          <a:noFill/>
        </p:spPr>
        <p:txBody>
          <a:bodyPr wrap="square" rtlCol="0">
            <a:spAutoFit/>
          </a:bodyPr>
          <a:lstStyle/>
          <a:p>
            <a:pPr algn="ctr"/>
            <a:r>
              <a:rPr lang="en-US" b="1" dirty="0">
                <a:latin typeface="Bookman Old Style" panose="02050604050505020204" pitchFamily="18" charset="0"/>
              </a:rPr>
              <a:t>Forecasting of next one year using SARIMAX</a:t>
            </a:r>
            <a:endParaRPr lang="en-IN" b="1" dirty="0">
              <a:latin typeface="Bookman Old Style" panose="02050604050505020204" pitchFamily="18" charset="0"/>
            </a:endParaRPr>
          </a:p>
        </p:txBody>
      </p:sp>
      <p:sp>
        <p:nvSpPr>
          <p:cNvPr id="8" name="TextBox 7">
            <a:extLst>
              <a:ext uri="{FF2B5EF4-FFF2-40B4-BE49-F238E27FC236}">
                <a16:creationId xmlns:a16="http://schemas.microsoft.com/office/drawing/2014/main" id="{C00C2470-004B-4AE2-B573-31F1D46BB47D}"/>
              </a:ext>
            </a:extLst>
          </p:cNvPr>
          <p:cNvSpPr txBox="1"/>
          <p:nvPr/>
        </p:nvSpPr>
        <p:spPr>
          <a:xfrm>
            <a:off x="6751983" y="132521"/>
            <a:ext cx="5440018" cy="369332"/>
          </a:xfrm>
          <a:prstGeom prst="rect">
            <a:avLst/>
          </a:prstGeom>
          <a:noFill/>
        </p:spPr>
        <p:txBody>
          <a:bodyPr wrap="square" rtlCol="0">
            <a:spAutoFit/>
          </a:bodyPr>
          <a:lstStyle/>
          <a:p>
            <a:pPr algn="ctr"/>
            <a:r>
              <a:rPr lang="en-US" b="1" dirty="0">
                <a:latin typeface="Bookman Old Style" panose="02050604050505020204" pitchFamily="18" charset="0"/>
              </a:rPr>
              <a:t>Conclusion</a:t>
            </a:r>
            <a:endParaRPr lang="en-IN" b="1" dirty="0">
              <a:latin typeface="Bookman Old Style" panose="02050604050505020204" pitchFamily="18" charset="0"/>
            </a:endParaRPr>
          </a:p>
        </p:txBody>
      </p:sp>
      <p:sp>
        <p:nvSpPr>
          <p:cNvPr id="9" name="TextBox 8">
            <a:extLst>
              <a:ext uri="{FF2B5EF4-FFF2-40B4-BE49-F238E27FC236}">
                <a16:creationId xmlns:a16="http://schemas.microsoft.com/office/drawing/2014/main" id="{7ED5B9DB-CD82-432D-BB81-08E8BA8C7C4C}"/>
              </a:ext>
            </a:extLst>
          </p:cNvPr>
          <p:cNvSpPr txBox="1"/>
          <p:nvPr/>
        </p:nvSpPr>
        <p:spPr>
          <a:xfrm>
            <a:off x="6751983" y="874642"/>
            <a:ext cx="5135217"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latin typeface="Bookman Old Style" panose="02050604050505020204" pitchFamily="18" charset="0"/>
              </a:rPr>
              <a:t>SARIMAX model algorithm has yielded minimum error and AIC and thus  finalized SARIMAX model for revenue forecasting.</a:t>
            </a:r>
          </a:p>
          <a:p>
            <a:pPr marL="285750" indent="-285750" algn="just">
              <a:buFont typeface="Wingdings" panose="05000000000000000000" pitchFamily="2" charset="2"/>
              <a:buChar char="q"/>
            </a:pPr>
            <a:r>
              <a:rPr lang="en-US" sz="1600" dirty="0">
                <a:latin typeface="Bookman Old Style" panose="02050604050505020204" pitchFamily="18" charset="0"/>
              </a:rPr>
              <a:t>Seasonality shows that more bookings were done in the month of August maybe due to the warm weather and especially to attend Sea fair festival where people majorly come to watch the hydroplane races and the Blue Angels which is a Seattle tradition.</a:t>
            </a:r>
          </a:p>
        </p:txBody>
      </p:sp>
      <p:graphicFrame>
        <p:nvGraphicFramePr>
          <p:cNvPr id="2" name="Table 2">
            <a:extLst>
              <a:ext uri="{FF2B5EF4-FFF2-40B4-BE49-F238E27FC236}">
                <a16:creationId xmlns:a16="http://schemas.microsoft.com/office/drawing/2014/main" id="{55482708-BA25-AB89-D8C6-8338BEBFE2D8}"/>
              </a:ext>
            </a:extLst>
          </p:cNvPr>
          <p:cNvGraphicFramePr>
            <a:graphicFrameLocks noGrp="1"/>
          </p:cNvGraphicFramePr>
          <p:nvPr>
            <p:extLst>
              <p:ext uri="{D42A27DB-BD31-4B8C-83A1-F6EECF244321}">
                <p14:modId xmlns:p14="http://schemas.microsoft.com/office/powerpoint/2010/main" val="3636441721"/>
              </p:ext>
            </p:extLst>
          </p:nvPr>
        </p:nvGraphicFramePr>
        <p:xfrm>
          <a:off x="6798365" y="3525077"/>
          <a:ext cx="5241233" cy="2975939"/>
        </p:xfrm>
        <a:graphic>
          <a:graphicData uri="http://schemas.openxmlformats.org/drawingml/2006/table">
            <a:tbl>
              <a:tblPr firstRow="1" bandRow="1">
                <a:tableStyleId>{C083E6E3-FA7D-4D7B-A595-EF9225AFEA82}</a:tableStyleId>
              </a:tblPr>
              <a:tblGrid>
                <a:gridCol w="1548697">
                  <a:extLst>
                    <a:ext uri="{9D8B030D-6E8A-4147-A177-3AD203B41FA5}">
                      <a16:colId xmlns:a16="http://schemas.microsoft.com/office/drawing/2014/main" val="3565472460"/>
                    </a:ext>
                  </a:extLst>
                </a:gridCol>
                <a:gridCol w="1278189">
                  <a:extLst>
                    <a:ext uri="{9D8B030D-6E8A-4147-A177-3AD203B41FA5}">
                      <a16:colId xmlns:a16="http://schemas.microsoft.com/office/drawing/2014/main" val="1745406197"/>
                    </a:ext>
                  </a:extLst>
                </a:gridCol>
                <a:gridCol w="1163216">
                  <a:extLst>
                    <a:ext uri="{9D8B030D-6E8A-4147-A177-3AD203B41FA5}">
                      <a16:colId xmlns:a16="http://schemas.microsoft.com/office/drawing/2014/main" val="2657711388"/>
                    </a:ext>
                  </a:extLst>
                </a:gridCol>
                <a:gridCol w="1251131">
                  <a:extLst>
                    <a:ext uri="{9D8B030D-6E8A-4147-A177-3AD203B41FA5}">
                      <a16:colId xmlns:a16="http://schemas.microsoft.com/office/drawing/2014/main" val="3181961959"/>
                    </a:ext>
                  </a:extLst>
                </a:gridCol>
              </a:tblGrid>
              <a:tr h="1007166">
                <a:tc>
                  <a:txBody>
                    <a:bodyPr/>
                    <a:lstStyle/>
                    <a:p>
                      <a:pPr algn="ctr">
                        <a:lnSpc>
                          <a:spcPct val="250000"/>
                        </a:lnSpc>
                      </a:pPr>
                      <a:r>
                        <a:rPr lang="en-IN" sz="1800" dirty="0">
                          <a:latin typeface="Bookman Old Style" panose="02050604050505020204" pitchFamily="18"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Bookman Old Style" panose="02050604050505020204" pitchFamily="18" charset="0"/>
                        </a:rPr>
                        <a:t>AIC</a:t>
                      </a:r>
                    </a:p>
                    <a:p>
                      <a:pPr algn="ctr"/>
                      <a:r>
                        <a:rPr lang="en-US" sz="1400" b="0" dirty="0">
                          <a:latin typeface="Bookman Old Style" panose="02050604050505020204" pitchFamily="18" charset="0"/>
                        </a:rPr>
                        <a:t>(</a:t>
                      </a:r>
                      <a:r>
                        <a:rPr lang="en-IN" sz="1400" b="0" i="0" kern="1200" dirty="0">
                          <a:solidFill>
                            <a:schemeClr val="tx1"/>
                          </a:solidFill>
                          <a:effectLst/>
                          <a:latin typeface="Bookman Old Style" panose="02050604050505020204" pitchFamily="18" charset="0"/>
                          <a:ea typeface="+mn-ea"/>
                          <a:cs typeface="+mn-cs"/>
                        </a:rPr>
                        <a:t>Akaike Information Criterion)</a:t>
                      </a:r>
                      <a:endParaRPr lang="en-IN" sz="140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Bookman Old Style" panose="02050604050505020204" pitchFamily="18" charset="0"/>
                        </a:rPr>
                        <a:t>MAE</a:t>
                      </a:r>
                    </a:p>
                    <a:p>
                      <a:pPr algn="ctr"/>
                      <a:r>
                        <a:rPr lang="en-US" sz="1400" b="0" dirty="0">
                          <a:latin typeface="Bookman Old Style" panose="02050604050505020204" pitchFamily="18" charset="0"/>
                        </a:rPr>
                        <a:t>(Mean Absolute Error)</a:t>
                      </a:r>
                      <a:endParaRPr lang="en-IN" sz="140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Bookman Old Style" panose="02050604050505020204" pitchFamily="18" charset="0"/>
                        </a:rPr>
                        <a:t>RMSE</a:t>
                      </a:r>
                    </a:p>
                    <a:p>
                      <a:pPr algn="l"/>
                      <a:r>
                        <a:rPr lang="en-US" sz="1400" b="0" dirty="0">
                          <a:latin typeface="Bookman Old Style" panose="02050604050505020204" pitchFamily="18" charset="0"/>
                        </a:rPr>
                        <a:t>(Root Mean Square Error)</a:t>
                      </a:r>
                      <a:endParaRPr lang="en-IN" sz="140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263394"/>
                  </a:ext>
                </a:extLst>
              </a:tr>
              <a:tr h="931984">
                <a:tc>
                  <a:txBody>
                    <a:bodyPr/>
                    <a:lstStyle/>
                    <a:p>
                      <a:pPr algn="l"/>
                      <a:r>
                        <a:rPr lang="en-IN" sz="1600" dirty="0">
                          <a:latin typeface="Bookman Old Style" panose="02050604050505020204" pitchFamily="18" charset="0"/>
                        </a:rPr>
                        <a:t>Holt-Winters</a:t>
                      </a:r>
                      <a:r>
                        <a:rPr lang="en-IN" sz="1400" dirty="0">
                          <a:latin typeface="Bookman Old Style" panose="02050604050505020204" pitchFamily="18" charset="0"/>
                        </a:rPr>
                        <a:t> (Triple Exponent Smoothening)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250000"/>
                        </a:lnSpc>
                        <a:spcBef>
                          <a:spcPts val="0"/>
                        </a:spcBef>
                        <a:spcAft>
                          <a:spcPts val="0"/>
                        </a:spcAft>
                        <a:buClrTx/>
                        <a:buSzTx/>
                        <a:buFontTx/>
                        <a:buNone/>
                        <a:tabLst/>
                        <a:defRPr/>
                      </a:pPr>
                      <a:r>
                        <a:rPr lang="en-US" sz="1600" b="0" dirty="0">
                          <a:latin typeface="Bookman Old Style" panose="02050604050505020204" pitchFamily="18" charset="0"/>
                        </a:rPr>
                        <a:t>986.1</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250000"/>
                        </a:lnSpc>
                        <a:spcBef>
                          <a:spcPts val="0"/>
                        </a:spcBef>
                        <a:spcAft>
                          <a:spcPts val="0"/>
                        </a:spcAft>
                        <a:buClrTx/>
                        <a:buSzTx/>
                        <a:buFontTx/>
                        <a:buNone/>
                        <a:tabLst/>
                        <a:defRPr/>
                      </a:pPr>
                      <a:r>
                        <a:rPr lang="en-US" sz="1600" b="0" dirty="0">
                          <a:latin typeface="Bookman Old Style" panose="02050604050505020204" pitchFamily="18" charset="0"/>
                        </a:rPr>
                        <a:t>2647.98</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250000"/>
                        </a:lnSpc>
                        <a:spcBef>
                          <a:spcPts val="0"/>
                        </a:spcBef>
                        <a:spcAft>
                          <a:spcPts val="0"/>
                        </a:spcAft>
                        <a:buClrTx/>
                        <a:buSzTx/>
                        <a:buFontTx/>
                        <a:buNone/>
                        <a:tabLst/>
                        <a:defRPr/>
                      </a:pPr>
                      <a:r>
                        <a:rPr lang="en-US" sz="1600" b="0" dirty="0">
                          <a:latin typeface="Bookman Old Style" panose="02050604050505020204" pitchFamily="18" charset="0"/>
                        </a:rPr>
                        <a:t>3241.71</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815834"/>
                  </a:ext>
                </a:extLst>
              </a:tr>
              <a:tr h="436018">
                <a:tc>
                  <a:txBody>
                    <a:bodyPr/>
                    <a:lstStyle/>
                    <a:p>
                      <a:pPr algn="ctr">
                        <a:lnSpc>
                          <a:spcPct val="150000"/>
                        </a:lnSpc>
                      </a:pPr>
                      <a:r>
                        <a:rPr lang="en-IN" sz="1600" dirty="0">
                          <a:latin typeface="Bookman Old Style" panose="02050604050505020204" pitchFamily="18" charset="0"/>
                        </a:rPr>
                        <a:t>SARIMA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b="0" dirty="0">
                          <a:latin typeface="Bookman Old Style" panose="02050604050505020204" pitchFamily="18" charset="0"/>
                        </a:rPr>
                        <a:t>1375.9</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b="0" dirty="0">
                          <a:latin typeface="Bookman Old Style" panose="02050604050505020204" pitchFamily="18" charset="0"/>
                        </a:rPr>
                        <a:t>2356.05</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b="0" dirty="0">
                          <a:latin typeface="Bookman Old Style" panose="02050604050505020204" pitchFamily="18" charset="0"/>
                        </a:rPr>
                        <a:t>2962.43</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710295"/>
                  </a:ext>
                </a:extLst>
              </a:tr>
              <a:tr h="55739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IN" sz="1600" dirty="0">
                          <a:latin typeface="Bookman Old Style" panose="02050604050505020204" pitchFamily="18" charset="0"/>
                        </a:rPr>
                        <a:t>SARIMAX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b="0" dirty="0">
                          <a:latin typeface="Bookman Old Style" panose="02050604050505020204" pitchFamily="18" charset="0"/>
                        </a:rPr>
                        <a:t>794.5</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b="0" dirty="0">
                          <a:latin typeface="Bookman Old Style" panose="02050604050505020204" pitchFamily="18" charset="0"/>
                        </a:rPr>
                        <a:t>810.28</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b="0" dirty="0">
                          <a:latin typeface="Bookman Old Style" panose="02050604050505020204" pitchFamily="18" charset="0"/>
                        </a:rPr>
                        <a:t>960.94</a:t>
                      </a:r>
                      <a:endParaRPr lang="en-IN" sz="1600" b="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2537028"/>
                  </a:ext>
                </a:extLst>
              </a:tr>
            </a:tbl>
          </a:graphicData>
        </a:graphic>
      </p:graphicFrame>
      <p:sp>
        <p:nvSpPr>
          <p:cNvPr id="7" name="TextBox 6">
            <a:extLst>
              <a:ext uri="{FF2B5EF4-FFF2-40B4-BE49-F238E27FC236}">
                <a16:creationId xmlns:a16="http://schemas.microsoft.com/office/drawing/2014/main" id="{C4CAD032-6489-8660-85E0-3D39D130CE1A}"/>
              </a:ext>
            </a:extLst>
          </p:cNvPr>
          <p:cNvSpPr txBox="1"/>
          <p:nvPr/>
        </p:nvSpPr>
        <p:spPr>
          <a:xfrm rot="16200000">
            <a:off x="-218159" y="3386578"/>
            <a:ext cx="713314" cy="276999"/>
          </a:xfrm>
          <a:prstGeom prst="rect">
            <a:avLst/>
          </a:prstGeom>
          <a:noFill/>
        </p:spPr>
        <p:txBody>
          <a:bodyPr wrap="square" rtlCol="0">
            <a:spAutoFit/>
          </a:bodyPr>
          <a:lstStyle/>
          <a:p>
            <a:r>
              <a:rPr lang="en-US" sz="1200" b="1" dirty="0"/>
              <a:t>Price</a:t>
            </a:r>
            <a:endParaRPr lang="en-IN" sz="1100" b="1" dirty="0"/>
          </a:p>
        </p:txBody>
      </p:sp>
      <p:sp>
        <p:nvSpPr>
          <p:cNvPr id="10" name="TextBox 9">
            <a:extLst>
              <a:ext uri="{FF2B5EF4-FFF2-40B4-BE49-F238E27FC236}">
                <a16:creationId xmlns:a16="http://schemas.microsoft.com/office/drawing/2014/main" id="{E0E9AE4A-02F7-49F9-51C3-8210F99E016C}"/>
              </a:ext>
            </a:extLst>
          </p:cNvPr>
          <p:cNvSpPr txBox="1"/>
          <p:nvPr/>
        </p:nvSpPr>
        <p:spPr>
          <a:xfrm>
            <a:off x="6281530" y="5839312"/>
            <a:ext cx="516835" cy="369332"/>
          </a:xfrm>
          <a:prstGeom prst="rect">
            <a:avLst/>
          </a:prstGeom>
          <a:noFill/>
        </p:spPr>
        <p:txBody>
          <a:bodyPr wrap="square" rtlCol="0">
            <a:spAutoFit/>
          </a:bodyPr>
          <a:lstStyle/>
          <a:p>
            <a:r>
              <a:rPr lang="en-US" sz="900" b="1" dirty="0"/>
              <a:t>Dec</a:t>
            </a:r>
          </a:p>
          <a:p>
            <a:r>
              <a:rPr lang="en-US" sz="900" b="1" dirty="0"/>
              <a:t>2016</a:t>
            </a:r>
            <a:endParaRPr lang="en-IN" sz="900" b="1" dirty="0"/>
          </a:p>
        </p:txBody>
      </p:sp>
      <p:sp>
        <p:nvSpPr>
          <p:cNvPr id="3" name="TextBox 2">
            <a:extLst>
              <a:ext uri="{FF2B5EF4-FFF2-40B4-BE49-F238E27FC236}">
                <a16:creationId xmlns:a16="http://schemas.microsoft.com/office/drawing/2014/main" id="{92802C8D-4A63-382D-FAFC-4A943A0FB43B}"/>
              </a:ext>
            </a:extLst>
          </p:cNvPr>
          <p:cNvSpPr txBox="1"/>
          <p:nvPr/>
        </p:nvSpPr>
        <p:spPr>
          <a:xfrm>
            <a:off x="3120885" y="6165288"/>
            <a:ext cx="629480" cy="276999"/>
          </a:xfrm>
          <a:prstGeom prst="rect">
            <a:avLst/>
          </a:prstGeom>
          <a:noFill/>
        </p:spPr>
        <p:txBody>
          <a:bodyPr wrap="square" rtlCol="0">
            <a:spAutoFit/>
          </a:bodyPr>
          <a:lstStyle/>
          <a:p>
            <a:r>
              <a:rPr lang="en-US" sz="1200" b="1" dirty="0"/>
              <a:t>Date</a:t>
            </a:r>
            <a:endParaRPr lang="en-IN" sz="1200" b="1" dirty="0"/>
          </a:p>
        </p:txBody>
      </p:sp>
      <p:sp>
        <p:nvSpPr>
          <p:cNvPr id="4" name="TextBox 3">
            <a:extLst>
              <a:ext uri="{FF2B5EF4-FFF2-40B4-BE49-F238E27FC236}">
                <a16:creationId xmlns:a16="http://schemas.microsoft.com/office/drawing/2014/main" id="{203FA364-6B97-E03F-CECA-522D787D1A4F}"/>
              </a:ext>
            </a:extLst>
          </p:cNvPr>
          <p:cNvSpPr txBox="1"/>
          <p:nvPr/>
        </p:nvSpPr>
        <p:spPr>
          <a:xfrm>
            <a:off x="8150087" y="3155745"/>
            <a:ext cx="2915478" cy="369332"/>
          </a:xfrm>
          <a:prstGeom prst="rect">
            <a:avLst/>
          </a:prstGeom>
          <a:noFill/>
        </p:spPr>
        <p:txBody>
          <a:bodyPr wrap="square" rtlCol="0">
            <a:spAutoFit/>
          </a:bodyPr>
          <a:lstStyle/>
          <a:p>
            <a:r>
              <a:rPr lang="en-US" b="1" dirty="0">
                <a:latin typeface="Bookman Old Style" panose="02050604050505020204" pitchFamily="18" charset="0"/>
              </a:rPr>
              <a:t>MODEL COMPARISON</a:t>
            </a:r>
            <a:endParaRPr lang="en-IN" b="1" dirty="0">
              <a:latin typeface="Bookman Old Style" panose="02050604050505020204" pitchFamily="18" charset="0"/>
            </a:endParaRPr>
          </a:p>
        </p:txBody>
      </p:sp>
    </p:spTree>
    <p:extLst>
      <p:ext uri="{BB962C8B-B14F-4D97-AF65-F5344CB8AC3E}">
        <p14:creationId xmlns:p14="http://schemas.microsoft.com/office/powerpoint/2010/main" val="2060435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34400" y="190501"/>
            <a:ext cx="3657600" cy="19314"/>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95470" y="105371"/>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Property Type Prediction</a:t>
            </a:r>
            <a:endParaRPr kumimoji="0" lang="en-US" sz="24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209815"/>
            <a:ext cx="3657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EACDC5F-7ED7-41E6-925C-16B26654D665}"/>
              </a:ext>
            </a:extLst>
          </p:cNvPr>
          <p:cNvSpPr txBox="1"/>
          <p:nvPr/>
        </p:nvSpPr>
        <p:spPr>
          <a:xfrm>
            <a:off x="195470" y="514207"/>
            <a:ext cx="11506200" cy="615553"/>
          </a:xfrm>
          <a:prstGeom prst="rect">
            <a:avLst/>
          </a:prstGeom>
          <a:noFill/>
        </p:spPr>
        <p:txBody>
          <a:bodyPr wrap="square" rtlCol="0">
            <a:spAutoFit/>
          </a:bodyPr>
          <a:lstStyle/>
          <a:p>
            <a:r>
              <a:rPr lang="en-US" b="1" dirty="0">
                <a:latin typeface="Bookman Old Style" panose="02050604050505020204" pitchFamily="18" charset="0"/>
                <a:cs typeface="Times New Roman" panose="02020603050405020304" pitchFamily="18" charset="0"/>
              </a:rPr>
              <a:t>Problem Statement 3: </a:t>
            </a:r>
            <a:r>
              <a:rPr lang="en-US" sz="1600" dirty="0">
                <a:latin typeface="Bookman Old Style" panose="02050604050505020204" pitchFamily="18" charset="0"/>
                <a:cs typeface="Times New Roman" panose="02020603050405020304" pitchFamily="18" charset="0"/>
              </a:rPr>
              <a:t>Build a classification model that will predict the ‘property type’ a customer is most  </a:t>
            </a:r>
          </a:p>
          <a:p>
            <a:r>
              <a:rPr lang="en-US" sz="1600" dirty="0">
                <a:latin typeface="Bookman Old Style" panose="02050604050505020204" pitchFamily="18" charset="0"/>
                <a:cs typeface="Times New Roman" panose="02020603050405020304" pitchFamily="18" charset="0"/>
              </a:rPr>
              <a:t>                                          likely to select, given a set of input features.</a:t>
            </a:r>
          </a:p>
        </p:txBody>
      </p:sp>
      <p:graphicFrame>
        <p:nvGraphicFramePr>
          <p:cNvPr id="15" name="Table 14">
            <a:extLst>
              <a:ext uri="{FF2B5EF4-FFF2-40B4-BE49-F238E27FC236}">
                <a16:creationId xmlns:a16="http://schemas.microsoft.com/office/drawing/2014/main" id="{0EDF9A6D-9554-402B-81E1-F63D48807EE3}"/>
              </a:ext>
            </a:extLst>
          </p:cNvPr>
          <p:cNvGraphicFramePr>
            <a:graphicFrameLocks noGrp="1"/>
          </p:cNvGraphicFramePr>
          <p:nvPr>
            <p:extLst>
              <p:ext uri="{D42A27DB-BD31-4B8C-83A1-F6EECF244321}">
                <p14:modId xmlns:p14="http://schemas.microsoft.com/office/powerpoint/2010/main" val="2716494512"/>
              </p:ext>
            </p:extLst>
          </p:nvPr>
        </p:nvGraphicFramePr>
        <p:xfrm>
          <a:off x="261730" y="1268502"/>
          <a:ext cx="4839255" cy="5256176"/>
        </p:xfrm>
        <a:graphic>
          <a:graphicData uri="http://schemas.openxmlformats.org/drawingml/2006/table">
            <a:tbl>
              <a:tblPr firstRow="1" bandRow="1">
                <a:tableStyleId>{F5AB1C69-6EDB-4FF4-983F-18BD219EF322}</a:tableStyleId>
              </a:tblPr>
              <a:tblGrid>
                <a:gridCol w="2579567">
                  <a:extLst>
                    <a:ext uri="{9D8B030D-6E8A-4147-A177-3AD203B41FA5}">
                      <a16:colId xmlns:a16="http://schemas.microsoft.com/office/drawing/2014/main" val="2810563520"/>
                    </a:ext>
                  </a:extLst>
                </a:gridCol>
                <a:gridCol w="2259688">
                  <a:extLst>
                    <a:ext uri="{9D8B030D-6E8A-4147-A177-3AD203B41FA5}">
                      <a16:colId xmlns:a16="http://schemas.microsoft.com/office/drawing/2014/main" val="2305484699"/>
                    </a:ext>
                  </a:extLst>
                </a:gridCol>
              </a:tblGrid>
              <a:tr h="561258">
                <a:tc>
                  <a:txBody>
                    <a:bodyPr/>
                    <a:lstStyle/>
                    <a:p>
                      <a:r>
                        <a:rPr lang="en-US" sz="1600" dirty="0">
                          <a:latin typeface="Bookman Old Style" panose="02050604050505020204" pitchFamily="18" charset="0"/>
                        </a:rPr>
                        <a:t>Types of Properties</a:t>
                      </a:r>
                      <a:endParaRPr lang="en-IN" sz="160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Bookman Old Style" panose="02050604050505020204" pitchFamily="18" charset="0"/>
                        </a:rPr>
                        <a:t>Number of available types</a:t>
                      </a:r>
                      <a:endParaRPr lang="en-IN" sz="160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746105"/>
                  </a:ext>
                </a:extLst>
              </a:tr>
              <a:tr h="292316">
                <a:tc>
                  <a:txBody>
                    <a:bodyPr/>
                    <a:lstStyle/>
                    <a:p>
                      <a:pPr algn="ctr"/>
                      <a:r>
                        <a:rPr kumimoji="0" lang="en-US" altLang="en-US" sz="1200" b="0" i="0" u="none" strike="noStrike" cap="none" normalizeH="0" baseline="0" dirty="0">
                          <a:ln>
                            <a:noFill/>
                          </a:ln>
                          <a:solidFill>
                            <a:srgbClr val="000000"/>
                          </a:solidFill>
                          <a:effectLst/>
                          <a:latin typeface="Bookman Old Style" panose="02050604050505020204" pitchFamily="18" charset="0"/>
                        </a:rPr>
                        <a:t>House</a:t>
                      </a:r>
                      <a:endParaRPr lang="en-IN" sz="120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altLang="en-US" sz="1200" b="0" i="0" u="none" strike="noStrike" cap="none" normalizeH="0" baseline="0" dirty="0">
                          <a:ln>
                            <a:noFill/>
                          </a:ln>
                          <a:solidFill>
                            <a:srgbClr val="000000"/>
                          </a:solidFill>
                          <a:effectLst/>
                          <a:latin typeface="Bookman Old Style" panose="02050604050505020204" pitchFamily="18" charset="0"/>
                        </a:rPr>
                        <a:t>1723</a:t>
                      </a:r>
                      <a:endParaRPr lang="en-IN" sz="1200" dirty="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9761302"/>
                  </a:ext>
                </a:extLst>
              </a:tr>
              <a:tr h="292316">
                <a:tc>
                  <a:txBody>
                    <a:bodyPr/>
                    <a:lstStyle/>
                    <a:p>
                      <a:pPr algn="ctr"/>
                      <a:r>
                        <a:rPr kumimoji="0" lang="en-US" altLang="en-US" sz="1200" b="0" i="0" u="none" strike="noStrike" cap="none" normalizeH="0" baseline="0" dirty="0">
                          <a:ln>
                            <a:noFill/>
                          </a:ln>
                          <a:solidFill>
                            <a:srgbClr val="000000"/>
                          </a:solidFill>
                          <a:effectLst/>
                          <a:latin typeface="Bookman Old Style" panose="02050604050505020204" pitchFamily="18" charset="0"/>
                        </a:rPr>
                        <a:t>Apartment</a:t>
                      </a:r>
                      <a:endParaRPr lang="en-IN" sz="120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altLang="en-US" sz="1200" b="0" i="0" u="none" strike="noStrike" cap="none" normalizeH="0" baseline="0" dirty="0">
                          <a:ln>
                            <a:noFill/>
                          </a:ln>
                          <a:solidFill>
                            <a:srgbClr val="000000"/>
                          </a:solidFill>
                          <a:effectLst/>
                          <a:latin typeface="Bookman Old Style" panose="02050604050505020204" pitchFamily="18" charset="0"/>
                        </a:rPr>
                        <a:t>1696</a:t>
                      </a:r>
                      <a:endParaRPr lang="en-IN" sz="1200" dirty="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0306132"/>
                  </a:ext>
                </a:extLst>
              </a:tr>
              <a:tr h="292316">
                <a:tc>
                  <a:txBody>
                    <a:bodyPr/>
                    <a:lstStyle/>
                    <a:p>
                      <a:pPr algn="ctr"/>
                      <a:r>
                        <a:rPr kumimoji="0" lang="en-US" altLang="en-US" sz="1200" b="0" i="0" u="none" strike="noStrike" cap="none" normalizeH="0" baseline="0" dirty="0">
                          <a:ln>
                            <a:noFill/>
                          </a:ln>
                          <a:solidFill>
                            <a:srgbClr val="000000"/>
                          </a:solidFill>
                          <a:effectLst/>
                          <a:latin typeface="Bookman Old Style" panose="02050604050505020204" pitchFamily="18" charset="0"/>
                        </a:rPr>
                        <a:t>Townhouse</a:t>
                      </a:r>
                      <a:endParaRPr lang="en-IN" sz="120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altLang="en-US" sz="1200" b="0" i="0" u="none" strike="noStrike" cap="none" normalizeH="0" baseline="0" dirty="0">
                          <a:ln>
                            <a:noFill/>
                          </a:ln>
                          <a:solidFill>
                            <a:srgbClr val="000000"/>
                          </a:solidFill>
                          <a:effectLst/>
                          <a:latin typeface="Bookman Old Style" panose="02050604050505020204" pitchFamily="18" charset="0"/>
                        </a:rPr>
                        <a:t>118</a:t>
                      </a:r>
                      <a:endParaRPr lang="en-IN" sz="1200" dirty="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6521480"/>
                  </a:ext>
                </a:extLst>
              </a:tr>
              <a:tr h="292316">
                <a:tc>
                  <a:txBody>
                    <a:bodyPr/>
                    <a:lstStyle/>
                    <a:p>
                      <a:pPr algn="ctr"/>
                      <a:r>
                        <a:rPr kumimoji="0" lang="en-US" altLang="en-US" sz="1200" b="0" i="0" u="none" strike="noStrike" cap="none" normalizeH="0" baseline="0" dirty="0">
                          <a:ln>
                            <a:noFill/>
                          </a:ln>
                          <a:solidFill>
                            <a:srgbClr val="000000"/>
                          </a:solidFill>
                          <a:effectLst/>
                          <a:latin typeface="Bookman Old Style" panose="02050604050505020204" pitchFamily="18" charset="0"/>
                        </a:rPr>
                        <a:t>Condominium</a:t>
                      </a:r>
                      <a:endParaRPr lang="en-IN" sz="120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altLang="en-US" sz="1200" b="0" i="0" u="none" strike="noStrike" cap="none" normalizeH="0" baseline="0" dirty="0">
                          <a:ln>
                            <a:noFill/>
                          </a:ln>
                          <a:solidFill>
                            <a:srgbClr val="000000"/>
                          </a:solidFill>
                          <a:effectLst/>
                          <a:latin typeface="Bookman Old Style" panose="02050604050505020204" pitchFamily="18" charset="0"/>
                        </a:rPr>
                        <a:t>91</a:t>
                      </a:r>
                      <a:endParaRPr lang="en-IN" sz="1200" dirty="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689741"/>
                  </a:ext>
                </a:extLst>
              </a:tr>
              <a:tr h="292316">
                <a:tc>
                  <a:txBody>
                    <a:bodyPr/>
                    <a:lstStyle/>
                    <a:p>
                      <a:pPr algn="ctr"/>
                      <a:r>
                        <a:rPr kumimoji="0" lang="en-US" altLang="en-US" sz="1200" b="0" i="0" u="none" strike="noStrike" cap="none" normalizeH="0" baseline="0" dirty="0">
                          <a:ln>
                            <a:noFill/>
                          </a:ln>
                          <a:solidFill>
                            <a:srgbClr val="000000"/>
                          </a:solidFill>
                          <a:effectLst/>
                          <a:latin typeface="Bookman Old Style" panose="02050604050505020204" pitchFamily="18" charset="0"/>
                        </a:rPr>
                        <a:t>Loft</a:t>
                      </a:r>
                      <a:endParaRPr lang="en-IN" sz="120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altLang="en-US" sz="1200" b="0" i="0" u="none" strike="noStrike" cap="none" normalizeH="0" baseline="0" dirty="0">
                          <a:ln>
                            <a:noFill/>
                          </a:ln>
                          <a:solidFill>
                            <a:srgbClr val="000000"/>
                          </a:solidFill>
                          <a:effectLst/>
                          <a:latin typeface="Bookman Old Style" panose="02050604050505020204" pitchFamily="18" charset="0"/>
                        </a:rPr>
                        <a:t>40</a:t>
                      </a:r>
                      <a:endParaRPr lang="en-IN" sz="1200" dirty="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214898"/>
                  </a:ext>
                </a:extLst>
              </a:tr>
              <a:tr h="292316">
                <a:tc>
                  <a:txBody>
                    <a:bodyPr/>
                    <a:lstStyle/>
                    <a:p>
                      <a:pPr algn="ctr"/>
                      <a:r>
                        <a:rPr kumimoji="0" lang="en-US" altLang="en-US" sz="1200" b="0" i="0" u="none" strike="noStrike" cap="none" normalizeH="0" baseline="0" dirty="0">
                          <a:ln>
                            <a:noFill/>
                          </a:ln>
                          <a:solidFill>
                            <a:srgbClr val="000000"/>
                          </a:solidFill>
                          <a:effectLst/>
                          <a:latin typeface="Bookman Old Style" panose="02050604050505020204" pitchFamily="18" charset="0"/>
                        </a:rPr>
                        <a:t>Bed &amp; Breakfast</a:t>
                      </a:r>
                      <a:endParaRPr lang="en-IN" sz="120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altLang="en-US" sz="1200" b="0" i="0" u="none" strike="noStrike" cap="none" normalizeH="0" baseline="0" dirty="0">
                          <a:ln>
                            <a:noFill/>
                          </a:ln>
                          <a:solidFill>
                            <a:srgbClr val="000000"/>
                          </a:solidFill>
                          <a:effectLst/>
                          <a:latin typeface="Bookman Old Style" panose="02050604050505020204" pitchFamily="18" charset="0"/>
                        </a:rPr>
                        <a:t>37</a:t>
                      </a:r>
                      <a:endParaRPr lang="en-IN" sz="1200" dirty="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2943196"/>
                  </a:ext>
                </a:extLst>
              </a:tr>
              <a:tr h="292316">
                <a:tc>
                  <a:txBody>
                    <a:bodyPr/>
                    <a:lstStyle/>
                    <a:p>
                      <a:pPr algn="ctr"/>
                      <a:r>
                        <a:rPr kumimoji="0" lang="en-US" altLang="en-US" sz="1200" b="0" i="0" u="none" strike="noStrike" cap="none" normalizeH="0" baseline="0" dirty="0">
                          <a:ln>
                            <a:noFill/>
                          </a:ln>
                          <a:solidFill>
                            <a:srgbClr val="000000"/>
                          </a:solidFill>
                          <a:effectLst/>
                          <a:latin typeface="Bookman Old Style" panose="02050604050505020204" pitchFamily="18" charset="0"/>
                        </a:rPr>
                        <a:t>Cabin</a:t>
                      </a:r>
                      <a:endParaRPr lang="en-IN" sz="120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altLang="en-US" sz="1200" b="0" i="0" u="none" strike="noStrike" cap="none" normalizeH="0" baseline="0" dirty="0">
                          <a:ln>
                            <a:noFill/>
                          </a:ln>
                          <a:solidFill>
                            <a:srgbClr val="000000"/>
                          </a:solidFill>
                          <a:effectLst/>
                          <a:latin typeface="Bookman Old Style" panose="02050604050505020204" pitchFamily="18" charset="0"/>
                        </a:rPr>
                        <a:t>21</a:t>
                      </a:r>
                      <a:endParaRPr lang="en-IN" sz="1200" dirty="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331937"/>
                  </a:ext>
                </a:extLst>
              </a:tr>
              <a:tr h="292316">
                <a:tc>
                  <a:txBody>
                    <a:bodyPr/>
                    <a:lstStyle/>
                    <a:p>
                      <a:pPr algn="ctr"/>
                      <a:r>
                        <a:rPr lang="en-US" sz="1200" dirty="0">
                          <a:latin typeface="Bookman Old Style" panose="02050604050505020204" pitchFamily="18" charset="0"/>
                          <a:cs typeface="Courier New" panose="02070309020205020404" pitchFamily="49" charset="0"/>
                        </a:rPr>
                        <a:t>Other</a:t>
                      </a:r>
                      <a:endParaRPr lang="en-IN" sz="1200" dirty="0">
                        <a:latin typeface="Bookman Old Style" panose="02050604050505020204" pitchFamily="18"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Bookman Old Style" panose="02050604050505020204" pitchFamily="18" charset="0"/>
                          <a:cs typeface="Courier New" panose="02070309020205020404" pitchFamily="49" charset="0"/>
                        </a:rPr>
                        <a:t>21</a:t>
                      </a:r>
                      <a:endParaRPr lang="en-IN" sz="1200" dirty="0">
                        <a:latin typeface="Bookman Old Style" panose="02050604050505020204" pitchFamily="18"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9990493"/>
                  </a:ext>
                </a:extLst>
              </a:tr>
              <a:tr h="292316">
                <a:tc>
                  <a:txBody>
                    <a:bodyPr/>
                    <a:lstStyle/>
                    <a:p>
                      <a:pPr algn="ctr"/>
                      <a:r>
                        <a:rPr lang="en-US" sz="1200" dirty="0">
                          <a:latin typeface="Bookman Old Style" panose="02050604050505020204" pitchFamily="18" charset="0"/>
                          <a:cs typeface="Courier New" panose="02070309020205020404" pitchFamily="49" charset="0"/>
                        </a:rPr>
                        <a:t>Camper/RV</a:t>
                      </a:r>
                      <a:endParaRPr lang="en-IN" sz="1200" dirty="0">
                        <a:latin typeface="Bookman Old Style" panose="02050604050505020204" pitchFamily="18"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Bookman Old Style" panose="02050604050505020204" pitchFamily="18" charset="0"/>
                          <a:cs typeface="Courier New" panose="02070309020205020404" pitchFamily="49" charset="0"/>
                        </a:rPr>
                        <a:t>13</a:t>
                      </a:r>
                      <a:endParaRPr lang="en-IN" sz="1200" dirty="0">
                        <a:latin typeface="Bookman Old Style" panose="02050604050505020204" pitchFamily="18"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9193849"/>
                  </a:ext>
                </a:extLst>
              </a:tr>
              <a:tr h="292316">
                <a:tc>
                  <a:txBody>
                    <a:bodyPr/>
                    <a:lstStyle/>
                    <a:p>
                      <a:pPr algn="ctr"/>
                      <a:r>
                        <a:rPr lang="en-US" sz="1200" dirty="0">
                          <a:latin typeface="Bookman Old Style" panose="02050604050505020204" pitchFamily="18" charset="0"/>
                          <a:cs typeface="Courier New" panose="02070309020205020404" pitchFamily="49" charset="0"/>
                        </a:rPr>
                        <a:t>Bungalow</a:t>
                      </a:r>
                      <a:endParaRPr lang="en-IN" sz="1200" dirty="0">
                        <a:latin typeface="Bookman Old Style" panose="02050604050505020204" pitchFamily="18"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Bookman Old Style" panose="02050604050505020204" pitchFamily="18" charset="0"/>
                          <a:cs typeface="Courier New" panose="02070309020205020404" pitchFamily="49" charset="0"/>
                        </a:rPr>
                        <a:t>13</a:t>
                      </a:r>
                      <a:endParaRPr lang="en-IN" sz="1200" dirty="0">
                        <a:latin typeface="Bookman Old Style" panose="02050604050505020204" pitchFamily="18"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9238276"/>
                  </a:ext>
                </a:extLst>
              </a:tr>
              <a:tr h="292316">
                <a:tc>
                  <a:txBody>
                    <a:bodyPr/>
                    <a:lstStyle/>
                    <a:p>
                      <a:pPr algn="ctr"/>
                      <a:r>
                        <a:rPr lang="en-US" sz="1200" dirty="0">
                          <a:latin typeface="Bookman Old Style" panose="02050604050505020204" pitchFamily="18" charset="0"/>
                          <a:cs typeface="Courier New" panose="02070309020205020404" pitchFamily="49" charset="0"/>
                        </a:rPr>
                        <a:t>Boat</a:t>
                      </a:r>
                      <a:endParaRPr lang="en-IN" sz="1200" dirty="0">
                        <a:latin typeface="Bookman Old Style" panose="02050604050505020204" pitchFamily="18"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Bookman Old Style" panose="02050604050505020204" pitchFamily="18" charset="0"/>
                          <a:cs typeface="Courier New" panose="02070309020205020404" pitchFamily="49" charset="0"/>
                        </a:rPr>
                        <a:t>8</a:t>
                      </a:r>
                      <a:endParaRPr lang="en-IN" sz="1200" dirty="0">
                        <a:latin typeface="Bookman Old Style" panose="02050604050505020204" pitchFamily="18"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8511935"/>
                  </a:ext>
                </a:extLst>
              </a:tr>
              <a:tr h="292316">
                <a:tc>
                  <a:txBody>
                    <a:bodyPr/>
                    <a:lstStyle/>
                    <a:p>
                      <a:pPr algn="ctr"/>
                      <a:r>
                        <a:rPr lang="en-US" sz="1200" dirty="0">
                          <a:latin typeface="Bookman Old Style" panose="02050604050505020204" pitchFamily="18" charset="0"/>
                          <a:cs typeface="Courier New" panose="02070309020205020404" pitchFamily="49" charset="0"/>
                        </a:rPr>
                        <a:t>Tent</a:t>
                      </a:r>
                      <a:endParaRPr lang="en-IN" sz="1200" dirty="0">
                        <a:latin typeface="Bookman Old Style" panose="02050604050505020204" pitchFamily="18"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Bookman Old Style" panose="02050604050505020204" pitchFamily="18" charset="0"/>
                          <a:cs typeface="Courier New" panose="02070309020205020404" pitchFamily="49" charset="0"/>
                        </a:rPr>
                        <a:t>5</a:t>
                      </a:r>
                      <a:endParaRPr lang="en-IN" sz="1200" dirty="0">
                        <a:latin typeface="Bookman Old Style" panose="02050604050505020204" pitchFamily="18"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0048385"/>
                  </a:ext>
                </a:extLst>
              </a:tr>
              <a:tr h="292316">
                <a:tc>
                  <a:txBody>
                    <a:bodyPr/>
                    <a:lstStyle/>
                    <a:p>
                      <a:pPr algn="ctr"/>
                      <a:r>
                        <a:rPr lang="en-US" sz="1200" dirty="0">
                          <a:latin typeface="Bookman Old Style" panose="02050604050505020204" pitchFamily="18" charset="0"/>
                          <a:cs typeface="Courier New" panose="02070309020205020404" pitchFamily="49" charset="0"/>
                        </a:rPr>
                        <a:t>Treehouse</a:t>
                      </a:r>
                      <a:endParaRPr lang="en-IN" sz="1200" dirty="0">
                        <a:latin typeface="Bookman Old Style" panose="02050604050505020204" pitchFamily="18"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Bookman Old Style" panose="02050604050505020204" pitchFamily="18" charset="0"/>
                          <a:cs typeface="Courier New" panose="02070309020205020404" pitchFamily="49" charset="0"/>
                        </a:rPr>
                        <a:t>3</a:t>
                      </a:r>
                      <a:endParaRPr lang="en-IN" sz="1200" dirty="0">
                        <a:latin typeface="Bookman Old Style" panose="02050604050505020204" pitchFamily="18"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100358"/>
                  </a:ext>
                </a:extLst>
              </a:tr>
              <a:tr h="292316">
                <a:tc>
                  <a:txBody>
                    <a:bodyPr/>
                    <a:lstStyle/>
                    <a:p>
                      <a:pPr algn="ctr"/>
                      <a:r>
                        <a:rPr lang="en-US" sz="1200" dirty="0">
                          <a:latin typeface="Bookman Old Style" panose="02050604050505020204" pitchFamily="18" charset="0"/>
                          <a:cs typeface="Courier New" panose="02070309020205020404" pitchFamily="49" charset="0"/>
                        </a:rPr>
                        <a:t>Dorm</a:t>
                      </a:r>
                      <a:endParaRPr lang="en-IN" sz="1200" dirty="0">
                        <a:latin typeface="Bookman Old Style" panose="02050604050505020204" pitchFamily="18"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Bookman Old Style" panose="02050604050505020204" pitchFamily="18" charset="0"/>
                          <a:cs typeface="Courier New" panose="02070309020205020404" pitchFamily="49" charset="0"/>
                        </a:rPr>
                        <a:t>2</a:t>
                      </a:r>
                      <a:endParaRPr lang="en-IN" sz="1200" dirty="0">
                        <a:latin typeface="Bookman Old Style" panose="02050604050505020204" pitchFamily="18"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7583570"/>
                  </a:ext>
                </a:extLst>
              </a:tr>
              <a:tr h="292316">
                <a:tc>
                  <a:txBody>
                    <a:bodyPr/>
                    <a:lstStyle/>
                    <a:p>
                      <a:pPr algn="ctr"/>
                      <a:r>
                        <a:rPr lang="en-US" sz="1200" dirty="0">
                          <a:latin typeface="Bookman Old Style" panose="02050604050505020204" pitchFamily="18" charset="0"/>
                          <a:cs typeface="Courier New" panose="02070309020205020404" pitchFamily="49" charset="0"/>
                        </a:rPr>
                        <a:t>Yurt</a:t>
                      </a:r>
                      <a:endParaRPr lang="en-IN" sz="1200" dirty="0">
                        <a:latin typeface="Bookman Old Style" panose="02050604050505020204" pitchFamily="18"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Bookman Old Style" panose="02050604050505020204" pitchFamily="18" charset="0"/>
                          <a:cs typeface="Courier New" panose="02070309020205020404" pitchFamily="49" charset="0"/>
                        </a:rPr>
                        <a:t>1</a:t>
                      </a:r>
                      <a:endParaRPr lang="en-IN" sz="1200" dirty="0">
                        <a:latin typeface="Bookman Old Style" panose="02050604050505020204" pitchFamily="18"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610477"/>
                  </a:ext>
                </a:extLst>
              </a:tr>
              <a:tr h="292316">
                <a:tc>
                  <a:txBody>
                    <a:bodyPr/>
                    <a:lstStyle/>
                    <a:p>
                      <a:pPr algn="ctr"/>
                      <a:r>
                        <a:rPr lang="en-US" sz="1200" dirty="0">
                          <a:latin typeface="Bookman Old Style" panose="02050604050505020204" pitchFamily="18" charset="0"/>
                          <a:cs typeface="Courier New" panose="02070309020205020404" pitchFamily="49" charset="0"/>
                        </a:rPr>
                        <a:t>Chalet</a:t>
                      </a:r>
                      <a:endParaRPr lang="en-IN" sz="1200" dirty="0">
                        <a:latin typeface="Bookman Old Style" panose="02050604050505020204" pitchFamily="18"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Bookman Old Style" panose="02050604050505020204" pitchFamily="18" charset="0"/>
                          <a:cs typeface="Courier New" panose="02070309020205020404" pitchFamily="49" charset="0"/>
                        </a:rPr>
                        <a:t>1</a:t>
                      </a:r>
                      <a:endParaRPr lang="en-IN" sz="1200" dirty="0">
                        <a:latin typeface="Bookman Old Style" panose="02050604050505020204" pitchFamily="18"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195449"/>
                  </a:ext>
                </a:extLst>
              </a:tr>
            </a:tbl>
          </a:graphicData>
        </a:graphic>
      </p:graphicFrame>
      <p:sp>
        <p:nvSpPr>
          <p:cNvPr id="10" name="TextBox 9">
            <a:extLst>
              <a:ext uri="{FF2B5EF4-FFF2-40B4-BE49-F238E27FC236}">
                <a16:creationId xmlns:a16="http://schemas.microsoft.com/office/drawing/2014/main" id="{C360B617-D6EC-4747-A30C-EF8ADC7C7BBE}"/>
              </a:ext>
            </a:extLst>
          </p:cNvPr>
          <p:cNvSpPr txBox="1"/>
          <p:nvPr/>
        </p:nvSpPr>
        <p:spPr>
          <a:xfrm>
            <a:off x="5181600" y="1364974"/>
            <a:ext cx="6748670" cy="189718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Bookman Old Style" panose="02050604050505020204" pitchFamily="18" charset="0"/>
              </a:rPr>
              <a:t>Property type Townhouse, Loft, Bed &amp; Breakfast, Cabin, Camper/RV, Bungalow, Boat, Tent, Treehouse, Yurt, Chalet is merged with House.</a:t>
            </a:r>
          </a:p>
          <a:p>
            <a:pPr marL="285750" indent="-285750">
              <a:lnSpc>
                <a:spcPct val="150000"/>
              </a:lnSpc>
              <a:buFont typeface="Wingdings" panose="05000000000000000000" pitchFamily="2" charset="2"/>
              <a:buChar char="Ø"/>
            </a:pPr>
            <a:r>
              <a:rPr lang="en-US" sz="1600" dirty="0">
                <a:latin typeface="Bookman Old Style" panose="02050604050505020204" pitchFamily="18" charset="0"/>
              </a:rPr>
              <a:t>Property type Condominium and Dorm is merged with Apartment.</a:t>
            </a:r>
            <a:endParaRPr lang="en-IN" sz="1600" dirty="0">
              <a:latin typeface="Bookman Old Style" panose="02050604050505020204" pitchFamily="18" charset="0"/>
            </a:endParaRPr>
          </a:p>
        </p:txBody>
      </p:sp>
      <p:graphicFrame>
        <p:nvGraphicFramePr>
          <p:cNvPr id="13" name="Table 12">
            <a:extLst>
              <a:ext uri="{FF2B5EF4-FFF2-40B4-BE49-F238E27FC236}">
                <a16:creationId xmlns:a16="http://schemas.microsoft.com/office/drawing/2014/main" id="{C2644489-8043-499F-B592-527CD060E27E}"/>
              </a:ext>
            </a:extLst>
          </p:cNvPr>
          <p:cNvGraphicFramePr>
            <a:graphicFrameLocks noGrp="1"/>
          </p:cNvGraphicFramePr>
          <p:nvPr>
            <p:extLst>
              <p:ext uri="{D42A27DB-BD31-4B8C-83A1-F6EECF244321}">
                <p14:modId xmlns:p14="http://schemas.microsoft.com/office/powerpoint/2010/main" val="2385039432"/>
              </p:ext>
            </p:extLst>
          </p:nvPr>
        </p:nvGraphicFramePr>
        <p:xfrm>
          <a:off x="5658676" y="4118046"/>
          <a:ext cx="5870714" cy="1903050"/>
        </p:xfrm>
        <a:graphic>
          <a:graphicData uri="http://schemas.openxmlformats.org/drawingml/2006/table">
            <a:tbl>
              <a:tblPr firstRow="1" bandRow="1">
                <a:tableStyleId>{F5AB1C69-6EDB-4FF4-983F-18BD219EF322}</a:tableStyleId>
              </a:tblPr>
              <a:tblGrid>
                <a:gridCol w="2935357">
                  <a:extLst>
                    <a:ext uri="{9D8B030D-6E8A-4147-A177-3AD203B41FA5}">
                      <a16:colId xmlns:a16="http://schemas.microsoft.com/office/drawing/2014/main" val="832278514"/>
                    </a:ext>
                  </a:extLst>
                </a:gridCol>
                <a:gridCol w="2935357">
                  <a:extLst>
                    <a:ext uri="{9D8B030D-6E8A-4147-A177-3AD203B41FA5}">
                      <a16:colId xmlns:a16="http://schemas.microsoft.com/office/drawing/2014/main" val="1852381534"/>
                    </a:ext>
                  </a:extLst>
                </a:gridCol>
              </a:tblGrid>
              <a:tr h="634350">
                <a:tc>
                  <a:txBody>
                    <a:bodyPr/>
                    <a:lstStyle/>
                    <a:p>
                      <a:pPr algn="ctr"/>
                      <a:r>
                        <a:rPr lang="en-US" sz="1600" dirty="0">
                          <a:latin typeface="Bookman Old Style" panose="02050604050505020204" pitchFamily="18" charset="0"/>
                        </a:rPr>
                        <a:t>Types of Properties</a:t>
                      </a:r>
                      <a:endParaRPr lang="en-IN" sz="1600" dirty="0">
                        <a:latin typeface="Bookman Old Style" panose="02050604050505020204" pitchFamily="18" charset="0"/>
                      </a:endParaRPr>
                    </a:p>
                  </a:txBody>
                  <a:tcPr/>
                </a:tc>
                <a:tc>
                  <a:txBody>
                    <a:bodyPr/>
                    <a:lstStyle/>
                    <a:p>
                      <a:pPr algn="ctr"/>
                      <a:r>
                        <a:rPr lang="en-US" sz="1600" dirty="0">
                          <a:latin typeface="Bookman Old Style" panose="02050604050505020204" pitchFamily="18" charset="0"/>
                        </a:rPr>
                        <a:t>Number of available types</a:t>
                      </a:r>
                      <a:endParaRPr lang="en-IN" sz="1600" dirty="0">
                        <a:latin typeface="Bookman Old Style" panose="02050604050505020204" pitchFamily="18" charset="0"/>
                      </a:endParaRPr>
                    </a:p>
                  </a:txBody>
                  <a:tcPr/>
                </a:tc>
                <a:extLst>
                  <a:ext uri="{0D108BD9-81ED-4DB2-BD59-A6C34878D82A}">
                    <a16:rowId xmlns:a16="http://schemas.microsoft.com/office/drawing/2014/main" val="4079143236"/>
                  </a:ext>
                </a:extLst>
              </a:tr>
              <a:tr h="634350">
                <a:tc>
                  <a:txBody>
                    <a:bodyPr/>
                    <a:lstStyle/>
                    <a:p>
                      <a:pPr algn="ctr"/>
                      <a:r>
                        <a:rPr kumimoji="0" lang="en-US" altLang="en-US" sz="1800" b="0" i="0" u="none" strike="noStrike" cap="none" normalizeH="0" baseline="0" dirty="0">
                          <a:ln>
                            <a:noFill/>
                          </a:ln>
                          <a:solidFill>
                            <a:srgbClr val="000000"/>
                          </a:solidFill>
                          <a:effectLst/>
                          <a:latin typeface="Bookman Old Style" panose="02050604050505020204" pitchFamily="18" charset="0"/>
                        </a:rPr>
                        <a:t>House</a:t>
                      </a:r>
                      <a:endParaRPr lang="en-IN" sz="1800" dirty="0">
                        <a:latin typeface="Bookman Old Style" panose="02050604050505020204" pitchFamily="18" charset="0"/>
                      </a:endParaRPr>
                    </a:p>
                  </a:txBody>
                  <a:tcPr anchor="ctr"/>
                </a:tc>
                <a:tc>
                  <a:txBody>
                    <a:bodyPr/>
                    <a:lstStyle/>
                    <a:p>
                      <a:pPr algn="ctr"/>
                      <a:r>
                        <a:rPr kumimoji="0" lang="en-US" altLang="en-US" sz="1800" b="0" i="0" u="none" strike="noStrike" cap="none" normalizeH="0" baseline="0" dirty="0">
                          <a:ln>
                            <a:noFill/>
                          </a:ln>
                          <a:solidFill>
                            <a:srgbClr val="000000"/>
                          </a:solidFill>
                          <a:effectLst/>
                          <a:latin typeface="Bookman Old Style" panose="02050604050505020204" pitchFamily="18" charset="0"/>
                        </a:rPr>
                        <a:t>1983</a:t>
                      </a:r>
                      <a:endParaRPr lang="en-IN" sz="1800" dirty="0">
                        <a:latin typeface="Bookman Old Style" panose="02050604050505020204" pitchFamily="18" charset="0"/>
                      </a:endParaRPr>
                    </a:p>
                  </a:txBody>
                  <a:tcPr anchor="ctr"/>
                </a:tc>
                <a:extLst>
                  <a:ext uri="{0D108BD9-81ED-4DB2-BD59-A6C34878D82A}">
                    <a16:rowId xmlns:a16="http://schemas.microsoft.com/office/drawing/2014/main" val="931408659"/>
                  </a:ext>
                </a:extLst>
              </a:tr>
              <a:tr h="634350">
                <a:tc>
                  <a:txBody>
                    <a:bodyPr/>
                    <a:lstStyle/>
                    <a:p>
                      <a:pPr algn="ctr"/>
                      <a:r>
                        <a:rPr kumimoji="0" lang="en-US" altLang="en-US" sz="1800" b="0" i="0" u="none" strike="noStrike" cap="none" normalizeH="0" baseline="0" dirty="0">
                          <a:ln>
                            <a:noFill/>
                          </a:ln>
                          <a:solidFill>
                            <a:srgbClr val="000000"/>
                          </a:solidFill>
                          <a:effectLst/>
                          <a:latin typeface="Bookman Old Style" panose="02050604050505020204" pitchFamily="18" charset="0"/>
                        </a:rPr>
                        <a:t>Apartment</a:t>
                      </a:r>
                      <a:endParaRPr lang="en-IN" sz="1800" dirty="0">
                        <a:latin typeface="Bookman Old Style" panose="02050604050505020204" pitchFamily="18" charset="0"/>
                      </a:endParaRPr>
                    </a:p>
                  </a:txBody>
                  <a:tcPr anchor="ctr"/>
                </a:tc>
                <a:tc>
                  <a:txBody>
                    <a:bodyPr/>
                    <a:lstStyle/>
                    <a:p>
                      <a:pPr algn="ctr"/>
                      <a:r>
                        <a:rPr kumimoji="0" lang="en-US" altLang="en-US" sz="1800" b="0" i="0" u="none" strike="noStrike" cap="none" normalizeH="0" baseline="0" dirty="0">
                          <a:ln>
                            <a:noFill/>
                          </a:ln>
                          <a:solidFill>
                            <a:srgbClr val="000000"/>
                          </a:solidFill>
                          <a:effectLst/>
                          <a:latin typeface="Bookman Old Style" panose="02050604050505020204" pitchFamily="18" charset="0"/>
                        </a:rPr>
                        <a:t>1789</a:t>
                      </a:r>
                      <a:endParaRPr lang="en-IN" sz="1800" dirty="0">
                        <a:latin typeface="Bookman Old Style" panose="02050604050505020204" pitchFamily="18" charset="0"/>
                      </a:endParaRPr>
                    </a:p>
                  </a:txBody>
                  <a:tcPr anchor="ctr"/>
                </a:tc>
                <a:extLst>
                  <a:ext uri="{0D108BD9-81ED-4DB2-BD59-A6C34878D82A}">
                    <a16:rowId xmlns:a16="http://schemas.microsoft.com/office/drawing/2014/main" val="3341545954"/>
                  </a:ext>
                </a:extLst>
              </a:tr>
            </a:tbl>
          </a:graphicData>
        </a:graphic>
      </p:graphicFrame>
      <p:sp>
        <p:nvSpPr>
          <p:cNvPr id="16" name="TextBox 15">
            <a:extLst>
              <a:ext uri="{FF2B5EF4-FFF2-40B4-BE49-F238E27FC236}">
                <a16:creationId xmlns:a16="http://schemas.microsoft.com/office/drawing/2014/main" id="{6C22F781-0A37-4C55-BD16-310FB4066081}"/>
              </a:ext>
            </a:extLst>
          </p:cNvPr>
          <p:cNvSpPr txBox="1"/>
          <p:nvPr/>
        </p:nvSpPr>
        <p:spPr>
          <a:xfrm>
            <a:off x="5365472" y="3595841"/>
            <a:ext cx="6457122" cy="369332"/>
          </a:xfrm>
          <a:prstGeom prst="rect">
            <a:avLst/>
          </a:prstGeom>
          <a:noFill/>
        </p:spPr>
        <p:txBody>
          <a:bodyPr wrap="square" rtlCol="0">
            <a:spAutoFit/>
          </a:bodyPr>
          <a:lstStyle/>
          <a:p>
            <a:pPr algn="ctr"/>
            <a:r>
              <a:rPr lang="en-US" b="1" dirty="0">
                <a:latin typeface="Bookman Old Style" panose="02050604050505020204" pitchFamily="18" charset="0"/>
              </a:rPr>
              <a:t>Property types selected for prediction</a:t>
            </a:r>
            <a:endParaRPr lang="en-IN" b="1" dirty="0">
              <a:latin typeface="Bookman Old Style" panose="02050604050505020204" pitchFamily="18" charset="0"/>
            </a:endParaRPr>
          </a:p>
        </p:txBody>
      </p:sp>
    </p:spTree>
    <p:extLst>
      <p:ext uri="{BB962C8B-B14F-4D97-AF65-F5344CB8AC3E}">
        <p14:creationId xmlns:p14="http://schemas.microsoft.com/office/powerpoint/2010/main" val="2755391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9" name="TextBox 18">
            <a:extLst>
              <a:ext uri="{FF2B5EF4-FFF2-40B4-BE49-F238E27FC236}">
                <a16:creationId xmlns:a16="http://schemas.microsoft.com/office/drawing/2014/main" id="{FBE3B0C3-CF4D-4120-B73B-C2C40963A69A}"/>
              </a:ext>
            </a:extLst>
          </p:cNvPr>
          <p:cNvSpPr txBox="1"/>
          <p:nvPr/>
        </p:nvSpPr>
        <p:spPr>
          <a:xfrm>
            <a:off x="367746" y="198798"/>
            <a:ext cx="3899454" cy="400110"/>
          </a:xfrm>
          <a:prstGeom prst="rect">
            <a:avLst/>
          </a:prstGeom>
          <a:noFill/>
        </p:spPr>
        <p:txBody>
          <a:bodyPr wrap="square" rtlCol="0">
            <a:spAutoFit/>
          </a:bodyPr>
          <a:lstStyle/>
          <a:p>
            <a:r>
              <a:rPr lang="en-US" sz="2000" b="1" dirty="0">
                <a:latin typeface="Bookman Old Style" panose="02050604050505020204" pitchFamily="18" charset="0"/>
                <a:cs typeface="Times New Roman" panose="02020603050405020304" pitchFamily="18" charset="0"/>
              </a:rPr>
              <a:t>Features Selection Methods</a:t>
            </a:r>
            <a:endParaRPr lang="en-IN" sz="1600" dirty="0">
              <a:latin typeface="Bookman Old Style" panose="02050604050505020204" pitchFamily="18"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585F5705-F6B5-41B4-8535-070F9A3CF276}"/>
              </a:ext>
            </a:extLst>
          </p:cNvPr>
          <p:cNvGraphicFramePr>
            <a:graphicFrameLocks noGrp="1"/>
          </p:cNvGraphicFramePr>
          <p:nvPr>
            <p:extLst>
              <p:ext uri="{D42A27DB-BD31-4B8C-83A1-F6EECF244321}">
                <p14:modId xmlns:p14="http://schemas.microsoft.com/office/powerpoint/2010/main" val="3208474934"/>
              </p:ext>
            </p:extLst>
          </p:nvPr>
        </p:nvGraphicFramePr>
        <p:xfrm>
          <a:off x="377683" y="1025463"/>
          <a:ext cx="11638723" cy="2221320"/>
        </p:xfrm>
        <a:graphic>
          <a:graphicData uri="http://schemas.openxmlformats.org/drawingml/2006/table">
            <a:tbl>
              <a:tblPr firstRow="1" bandRow="1">
                <a:tableStyleId>{C083E6E3-FA7D-4D7B-A595-EF9225AFEA82}</a:tableStyleId>
              </a:tblPr>
              <a:tblGrid>
                <a:gridCol w="2310751">
                  <a:extLst>
                    <a:ext uri="{9D8B030D-6E8A-4147-A177-3AD203B41FA5}">
                      <a16:colId xmlns:a16="http://schemas.microsoft.com/office/drawing/2014/main" val="2434059384"/>
                    </a:ext>
                  </a:extLst>
                </a:gridCol>
                <a:gridCol w="9327972">
                  <a:extLst>
                    <a:ext uri="{9D8B030D-6E8A-4147-A177-3AD203B41FA5}">
                      <a16:colId xmlns:a16="http://schemas.microsoft.com/office/drawing/2014/main" val="1915404620"/>
                    </a:ext>
                  </a:extLst>
                </a:gridCol>
              </a:tblGrid>
              <a:tr h="740440">
                <a:tc>
                  <a:txBody>
                    <a:bodyPr/>
                    <a:lstStyle/>
                    <a:p>
                      <a:r>
                        <a:rPr lang="en-IN" sz="1600" b="0" dirty="0">
                          <a:latin typeface="Bookman Old Style" panose="02050604050505020204" pitchFamily="18" charset="0"/>
                        </a:rPr>
                        <a:t>Extra Tree Selector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l"/>
                      <a:r>
                        <a:rPr lang="en-US" sz="1600" b="0" dirty="0">
                          <a:latin typeface="Bookman Old Style" panose="02050604050505020204" pitchFamily="18" charset="0"/>
                        </a:rPr>
                        <a:t>Price, room type private room, availability 365, number of reviews, bedrooms</a:t>
                      </a:r>
                      <a:endParaRPr lang="en-IN" sz="1600" b="0" dirty="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2185387345"/>
                  </a:ext>
                </a:extLst>
              </a:tr>
              <a:tr h="740440">
                <a:tc>
                  <a:txBody>
                    <a:bodyPr/>
                    <a:lstStyle/>
                    <a:p>
                      <a:r>
                        <a:rPr lang="en-IN" sz="1600" b="0" dirty="0">
                          <a:latin typeface="Bookman Old Style" panose="02050604050505020204" pitchFamily="18" charset="0"/>
                        </a:rPr>
                        <a:t>Forward selector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latin typeface="Bookman Old Style" panose="02050604050505020204" pitchFamily="18" charset="0"/>
                        </a:rPr>
                        <a:t>Host total listings count, bedrooms, room type private room, room type shared room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4279275602"/>
                  </a:ext>
                </a:extLst>
              </a:tr>
              <a:tr h="740440">
                <a:tc>
                  <a:txBody>
                    <a:bodyPr/>
                    <a:lstStyle/>
                    <a:p>
                      <a:r>
                        <a:rPr lang="en-IN" sz="1600" b="0" dirty="0">
                          <a:latin typeface="Bookman Old Style" panose="02050604050505020204" pitchFamily="18" charset="0"/>
                        </a:rPr>
                        <a:t>Chi2 selector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latin typeface="Bookman Old Style" panose="02050604050505020204" pitchFamily="18" charset="0"/>
                        </a:rPr>
                        <a:t>Host total listings count, number of reviews, availability 365, Price</a:t>
                      </a:r>
                      <a:endParaRPr lang="en-IN" sz="1600" b="0" dirty="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4010418981"/>
                  </a:ext>
                </a:extLst>
              </a:tr>
            </a:tbl>
          </a:graphicData>
        </a:graphic>
      </p:graphicFrame>
      <p:sp>
        <p:nvSpPr>
          <p:cNvPr id="3" name="TextBox 2">
            <a:extLst>
              <a:ext uri="{FF2B5EF4-FFF2-40B4-BE49-F238E27FC236}">
                <a16:creationId xmlns:a16="http://schemas.microsoft.com/office/drawing/2014/main" id="{C479E5D5-CEBE-44C8-94E6-0AD3E291B03D}"/>
              </a:ext>
            </a:extLst>
          </p:cNvPr>
          <p:cNvSpPr txBox="1"/>
          <p:nvPr/>
        </p:nvSpPr>
        <p:spPr>
          <a:xfrm>
            <a:off x="377683" y="3425687"/>
            <a:ext cx="6288160" cy="1477328"/>
          </a:xfrm>
          <a:prstGeom prst="rect">
            <a:avLst/>
          </a:prstGeom>
          <a:noFill/>
        </p:spPr>
        <p:txBody>
          <a:bodyPr wrap="square" rtlCol="0">
            <a:spAutoFit/>
          </a:bodyPr>
          <a:lstStyle/>
          <a:p>
            <a:r>
              <a:rPr lang="en-US" b="1" dirty="0">
                <a:latin typeface="Bookman Old Style" panose="02050604050505020204" pitchFamily="18" charset="0"/>
              </a:rPr>
              <a:t>Features shortlisted for Property type prediction </a:t>
            </a:r>
          </a:p>
          <a:p>
            <a:pPr marL="285750" indent="-285750">
              <a:buFont typeface="Arial" panose="020B0604020202020204" pitchFamily="34" charset="0"/>
              <a:buChar char="•"/>
            </a:pPr>
            <a:r>
              <a:rPr lang="en-US" dirty="0">
                <a:latin typeface="Bookman Old Style" panose="02050604050505020204" pitchFamily="18" charset="0"/>
              </a:rPr>
              <a:t>Host total listings count </a:t>
            </a:r>
          </a:p>
          <a:p>
            <a:pPr marL="285750" indent="-285750">
              <a:buFont typeface="Arial" panose="020B0604020202020204" pitchFamily="34" charset="0"/>
              <a:buChar char="•"/>
            </a:pPr>
            <a:r>
              <a:rPr lang="en-US" dirty="0">
                <a:latin typeface="Bookman Old Style" panose="02050604050505020204" pitchFamily="18" charset="0"/>
              </a:rPr>
              <a:t>Bedrooms</a:t>
            </a:r>
          </a:p>
          <a:p>
            <a:pPr marL="285750" indent="-285750">
              <a:buFont typeface="Arial" panose="020B0604020202020204" pitchFamily="34" charset="0"/>
              <a:buChar char="•"/>
            </a:pPr>
            <a:r>
              <a:rPr lang="en-US" dirty="0">
                <a:latin typeface="Bookman Old Style" panose="02050604050505020204" pitchFamily="18" charset="0"/>
              </a:rPr>
              <a:t>Price</a:t>
            </a:r>
          </a:p>
          <a:p>
            <a:pPr marL="285750" indent="-285750">
              <a:buFont typeface="Arial" panose="020B0604020202020204" pitchFamily="34" charset="0"/>
              <a:buChar char="•"/>
            </a:pPr>
            <a:r>
              <a:rPr lang="en-US" dirty="0">
                <a:latin typeface="Bookman Old Style" panose="02050604050505020204" pitchFamily="18" charset="0"/>
              </a:rPr>
              <a:t>Room type Private room</a:t>
            </a:r>
            <a:endParaRPr lang="en-IN" dirty="0">
              <a:latin typeface="Bookman Old Style" panose="02050604050505020204" pitchFamily="18" charset="0"/>
            </a:endParaRPr>
          </a:p>
        </p:txBody>
      </p:sp>
      <p:sp>
        <p:nvSpPr>
          <p:cNvPr id="5" name="TextBox 4">
            <a:extLst>
              <a:ext uri="{FF2B5EF4-FFF2-40B4-BE49-F238E27FC236}">
                <a16:creationId xmlns:a16="http://schemas.microsoft.com/office/drawing/2014/main" id="{86C4E918-AC3A-48FA-BCF1-48E69FE89A02}"/>
              </a:ext>
            </a:extLst>
          </p:cNvPr>
          <p:cNvSpPr txBox="1"/>
          <p:nvPr/>
        </p:nvSpPr>
        <p:spPr>
          <a:xfrm>
            <a:off x="367746" y="4904876"/>
            <a:ext cx="6907697" cy="1754326"/>
          </a:xfrm>
          <a:prstGeom prst="rect">
            <a:avLst/>
          </a:prstGeom>
          <a:noFill/>
        </p:spPr>
        <p:txBody>
          <a:bodyPr wrap="square" rtlCol="0">
            <a:spAutoFit/>
          </a:bodyPr>
          <a:lstStyle/>
          <a:p>
            <a:r>
              <a:rPr lang="en-US" b="1" dirty="0">
                <a:latin typeface="Bookman Old Style" panose="02050604050505020204" pitchFamily="18" charset="0"/>
              </a:rPr>
              <a:t>Classification models used for Property Type Prediction</a:t>
            </a:r>
          </a:p>
          <a:p>
            <a:pPr marL="285750" indent="-285750">
              <a:buFont typeface="Arial" panose="020B0604020202020204" pitchFamily="34" charset="0"/>
              <a:buChar char="•"/>
            </a:pPr>
            <a:r>
              <a:rPr lang="en-US" dirty="0">
                <a:latin typeface="Bookman Old Style" panose="02050604050505020204" pitchFamily="18" charset="0"/>
              </a:rPr>
              <a:t>Logistic Regression</a:t>
            </a:r>
          </a:p>
          <a:p>
            <a:pPr marL="285750" indent="-285750">
              <a:buFont typeface="Arial" panose="020B0604020202020204" pitchFamily="34" charset="0"/>
              <a:buChar char="•"/>
            </a:pPr>
            <a:r>
              <a:rPr lang="en-US" dirty="0">
                <a:latin typeface="Bookman Old Style" panose="02050604050505020204" pitchFamily="18" charset="0"/>
              </a:rPr>
              <a:t>K Nearest Neighbor (KNN)</a:t>
            </a:r>
          </a:p>
          <a:p>
            <a:pPr marL="285750" indent="-285750">
              <a:buFont typeface="Arial" panose="020B0604020202020204" pitchFamily="34" charset="0"/>
              <a:buChar char="•"/>
            </a:pPr>
            <a:r>
              <a:rPr lang="en-US" dirty="0">
                <a:latin typeface="Bookman Old Style" panose="02050604050505020204" pitchFamily="18" charset="0"/>
              </a:rPr>
              <a:t>Random Forest Classifier</a:t>
            </a:r>
          </a:p>
          <a:p>
            <a:pPr marL="285750" indent="-285750">
              <a:buFont typeface="Arial" panose="020B0604020202020204" pitchFamily="34" charset="0"/>
              <a:buChar char="•"/>
            </a:pPr>
            <a:r>
              <a:rPr lang="en-US" dirty="0">
                <a:latin typeface="Bookman Old Style" panose="02050604050505020204" pitchFamily="18" charset="0"/>
              </a:rPr>
              <a:t>Support Vector Classifier (SVC)</a:t>
            </a:r>
          </a:p>
          <a:p>
            <a:pPr marL="285750" indent="-285750">
              <a:buFont typeface="Arial" panose="020B0604020202020204" pitchFamily="34" charset="0"/>
              <a:buChar char="•"/>
            </a:pPr>
            <a:r>
              <a:rPr lang="en-US" dirty="0">
                <a:latin typeface="Bookman Old Style" panose="02050604050505020204" pitchFamily="18" charset="0"/>
              </a:rPr>
              <a:t>Gradient Boosting Classifier</a:t>
            </a:r>
          </a:p>
        </p:txBody>
      </p:sp>
      <p:sp>
        <p:nvSpPr>
          <p:cNvPr id="2" name="TextBox 1">
            <a:extLst>
              <a:ext uri="{FF2B5EF4-FFF2-40B4-BE49-F238E27FC236}">
                <a16:creationId xmlns:a16="http://schemas.microsoft.com/office/drawing/2014/main" id="{3D3E0100-C578-D240-2A6F-9AF2832ACDB8}"/>
              </a:ext>
            </a:extLst>
          </p:cNvPr>
          <p:cNvSpPr txBox="1"/>
          <p:nvPr/>
        </p:nvSpPr>
        <p:spPr>
          <a:xfrm>
            <a:off x="805068" y="661893"/>
            <a:ext cx="1222515" cy="369332"/>
          </a:xfrm>
          <a:prstGeom prst="rect">
            <a:avLst/>
          </a:prstGeom>
          <a:noFill/>
        </p:spPr>
        <p:txBody>
          <a:bodyPr wrap="square" rtlCol="0">
            <a:spAutoFit/>
          </a:bodyPr>
          <a:lstStyle/>
          <a:p>
            <a:r>
              <a:rPr lang="en-US" dirty="0">
                <a:latin typeface="Bookman Old Style" panose="02050604050505020204" pitchFamily="18" charset="0"/>
              </a:rPr>
              <a:t>Methods</a:t>
            </a:r>
            <a:endParaRPr lang="en-IN" dirty="0">
              <a:latin typeface="Bookman Old Style" panose="02050604050505020204" pitchFamily="18" charset="0"/>
            </a:endParaRPr>
          </a:p>
        </p:txBody>
      </p:sp>
      <p:sp>
        <p:nvSpPr>
          <p:cNvPr id="6" name="TextBox 5">
            <a:extLst>
              <a:ext uri="{FF2B5EF4-FFF2-40B4-BE49-F238E27FC236}">
                <a16:creationId xmlns:a16="http://schemas.microsoft.com/office/drawing/2014/main" id="{8C499998-1142-2E6A-BC51-917B14A56B64}"/>
              </a:ext>
            </a:extLst>
          </p:cNvPr>
          <p:cNvSpPr txBox="1"/>
          <p:nvPr/>
        </p:nvSpPr>
        <p:spPr>
          <a:xfrm>
            <a:off x="5751443" y="639058"/>
            <a:ext cx="6440557" cy="369332"/>
          </a:xfrm>
          <a:prstGeom prst="rect">
            <a:avLst/>
          </a:prstGeom>
          <a:noFill/>
        </p:spPr>
        <p:txBody>
          <a:bodyPr wrap="square" rtlCol="0">
            <a:spAutoFit/>
          </a:bodyPr>
          <a:lstStyle/>
          <a:p>
            <a:r>
              <a:rPr lang="en-US" dirty="0">
                <a:latin typeface="Bookman Old Style" panose="02050604050505020204" pitchFamily="18" charset="0"/>
              </a:rPr>
              <a:t>Recommended features</a:t>
            </a:r>
            <a:endParaRPr lang="en-IN" dirty="0">
              <a:latin typeface="Bookman Old Style" panose="02050604050505020204" pitchFamily="18" charset="0"/>
            </a:endParaRPr>
          </a:p>
        </p:txBody>
      </p:sp>
    </p:spTree>
    <p:extLst>
      <p:ext uri="{BB962C8B-B14F-4D97-AF65-F5344CB8AC3E}">
        <p14:creationId xmlns:p14="http://schemas.microsoft.com/office/powerpoint/2010/main" val="115419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Content Placeholder 1">
            <a:extLst>
              <a:ext uri="{FF2B5EF4-FFF2-40B4-BE49-F238E27FC236}">
                <a16:creationId xmlns:a16="http://schemas.microsoft.com/office/drawing/2014/main" id="{E17EE2AA-9AB4-5743-3315-56DF2BCD1A7F}"/>
              </a:ext>
            </a:extLst>
          </p:cNvPr>
          <p:cNvSpPr>
            <a:spLocks noGrp="1"/>
          </p:cNvSpPr>
          <p:nvPr>
            <p:ph idx="1"/>
          </p:nvPr>
        </p:nvSpPr>
        <p:spPr>
          <a:xfrm>
            <a:off x="838200" y="1068835"/>
            <a:ext cx="10515600" cy="5108128"/>
          </a:xfrm>
        </p:spPr>
        <p:txBody>
          <a:bodyPr/>
          <a:lstStyle/>
          <a:p>
            <a:r>
              <a:rPr lang="en-IN" dirty="0">
                <a:latin typeface="Bookman Old Style" panose="02050604050505020204" pitchFamily="18" charset="0"/>
              </a:rPr>
              <a:t>Introduction</a:t>
            </a:r>
          </a:p>
          <a:p>
            <a:r>
              <a:rPr lang="en-IN" dirty="0">
                <a:latin typeface="Bookman Old Style" panose="02050604050505020204" pitchFamily="18" charset="0"/>
              </a:rPr>
              <a:t>Problem Statement</a:t>
            </a:r>
          </a:p>
          <a:p>
            <a:r>
              <a:rPr lang="en-IN" dirty="0">
                <a:latin typeface="Bookman Old Style" panose="02050604050505020204" pitchFamily="18" charset="0"/>
              </a:rPr>
              <a:t>EDA</a:t>
            </a:r>
          </a:p>
          <a:p>
            <a:r>
              <a:rPr lang="en-IN" dirty="0">
                <a:latin typeface="Bookman Old Style" panose="02050604050505020204" pitchFamily="18" charset="0"/>
              </a:rPr>
              <a:t>Time Series Analysis</a:t>
            </a:r>
          </a:p>
          <a:p>
            <a:r>
              <a:rPr lang="en-IN" dirty="0">
                <a:latin typeface="Bookman Old Style" panose="02050604050505020204" pitchFamily="18" charset="0"/>
              </a:rPr>
              <a:t>Classification</a:t>
            </a:r>
          </a:p>
          <a:p>
            <a:r>
              <a:rPr lang="en-IN" dirty="0">
                <a:latin typeface="Bookman Old Style" panose="02050604050505020204" pitchFamily="18" charset="0"/>
              </a:rPr>
              <a:t>Conclusion</a:t>
            </a:r>
          </a:p>
          <a:p>
            <a:r>
              <a:rPr lang="en-IN" dirty="0">
                <a:latin typeface="Bookman Old Style" panose="02050604050505020204" pitchFamily="18" charset="0"/>
              </a:rPr>
              <a:t>References</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0" y="29323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Contents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665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38BA7-59AC-4102-B407-B848FAA5A0E6}"/>
              </a:ext>
            </a:extLst>
          </p:cNvPr>
          <p:cNvSpPr/>
          <p:nvPr/>
        </p:nvSpPr>
        <p:spPr>
          <a:xfrm>
            <a:off x="266933" y="511530"/>
            <a:ext cx="2528256" cy="369332"/>
          </a:xfrm>
          <a:prstGeom prst="rect">
            <a:avLst/>
          </a:prstGeom>
        </p:spPr>
        <p:txBody>
          <a:bodyPr wrap="none">
            <a:spAutoFit/>
          </a:bodyPr>
          <a:lstStyle/>
          <a:p>
            <a:r>
              <a:rPr lang="en-US" b="1" dirty="0">
                <a:latin typeface="Bookman Old Style" panose="02050604050505020204" pitchFamily="18" charset="0"/>
              </a:rPr>
              <a:t>Logistic Regression</a:t>
            </a:r>
          </a:p>
        </p:txBody>
      </p:sp>
      <p:sp>
        <p:nvSpPr>
          <p:cNvPr id="12" name="Rectangle 11">
            <a:extLst>
              <a:ext uri="{FF2B5EF4-FFF2-40B4-BE49-F238E27FC236}">
                <a16:creationId xmlns:a16="http://schemas.microsoft.com/office/drawing/2014/main" id="{AD25F278-8A04-478B-8F28-A9BE42FD78DA}"/>
              </a:ext>
            </a:extLst>
          </p:cNvPr>
          <p:cNvSpPr/>
          <p:nvPr/>
        </p:nvSpPr>
        <p:spPr>
          <a:xfrm>
            <a:off x="7102581" y="529739"/>
            <a:ext cx="3254417" cy="369332"/>
          </a:xfrm>
          <a:prstGeom prst="rect">
            <a:avLst/>
          </a:prstGeom>
        </p:spPr>
        <p:txBody>
          <a:bodyPr wrap="none">
            <a:spAutoFit/>
          </a:bodyPr>
          <a:lstStyle/>
          <a:p>
            <a:r>
              <a:rPr lang="en-US" b="1" dirty="0">
                <a:latin typeface="Bookman Old Style" panose="02050604050505020204" pitchFamily="18" charset="0"/>
              </a:rPr>
              <a:t>K Nearest Neighbor (KNN)</a:t>
            </a:r>
          </a:p>
        </p:txBody>
      </p:sp>
      <p:sp>
        <p:nvSpPr>
          <p:cNvPr id="13" name="Rectangle 12">
            <a:extLst>
              <a:ext uri="{FF2B5EF4-FFF2-40B4-BE49-F238E27FC236}">
                <a16:creationId xmlns:a16="http://schemas.microsoft.com/office/drawing/2014/main" id="{CB91D169-41DE-4B4F-AD44-E69A629C38CD}"/>
              </a:ext>
            </a:extLst>
          </p:cNvPr>
          <p:cNvSpPr/>
          <p:nvPr/>
        </p:nvSpPr>
        <p:spPr>
          <a:xfrm>
            <a:off x="289061" y="2678755"/>
            <a:ext cx="3220753" cy="369332"/>
          </a:xfrm>
          <a:prstGeom prst="rect">
            <a:avLst/>
          </a:prstGeom>
        </p:spPr>
        <p:txBody>
          <a:bodyPr wrap="none">
            <a:spAutoFit/>
          </a:bodyPr>
          <a:lstStyle/>
          <a:p>
            <a:r>
              <a:rPr lang="en-US" b="1" dirty="0">
                <a:latin typeface="Bookman Old Style" panose="02050604050505020204" pitchFamily="18" charset="0"/>
              </a:rPr>
              <a:t>Random Forest Classifier</a:t>
            </a:r>
          </a:p>
        </p:txBody>
      </p:sp>
      <p:sp>
        <p:nvSpPr>
          <p:cNvPr id="14" name="Rectangle 13">
            <a:extLst>
              <a:ext uri="{FF2B5EF4-FFF2-40B4-BE49-F238E27FC236}">
                <a16:creationId xmlns:a16="http://schemas.microsoft.com/office/drawing/2014/main" id="{22C6ACB2-AD76-4E31-BCB9-400471E65470}"/>
              </a:ext>
            </a:extLst>
          </p:cNvPr>
          <p:cNvSpPr/>
          <p:nvPr/>
        </p:nvSpPr>
        <p:spPr>
          <a:xfrm>
            <a:off x="7102581" y="2693823"/>
            <a:ext cx="3922869" cy="369332"/>
          </a:xfrm>
          <a:prstGeom prst="rect">
            <a:avLst/>
          </a:prstGeom>
        </p:spPr>
        <p:txBody>
          <a:bodyPr wrap="none">
            <a:spAutoFit/>
          </a:bodyPr>
          <a:lstStyle/>
          <a:p>
            <a:r>
              <a:rPr lang="en-US" b="1" dirty="0">
                <a:latin typeface="Bookman Old Style" panose="02050604050505020204" pitchFamily="18" charset="0"/>
              </a:rPr>
              <a:t>Support Vector Classifier (SVC)</a:t>
            </a:r>
          </a:p>
        </p:txBody>
      </p:sp>
      <p:sp>
        <p:nvSpPr>
          <p:cNvPr id="18" name="Rectangle 17">
            <a:extLst>
              <a:ext uri="{FF2B5EF4-FFF2-40B4-BE49-F238E27FC236}">
                <a16:creationId xmlns:a16="http://schemas.microsoft.com/office/drawing/2014/main" id="{439CF8E2-D61F-4B94-ADF1-6DC918F7C2EA}"/>
              </a:ext>
            </a:extLst>
          </p:cNvPr>
          <p:cNvSpPr/>
          <p:nvPr/>
        </p:nvSpPr>
        <p:spPr>
          <a:xfrm>
            <a:off x="289061" y="4727118"/>
            <a:ext cx="3563796" cy="369332"/>
          </a:xfrm>
          <a:prstGeom prst="rect">
            <a:avLst/>
          </a:prstGeom>
        </p:spPr>
        <p:txBody>
          <a:bodyPr wrap="none">
            <a:spAutoFit/>
          </a:bodyPr>
          <a:lstStyle/>
          <a:p>
            <a:r>
              <a:rPr lang="en-US" b="1" dirty="0">
                <a:latin typeface="Bookman Old Style" panose="02050604050505020204" pitchFamily="18" charset="0"/>
              </a:rPr>
              <a:t>Gradient Boosting Classifier</a:t>
            </a:r>
          </a:p>
        </p:txBody>
      </p:sp>
      <p:sp>
        <p:nvSpPr>
          <p:cNvPr id="20" name="TextBox 19">
            <a:extLst>
              <a:ext uri="{FF2B5EF4-FFF2-40B4-BE49-F238E27FC236}">
                <a16:creationId xmlns:a16="http://schemas.microsoft.com/office/drawing/2014/main" id="{45D0A20F-8F5D-4BA4-8387-10C90033BEE9}"/>
              </a:ext>
            </a:extLst>
          </p:cNvPr>
          <p:cNvSpPr txBox="1"/>
          <p:nvPr/>
        </p:nvSpPr>
        <p:spPr>
          <a:xfrm>
            <a:off x="266932" y="122535"/>
            <a:ext cx="11530753" cy="461665"/>
          </a:xfrm>
          <a:prstGeom prst="rect">
            <a:avLst/>
          </a:prstGeom>
          <a:noFill/>
        </p:spPr>
        <p:txBody>
          <a:bodyPr wrap="square" rtlCol="0">
            <a:spAutoFit/>
          </a:bodyPr>
          <a:lstStyle/>
          <a:p>
            <a:pPr algn="ctr"/>
            <a:r>
              <a:rPr lang="en-US" sz="2400" b="1" dirty="0">
                <a:latin typeface="Bookman Old Style" panose="02050604050505020204" pitchFamily="18" charset="0"/>
              </a:rPr>
              <a:t>Results (Model Evaluation)</a:t>
            </a:r>
            <a:endParaRPr lang="en-IN" sz="2400" b="1" dirty="0">
              <a:latin typeface="Bookman Old Style" panose="02050604050505020204" pitchFamily="18" charset="0"/>
            </a:endParaRPr>
          </a:p>
        </p:txBody>
      </p:sp>
      <p:sp>
        <p:nvSpPr>
          <p:cNvPr id="22" name="TextBox 21">
            <a:extLst>
              <a:ext uri="{FF2B5EF4-FFF2-40B4-BE49-F238E27FC236}">
                <a16:creationId xmlns:a16="http://schemas.microsoft.com/office/drawing/2014/main" id="{9029673B-F553-4F80-A634-73FF0E4CBBEC}"/>
              </a:ext>
            </a:extLst>
          </p:cNvPr>
          <p:cNvSpPr txBox="1"/>
          <p:nvPr/>
        </p:nvSpPr>
        <p:spPr>
          <a:xfrm>
            <a:off x="5282234" y="5001207"/>
            <a:ext cx="6648557" cy="646331"/>
          </a:xfrm>
          <a:prstGeom prst="rect">
            <a:avLst/>
          </a:prstGeom>
          <a:noFill/>
          <a:ln>
            <a:solidFill>
              <a:schemeClr val="tx2"/>
            </a:solidFill>
          </a:ln>
        </p:spPr>
        <p:txBody>
          <a:bodyPr wrap="square" rtlCol="0">
            <a:spAutoFit/>
          </a:bodyPr>
          <a:lstStyle/>
          <a:p>
            <a:pPr algn="just"/>
            <a:r>
              <a:rPr lang="en-US" dirty="0">
                <a:latin typeface="Bookman Old Style" panose="02050604050505020204" pitchFamily="18" charset="0"/>
              </a:rPr>
              <a:t>From all the 5 models, Gradient Boosting Classifier gives the maximum accuracy of 77.8%.</a:t>
            </a:r>
          </a:p>
        </p:txBody>
      </p:sp>
      <p:sp>
        <p:nvSpPr>
          <p:cNvPr id="2" name="TextBox 1">
            <a:extLst>
              <a:ext uri="{FF2B5EF4-FFF2-40B4-BE49-F238E27FC236}">
                <a16:creationId xmlns:a16="http://schemas.microsoft.com/office/drawing/2014/main" id="{99C7F9E6-9C79-2988-C077-E8431C36D39C}"/>
              </a:ext>
            </a:extLst>
          </p:cNvPr>
          <p:cNvSpPr txBox="1"/>
          <p:nvPr/>
        </p:nvSpPr>
        <p:spPr>
          <a:xfrm>
            <a:off x="5282234" y="5866596"/>
            <a:ext cx="6648557" cy="461665"/>
          </a:xfrm>
          <a:prstGeom prst="rect">
            <a:avLst/>
          </a:prstGeom>
          <a:noFill/>
        </p:spPr>
        <p:txBody>
          <a:bodyPr wrap="square" rtlCol="0">
            <a:spAutoFit/>
          </a:bodyPr>
          <a:lstStyle/>
          <a:p>
            <a:r>
              <a:rPr lang="en-US" sz="2400" b="1" dirty="0">
                <a:solidFill>
                  <a:srgbClr val="002060"/>
                </a:solidFill>
                <a:latin typeface="Bookman Old Style" panose="02050604050505020204" pitchFamily="18" charset="0"/>
                <a:hlinkClick r:id="rId2">
                  <a:extLst>
                    <a:ext uri="{A12FA001-AC4F-418D-AE19-62706E023703}">
                      <ahyp:hlinkClr xmlns:ahyp="http://schemas.microsoft.com/office/drawing/2018/hyperlinkcolor" val="tx"/>
                    </a:ext>
                  </a:extLst>
                </a:hlinkClick>
              </a:rPr>
              <a:t>Property_type_recommendation_Demo</a:t>
            </a:r>
            <a:endParaRPr lang="en-IN" sz="2400" b="1"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0CA0333D-B54E-4CAB-8BBE-2B2E22ADA8E0}"/>
              </a:ext>
            </a:extLst>
          </p:cNvPr>
          <p:cNvPicPr>
            <a:picLocks noChangeAspect="1"/>
          </p:cNvPicPr>
          <p:nvPr/>
        </p:nvPicPr>
        <p:blipFill>
          <a:blip r:embed="rId3"/>
          <a:stretch>
            <a:fillRect/>
          </a:stretch>
        </p:blipFill>
        <p:spPr>
          <a:xfrm>
            <a:off x="261209" y="972951"/>
            <a:ext cx="4695104" cy="1586942"/>
          </a:xfrm>
          <a:prstGeom prst="rect">
            <a:avLst/>
          </a:prstGeom>
        </p:spPr>
      </p:pic>
      <p:pic>
        <p:nvPicPr>
          <p:cNvPr id="6" name="Picture 5">
            <a:extLst>
              <a:ext uri="{FF2B5EF4-FFF2-40B4-BE49-F238E27FC236}">
                <a16:creationId xmlns:a16="http://schemas.microsoft.com/office/drawing/2014/main" id="{AE317C1A-B4F3-4F04-BCAB-65EDF7F6A51D}"/>
              </a:ext>
            </a:extLst>
          </p:cNvPr>
          <p:cNvPicPr>
            <a:picLocks noChangeAspect="1"/>
          </p:cNvPicPr>
          <p:nvPr/>
        </p:nvPicPr>
        <p:blipFill>
          <a:blip r:embed="rId4"/>
          <a:stretch>
            <a:fillRect/>
          </a:stretch>
        </p:blipFill>
        <p:spPr>
          <a:xfrm>
            <a:off x="261209" y="3091404"/>
            <a:ext cx="4695104" cy="1472712"/>
          </a:xfrm>
          <a:prstGeom prst="rect">
            <a:avLst/>
          </a:prstGeom>
        </p:spPr>
      </p:pic>
      <p:pic>
        <p:nvPicPr>
          <p:cNvPr id="7" name="Picture 6">
            <a:extLst>
              <a:ext uri="{FF2B5EF4-FFF2-40B4-BE49-F238E27FC236}">
                <a16:creationId xmlns:a16="http://schemas.microsoft.com/office/drawing/2014/main" id="{4E95DD8D-0B39-4781-A065-85B8962ECEF6}"/>
              </a:ext>
            </a:extLst>
          </p:cNvPr>
          <p:cNvPicPr>
            <a:picLocks noChangeAspect="1"/>
          </p:cNvPicPr>
          <p:nvPr/>
        </p:nvPicPr>
        <p:blipFill>
          <a:blip r:embed="rId5"/>
          <a:stretch>
            <a:fillRect/>
          </a:stretch>
        </p:blipFill>
        <p:spPr>
          <a:xfrm>
            <a:off x="7102581" y="3133902"/>
            <a:ext cx="4695104" cy="1472712"/>
          </a:xfrm>
          <a:prstGeom prst="rect">
            <a:avLst/>
          </a:prstGeom>
        </p:spPr>
      </p:pic>
      <p:pic>
        <p:nvPicPr>
          <p:cNvPr id="8" name="Picture 7">
            <a:extLst>
              <a:ext uri="{FF2B5EF4-FFF2-40B4-BE49-F238E27FC236}">
                <a16:creationId xmlns:a16="http://schemas.microsoft.com/office/drawing/2014/main" id="{AD8258A7-4D7E-40D0-AD37-53C4593F69AB}"/>
              </a:ext>
            </a:extLst>
          </p:cNvPr>
          <p:cNvPicPr>
            <a:picLocks noChangeAspect="1"/>
          </p:cNvPicPr>
          <p:nvPr/>
        </p:nvPicPr>
        <p:blipFill>
          <a:blip r:embed="rId6"/>
          <a:stretch>
            <a:fillRect/>
          </a:stretch>
        </p:blipFill>
        <p:spPr>
          <a:xfrm>
            <a:off x="7102581" y="968341"/>
            <a:ext cx="4695104" cy="1586942"/>
          </a:xfrm>
          <a:prstGeom prst="rect">
            <a:avLst/>
          </a:prstGeom>
        </p:spPr>
      </p:pic>
      <p:pic>
        <p:nvPicPr>
          <p:cNvPr id="9" name="Picture 8">
            <a:extLst>
              <a:ext uri="{FF2B5EF4-FFF2-40B4-BE49-F238E27FC236}">
                <a16:creationId xmlns:a16="http://schemas.microsoft.com/office/drawing/2014/main" id="{FA973913-30CC-469E-A5DD-3759FC6EB1DB}"/>
              </a:ext>
            </a:extLst>
          </p:cNvPr>
          <p:cNvPicPr>
            <a:picLocks noChangeAspect="1"/>
          </p:cNvPicPr>
          <p:nvPr/>
        </p:nvPicPr>
        <p:blipFill>
          <a:blip r:embed="rId7"/>
          <a:stretch>
            <a:fillRect/>
          </a:stretch>
        </p:blipFill>
        <p:spPr>
          <a:xfrm>
            <a:off x="261209" y="5126189"/>
            <a:ext cx="4695103" cy="1609275"/>
          </a:xfrm>
          <a:prstGeom prst="rect">
            <a:avLst/>
          </a:prstGeom>
        </p:spPr>
      </p:pic>
    </p:spTree>
    <p:extLst>
      <p:ext uri="{BB962C8B-B14F-4D97-AF65-F5344CB8AC3E}">
        <p14:creationId xmlns:p14="http://schemas.microsoft.com/office/powerpoint/2010/main" val="1034270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45D0A20F-8F5D-4BA4-8387-10C90033BEE9}"/>
              </a:ext>
            </a:extLst>
          </p:cNvPr>
          <p:cNvSpPr txBox="1"/>
          <p:nvPr/>
        </p:nvSpPr>
        <p:spPr>
          <a:xfrm>
            <a:off x="266932" y="122535"/>
            <a:ext cx="11530753" cy="400110"/>
          </a:xfrm>
          <a:prstGeom prst="rect">
            <a:avLst/>
          </a:prstGeom>
          <a:noFill/>
        </p:spPr>
        <p:txBody>
          <a:bodyPr wrap="square" rtlCol="0">
            <a:spAutoFit/>
          </a:bodyPr>
          <a:lstStyle/>
          <a:p>
            <a:pPr algn="ctr"/>
            <a:r>
              <a:rPr lang="en-US" sz="2000" b="1" dirty="0">
                <a:latin typeface="Bookman Old Style" panose="02050604050505020204" pitchFamily="18" charset="0"/>
              </a:rPr>
              <a:t>References</a:t>
            </a:r>
            <a:endParaRPr lang="en-IN" sz="2000" b="1" dirty="0">
              <a:latin typeface="Bookman Old Style" panose="02050604050505020204" pitchFamily="18" charset="0"/>
            </a:endParaRPr>
          </a:p>
        </p:txBody>
      </p:sp>
      <p:sp>
        <p:nvSpPr>
          <p:cNvPr id="7" name="TextBox 6">
            <a:extLst>
              <a:ext uri="{FF2B5EF4-FFF2-40B4-BE49-F238E27FC236}">
                <a16:creationId xmlns:a16="http://schemas.microsoft.com/office/drawing/2014/main" id="{4CFA620F-2EA6-5C92-F05A-36D4C196D198}"/>
              </a:ext>
            </a:extLst>
          </p:cNvPr>
          <p:cNvSpPr txBox="1"/>
          <p:nvPr/>
        </p:nvSpPr>
        <p:spPr>
          <a:xfrm>
            <a:off x="834888" y="1325219"/>
            <a:ext cx="9727095"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ookman Old Style" panose="02050604050505020204" pitchFamily="18" charset="0"/>
              </a:rPr>
              <a:t>www.kaggle.com</a:t>
            </a:r>
          </a:p>
          <a:p>
            <a:pPr marL="285750" indent="-285750">
              <a:buFont typeface="Arial" panose="020B0604020202020204" pitchFamily="34" charset="0"/>
              <a:buChar char="•"/>
            </a:pPr>
            <a:r>
              <a:rPr lang="en-US" dirty="0">
                <a:latin typeface="Bookman Old Style" panose="02050604050505020204" pitchFamily="18" charset="0"/>
              </a:rPr>
              <a:t>www.medium.com</a:t>
            </a:r>
          </a:p>
          <a:p>
            <a:pPr marL="285750" indent="-285750">
              <a:buFont typeface="Arial" panose="020B0604020202020204" pitchFamily="34" charset="0"/>
              <a:buChar char="•"/>
            </a:pPr>
            <a:r>
              <a:rPr lang="en-US" dirty="0">
                <a:latin typeface="Bookman Old Style" panose="02050604050505020204" pitchFamily="18" charset="0"/>
              </a:rPr>
              <a:t>https://public.opendatasoft.com</a:t>
            </a:r>
          </a:p>
          <a:p>
            <a:pPr marL="285750" indent="-285750">
              <a:buFont typeface="Arial" panose="020B0604020202020204" pitchFamily="34" charset="0"/>
              <a:buChar char="•"/>
            </a:pPr>
            <a:r>
              <a:rPr lang="en-US" dirty="0">
                <a:latin typeface="Bookman Old Style" panose="02050604050505020204" pitchFamily="18" charset="0"/>
              </a:rPr>
              <a:t>https://towardsdatascience.com</a:t>
            </a:r>
          </a:p>
          <a:p>
            <a:pPr marL="285750" indent="-285750">
              <a:buFont typeface="Arial" panose="020B0604020202020204" pitchFamily="34" charset="0"/>
              <a:buChar char="•"/>
            </a:pPr>
            <a:r>
              <a:rPr lang="en-US" dirty="0">
                <a:latin typeface="Bookman Old Style" panose="02050604050505020204" pitchFamily="18" charset="0"/>
              </a:rPr>
              <a:t>https://www.niit.com/india/knowledge-centre/ML-algorithms</a:t>
            </a:r>
          </a:p>
          <a:p>
            <a:endParaRPr lang="en-IN" dirty="0"/>
          </a:p>
        </p:txBody>
      </p:sp>
    </p:spTree>
    <p:extLst>
      <p:ext uri="{BB962C8B-B14F-4D97-AF65-F5344CB8AC3E}">
        <p14:creationId xmlns:p14="http://schemas.microsoft.com/office/powerpoint/2010/main" val="3781446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78554" y="2600470"/>
            <a:ext cx="4481916"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09293" y="2579423"/>
            <a:ext cx="4439818"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27" y="2527584"/>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42889" y="2579423"/>
            <a:ext cx="4439819"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190798" y="2600471"/>
            <a:ext cx="4481916"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PROBLEM STATEMENT</a:t>
            </a:r>
          </a:p>
        </p:txBody>
      </p:sp>
      <p:sp>
        <p:nvSpPr>
          <p:cNvPr id="47" name="Rectangle 46">
            <a:extLst>
              <a:ext uri="{FF2B5EF4-FFF2-40B4-BE49-F238E27FC236}">
                <a16:creationId xmlns:a16="http://schemas.microsoft.com/office/drawing/2014/main" id="{1751D31D-3535-411D-8BAC-95CCC90AB185}"/>
              </a:ext>
            </a:extLst>
          </p:cNvPr>
          <p:cNvSpPr/>
          <p:nvPr/>
        </p:nvSpPr>
        <p:spPr>
          <a:xfrm>
            <a:off x="3065213" y="2892056"/>
            <a:ext cx="1840169" cy="738664"/>
          </a:xfrm>
          <a:prstGeom prst="rect">
            <a:avLst/>
          </a:prstGeom>
        </p:spPr>
        <p:txBody>
          <a:bodyPr wrap="square" lIns="0" tIns="0" rIns="0" bIns="0">
            <a:spAutoFit/>
          </a:bodyPr>
          <a:lstStyle/>
          <a:p>
            <a:pPr algn="ctr"/>
            <a:r>
              <a:rPr lang="en-US" sz="1600" b="1" dirty="0">
                <a:solidFill>
                  <a:schemeClr val="bg1"/>
                </a:solidFill>
              </a:rPr>
              <a:t>DATA UNDERSTANDING </a:t>
            </a:r>
            <a:r>
              <a:rPr lang="en-US" sz="1200" b="1" dirty="0">
                <a:solidFill>
                  <a:schemeClr val="bg1"/>
                </a:solidFill>
              </a:rPr>
              <a:t>&amp;</a:t>
            </a:r>
            <a:r>
              <a:rPr lang="en-US" sz="1600" b="1" dirty="0">
                <a:solidFill>
                  <a:schemeClr val="bg1"/>
                </a:solidFill>
              </a:rPr>
              <a:t> PREPROCESSING</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246221"/>
          </a:xfrm>
          <a:prstGeom prst="rect">
            <a:avLst/>
          </a:prstGeom>
        </p:spPr>
        <p:txBody>
          <a:bodyPr wrap="square" lIns="0" tIns="0" rIns="0" bIns="0">
            <a:spAutoFit/>
          </a:bodyPr>
          <a:lstStyle/>
          <a:p>
            <a:pPr algn="ctr"/>
            <a:r>
              <a:rPr lang="en-US" sz="1600" b="1" dirty="0">
                <a:solidFill>
                  <a:schemeClr val="bg1"/>
                </a:solidFill>
              </a:rPr>
              <a:t>EDA</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493712" cy="492443"/>
          </a:xfrm>
          <a:prstGeom prst="rect">
            <a:avLst/>
          </a:prstGeom>
        </p:spPr>
        <p:txBody>
          <a:bodyPr wrap="square" lIns="0" tIns="0" rIns="0" bIns="0">
            <a:spAutoFit/>
          </a:bodyPr>
          <a:lstStyle/>
          <a:p>
            <a:pPr algn="ctr"/>
            <a:r>
              <a:rPr lang="en-US" sz="1600" b="1" dirty="0">
                <a:solidFill>
                  <a:schemeClr val="bg1"/>
                </a:solidFill>
              </a:rPr>
              <a:t>PROPERTY PRICE</a:t>
            </a:r>
          </a:p>
          <a:p>
            <a:pPr algn="ctr"/>
            <a:r>
              <a:rPr lang="en-US" sz="1600" b="1" dirty="0">
                <a:solidFill>
                  <a:schemeClr val="bg1"/>
                </a:solidFill>
              </a:rPr>
              <a:t>FORECASTING</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5" y="2886560"/>
            <a:ext cx="1493713" cy="492443"/>
          </a:xfrm>
          <a:prstGeom prst="rect">
            <a:avLst/>
          </a:prstGeom>
        </p:spPr>
        <p:txBody>
          <a:bodyPr wrap="square" lIns="0" tIns="0" rIns="0" bIns="0">
            <a:spAutoFit/>
          </a:bodyPr>
          <a:lstStyle/>
          <a:p>
            <a:pPr algn="ctr"/>
            <a:r>
              <a:rPr lang="en-US" sz="1600" b="1" dirty="0">
                <a:solidFill>
                  <a:schemeClr val="bg1"/>
                </a:solidFill>
              </a:rPr>
              <a:t>PROPERTY TYPE PREDICTION</a:t>
            </a:r>
          </a:p>
        </p:txBody>
      </p:sp>
      <p:sp>
        <p:nvSpPr>
          <p:cNvPr id="51" name="Rectangle 50">
            <a:extLst>
              <a:ext uri="{FF2B5EF4-FFF2-40B4-BE49-F238E27FC236}">
                <a16:creationId xmlns:a16="http://schemas.microsoft.com/office/drawing/2014/main" id="{8AA18108-5B8B-4147-84A7-D30A16BEC4EA}"/>
              </a:ext>
            </a:extLst>
          </p:cNvPr>
          <p:cNvSpPr/>
          <p:nvPr/>
        </p:nvSpPr>
        <p:spPr>
          <a:xfrm>
            <a:off x="1008494" y="3769630"/>
            <a:ext cx="1752042" cy="954364"/>
          </a:xfrm>
          <a:prstGeom prst="rect">
            <a:avLst/>
          </a:prstGeom>
        </p:spPr>
        <p:txBody>
          <a:bodyPr wrap="square" lIns="0" tIns="0" rIns="0" bIns="0" anchor="t">
            <a:spAutoFit/>
          </a:bodyPr>
          <a:lstStyle/>
          <a:p>
            <a:pPr>
              <a:lnSpc>
                <a:spcPts val="1900"/>
              </a:lnSpc>
            </a:pPr>
            <a:r>
              <a:rPr lang="en-US" sz="1400" dirty="0">
                <a:solidFill>
                  <a:schemeClr val="bg1"/>
                </a:solidFill>
                <a:cs typeface="Segoe UI" panose="020B0502040204020203" pitchFamily="34" charset="0"/>
              </a:rPr>
              <a:t>Understanding the Problem statement to meet business objective. </a:t>
            </a:r>
          </a:p>
        </p:txBody>
      </p:sp>
      <p:sp>
        <p:nvSpPr>
          <p:cNvPr id="52" name="Rectangle 51">
            <a:extLst>
              <a:ext uri="{FF2B5EF4-FFF2-40B4-BE49-F238E27FC236}">
                <a16:creationId xmlns:a16="http://schemas.microsoft.com/office/drawing/2014/main" id="{A8534162-B6E2-4579-9DAD-AD8DE07459BC}"/>
              </a:ext>
            </a:extLst>
          </p:cNvPr>
          <p:cNvSpPr/>
          <p:nvPr/>
        </p:nvSpPr>
        <p:spPr>
          <a:xfrm>
            <a:off x="3028969" y="3782365"/>
            <a:ext cx="1776255"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Forming data dictionary to understand the features, dataset &amp; dealing with null/missing values.</a:t>
            </a:r>
          </a:p>
        </p:txBody>
      </p:sp>
      <p:sp>
        <p:nvSpPr>
          <p:cNvPr id="53" name="Rectangle 52">
            <a:extLst>
              <a:ext uri="{FF2B5EF4-FFF2-40B4-BE49-F238E27FC236}">
                <a16:creationId xmlns:a16="http://schemas.microsoft.com/office/drawing/2014/main" id="{E1535E1C-6EBC-45D8-BCE1-D5B947A61FB6}"/>
              </a:ext>
            </a:extLst>
          </p:cNvPr>
          <p:cNvSpPr/>
          <p:nvPr/>
        </p:nvSpPr>
        <p:spPr>
          <a:xfrm>
            <a:off x="5253963" y="3221693"/>
            <a:ext cx="1752042" cy="2172646"/>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Performing EDA to get  insights &amp; forming story on basis of visuals which can be helpful for hosts to understand the business &amp; customers to take better decision while renting.  </a:t>
            </a:r>
          </a:p>
        </p:txBody>
      </p:sp>
      <p:sp>
        <p:nvSpPr>
          <p:cNvPr id="54" name="Rectangle 53">
            <a:extLst>
              <a:ext uri="{FF2B5EF4-FFF2-40B4-BE49-F238E27FC236}">
                <a16:creationId xmlns:a16="http://schemas.microsoft.com/office/drawing/2014/main" id="{28FF18A5-7B4E-4493-B38D-E732E033F82F}"/>
              </a:ext>
            </a:extLst>
          </p:cNvPr>
          <p:cNvSpPr/>
          <p:nvPr/>
        </p:nvSpPr>
        <p:spPr>
          <a:xfrm>
            <a:off x="7381497" y="3416880"/>
            <a:ext cx="1752042" cy="192899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Analyzing trends &amp; seasons when customer book their accommodations. Forecasting future property prices by building time series model.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459930"/>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rPr>
              <a:t>Building a Classification model that will predict the ‘property type</a:t>
            </a:r>
            <a:r>
              <a:rPr lang="en-US" sz="1400" dirty="0"/>
              <a:t> </a:t>
            </a:r>
            <a:r>
              <a:rPr lang="en-US" sz="1400" dirty="0">
                <a:solidFill>
                  <a:schemeClr val="bg1"/>
                </a:solidFill>
              </a:rPr>
              <a:t>given a set of input features</a:t>
            </a:r>
          </a:p>
          <a:p>
            <a:pPr algn="ctr">
              <a:lnSpc>
                <a:spcPts val="1900"/>
              </a:lnSpc>
            </a:pPr>
            <a:endParaRPr lang="en-US" sz="1400" dirty="0">
              <a:solidFill>
                <a:schemeClr val="bg1"/>
              </a:solidFill>
              <a:cs typeface="Segoe UI" panose="020B0502040204020203" pitchFamily="34" charset="0"/>
            </a:endParaRP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80635"/>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861144" y="2367957"/>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17354" y="2363731"/>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66294" y="2271816"/>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Content Placeholder 1">
            <a:extLst>
              <a:ext uri="{FF2B5EF4-FFF2-40B4-BE49-F238E27FC236}">
                <a16:creationId xmlns:a16="http://schemas.microsoft.com/office/drawing/2014/main" id="{06BAF00E-A7B1-2A31-F857-E3A18E3426BF}"/>
              </a:ext>
            </a:extLst>
          </p:cNvPr>
          <p:cNvSpPr>
            <a:spLocks noGrp="1"/>
          </p:cNvSpPr>
          <p:nvPr>
            <p:ph idx="1"/>
          </p:nvPr>
        </p:nvSpPr>
        <p:spPr>
          <a:xfrm>
            <a:off x="838200" y="861393"/>
            <a:ext cx="10515600" cy="5579164"/>
          </a:xfrm>
        </p:spPr>
        <p:txBody>
          <a:bodyPr>
            <a:normAutofit lnSpcReduction="10000"/>
          </a:bodyPr>
          <a:lstStyle/>
          <a:p>
            <a:pPr algn="just">
              <a:buFont typeface="Wingdings" panose="05000000000000000000" pitchFamily="2" charset="2"/>
              <a:buChar char="Ø"/>
            </a:pPr>
            <a:r>
              <a:rPr lang="en-US" sz="1800" b="1" i="0" dirty="0">
                <a:solidFill>
                  <a:srgbClr val="030303"/>
                </a:solidFill>
                <a:effectLst/>
                <a:latin typeface="Bookman Old Style" panose="02050604050505020204" pitchFamily="18" charset="0"/>
              </a:rPr>
              <a:t>Introduction</a:t>
            </a:r>
          </a:p>
          <a:p>
            <a:pPr algn="just"/>
            <a:r>
              <a:rPr lang="en-US" sz="1600" b="0" i="0" dirty="0">
                <a:solidFill>
                  <a:srgbClr val="030303"/>
                </a:solidFill>
                <a:effectLst/>
                <a:latin typeface="Bookman Old Style" panose="02050604050505020204" pitchFamily="18" charset="0"/>
              </a:rPr>
              <a:t>Since 2008, guests and hosts have used Airbnb to expand on traveling possibilities and present a more unique, personalized way of experiencing the world. Data analysis on millions of listings provided through Airbnb is a crucial factor for the company. These millions of listings generate a lot of data - data that can be analyzed and used for security, business decisions, understanding of customers' and providers' (hosts) behaviour and performance on the platform and much more.</a:t>
            </a:r>
            <a:endParaRPr lang="en-US" sz="1800" b="1" i="0" dirty="0">
              <a:solidFill>
                <a:srgbClr val="030303"/>
              </a:solidFill>
              <a:effectLst/>
              <a:latin typeface="Bookman Old Style" panose="02050604050505020204" pitchFamily="18" charset="0"/>
            </a:endParaRPr>
          </a:p>
          <a:p>
            <a:pPr>
              <a:buFont typeface="Wingdings" panose="05000000000000000000" pitchFamily="2" charset="2"/>
              <a:buChar char="Ø"/>
            </a:pPr>
            <a:r>
              <a:rPr lang="en-IN" sz="1800" b="1" dirty="0">
                <a:latin typeface="Bookman Old Style" panose="02050604050505020204" pitchFamily="18" charset="0"/>
              </a:rPr>
              <a:t>Problem Statement 1</a:t>
            </a:r>
          </a:p>
          <a:p>
            <a:pPr marL="390525" indent="-285750" defTabSz="685772">
              <a:spcBef>
                <a:spcPts val="900"/>
              </a:spcBef>
              <a:buSzPct val="120000"/>
            </a:pPr>
            <a:r>
              <a:rPr lang="en-US" sz="1600" dirty="0">
                <a:latin typeface="Bookman Old Style" panose="02050604050505020204" pitchFamily="18" charset="0"/>
              </a:rPr>
              <a:t>To get various insights into the home rental business from the perspective of</a:t>
            </a:r>
          </a:p>
          <a:p>
            <a:pPr marL="756285" lvl="1" indent="-285750" defTabSz="685772">
              <a:spcBef>
                <a:spcPts val="900"/>
              </a:spcBef>
              <a:buSzPct val="120000"/>
            </a:pPr>
            <a:r>
              <a:rPr lang="en-US" sz="1600" dirty="0">
                <a:latin typeface="Bookman Old Style" panose="02050604050505020204" pitchFamily="18" charset="0"/>
              </a:rPr>
              <a:t>Property owner (hosts)</a:t>
            </a:r>
          </a:p>
          <a:p>
            <a:pPr marL="756285" lvl="1" indent="-285750" defTabSz="685772">
              <a:spcBef>
                <a:spcPts val="900"/>
              </a:spcBef>
              <a:buSzPct val="120000"/>
            </a:pPr>
            <a:r>
              <a:rPr lang="en-US" sz="1600" dirty="0">
                <a:latin typeface="Bookman Old Style" panose="02050604050505020204" pitchFamily="18" charset="0"/>
              </a:rPr>
              <a:t>Customer </a:t>
            </a:r>
          </a:p>
          <a:p>
            <a:pPr>
              <a:buFont typeface="Wingdings" panose="05000000000000000000" pitchFamily="2" charset="2"/>
              <a:buChar char="Ø"/>
            </a:pPr>
            <a:r>
              <a:rPr lang="en-IN" sz="1800" b="1" dirty="0">
                <a:latin typeface="Bookman Old Style" panose="02050604050505020204" pitchFamily="18" charset="0"/>
              </a:rPr>
              <a:t>About dataset</a:t>
            </a:r>
          </a:p>
          <a:p>
            <a:r>
              <a:rPr lang="en-IN" sz="1600" dirty="0">
                <a:latin typeface="Bookman Old Style" panose="02050604050505020204" pitchFamily="18" charset="0"/>
              </a:rPr>
              <a:t>Seattle dataset is used for analysis.</a:t>
            </a:r>
          </a:p>
          <a:p>
            <a:r>
              <a:rPr lang="en-IN" sz="1600" dirty="0">
                <a:latin typeface="Bookman Old Style" panose="02050604050505020204" pitchFamily="18" charset="0"/>
              </a:rPr>
              <a:t>It has required data to build Time series model &amp; Classification model.</a:t>
            </a:r>
          </a:p>
          <a:p>
            <a:r>
              <a:rPr lang="en-US" sz="1600" b="0" i="0" dirty="0">
                <a:effectLst/>
                <a:latin typeface="Bookman Old Style" panose="02050604050505020204" pitchFamily="18" charset="0"/>
              </a:rPr>
              <a:t>Seattle is a city on the west </a:t>
            </a:r>
            <a:r>
              <a:rPr lang="en-US" sz="1600" dirty="0">
                <a:latin typeface="Bookman Old Style" panose="02050604050505020204" pitchFamily="18" charset="0"/>
              </a:rPr>
              <a:t>c</a:t>
            </a:r>
            <a:r>
              <a:rPr lang="en-US" sz="1600" b="0" i="0" dirty="0">
                <a:effectLst/>
                <a:latin typeface="Bookman Old Style" panose="02050604050505020204" pitchFamily="18" charset="0"/>
              </a:rPr>
              <a:t>oast of the United States.</a:t>
            </a:r>
            <a:endParaRPr lang="en-IN" sz="1600" b="1" dirty="0">
              <a:latin typeface="Bookman Old Style" panose="02050604050505020204" pitchFamily="18" charset="0"/>
            </a:endParaRPr>
          </a:p>
          <a:p>
            <a:r>
              <a:rPr lang="en-IN" sz="1600" dirty="0">
                <a:latin typeface="Bookman Old Style" panose="02050604050505020204" pitchFamily="18" charset="0"/>
              </a:rPr>
              <a:t>There are two dataset which has 3818 rows, 33 columns </a:t>
            </a:r>
            <a:r>
              <a:rPr lang="en-IN" sz="1600" b="1" dirty="0">
                <a:latin typeface="Bookman Old Style" panose="02050604050505020204" pitchFamily="18" charset="0"/>
              </a:rPr>
              <a:t>&amp;</a:t>
            </a:r>
            <a:r>
              <a:rPr lang="en-IN" sz="1600" dirty="0">
                <a:latin typeface="Bookman Old Style" panose="02050604050505020204" pitchFamily="18" charset="0"/>
              </a:rPr>
              <a:t> 3818 rows, 92 columns respectively.</a:t>
            </a:r>
          </a:p>
          <a:p>
            <a:pPr>
              <a:buFont typeface="Wingdings" panose="05000000000000000000" pitchFamily="2" charset="2"/>
              <a:buChar char="Ø"/>
            </a:pPr>
            <a:r>
              <a:rPr lang="en-IN" sz="1800" b="1" dirty="0">
                <a:latin typeface="Bookman Old Style" panose="02050604050505020204" pitchFamily="18" charset="0"/>
              </a:rPr>
              <a:t>Pre-processing</a:t>
            </a:r>
          </a:p>
          <a:p>
            <a:r>
              <a:rPr lang="en-IN" sz="1600" dirty="0">
                <a:latin typeface="Bookman Old Style" panose="02050604050505020204" pitchFamily="18" charset="0"/>
              </a:rPr>
              <a:t>After shortlisting relevant features for further analysis, dataset was found with 25 missing rows which is around 0.6% of overall dataset, thus it is dropped.</a:t>
            </a:r>
          </a:p>
          <a:p>
            <a:endParaRPr lang="en-IN" sz="1800" b="1" dirty="0">
              <a:latin typeface="Bookman Old Style" panose="02050604050505020204" pitchFamily="18" charset="0"/>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9323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846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47583" y="522898"/>
            <a:ext cx="2544417" cy="6063"/>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92271" y="342794"/>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Part 1: Analysis With Respect to Customer</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75645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E43A78B-90CD-6DC7-8DFB-64EE80584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49" y="889802"/>
            <a:ext cx="4713447" cy="2786450"/>
          </a:xfrm>
          <a:prstGeom prst="rect">
            <a:avLst/>
          </a:prstGeom>
          <a:solidFill>
            <a:schemeClr val="accent1"/>
          </a:solidFill>
          <a:effectLst>
            <a:softEdge rad="0"/>
          </a:effectLst>
          <a:scene3d>
            <a:camera prst="orthographicFront"/>
            <a:lightRig rig="threePt" dir="t"/>
          </a:scene3d>
          <a:sp3d prstMaterial="matte"/>
        </p:spPr>
      </p:pic>
      <p:pic>
        <p:nvPicPr>
          <p:cNvPr id="9" name="Picture 8">
            <a:extLst>
              <a:ext uri="{FF2B5EF4-FFF2-40B4-BE49-F238E27FC236}">
                <a16:creationId xmlns:a16="http://schemas.microsoft.com/office/drawing/2014/main" id="{01C231B4-A9CA-1357-8606-FFD8DF5EC106}"/>
              </a:ext>
            </a:extLst>
          </p:cNvPr>
          <p:cNvPicPr>
            <a:picLocks noChangeAspect="1"/>
          </p:cNvPicPr>
          <p:nvPr/>
        </p:nvPicPr>
        <p:blipFill rotWithShape="1">
          <a:blip r:embed="rId4">
            <a:extLst>
              <a:ext uri="{28A0092B-C50C-407E-A947-70E740481C1C}">
                <a14:useLocalDpi xmlns:a14="http://schemas.microsoft.com/office/drawing/2010/main" val="0"/>
              </a:ext>
            </a:extLst>
          </a:blip>
          <a:srcRect l="-1" r="40703" b="6009"/>
          <a:stretch/>
        </p:blipFill>
        <p:spPr>
          <a:xfrm>
            <a:off x="6350243" y="3676251"/>
            <a:ext cx="4987720" cy="2992091"/>
          </a:xfrm>
          <a:prstGeom prst="rect">
            <a:avLst/>
          </a:prstGeom>
          <a:scene3d>
            <a:camera prst="orthographicFront"/>
            <a:lightRig rig="threePt" dir="t"/>
          </a:scene3d>
          <a:sp3d>
            <a:bevelT w="0" h="0" prst="coolSlant"/>
            <a:bevelB w="101600" prst="riblet"/>
          </a:sp3d>
        </p:spPr>
      </p:pic>
      <p:pic>
        <p:nvPicPr>
          <p:cNvPr id="12" name="Picture 11">
            <a:extLst>
              <a:ext uri="{FF2B5EF4-FFF2-40B4-BE49-F238E27FC236}">
                <a16:creationId xmlns:a16="http://schemas.microsoft.com/office/drawing/2014/main" id="{00A2BD87-A6E5-247A-1E15-7A2F1CF9B514}"/>
              </a:ext>
            </a:extLst>
          </p:cNvPr>
          <p:cNvPicPr>
            <a:picLocks noChangeAspect="1"/>
          </p:cNvPicPr>
          <p:nvPr/>
        </p:nvPicPr>
        <p:blipFill rotWithShape="1">
          <a:blip r:embed="rId5">
            <a:extLst>
              <a:ext uri="{28A0092B-C50C-407E-A947-70E740481C1C}">
                <a14:useLocalDpi xmlns:a14="http://schemas.microsoft.com/office/drawing/2010/main" val="0"/>
              </a:ext>
            </a:extLst>
          </a:blip>
          <a:srcRect l="-269" t="26186" r="269" b="15635"/>
          <a:stretch/>
        </p:blipFill>
        <p:spPr>
          <a:xfrm>
            <a:off x="6102134" y="1187355"/>
            <a:ext cx="5541853" cy="2211934"/>
          </a:xfrm>
          <a:prstGeom prst="rect">
            <a:avLst/>
          </a:prstGeom>
        </p:spPr>
      </p:pic>
      <p:sp>
        <p:nvSpPr>
          <p:cNvPr id="10" name="TextBox 9">
            <a:extLst>
              <a:ext uri="{FF2B5EF4-FFF2-40B4-BE49-F238E27FC236}">
                <a16:creationId xmlns:a16="http://schemas.microsoft.com/office/drawing/2014/main" id="{9BB0A12E-250D-FA38-F520-D12D8755D0C7}"/>
              </a:ext>
            </a:extLst>
          </p:cNvPr>
          <p:cNvSpPr txBox="1"/>
          <p:nvPr/>
        </p:nvSpPr>
        <p:spPr>
          <a:xfrm rot="16200000">
            <a:off x="-317238" y="2175684"/>
            <a:ext cx="2007501" cy="276999"/>
          </a:xfrm>
          <a:prstGeom prst="rect">
            <a:avLst/>
          </a:prstGeom>
          <a:noFill/>
        </p:spPr>
        <p:txBody>
          <a:bodyPr wrap="square" rtlCol="0">
            <a:spAutoFit/>
          </a:bodyPr>
          <a:lstStyle/>
          <a:p>
            <a:r>
              <a:rPr lang="en-IN" sz="1200" b="1" dirty="0"/>
              <a:t>Count of Property types</a:t>
            </a:r>
            <a:endParaRPr lang="en-IN" b="1" dirty="0"/>
          </a:p>
        </p:txBody>
      </p:sp>
      <p:sp>
        <p:nvSpPr>
          <p:cNvPr id="13" name="TextBox 12">
            <a:extLst>
              <a:ext uri="{FF2B5EF4-FFF2-40B4-BE49-F238E27FC236}">
                <a16:creationId xmlns:a16="http://schemas.microsoft.com/office/drawing/2014/main" id="{EF034389-D786-243D-00E8-CBCC47EED872}"/>
              </a:ext>
            </a:extLst>
          </p:cNvPr>
          <p:cNvSpPr txBox="1"/>
          <p:nvPr/>
        </p:nvSpPr>
        <p:spPr>
          <a:xfrm>
            <a:off x="6134135" y="905001"/>
            <a:ext cx="3857997" cy="307777"/>
          </a:xfrm>
          <a:prstGeom prst="rect">
            <a:avLst/>
          </a:prstGeom>
          <a:noFill/>
        </p:spPr>
        <p:txBody>
          <a:bodyPr wrap="square" rtlCol="0">
            <a:spAutoFit/>
          </a:bodyPr>
          <a:lstStyle/>
          <a:p>
            <a:r>
              <a:rPr lang="en-IN" sz="1400" b="1" dirty="0">
                <a:solidFill>
                  <a:schemeClr val="tx1">
                    <a:lumMod val="65000"/>
                    <a:lumOff val="35000"/>
                  </a:schemeClr>
                </a:solidFill>
              </a:rPr>
              <a:t>Most Populated Area with respect to  Properties</a:t>
            </a:r>
          </a:p>
        </p:txBody>
      </p:sp>
      <p:sp>
        <p:nvSpPr>
          <p:cNvPr id="3" name="TextBox 2">
            <a:extLst>
              <a:ext uri="{FF2B5EF4-FFF2-40B4-BE49-F238E27FC236}">
                <a16:creationId xmlns:a16="http://schemas.microsoft.com/office/drawing/2014/main" id="{370B7415-0A6D-8509-A4B6-11A0B1756F07}"/>
              </a:ext>
            </a:extLst>
          </p:cNvPr>
          <p:cNvSpPr txBox="1"/>
          <p:nvPr/>
        </p:nvSpPr>
        <p:spPr>
          <a:xfrm>
            <a:off x="265924" y="4105469"/>
            <a:ext cx="5613159" cy="2308324"/>
          </a:xfrm>
          <a:prstGeom prst="rect">
            <a:avLst/>
          </a:prstGeom>
          <a:gradFill flip="none" rotWithShape="1">
            <a:gsLst>
              <a:gs pos="0">
                <a:schemeClr val="accent2">
                  <a:lumMod val="5000"/>
                  <a:lumOff val="95000"/>
                </a:schemeClr>
              </a:gs>
              <a:gs pos="100000">
                <a:schemeClr val="accent2">
                  <a:lumMod val="45000"/>
                  <a:lumOff val="55000"/>
                  <a:alpha val="78000"/>
                </a:schemeClr>
              </a:gs>
              <a:gs pos="100000">
                <a:schemeClr val="accent2">
                  <a:lumMod val="45000"/>
                  <a:lumOff val="55000"/>
                </a:schemeClr>
              </a:gs>
              <a:gs pos="100000">
                <a:schemeClr val="accent2">
                  <a:lumMod val="30000"/>
                  <a:lumOff val="70000"/>
                </a:schemeClr>
              </a:gs>
            </a:gsLst>
            <a:lin ang="2700000" scaled="1"/>
            <a:tileRect/>
          </a:gradFill>
        </p:spPr>
        <p:txBody>
          <a:bodyPr wrap="square" rtlCol="0">
            <a:spAutoFit/>
          </a:bodyPr>
          <a:lstStyle/>
          <a:p>
            <a:pPr marL="285750" indent="-285750">
              <a:buFont typeface="Wingdings" panose="05000000000000000000" pitchFamily="2" charset="2"/>
              <a:buChar char="Ø"/>
            </a:pPr>
            <a:r>
              <a:rPr lang="en-US" dirty="0">
                <a:latin typeface="Bookman Old Style" panose="02050604050505020204" pitchFamily="18" charset="0"/>
              </a:rPr>
              <a:t>Visual 1: House and apartment are the top most property types available in Seattle.</a:t>
            </a:r>
          </a:p>
          <a:p>
            <a:pPr marL="285750" indent="-285750">
              <a:buFont typeface="Wingdings" panose="05000000000000000000" pitchFamily="2" charset="2"/>
              <a:buChar char="Ø"/>
            </a:pPr>
            <a:endParaRPr lang="en-US" dirty="0">
              <a:latin typeface="Bookman Old Style" panose="02050604050505020204" pitchFamily="18" charset="0"/>
            </a:endParaRPr>
          </a:p>
          <a:p>
            <a:pPr marL="285750" indent="-285750">
              <a:buFont typeface="Wingdings" panose="05000000000000000000" pitchFamily="2" charset="2"/>
              <a:buChar char="Ø"/>
            </a:pPr>
            <a:r>
              <a:rPr lang="en-US" dirty="0">
                <a:latin typeface="Bookman Old Style" panose="02050604050505020204" pitchFamily="18" charset="0"/>
              </a:rPr>
              <a:t>Visual 2: Capitol Hill is the most populated area with respect to properties. </a:t>
            </a:r>
          </a:p>
          <a:p>
            <a:endParaRPr lang="en-US" dirty="0">
              <a:latin typeface="Bookman Old Style" panose="02050604050505020204" pitchFamily="18" charset="0"/>
            </a:endParaRPr>
          </a:p>
          <a:p>
            <a:pPr marL="285750" indent="-285750">
              <a:buFont typeface="Wingdings" panose="05000000000000000000" pitchFamily="2" charset="2"/>
              <a:buChar char="Ø"/>
            </a:pPr>
            <a:r>
              <a:rPr lang="en-US" dirty="0">
                <a:latin typeface="Bookman Old Style" panose="02050604050505020204" pitchFamily="18" charset="0"/>
              </a:rPr>
              <a:t>Visual 3: 97% of the data belongs to either Home/Apartment or Private room in Seattle.</a:t>
            </a:r>
          </a:p>
        </p:txBody>
      </p:sp>
      <p:cxnSp>
        <p:nvCxnSpPr>
          <p:cNvPr id="5" name="Straight Connector 4">
            <a:extLst>
              <a:ext uri="{FF2B5EF4-FFF2-40B4-BE49-F238E27FC236}">
                <a16:creationId xmlns:a16="http://schemas.microsoft.com/office/drawing/2014/main" id="{6067DC66-0464-32DC-739C-C4A739EDD7FF}"/>
              </a:ext>
            </a:extLst>
          </p:cNvPr>
          <p:cNvCxnSpPr/>
          <p:nvPr/>
        </p:nvCxnSpPr>
        <p:spPr>
          <a:xfrm>
            <a:off x="5879083" y="905001"/>
            <a:ext cx="0" cy="266807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184CE267-0F0D-9B60-C4A6-96080E86ADC7}"/>
              </a:ext>
            </a:extLst>
          </p:cNvPr>
          <p:cNvCxnSpPr/>
          <p:nvPr/>
        </p:nvCxnSpPr>
        <p:spPr>
          <a:xfrm>
            <a:off x="6171050" y="3557363"/>
            <a:ext cx="5166913"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2CDCCD8E-5009-B340-C019-6A40FB6E3A65}"/>
              </a:ext>
            </a:extLst>
          </p:cNvPr>
          <p:cNvSpPr txBox="1"/>
          <p:nvPr/>
        </p:nvSpPr>
        <p:spPr>
          <a:xfrm>
            <a:off x="2186608" y="3701349"/>
            <a:ext cx="1139687" cy="276999"/>
          </a:xfrm>
          <a:prstGeom prst="rect">
            <a:avLst/>
          </a:prstGeom>
          <a:noFill/>
        </p:spPr>
        <p:txBody>
          <a:bodyPr wrap="square" rtlCol="0">
            <a:spAutoFit/>
          </a:bodyPr>
          <a:lstStyle/>
          <a:p>
            <a:r>
              <a:rPr lang="en-US" sz="1200" b="1" dirty="0"/>
              <a:t>Property types</a:t>
            </a:r>
            <a:endParaRPr lang="en-IN" sz="1200" b="1" dirty="0"/>
          </a:p>
        </p:txBody>
      </p:sp>
    </p:spTree>
    <p:extLst>
      <p:ext uri="{BB962C8B-B14F-4D97-AF65-F5344CB8AC3E}">
        <p14:creationId xmlns:p14="http://schemas.microsoft.com/office/powerpoint/2010/main" val="180684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197009" y="401984"/>
            <a:ext cx="299499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Part 1: Analysis With Respect to Host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3608"/>
            <a:ext cx="302149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00923D3B-D933-D96B-1290-299E88F66BC2}"/>
              </a:ext>
            </a:extLst>
          </p:cNvPr>
          <p:cNvPicPr>
            <a:picLocks noChangeAspect="1"/>
          </p:cNvPicPr>
          <p:nvPr/>
        </p:nvPicPr>
        <p:blipFill rotWithShape="1">
          <a:blip r:embed="rId3">
            <a:extLst>
              <a:ext uri="{28A0092B-C50C-407E-A947-70E740481C1C}">
                <a14:useLocalDpi xmlns:a14="http://schemas.microsoft.com/office/drawing/2010/main" val="0"/>
              </a:ext>
            </a:extLst>
          </a:blip>
          <a:srcRect r="9620"/>
          <a:stretch/>
        </p:blipFill>
        <p:spPr>
          <a:xfrm>
            <a:off x="7175240" y="539906"/>
            <a:ext cx="4431205" cy="3025824"/>
          </a:xfrm>
          <a:prstGeom prst="rect">
            <a:avLst/>
          </a:prstGeom>
        </p:spPr>
      </p:pic>
      <p:sp>
        <p:nvSpPr>
          <p:cNvPr id="9" name="TextBox 8">
            <a:extLst>
              <a:ext uri="{FF2B5EF4-FFF2-40B4-BE49-F238E27FC236}">
                <a16:creationId xmlns:a16="http://schemas.microsoft.com/office/drawing/2014/main" id="{67F4ED30-32F5-A5FE-5F58-08266EE91308}"/>
              </a:ext>
            </a:extLst>
          </p:cNvPr>
          <p:cNvSpPr txBox="1"/>
          <p:nvPr/>
        </p:nvSpPr>
        <p:spPr>
          <a:xfrm rot="16200000">
            <a:off x="-968705" y="2168081"/>
            <a:ext cx="2518299" cy="276999"/>
          </a:xfrm>
          <a:prstGeom prst="rect">
            <a:avLst/>
          </a:prstGeom>
          <a:noFill/>
        </p:spPr>
        <p:txBody>
          <a:bodyPr wrap="square" rtlCol="0">
            <a:spAutoFit/>
          </a:bodyPr>
          <a:lstStyle/>
          <a:p>
            <a:r>
              <a:rPr lang="en-IN" sz="1200" b="1" dirty="0"/>
              <a:t>Count of Response Time Category </a:t>
            </a:r>
            <a:endParaRPr lang="en-IN" b="1" dirty="0"/>
          </a:p>
        </p:txBody>
      </p:sp>
      <p:sp>
        <p:nvSpPr>
          <p:cNvPr id="10" name="TextBox 9">
            <a:extLst>
              <a:ext uri="{FF2B5EF4-FFF2-40B4-BE49-F238E27FC236}">
                <a16:creationId xmlns:a16="http://schemas.microsoft.com/office/drawing/2014/main" id="{DB146A5F-4B31-61A1-9718-F9E7903A40AD}"/>
              </a:ext>
            </a:extLst>
          </p:cNvPr>
          <p:cNvSpPr txBox="1"/>
          <p:nvPr/>
        </p:nvSpPr>
        <p:spPr>
          <a:xfrm rot="16200000">
            <a:off x="5333622" y="5149113"/>
            <a:ext cx="2173351" cy="276999"/>
          </a:xfrm>
          <a:prstGeom prst="rect">
            <a:avLst/>
          </a:prstGeom>
          <a:noFill/>
        </p:spPr>
        <p:txBody>
          <a:bodyPr wrap="square" rtlCol="0">
            <a:spAutoFit/>
          </a:bodyPr>
          <a:lstStyle/>
          <a:p>
            <a:r>
              <a:rPr lang="en-IN" sz="1200" b="1" dirty="0"/>
              <a:t>Count of listing / properties</a:t>
            </a:r>
            <a:endParaRPr lang="en-IN" b="1" dirty="0"/>
          </a:p>
        </p:txBody>
      </p:sp>
      <p:sp>
        <p:nvSpPr>
          <p:cNvPr id="15" name="TextBox 14">
            <a:extLst>
              <a:ext uri="{FF2B5EF4-FFF2-40B4-BE49-F238E27FC236}">
                <a16:creationId xmlns:a16="http://schemas.microsoft.com/office/drawing/2014/main" id="{75E42A3E-428F-CCEF-26D1-2EBD2E017ADC}"/>
              </a:ext>
            </a:extLst>
          </p:cNvPr>
          <p:cNvSpPr txBox="1"/>
          <p:nvPr/>
        </p:nvSpPr>
        <p:spPr>
          <a:xfrm>
            <a:off x="265924" y="4105469"/>
            <a:ext cx="5613159" cy="2585323"/>
          </a:xfrm>
          <a:prstGeom prst="rect">
            <a:avLst/>
          </a:prstGeom>
          <a:gradFill flip="none" rotWithShape="1">
            <a:gsLst>
              <a:gs pos="0">
                <a:schemeClr val="accent2">
                  <a:lumMod val="5000"/>
                  <a:lumOff val="95000"/>
                </a:schemeClr>
              </a:gs>
              <a:gs pos="100000">
                <a:schemeClr val="accent2">
                  <a:lumMod val="45000"/>
                  <a:lumOff val="55000"/>
                  <a:alpha val="78000"/>
                </a:schemeClr>
              </a:gs>
              <a:gs pos="100000">
                <a:schemeClr val="accent2">
                  <a:lumMod val="45000"/>
                  <a:lumOff val="55000"/>
                </a:schemeClr>
              </a:gs>
              <a:gs pos="100000">
                <a:schemeClr val="accent2">
                  <a:lumMod val="30000"/>
                  <a:lumOff val="70000"/>
                </a:schemeClr>
              </a:gs>
            </a:gsLst>
            <a:lin ang="2700000" scaled="1"/>
            <a:tileRect/>
          </a:gradFill>
        </p:spPr>
        <p:txBody>
          <a:bodyPr wrap="square" rtlCol="0">
            <a:spAutoFit/>
          </a:bodyPr>
          <a:lstStyle/>
          <a:p>
            <a:pPr marL="285750" indent="-285750">
              <a:buFont typeface="Wingdings" panose="05000000000000000000" pitchFamily="2" charset="2"/>
              <a:buChar char="Ø"/>
            </a:pPr>
            <a:r>
              <a:rPr lang="en-US" dirty="0">
                <a:latin typeface="Bookman Old Style" panose="02050604050505020204" pitchFamily="18" charset="0"/>
              </a:rPr>
              <a:t>Visual 1:Mostly hosts response within an hour.</a:t>
            </a:r>
          </a:p>
          <a:p>
            <a:pPr marL="285750" indent="-285750">
              <a:buFont typeface="Wingdings" panose="05000000000000000000" pitchFamily="2" charset="2"/>
              <a:buChar char="Ø"/>
            </a:pPr>
            <a:endParaRPr lang="en-US" dirty="0">
              <a:latin typeface="Bookman Old Style" panose="02050604050505020204" pitchFamily="18" charset="0"/>
            </a:endParaRPr>
          </a:p>
          <a:p>
            <a:pPr marL="285750" indent="-285750">
              <a:buFont typeface="Wingdings" panose="05000000000000000000" pitchFamily="2" charset="2"/>
              <a:buChar char="Ø"/>
            </a:pPr>
            <a:r>
              <a:rPr lang="en-US" dirty="0">
                <a:latin typeface="Bookman Old Style" panose="02050604050505020204" pitchFamily="18" charset="0"/>
              </a:rPr>
              <a:t>Visual 2: More than 75% hosts are verified on the platform.</a:t>
            </a:r>
          </a:p>
          <a:p>
            <a:pPr marL="285750" indent="-285750">
              <a:buFont typeface="Wingdings" panose="05000000000000000000" pitchFamily="2" charset="2"/>
              <a:buChar char="Ø"/>
            </a:pPr>
            <a:endParaRPr lang="en-US" dirty="0">
              <a:latin typeface="Bookman Old Style" panose="02050604050505020204" pitchFamily="18" charset="0"/>
            </a:endParaRPr>
          </a:p>
          <a:p>
            <a:pPr marL="285750" indent="-285750">
              <a:buFont typeface="Wingdings" panose="05000000000000000000" pitchFamily="2" charset="2"/>
              <a:buChar char="Ø"/>
            </a:pPr>
            <a:r>
              <a:rPr lang="en-US" dirty="0">
                <a:latin typeface="Bookman Old Style" panose="02050604050505020204" pitchFamily="18" charset="0"/>
              </a:rPr>
              <a:t>Visual 3: It shows the top 5 hosts in Seattle who have maximum properties listed on Airbnb. </a:t>
            </a:r>
          </a:p>
        </p:txBody>
      </p:sp>
      <p:cxnSp>
        <p:nvCxnSpPr>
          <p:cNvPr id="3" name="Straight Connector 2">
            <a:extLst>
              <a:ext uri="{FF2B5EF4-FFF2-40B4-BE49-F238E27FC236}">
                <a16:creationId xmlns:a16="http://schemas.microsoft.com/office/drawing/2014/main" id="{DE460D33-5A4D-4941-7F0C-CB2AC363C0B7}"/>
              </a:ext>
            </a:extLst>
          </p:cNvPr>
          <p:cNvCxnSpPr/>
          <p:nvPr/>
        </p:nvCxnSpPr>
        <p:spPr>
          <a:xfrm>
            <a:off x="6096000" y="662609"/>
            <a:ext cx="0" cy="276639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07005B-766D-A043-67E6-E8DC48022ECB}"/>
              </a:ext>
            </a:extLst>
          </p:cNvPr>
          <p:cNvCxnSpPr>
            <a:cxnSpLocks/>
          </p:cNvCxnSpPr>
          <p:nvPr/>
        </p:nvCxnSpPr>
        <p:spPr>
          <a:xfrm>
            <a:off x="6453809" y="3703650"/>
            <a:ext cx="5152636"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3066864B-2E10-0912-5441-3F4DFA0C38B3}"/>
              </a:ext>
            </a:extLst>
          </p:cNvPr>
          <p:cNvSpPr txBox="1"/>
          <p:nvPr/>
        </p:nvSpPr>
        <p:spPr>
          <a:xfrm>
            <a:off x="2204485" y="3703650"/>
            <a:ext cx="1736035" cy="276999"/>
          </a:xfrm>
          <a:prstGeom prst="rect">
            <a:avLst/>
          </a:prstGeom>
          <a:noFill/>
        </p:spPr>
        <p:txBody>
          <a:bodyPr wrap="square" rtlCol="0">
            <a:spAutoFit/>
          </a:bodyPr>
          <a:lstStyle/>
          <a:p>
            <a:r>
              <a:rPr lang="en-US" sz="1200" b="1" dirty="0"/>
              <a:t>Response Time</a:t>
            </a:r>
            <a:endParaRPr lang="en-IN" sz="1200" b="1" dirty="0"/>
          </a:p>
        </p:txBody>
      </p:sp>
      <p:pic>
        <p:nvPicPr>
          <p:cNvPr id="5" name="Picture 4">
            <a:extLst>
              <a:ext uri="{FF2B5EF4-FFF2-40B4-BE49-F238E27FC236}">
                <a16:creationId xmlns:a16="http://schemas.microsoft.com/office/drawing/2014/main" id="{152310B3-3EEF-579F-1EB4-E2604FDFA8AE}"/>
              </a:ext>
            </a:extLst>
          </p:cNvPr>
          <p:cNvPicPr>
            <a:picLocks noChangeAspect="1"/>
          </p:cNvPicPr>
          <p:nvPr/>
        </p:nvPicPr>
        <p:blipFill rotWithShape="1">
          <a:blip r:embed="rId4">
            <a:extLst>
              <a:ext uri="{28A0092B-C50C-407E-A947-70E740481C1C}">
                <a14:useLocalDpi xmlns:a14="http://schemas.microsoft.com/office/drawing/2010/main" val="0"/>
              </a:ext>
            </a:extLst>
          </a:blip>
          <a:srcRect t="12568" r="30943"/>
          <a:stretch/>
        </p:blipFill>
        <p:spPr>
          <a:xfrm>
            <a:off x="6558797" y="4293704"/>
            <a:ext cx="5047648" cy="2373795"/>
          </a:xfrm>
          <a:prstGeom prst="rect">
            <a:avLst/>
          </a:prstGeom>
        </p:spPr>
      </p:pic>
      <p:sp>
        <p:nvSpPr>
          <p:cNvPr id="17" name="TextBox 16">
            <a:extLst>
              <a:ext uri="{FF2B5EF4-FFF2-40B4-BE49-F238E27FC236}">
                <a16:creationId xmlns:a16="http://schemas.microsoft.com/office/drawing/2014/main" id="{75FAAFC4-1C12-CD96-2EEA-53DD05262339}"/>
              </a:ext>
            </a:extLst>
          </p:cNvPr>
          <p:cNvSpPr txBox="1"/>
          <p:nvPr/>
        </p:nvSpPr>
        <p:spPr>
          <a:xfrm>
            <a:off x="6558796" y="3916465"/>
            <a:ext cx="2744229" cy="307777"/>
          </a:xfrm>
          <a:prstGeom prst="rect">
            <a:avLst/>
          </a:prstGeom>
          <a:noFill/>
        </p:spPr>
        <p:txBody>
          <a:bodyPr wrap="square" rtlCol="0">
            <a:spAutoFit/>
          </a:bodyPr>
          <a:lstStyle/>
          <a:p>
            <a:r>
              <a:rPr lang="en-IN" sz="1400" b="1" dirty="0"/>
              <a:t>Top 5 hosts in Seattle City </a:t>
            </a:r>
          </a:p>
        </p:txBody>
      </p:sp>
      <p:pic>
        <p:nvPicPr>
          <p:cNvPr id="7" name="Picture 6">
            <a:extLst>
              <a:ext uri="{FF2B5EF4-FFF2-40B4-BE49-F238E27FC236}">
                <a16:creationId xmlns:a16="http://schemas.microsoft.com/office/drawing/2014/main" id="{23658E5B-DCD1-2972-6492-D1BD508D3447}"/>
              </a:ext>
            </a:extLst>
          </p:cNvPr>
          <p:cNvPicPr>
            <a:picLocks noChangeAspect="1"/>
          </p:cNvPicPr>
          <p:nvPr/>
        </p:nvPicPr>
        <p:blipFill rotWithShape="1">
          <a:blip r:embed="rId5">
            <a:extLst>
              <a:ext uri="{28A0092B-C50C-407E-A947-70E740481C1C}">
                <a14:useLocalDpi xmlns:a14="http://schemas.microsoft.com/office/drawing/2010/main" val="0"/>
              </a:ext>
            </a:extLst>
          </a:blip>
          <a:srcRect r="29986"/>
          <a:stretch/>
        </p:blipFill>
        <p:spPr>
          <a:xfrm>
            <a:off x="527459" y="817172"/>
            <a:ext cx="4866176" cy="2886478"/>
          </a:xfrm>
          <a:prstGeom prst="rect">
            <a:avLst/>
          </a:prstGeom>
        </p:spPr>
      </p:pic>
    </p:spTree>
    <p:extLst>
      <p:ext uri="{BB962C8B-B14F-4D97-AF65-F5344CB8AC3E}">
        <p14:creationId xmlns:p14="http://schemas.microsoft.com/office/powerpoint/2010/main" val="418065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07896" y="372401"/>
            <a:ext cx="36841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06201"/>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Distribution of Numerical Data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2401"/>
            <a:ext cx="375036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11DF8DC9-3923-A0FA-D87D-8420047B09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3" r="1602"/>
          <a:stretch/>
        </p:blipFill>
        <p:spPr bwMode="auto">
          <a:xfrm>
            <a:off x="132522" y="620676"/>
            <a:ext cx="6261134" cy="476444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9721B5A7-37A3-6E92-1D0D-9C0AA4C554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824" y="997593"/>
            <a:ext cx="5362576" cy="438752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C42C9BA-4DD7-DD47-F090-960B4B3B8A46}"/>
              </a:ext>
            </a:extLst>
          </p:cNvPr>
          <p:cNvSpPr txBox="1"/>
          <p:nvPr/>
        </p:nvSpPr>
        <p:spPr>
          <a:xfrm>
            <a:off x="479774" y="5385119"/>
            <a:ext cx="7458278" cy="1015663"/>
          </a:xfrm>
          <a:prstGeom prst="rect">
            <a:avLst/>
          </a:prstGeom>
          <a:gradFill flip="none" rotWithShape="1">
            <a:gsLst>
              <a:gs pos="0">
                <a:schemeClr val="accent2">
                  <a:lumMod val="5000"/>
                  <a:lumOff val="95000"/>
                </a:schemeClr>
              </a:gs>
              <a:gs pos="100000">
                <a:schemeClr val="accent2">
                  <a:lumMod val="45000"/>
                  <a:lumOff val="55000"/>
                  <a:alpha val="78000"/>
                </a:schemeClr>
              </a:gs>
              <a:gs pos="100000">
                <a:schemeClr val="accent2">
                  <a:lumMod val="45000"/>
                  <a:lumOff val="55000"/>
                </a:schemeClr>
              </a:gs>
              <a:gs pos="100000">
                <a:schemeClr val="accent2">
                  <a:lumMod val="30000"/>
                  <a:lumOff val="70000"/>
                </a:schemeClr>
              </a:gs>
            </a:gsLst>
            <a:lin ang="2700000" scaled="1"/>
            <a:tileRect/>
          </a:gradFill>
        </p:spPr>
        <p:txBody>
          <a:bodyPr wrap="square" rtlCol="0">
            <a:spAutoFit/>
          </a:bodyPr>
          <a:lstStyle/>
          <a:p>
            <a:pPr marL="285750" indent="-285750">
              <a:buFont typeface="Wingdings" panose="05000000000000000000" pitchFamily="2" charset="2"/>
              <a:buChar char="Ø"/>
            </a:pPr>
            <a:r>
              <a:rPr lang="en-US" sz="2000" b="0" i="0" dirty="0">
                <a:solidFill>
                  <a:srgbClr val="202124"/>
                </a:solidFill>
                <a:effectLst/>
                <a:latin typeface="Bookman Old Style" panose="02050604050505020204" pitchFamily="18" charset="0"/>
              </a:rPr>
              <a:t>For Numerical features the violin plots gives better insights as it depict summary statistics as well as density of points</a:t>
            </a:r>
            <a:endParaRPr lang="en-US" sz="2000" dirty="0">
              <a:latin typeface="Bookman Old Style" panose="02050604050505020204" pitchFamily="18" charset="0"/>
            </a:endParaRPr>
          </a:p>
        </p:txBody>
      </p:sp>
      <p:sp>
        <p:nvSpPr>
          <p:cNvPr id="5" name="TextBox 4">
            <a:extLst>
              <a:ext uri="{FF2B5EF4-FFF2-40B4-BE49-F238E27FC236}">
                <a16:creationId xmlns:a16="http://schemas.microsoft.com/office/drawing/2014/main" id="{0B837C65-0D4E-81A9-696C-B60BB39D0E74}"/>
              </a:ext>
            </a:extLst>
          </p:cNvPr>
          <p:cNvSpPr txBox="1"/>
          <p:nvPr/>
        </p:nvSpPr>
        <p:spPr>
          <a:xfrm>
            <a:off x="8566235" y="707235"/>
            <a:ext cx="1359643" cy="369332"/>
          </a:xfrm>
          <a:prstGeom prst="rect">
            <a:avLst/>
          </a:prstGeom>
          <a:noFill/>
        </p:spPr>
        <p:txBody>
          <a:bodyPr wrap="square" rtlCol="0">
            <a:spAutoFit/>
          </a:bodyPr>
          <a:lstStyle/>
          <a:p>
            <a:r>
              <a:rPr lang="en-IN" b="1" dirty="0"/>
              <a:t>Distribution</a:t>
            </a:r>
          </a:p>
        </p:txBody>
      </p:sp>
    </p:spTree>
    <p:extLst>
      <p:ext uri="{BB962C8B-B14F-4D97-AF65-F5344CB8AC3E}">
        <p14:creationId xmlns:p14="http://schemas.microsoft.com/office/powerpoint/2010/main" val="746633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395791" y="346384"/>
            <a:ext cx="279620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Part 2: Analysis With Respect to Customer</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27339"/>
            <a:ext cx="271669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72A3F93-D78B-FDA1-4760-5EC56EC46A8C}"/>
              </a:ext>
            </a:extLst>
          </p:cNvPr>
          <p:cNvPicPr>
            <a:picLocks noChangeAspect="1"/>
          </p:cNvPicPr>
          <p:nvPr/>
        </p:nvPicPr>
        <p:blipFill rotWithShape="1">
          <a:blip r:embed="rId3">
            <a:extLst>
              <a:ext uri="{28A0092B-C50C-407E-A947-70E740481C1C}">
                <a14:useLocalDpi xmlns:a14="http://schemas.microsoft.com/office/drawing/2010/main" val="0"/>
              </a:ext>
            </a:extLst>
          </a:blip>
          <a:srcRect t="13169" r="20096"/>
          <a:stretch/>
        </p:blipFill>
        <p:spPr>
          <a:xfrm>
            <a:off x="343660" y="950802"/>
            <a:ext cx="5679233" cy="2228154"/>
          </a:xfrm>
          <a:prstGeom prst="rect">
            <a:avLst/>
          </a:prstGeom>
        </p:spPr>
      </p:pic>
      <p:pic>
        <p:nvPicPr>
          <p:cNvPr id="12" name="Picture 11">
            <a:extLst>
              <a:ext uri="{FF2B5EF4-FFF2-40B4-BE49-F238E27FC236}">
                <a16:creationId xmlns:a16="http://schemas.microsoft.com/office/drawing/2014/main" id="{DAEA3CB1-1556-4EB6-5E0C-7B10995251FC}"/>
              </a:ext>
            </a:extLst>
          </p:cNvPr>
          <p:cNvPicPr>
            <a:picLocks noChangeAspect="1"/>
          </p:cNvPicPr>
          <p:nvPr/>
        </p:nvPicPr>
        <p:blipFill rotWithShape="1">
          <a:blip r:embed="rId4">
            <a:extLst>
              <a:ext uri="{28A0092B-C50C-407E-A947-70E740481C1C}">
                <a14:useLocalDpi xmlns:a14="http://schemas.microsoft.com/office/drawing/2010/main" val="0"/>
              </a:ext>
            </a:extLst>
          </a:blip>
          <a:srcRect t="11149"/>
          <a:stretch/>
        </p:blipFill>
        <p:spPr>
          <a:xfrm>
            <a:off x="457200" y="3793875"/>
            <a:ext cx="5287347" cy="2907830"/>
          </a:xfrm>
          <a:prstGeom prst="rect">
            <a:avLst/>
          </a:prstGeom>
        </p:spPr>
      </p:pic>
      <p:pic>
        <p:nvPicPr>
          <p:cNvPr id="17" name="Picture 16">
            <a:extLst>
              <a:ext uri="{FF2B5EF4-FFF2-40B4-BE49-F238E27FC236}">
                <a16:creationId xmlns:a16="http://schemas.microsoft.com/office/drawing/2014/main" id="{97F3D133-FD7A-600A-4AAB-DFE58F1C2403}"/>
              </a:ext>
            </a:extLst>
          </p:cNvPr>
          <p:cNvPicPr>
            <a:picLocks noChangeAspect="1"/>
          </p:cNvPicPr>
          <p:nvPr/>
        </p:nvPicPr>
        <p:blipFill rotWithShape="1">
          <a:blip r:embed="rId5">
            <a:extLst>
              <a:ext uri="{28A0092B-C50C-407E-A947-70E740481C1C}">
                <a14:useLocalDpi xmlns:a14="http://schemas.microsoft.com/office/drawing/2010/main" val="0"/>
              </a:ext>
            </a:extLst>
          </a:blip>
          <a:srcRect t="15441"/>
          <a:stretch/>
        </p:blipFill>
        <p:spPr>
          <a:xfrm>
            <a:off x="6727371" y="1056667"/>
            <a:ext cx="4711960" cy="2162393"/>
          </a:xfrm>
          <a:prstGeom prst="rect">
            <a:avLst/>
          </a:prstGeom>
        </p:spPr>
      </p:pic>
      <p:pic>
        <p:nvPicPr>
          <p:cNvPr id="19" name="Picture 18">
            <a:extLst>
              <a:ext uri="{FF2B5EF4-FFF2-40B4-BE49-F238E27FC236}">
                <a16:creationId xmlns:a16="http://schemas.microsoft.com/office/drawing/2014/main" id="{57ED89D6-7A22-CFD0-6E90-BB050656219D}"/>
              </a:ext>
            </a:extLst>
          </p:cNvPr>
          <p:cNvPicPr>
            <a:picLocks noChangeAspect="1"/>
          </p:cNvPicPr>
          <p:nvPr/>
        </p:nvPicPr>
        <p:blipFill rotWithShape="1">
          <a:blip r:embed="rId6">
            <a:extLst>
              <a:ext uri="{28A0092B-C50C-407E-A947-70E740481C1C}">
                <a14:useLocalDpi xmlns:a14="http://schemas.microsoft.com/office/drawing/2010/main" val="0"/>
              </a:ext>
            </a:extLst>
          </a:blip>
          <a:srcRect t="11862" r="26700"/>
          <a:stretch/>
        </p:blipFill>
        <p:spPr>
          <a:xfrm>
            <a:off x="7081936" y="3856793"/>
            <a:ext cx="4842198" cy="2884492"/>
          </a:xfrm>
          <a:prstGeom prst="rect">
            <a:avLst/>
          </a:prstGeom>
        </p:spPr>
      </p:pic>
      <p:sp>
        <p:nvSpPr>
          <p:cNvPr id="13" name="TextBox 12">
            <a:extLst>
              <a:ext uri="{FF2B5EF4-FFF2-40B4-BE49-F238E27FC236}">
                <a16:creationId xmlns:a16="http://schemas.microsoft.com/office/drawing/2014/main" id="{B33DA198-C93F-3540-927D-B12DC5B9B8EA}"/>
              </a:ext>
            </a:extLst>
          </p:cNvPr>
          <p:cNvSpPr txBox="1"/>
          <p:nvPr/>
        </p:nvSpPr>
        <p:spPr>
          <a:xfrm rot="16200000">
            <a:off x="-377336" y="1855154"/>
            <a:ext cx="1305935" cy="276999"/>
          </a:xfrm>
          <a:prstGeom prst="rect">
            <a:avLst/>
          </a:prstGeom>
          <a:noFill/>
        </p:spPr>
        <p:txBody>
          <a:bodyPr wrap="square" rtlCol="0">
            <a:spAutoFit/>
          </a:bodyPr>
          <a:lstStyle/>
          <a:p>
            <a:r>
              <a:rPr lang="en-IN" sz="1200" b="1" dirty="0"/>
              <a:t>Count of rooms</a:t>
            </a:r>
            <a:endParaRPr lang="en-IN" b="1" dirty="0"/>
          </a:p>
        </p:txBody>
      </p:sp>
      <p:sp>
        <p:nvSpPr>
          <p:cNvPr id="16" name="TextBox 15">
            <a:extLst>
              <a:ext uri="{FF2B5EF4-FFF2-40B4-BE49-F238E27FC236}">
                <a16:creationId xmlns:a16="http://schemas.microsoft.com/office/drawing/2014/main" id="{26C22E45-B347-F352-196D-A46391BC95EA}"/>
              </a:ext>
            </a:extLst>
          </p:cNvPr>
          <p:cNvSpPr txBox="1"/>
          <p:nvPr/>
        </p:nvSpPr>
        <p:spPr>
          <a:xfrm rot="16200000">
            <a:off x="-112356" y="5026966"/>
            <a:ext cx="862114" cy="276998"/>
          </a:xfrm>
          <a:prstGeom prst="rect">
            <a:avLst/>
          </a:prstGeom>
          <a:noFill/>
        </p:spPr>
        <p:txBody>
          <a:bodyPr wrap="square" rtlCol="0">
            <a:spAutoFit/>
          </a:bodyPr>
          <a:lstStyle/>
          <a:p>
            <a:r>
              <a:rPr lang="en-IN" sz="1200" b="1" dirty="0"/>
              <a:t>Price</a:t>
            </a:r>
            <a:endParaRPr lang="en-IN" b="1" dirty="0"/>
          </a:p>
        </p:txBody>
      </p:sp>
      <p:sp>
        <p:nvSpPr>
          <p:cNvPr id="18" name="TextBox 17">
            <a:extLst>
              <a:ext uri="{FF2B5EF4-FFF2-40B4-BE49-F238E27FC236}">
                <a16:creationId xmlns:a16="http://schemas.microsoft.com/office/drawing/2014/main" id="{3976E855-17DD-CECF-1D4C-F43ACF0B4B13}"/>
              </a:ext>
            </a:extLst>
          </p:cNvPr>
          <p:cNvSpPr txBox="1"/>
          <p:nvPr/>
        </p:nvSpPr>
        <p:spPr>
          <a:xfrm rot="16200000">
            <a:off x="6669540" y="5049415"/>
            <a:ext cx="862114" cy="276998"/>
          </a:xfrm>
          <a:prstGeom prst="rect">
            <a:avLst/>
          </a:prstGeom>
          <a:noFill/>
        </p:spPr>
        <p:txBody>
          <a:bodyPr wrap="square" rtlCol="0">
            <a:spAutoFit/>
          </a:bodyPr>
          <a:lstStyle/>
          <a:p>
            <a:r>
              <a:rPr lang="en-IN" sz="1200" b="1" dirty="0"/>
              <a:t>Price</a:t>
            </a:r>
            <a:endParaRPr lang="en-IN" b="1" dirty="0"/>
          </a:p>
        </p:txBody>
      </p:sp>
      <p:cxnSp>
        <p:nvCxnSpPr>
          <p:cNvPr id="5" name="Straight Connector 4">
            <a:extLst>
              <a:ext uri="{FF2B5EF4-FFF2-40B4-BE49-F238E27FC236}">
                <a16:creationId xmlns:a16="http://schemas.microsoft.com/office/drawing/2014/main" id="{F5BFD17E-32F6-6796-720D-820E5BBCA161}"/>
              </a:ext>
            </a:extLst>
          </p:cNvPr>
          <p:cNvCxnSpPr/>
          <p:nvPr/>
        </p:nvCxnSpPr>
        <p:spPr>
          <a:xfrm>
            <a:off x="6188765" y="661795"/>
            <a:ext cx="0" cy="586886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0CBBD902-3695-9E90-2810-320166C8FCE1}"/>
              </a:ext>
            </a:extLst>
          </p:cNvPr>
          <p:cNvCxnSpPr>
            <a:cxnSpLocks/>
          </p:cNvCxnSpPr>
          <p:nvPr/>
        </p:nvCxnSpPr>
        <p:spPr>
          <a:xfrm flipV="1">
            <a:off x="457200" y="3420221"/>
            <a:ext cx="11378092" cy="2333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9FC7B40E-B0F2-19EE-CE0E-F3239F47F16F}"/>
              </a:ext>
            </a:extLst>
          </p:cNvPr>
          <p:cNvSpPr txBox="1"/>
          <p:nvPr/>
        </p:nvSpPr>
        <p:spPr>
          <a:xfrm>
            <a:off x="871653" y="673803"/>
            <a:ext cx="2949707" cy="276999"/>
          </a:xfrm>
          <a:prstGeom prst="rect">
            <a:avLst/>
          </a:prstGeom>
          <a:noFill/>
        </p:spPr>
        <p:txBody>
          <a:bodyPr wrap="square" rtlCol="0">
            <a:spAutoFit/>
          </a:bodyPr>
          <a:lstStyle/>
          <a:p>
            <a:r>
              <a:rPr lang="en-US" sz="1200" b="1" dirty="0"/>
              <a:t>Room types available with respect to area</a:t>
            </a:r>
            <a:endParaRPr lang="en-IN" sz="1200" b="1" dirty="0"/>
          </a:p>
        </p:txBody>
      </p:sp>
      <p:sp>
        <p:nvSpPr>
          <p:cNvPr id="20" name="TextBox 19">
            <a:extLst>
              <a:ext uri="{FF2B5EF4-FFF2-40B4-BE49-F238E27FC236}">
                <a16:creationId xmlns:a16="http://schemas.microsoft.com/office/drawing/2014/main" id="{A78C563E-F6E4-CC34-8E91-F7F2233701FB}"/>
              </a:ext>
            </a:extLst>
          </p:cNvPr>
          <p:cNvSpPr txBox="1"/>
          <p:nvPr/>
        </p:nvSpPr>
        <p:spPr>
          <a:xfrm>
            <a:off x="6727371" y="3476245"/>
            <a:ext cx="3773460" cy="276999"/>
          </a:xfrm>
          <a:prstGeom prst="rect">
            <a:avLst/>
          </a:prstGeom>
          <a:noFill/>
        </p:spPr>
        <p:txBody>
          <a:bodyPr wrap="square" rtlCol="0">
            <a:spAutoFit/>
          </a:bodyPr>
          <a:lstStyle/>
          <a:p>
            <a:r>
              <a:rPr lang="en-US" sz="1200" b="1" dirty="0"/>
              <a:t>Property prices with respect to cancellation policy</a:t>
            </a:r>
            <a:endParaRPr lang="en-IN" sz="1200" b="1" dirty="0"/>
          </a:p>
        </p:txBody>
      </p:sp>
      <p:sp>
        <p:nvSpPr>
          <p:cNvPr id="21" name="TextBox 20">
            <a:extLst>
              <a:ext uri="{FF2B5EF4-FFF2-40B4-BE49-F238E27FC236}">
                <a16:creationId xmlns:a16="http://schemas.microsoft.com/office/drawing/2014/main" id="{EB024B9D-4037-4536-1BB6-1808878E0A10}"/>
              </a:ext>
            </a:extLst>
          </p:cNvPr>
          <p:cNvSpPr txBox="1"/>
          <p:nvPr/>
        </p:nvSpPr>
        <p:spPr>
          <a:xfrm>
            <a:off x="457200" y="3524285"/>
            <a:ext cx="2949707" cy="276999"/>
          </a:xfrm>
          <a:prstGeom prst="rect">
            <a:avLst/>
          </a:prstGeom>
          <a:noFill/>
        </p:spPr>
        <p:txBody>
          <a:bodyPr wrap="square" rtlCol="0">
            <a:spAutoFit/>
          </a:bodyPr>
          <a:lstStyle/>
          <a:p>
            <a:r>
              <a:rPr lang="en-US" sz="1200" b="1" dirty="0"/>
              <a:t>Top property types with highest price</a:t>
            </a:r>
            <a:endParaRPr lang="en-IN" sz="1200" b="1" dirty="0"/>
          </a:p>
        </p:txBody>
      </p:sp>
      <p:sp>
        <p:nvSpPr>
          <p:cNvPr id="22" name="TextBox 21">
            <a:extLst>
              <a:ext uri="{FF2B5EF4-FFF2-40B4-BE49-F238E27FC236}">
                <a16:creationId xmlns:a16="http://schemas.microsoft.com/office/drawing/2014/main" id="{6B9E4C78-7B3F-023F-5B53-B91D06778B96}"/>
              </a:ext>
            </a:extLst>
          </p:cNvPr>
          <p:cNvSpPr txBox="1"/>
          <p:nvPr/>
        </p:nvSpPr>
        <p:spPr>
          <a:xfrm>
            <a:off x="6675873" y="739562"/>
            <a:ext cx="2308871" cy="276999"/>
          </a:xfrm>
          <a:prstGeom prst="rect">
            <a:avLst/>
          </a:prstGeom>
          <a:noFill/>
        </p:spPr>
        <p:txBody>
          <a:bodyPr wrap="square" rtlCol="0">
            <a:spAutoFit/>
          </a:bodyPr>
          <a:lstStyle/>
          <a:p>
            <a:r>
              <a:rPr lang="en-US" sz="1200" b="1" dirty="0"/>
              <a:t>Room types with respect to price</a:t>
            </a:r>
            <a:endParaRPr lang="en-IN" sz="1200" b="1" dirty="0"/>
          </a:p>
        </p:txBody>
      </p:sp>
      <p:sp>
        <p:nvSpPr>
          <p:cNvPr id="10" name="TextBox 9">
            <a:extLst>
              <a:ext uri="{FF2B5EF4-FFF2-40B4-BE49-F238E27FC236}">
                <a16:creationId xmlns:a16="http://schemas.microsoft.com/office/drawing/2014/main" id="{DA5CA67B-52A4-8432-0CB8-98D732B587D2}"/>
              </a:ext>
            </a:extLst>
          </p:cNvPr>
          <p:cNvSpPr txBox="1"/>
          <p:nvPr/>
        </p:nvSpPr>
        <p:spPr>
          <a:xfrm>
            <a:off x="2716696" y="3178956"/>
            <a:ext cx="609600" cy="276999"/>
          </a:xfrm>
          <a:prstGeom prst="rect">
            <a:avLst/>
          </a:prstGeom>
          <a:noFill/>
        </p:spPr>
        <p:txBody>
          <a:bodyPr wrap="square" rtlCol="0">
            <a:spAutoFit/>
          </a:bodyPr>
          <a:lstStyle/>
          <a:p>
            <a:r>
              <a:rPr lang="en-US" sz="1200" b="1" dirty="0"/>
              <a:t>Area</a:t>
            </a:r>
            <a:endParaRPr lang="en-IN" sz="1200" b="1" dirty="0"/>
          </a:p>
        </p:txBody>
      </p:sp>
      <p:sp>
        <p:nvSpPr>
          <p:cNvPr id="23" name="TextBox 22">
            <a:extLst>
              <a:ext uri="{FF2B5EF4-FFF2-40B4-BE49-F238E27FC236}">
                <a16:creationId xmlns:a16="http://schemas.microsoft.com/office/drawing/2014/main" id="{D871F8CB-ECAC-F93E-75B5-9386CB94BB1C}"/>
              </a:ext>
            </a:extLst>
          </p:cNvPr>
          <p:cNvSpPr txBox="1"/>
          <p:nvPr/>
        </p:nvSpPr>
        <p:spPr>
          <a:xfrm rot="16200000">
            <a:off x="6043511" y="1839246"/>
            <a:ext cx="1035973" cy="276999"/>
          </a:xfrm>
          <a:prstGeom prst="rect">
            <a:avLst/>
          </a:prstGeom>
          <a:noFill/>
        </p:spPr>
        <p:txBody>
          <a:bodyPr wrap="square" rtlCol="0">
            <a:spAutoFit/>
          </a:bodyPr>
          <a:lstStyle/>
          <a:p>
            <a:r>
              <a:rPr lang="en-US" sz="1200" b="1" dirty="0"/>
              <a:t>Room type</a:t>
            </a:r>
            <a:endParaRPr lang="en-IN" sz="1200" b="1" dirty="0"/>
          </a:p>
        </p:txBody>
      </p:sp>
    </p:spTree>
    <p:extLst>
      <p:ext uri="{BB962C8B-B14F-4D97-AF65-F5344CB8AC3E}">
        <p14:creationId xmlns:p14="http://schemas.microsoft.com/office/powerpoint/2010/main" val="380785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064487" y="354947"/>
            <a:ext cx="312751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Part 2: Analysis With Respect to Host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54947"/>
            <a:ext cx="319715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BFBED5C-D9E1-D96B-3856-0B0384D8A7B5}"/>
              </a:ext>
            </a:extLst>
          </p:cNvPr>
          <p:cNvPicPr>
            <a:picLocks noChangeAspect="1"/>
          </p:cNvPicPr>
          <p:nvPr/>
        </p:nvPicPr>
        <p:blipFill rotWithShape="1">
          <a:blip r:embed="rId3">
            <a:extLst>
              <a:ext uri="{28A0092B-C50C-407E-A947-70E740481C1C}">
                <a14:useLocalDpi xmlns:a14="http://schemas.microsoft.com/office/drawing/2010/main" val="0"/>
              </a:ext>
            </a:extLst>
          </a:blip>
          <a:srcRect t="12325" r="31532"/>
          <a:stretch/>
        </p:blipFill>
        <p:spPr>
          <a:xfrm>
            <a:off x="275197" y="910696"/>
            <a:ext cx="6916936" cy="2771287"/>
          </a:xfrm>
          <a:prstGeom prst="rect">
            <a:avLst/>
          </a:prstGeom>
        </p:spPr>
      </p:pic>
      <p:pic>
        <p:nvPicPr>
          <p:cNvPr id="9" name="Picture 8">
            <a:extLst>
              <a:ext uri="{FF2B5EF4-FFF2-40B4-BE49-F238E27FC236}">
                <a16:creationId xmlns:a16="http://schemas.microsoft.com/office/drawing/2014/main" id="{70602730-57B3-AE99-1F25-9ED1F4137683}"/>
              </a:ext>
            </a:extLst>
          </p:cNvPr>
          <p:cNvPicPr>
            <a:picLocks noChangeAspect="1"/>
          </p:cNvPicPr>
          <p:nvPr/>
        </p:nvPicPr>
        <p:blipFill rotWithShape="1">
          <a:blip r:embed="rId4">
            <a:extLst>
              <a:ext uri="{28A0092B-C50C-407E-A947-70E740481C1C}">
                <a14:useLocalDpi xmlns:a14="http://schemas.microsoft.com/office/drawing/2010/main" val="0"/>
              </a:ext>
            </a:extLst>
          </a:blip>
          <a:srcRect t="15765"/>
          <a:stretch/>
        </p:blipFill>
        <p:spPr>
          <a:xfrm>
            <a:off x="228465" y="4458893"/>
            <a:ext cx="3522306" cy="2091330"/>
          </a:xfrm>
          <a:prstGeom prst="rect">
            <a:avLst/>
          </a:prstGeom>
        </p:spPr>
      </p:pic>
      <p:pic>
        <p:nvPicPr>
          <p:cNvPr id="15" name="Picture 14">
            <a:extLst>
              <a:ext uri="{FF2B5EF4-FFF2-40B4-BE49-F238E27FC236}">
                <a16:creationId xmlns:a16="http://schemas.microsoft.com/office/drawing/2014/main" id="{BCF67191-87C7-903E-4C18-3199166585B1}"/>
              </a:ext>
            </a:extLst>
          </p:cNvPr>
          <p:cNvPicPr>
            <a:picLocks noChangeAspect="1"/>
          </p:cNvPicPr>
          <p:nvPr/>
        </p:nvPicPr>
        <p:blipFill rotWithShape="1">
          <a:blip r:embed="rId5">
            <a:extLst>
              <a:ext uri="{28A0092B-C50C-407E-A947-70E740481C1C}">
                <a14:useLocalDpi xmlns:a14="http://schemas.microsoft.com/office/drawing/2010/main" val="0"/>
              </a:ext>
            </a:extLst>
          </a:blip>
          <a:srcRect t="15683"/>
          <a:stretch/>
        </p:blipFill>
        <p:spPr>
          <a:xfrm>
            <a:off x="3750771" y="4486330"/>
            <a:ext cx="3984171" cy="2093359"/>
          </a:xfrm>
          <a:prstGeom prst="rect">
            <a:avLst/>
          </a:prstGeom>
        </p:spPr>
      </p:pic>
      <p:pic>
        <p:nvPicPr>
          <p:cNvPr id="17" name="Picture 16">
            <a:extLst>
              <a:ext uri="{FF2B5EF4-FFF2-40B4-BE49-F238E27FC236}">
                <a16:creationId xmlns:a16="http://schemas.microsoft.com/office/drawing/2014/main" id="{1FEF816A-4615-42DB-13D8-30A8E686B84C}"/>
              </a:ext>
            </a:extLst>
          </p:cNvPr>
          <p:cNvPicPr>
            <a:picLocks noChangeAspect="1"/>
          </p:cNvPicPr>
          <p:nvPr/>
        </p:nvPicPr>
        <p:blipFill rotWithShape="1">
          <a:blip r:embed="rId6">
            <a:extLst>
              <a:ext uri="{28A0092B-C50C-407E-A947-70E740481C1C}">
                <a14:useLocalDpi xmlns:a14="http://schemas.microsoft.com/office/drawing/2010/main" val="0"/>
              </a:ext>
            </a:extLst>
          </a:blip>
          <a:srcRect t="16198"/>
          <a:stretch/>
        </p:blipFill>
        <p:spPr>
          <a:xfrm>
            <a:off x="7226559" y="1070829"/>
            <a:ext cx="4585995" cy="2551071"/>
          </a:xfrm>
          <a:prstGeom prst="rect">
            <a:avLst/>
          </a:prstGeom>
        </p:spPr>
      </p:pic>
      <p:pic>
        <p:nvPicPr>
          <p:cNvPr id="13" name="Picture 12">
            <a:extLst>
              <a:ext uri="{FF2B5EF4-FFF2-40B4-BE49-F238E27FC236}">
                <a16:creationId xmlns:a16="http://schemas.microsoft.com/office/drawing/2014/main" id="{BB56FC4D-C72B-249E-3885-B011E66F43F8}"/>
              </a:ext>
            </a:extLst>
          </p:cNvPr>
          <p:cNvPicPr>
            <a:picLocks noChangeAspect="1"/>
          </p:cNvPicPr>
          <p:nvPr/>
        </p:nvPicPr>
        <p:blipFill rotWithShape="1">
          <a:blip r:embed="rId7">
            <a:extLst>
              <a:ext uri="{28A0092B-C50C-407E-A947-70E740481C1C}">
                <a14:useLocalDpi xmlns:a14="http://schemas.microsoft.com/office/drawing/2010/main" val="0"/>
              </a:ext>
            </a:extLst>
          </a:blip>
          <a:srcRect t="12699"/>
          <a:stretch/>
        </p:blipFill>
        <p:spPr>
          <a:xfrm>
            <a:off x="7904488" y="4346712"/>
            <a:ext cx="4058912" cy="2320787"/>
          </a:xfrm>
          <a:prstGeom prst="rect">
            <a:avLst/>
          </a:prstGeom>
        </p:spPr>
      </p:pic>
      <p:cxnSp>
        <p:nvCxnSpPr>
          <p:cNvPr id="12" name="Straight Connector 11">
            <a:extLst>
              <a:ext uri="{FF2B5EF4-FFF2-40B4-BE49-F238E27FC236}">
                <a16:creationId xmlns:a16="http://schemas.microsoft.com/office/drawing/2014/main" id="{64BCC61E-D28F-BADA-FCE2-07EF922CD8CF}"/>
              </a:ext>
            </a:extLst>
          </p:cNvPr>
          <p:cNvCxnSpPr>
            <a:cxnSpLocks/>
          </p:cNvCxnSpPr>
          <p:nvPr/>
        </p:nvCxnSpPr>
        <p:spPr>
          <a:xfrm>
            <a:off x="7734942" y="3983845"/>
            <a:ext cx="0" cy="27559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0C4847E7-64B6-AFDE-0045-BC22B57DC193}"/>
              </a:ext>
            </a:extLst>
          </p:cNvPr>
          <p:cNvSpPr txBox="1"/>
          <p:nvPr/>
        </p:nvSpPr>
        <p:spPr>
          <a:xfrm rot="16200000">
            <a:off x="-385767" y="5248626"/>
            <a:ext cx="1017032" cy="276999"/>
          </a:xfrm>
          <a:prstGeom prst="rect">
            <a:avLst/>
          </a:prstGeom>
          <a:noFill/>
        </p:spPr>
        <p:txBody>
          <a:bodyPr wrap="square" rtlCol="0">
            <a:spAutoFit/>
          </a:bodyPr>
          <a:lstStyle/>
          <a:p>
            <a:r>
              <a:rPr lang="en-US" sz="1200" b="1" dirty="0"/>
              <a:t>Price</a:t>
            </a:r>
            <a:endParaRPr lang="en-US" sz="1600" b="1" dirty="0"/>
          </a:p>
        </p:txBody>
      </p:sp>
      <p:sp>
        <p:nvSpPr>
          <p:cNvPr id="20" name="TextBox 19">
            <a:extLst>
              <a:ext uri="{FF2B5EF4-FFF2-40B4-BE49-F238E27FC236}">
                <a16:creationId xmlns:a16="http://schemas.microsoft.com/office/drawing/2014/main" id="{2521E962-DD73-D4FC-19F3-05AD34307A5A}"/>
              </a:ext>
            </a:extLst>
          </p:cNvPr>
          <p:cNvSpPr txBox="1"/>
          <p:nvPr/>
        </p:nvSpPr>
        <p:spPr>
          <a:xfrm>
            <a:off x="3197154" y="6457337"/>
            <a:ext cx="1107234" cy="307777"/>
          </a:xfrm>
          <a:prstGeom prst="rect">
            <a:avLst/>
          </a:prstGeom>
          <a:noFill/>
        </p:spPr>
        <p:txBody>
          <a:bodyPr wrap="square" rtlCol="0">
            <a:spAutoFit/>
          </a:bodyPr>
          <a:lstStyle/>
          <a:p>
            <a:r>
              <a:rPr lang="en-US" sz="1400" b="1" dirty="0"/>
              <a:t>Host </a:t>
            </a:r>
            <a:r>
              <a:rPr lang="en-US" sz="1200" b="1" dirty="0"/>
              <a:t>Names</a:t>
            </a:r>
            <a:endParaRPr lang="en-US" sz="1600" b="1" dirty="0"/>
          </a:p>
        </p:txBody>
      </p:sp>
      <p:sp>
        <p:nvSpPr>
          <p:cNvPr id="21" name="TextBox 20">
            <a:extLst>
              <a:ext uri="{FF2B5EF4-FFF2-40B4-BE49-F238E27FC236}">
                <a16:creationId xmlns:a16="http://schemas.microsoft.com/office/drawing/2014/main" id="{635BFD1B-C6AF-6B82-1913-DD1858835A4C}"/>
              </a:ext>
            </a:extLst>
          </p:cNvPr>
          <p:cNvSpPr txBox="1"/>
          <p:nvPr/>
        </p:nvSpPr>
        <p:spPr>
          <a:xfrm rot="16200000">
            <a:off x="-329038" y="2108756"/>
            <a:ext cx="1115006" cy="276999"/>
          </a:xfrm>
          <a:prstGeom prst="rect">
            <a:avLst/>
          </a:prstGeom>
          <a:noFill/>
        </p:spPr>
        <p:txBody>
          <a:bodyPr wrap="square" rtlCol="0">
            <a:spAutoFit/>
          </a:bodyPr>
          <a:lstStyle/>
          <a:p>
            <a:r>
              <a:rPr lang="en-US" sz="1200" b="1" dirty="0"/>
              <a:t>Area</a:t>
            </a:r>
            <a:endParaRPr lang="en-US" sz="1600" b="1" dirty="0"/>
          </a:p>
        </p:txBody>
      </p:sp>
      <p:sp>
        <p:nvSpPr>
          <p:cNvPr id="22" name="TextBox 21">
            <a:extLst>
              <a:ext uri="{FF2B5EF4-FFF2-40B4-BE49-F238E27FC236}">
                <a16:creationId xmlns:a16="http://schemas.microsoft.com/office/drawing/2014/main" id="{E11E0E2F-43FE-F8DF-AC6B-31506DAF6ABB}"/>
              </a:ext>
            </a:extLst>
          </p:cNvPr>
          <p:cNvSpPr txBox="1"/>
          <p:nvPr/>
        </p:nvSpPr>
        <p:spPr>
          <a:xfrm>
            <a:off x="2216407" y="3676068"/>
            <a:ext cx="1545596" cy="307777"/>
          </a:xfrm>
          <a:prstGeom prst="rect">
            <a:avLst/>
          </a:prstGeom>
          <a:noFill/>
        </p:spPr>
        <p:txBody>
          <a:bodyPr wrap="square" rtlCol="0">
            <a:spAutoFit/>
          </a:bodyPr>
          <a:lstStyle/>
          <a:p>
            <a:r>
              <a:rPr lang="en-US" sz="1200" b="1" dirty="0"/>
              <a:t>Response</a:t>
            </a:r>
            <a:r>
              <a:rPr lang="en-US" sz="1400" b="1" dirty="0"/>
              <a:t> Time</a:t>
            </a:r>
            <a:endParaRPr lang="en-US" sz="1600" b="1" dirty="0"/>
          </a:p>
        </p:txBody>
      </p:sp>
      <p:cxnSp>
        <p:nvCxnSpPr>
          <p:cNvPr id="24" name="Straight Connector 23">
            <a:extLst>
              <a:ext uri="{FF2B5EF4-FFF2-40B4-BE49-F238E27FC236}">
                <a16:creationId xmlns:a16="http://schemas.microsoft.com/office/drawing/2014/main" id="{5F229F83-5D4B-5609-9874-FD1C43F49716}"/>
              </a:ext>
            </a:extLst>
          </p:cNvPr>
          <p:cNvCxnSpPr>
            <a:cxnSpLocks/>
          </p:cNvCxnSpPr>
          <p:nvPr/>
        </p:nvCxnSpPr>
        <p:spPr>
          <a:xfrm>
            <a:off x="7058001" y="673024"/>
            <a:ext cx="0" cy="29488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669AB29B-52CF-5B9B-9FFB-6ED8AB11A712}"/>
              </a:ext>
            </a:extLst>
          </p:cNvPr>
          <p:cNvSpPr txBox="1"/>
          <p:nvPr/>
        </p:nvSpPr>
        <p:spPr>
          <a:xfrm rot="16200000">
            <a:off x="7270190" y="5248626"/>
            <a:ext cx="1545596" cy="276999"/>
          </a:xfrm>
          <a:prstGeom prst="rect">
            <a:avLst/>
          </a:prstGeom>
          <a:noFill/>
        </p:spPr>
        <p:txBody>
          <a:bodyPr wrap="square" rtlCol="0">
            <a:spAutoFit/>
          </a:bodyPr>
          <a:lstStyle/>
          <a:p>
            <a:r>
              <a:rPr lang="en-US" sz="1200" b="1" dirty="0"/>
              <a:t>Security Deposit</a:t>
            </a:r>
            <a:endParaRPr lang="en-US" sz="1400" b="1" dirty="0"/>
          </a:p>
        </p:txBody>
      </p:sp>
      <p:sp>
        <p:nvSpPr>
          <p:cNvPr id="27" name="TextBox 26">
            <a:extLst>
              <a:ext uri="{FF2B5EF4-FFF2-40B4-BE49-F238E27FC236}">
                <a16:creationId xmlns:a16="http://schemas.microsoft.com/office/drawing/2014/main" id="{82B247B8-B6B5-29AF-23B5-D95D6B5ACB84}"/>
              </a:ext>
            </a:extLst>
          </p:cNvPr>
          <p:cNvSpPr txBox="1"/>
          <p:nvPr/>
        </p:nvSpPr>
        <p:spPr>
          <a:xfrm rot="16200000">
            <a:off x="6414372" y="1705128"/>
            <a:ext cx="1545596" cy="276999"/>
          </a:xfrm>
          <a:prstGeom prst="rect">
            <a:avLst/>
          </a:prstGeom>
          <a:noFill/>
        </p:spPr>
        <p:txBody>
          <a:bodyPr wrap="square" rtlCol="0">
            <a:spAutoFit/>
          </a:bodyPr>
          <a:lstStyle/>
          <a:p>
            <a:r>
              <a:rPr lang="en-US" sz="1200" b="1" dirty="0"/>
              <a:t>Security Deposit</a:t>
            </a:r>
            <a:endParaRPr lang="en-US" sz="1400" b="1" dirty="0"/>
          </a:p>
        </p:txBody>
      </p:sp>
      <p:sp>
        <p:nvSpPr>
          <p:cNvPr id="28" name="TextBox 27">
            <a:extLst>
              <a:ext uri="{FF2B5EF4-FFF2-40B4-BE49-F238E27FC236}">
                <a16:creationId xmlns:a16="http://schemas.microsoft.com/office/drawing/2014/main" id="{78CF718C-D55A-3284-0EB2-667CC8B1136A}"/>
              </a:ext>
            </a:extLst>
          </p:cNvPr>
          <p:cNvSpPr txBox="1"/>
          <p:nvPr/>
        </p:nvSpPr>
        <p:spPr>
          <a:xfrm>
            <a:off x="8965939" y="3621900"/>
            <a:ext cx="1107234" cy="276999"/>
          </a:xfrm>
          <a:prstGeom prst="rect">
            <a:avLst/>
          </a:prstGeom>
          <a:noFill/>
        </p:spPr>
        <p:txBody>
          <a:bodyPr wrap="square" rtlCol="0">
            <a:spAutoFit/>
          </a:bodyPr>
          <a:lstStyle/>
          <a:p>
            <a:r>
              <a:rPr lang="en-US" sz="1200" b="1" dirty="0"/>
              <a:t>Host Names</a:t>
            </a:r>
          </a:p>
        </p:txBody>
      </p:sp>
      <p:cxnSp>
        <p:nvCxnSpPr>
          <p:cNvPr id="5" name="Straight Connector 4">
            <a:extLst>
              <a:ext uri="{FF2B5EF4-FFF2-40B4-BE49-F238E27FC236}">
                <a16:creationId xmlns:a16="http://schemas.microsoft.com/office/drawing/2014/main" id="{A572BBFB-D6B5-7975-59B5-2A158BDE10B1}"/>
              </a:ext>
            </a:extLst>
          </p:cNvPr>
          <p:cNvCxnSpPr>
            <a:cxnSpLocks/>
          </p:cNvCxnSpPr>
          <p:nvPr/>
        </p:nvCxnSpPr>
        <p:spPr>
          <a:xfrm>
            <a:off x="8397551" y="3929677"/>
            <a:ext cx="2853545"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8FB32E3F-BD80-67C4-64C6-946F28EB45EB}"/>
              </a:ext>
            </a:extLst>
          </p:cNvPr>
          <p:cNvSpPr txBox="1"/>
          <p:nvPr/>
        </p:nvSpPr>
        <p:spPr>
          <a:xfrm>
            <a:off x="7226559" y="602919"/>
            <a:ext cx="2804278" cy="307777"/>
          </a:xfrm>
          <a:prstGeom prst="rect">
            <a:avLst/>
          </a:prstGeom>
          <a:noFill/>
        </p:spPr>
        <p:txBody>
          <a:bodyPr wrap="square" rtlCol="0">
            <a:spAutoFit/>
          </a:bodyPr>
          <a:lstStyle/>
          <a:p>
            <a:r>
              <a:rPr lang="en-US" sz="1400" b="1" dirty="0"/>
              <a:t>Hosts with minimum security fee</a:t>
            </a:r>
            <a:endParaRPr lang="en-IN" sz="1400" b="1" dirty="0"/>
          </a:p>
        </p:txBody>
      </p:sp>
      <p:sp>
        <p:nvSpPr>
          <p:cNvPr id="25" name="TextBox 24">
            <a:extLst>
              <a:ext uri="{FF2B5EF4-FFF2-40B4-BE49-F238E27FC236}">
                <a16:creationId xmlns:a16="http://schemas.microsoft.com/office/drawing/2014/main" id="{F8286EC5-6EEE-456B-78A6-CF64C2340B41}"/>
              </a:ext>
            </a:extLst>
          </p:cNvPr>
          <p:cNvSpPr txBox="1"/>
          <p:nvPr/>
        </p:nvSpPr>
        <p:spPr>
          <a:xfrm>
            <a:off x="413131" y="561101"/>
            <a:ext cx="2330069" cy="313542"/>
          </a:xfrm>
          <a:prstGeom prst="rect">
            <a:avLst/>
          </a:prstGeom>
          <a:noFill/>
        </p:spPr>
        <p:txBody>
          <a:bodyPr wrap="square" rtlCol="0">
            <a:spAutoFit/>
          </a:bodyPr>
          <a:lstStyle/>
          <a:p>
            <a:r>
              <a:rPr lang="en-US" sz="1400" b="1" dirty="0"/>
              <a:t>Area with most active hosts</a:t>
            </a:r>
            <a:endParaRPr lang="en-IN" sz="1400" b="1" dirty="0"/>
          </a:p>
        </p:txBody>
      </p:sp>
      <p:sp>
        <p:nvSpPr>
          <p:cNvPr id="30" name="TextBox 29">
            <a:extLst>
              <a:ext uri="{FF2B5EF4-FFF2-40B4-BE49-F238E27FC236}">
                <a16:creationId xmlns:a16="http://schemas.microsoft.com/office/drawing/2014/main" id="{98878A47-91B0-2BC0-19E5-BB33BDC3EB3C}"/>
              </a:ext>
            </a:extLst>
          </p:cNvPr>
          <p:cNvSpPr txBox="1"/>
          <p:nvPr/>
        </p:nvSpPr>
        <p:spPr>
          <a:xfrm>
            <a:off x="8042988" y="4106752"/>
            <a:ext cx="2924657" cy="276999"/>
          </a:xfrm>
          <a:prstGeom prst="rect">
            <a:avLst/>
          </a:prstGeom>
          <a:noFill/>
        </p:spPr>
        <p:txBody>
          <a:bodyPr wrap="square" rtlCol="0">
            <a:spAutoFit/>
          </a:bodyPr>
          <a:lstStyle/>
          <a:p>
            <a:r>
              <a:rPr lang="en-US" sz="1200" b="1" dirty="0"/>
              <a:t>Security deposit with respect to room type</a:t>
            </a:r>
            <a:endParaRPr lang="en-IN" sz="1200" b="1" dirty="0"/>
          </a:p>
        </p:txBody>
      </p:sp>
      <p:sp>
        <p:nvSpPr>
          <p:cNvPr id="31" name="TextBox 30">
            <a:extLst>
              <a:ext uri="{FF2B5EF4-FFF2-40B4-BE49-F238E27FC236}">
                <a16:creationId xmlns:a16="http://schemas.microsoft.com/office/drawing/2014/main" id="{C369F43F-F423-F047-F401-90FAEFB8103A}"/>
              </a:ext>
            </a:extLst>
          </p:cNvPr>
          <p:cNvSpPr txBox="1"/>
          <p:nvPr/>
        </p:nvSpPr>
        <p:spPr>
          <a:xfrm>
            <a:off x="180673" y="4172636"/>
            <a:ext cx="2308871" cy="276999"/>
          </a:xfrm>
          <a:prstGeom prst="rect">
            <a:avLst/>
          </a:prstGeom>
          <a:noFill/>
        </p:spPr>
        <p:txBody>
          <a:bodyPr wrap="square" rtlCol="0">
            <a:spAutoFit/>
          </a:bodyPr>
          <a:lstStyle/>
          <a:p>
            <a:r>
              <a:rPr lang="en-US" sz="1200" b="1" dirty="0"/>
              <a:t>Average income of verified hosts</a:t>
            </a:r>
            <a:endParaRPr lang="en-IN" sz="1200" b="1" dirty="0"/>
          </a:p>
        </p:txBody>
      </p:sp>
      <p:sp>
        <p:nvSpPr>
          <p:cNvPr id="32" name="TextBox 31">
            <a:extLst>
              <a:ext uri="{FF2B5EF4-FFF2-40B4-BE49-F238E27FC236}">
                <a16:creationId xmlns:a16="http://schemas.microsoft.com/office/drawing/2014/main" id="{C7807CB5-9A2D-36C6-CE57-E2CBF0A20B3E}"/>
              </a:ext>
            </a:extLst>
          </p:cNvPr>
          <p:cNvSpPr txBox="1"/>
          <p:nvPr/>
        </p:nvSpPr>
        <p:spPr>
          <a:xfrm>
            <a:off x="3733665" y="4163641"/>
            <a:ext cx="2852333" cy="276999"/>
          </a:xfrm>
          <a:prstGeom prst="rect">
            <a:avLst/>
          </a:prstGeom>
          <a:noFill/>
        </p:spPr>
        <p:txBody>
          <a:bodyPr wrap="square" rtlCol="0">
            <a:spAutoFit/>
          </a:bodyPr>
          <a:lstStyle/>
          <a:p>
            <a:r>
              <a:rPr lang="en-US" sz="1200" b="1" dirty="0"/>
              <a:t>Average income of non - verified hosts</a:t>
            </a:r>
            <a:endParaRPr lang="en-IN" sz="1200" b="1" dirty="0"/>
          </a:p>
        </p:txBody>
      </p:sp>
    </p:spTree>
    <p:extLst>
      <p:ext uri="{BB962C8B-B14F-4D97-AF65-F5344CB8AC3E}">
        <p14:creationId xmlns:p14="http://schemas.microsoft.com/office/powerpoint/2010/main" val="104131436"/>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1953</TotalTime>
  <Words>1695</Words>
  <Application>Microsoft Office PowerPoint</Application>
  <PresentationFormat>Widescreen</PresentationFormat>
  <Paragraphs>307</Paragraphs>
  <Slides>22</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Rounded MT Bold</vt:lpstr>
      <vt:lpstr>Bookman Old Style</vt:lpstr>
      <vt:lpstr>Calibri</vt:lpstr>
      <vt:lpstr>Century Gothic</vt:lpstr>
      <vt:lpstr>Century Gothic (Headings)</vt:lpstr>
      <vt:lpstr>Segoe UI Light</vt:lpstr>
      <vt:lpstr>Wingdings</vt:lpstr>
      <vt:lpstr>Office Theme</vt:lpstr>
      <vt:lpstr>AirBnB     Home Rental Analysis</vt:lpstr>
      <vt:lpstr>Project analysis slide 2</vt:lpstr>
      <vt:lpstr>Project analysis slide 3</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PowerPoint Presentation</vt:lpstr>
      <vt:lpstr>Project analysis slide 2</vt:lpstr>
      <vt:lpstr>PowerPoint Presentation</vt:lpstr>
      <vt:lpstr>PowerPoint Presentation</vt:lpstr>
      <vt:lpstr>Project analysis slide 2</vt:lpstr>
      <vt:lpstr>Project analysis slide 2</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Vishal Tyagi</dc:creator>
  <cp:lastModifiedBy>Shubham Upadhyay</cp:lastModifiedBy>
  <cp:revision>21</cp:revision>
  <dcterms:created xsi:type="dcterms:W3CDTF">2022-07-21T06:43:05Z</dcterms:created>
  <dcterms:modified xsi:type="dcterms:W3CDTF">2022-07-29T06:22:59Z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