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 id="2147483652" r:id="rId4"/>
    <p:sldMasterId id="2147483654" r:id="rId5"/>
    <p:sldMasterId id="2147483656" r:id="rId6"/>
    <p:sldMasterId id="2147483657" r:id="rId7"/>
    <p:sldMasterId id="2147483659" r:id="rId8"/>
    <p:sldMasterId id="2147483661" r:id="rId9"/>
    <p:sldMasterId id="2147483663" r:id="rId10"/>
    <p:sldMasterId id="2147483665" r:id="rId11"/>
    <p:sldMasterId id="2147483667" r:id="rId12"/>
    <p:sldMasterId id="2147483669" r:id="rId13"/>
    <p:sldMasterId id="2147483671" r:id="rId14"/>
  </p:sldMasterIdLst>
  <p:notesMasterIdLst>
    <p:notesMasterId r:id="rId16"/>
  </p:notesMasterIdLst>
  <p:sldIdLst>
    <p:sldId id="256" r:id="rId15"/>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15" r:id="rId68"/>
    <p:sldId id="308" r:id="rId69"/>
    <p:sldId id="309" r:id="rId70"/>
    <p:sldId id="310" r:id="rId71"/>
    <p:sldId id="316" r:id="rId72"/>
    <p:sldId id="311" r:id="rId73"/>
    <p:sldId id="312" r:id="rId74"/>
    <p:sldId id="313" r:id="rId75"/>
    <p:sldId id="314" r:id="rId76"/>
  </p:sldIdLst>
  <p:sldSz cx="9144000" cy="6858000" type="screen4x3"/>
  <p:notesSz cx="7315200" cy="9601200"/>
  <p:embeddedFontLst>
    <p:embeddedFont>
      <p:font typeface="Tahoma" panose="020B0604030504040204"/>
      <p:regular r:id="rId80"/>
    </p:embeddedFont>
    <p:embeddedFont>
      <p:font typeface="Verdana" panose="020B0604030504040204"/>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4653" autoAdjust="0"/>
    <p:restoredTop sz="91219" autoAdjust="0"/>
  </p:normalViewPr>
  <p:slideViewPr>
    <p:cSldViewPr snapToGrid="0">
      <p:cViewPr>
        <p:scale>
          <a:sx n="60" d="100"/>
          <a:sy n="60" d="100"/>
        </p:scale>
        <p:origin x="-2082" y="-372"/>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4" Type="http://schemas.openxmlformats.org/officeDocument/2006/relationships/font" Target="fonts/font5.fntdata"/><Relationship Id="rId83" Type="http://schemas.openxmlformats.org/officeDocument/2006/relationships/font" Target="fonts/font4.fntdata"/><Relationship Id="rId82" Type="http://schemas.openxmlformats.org/officeDocument/2006/relationships/font" Target="fonts/font3.fntdata"/><Relationship Id="rId81" Type="http://schemas.openxmlformats.org/officeDocument/2006/relationships/font" Target="fonts/font2.fntdata"/><Relationship Id="rId80" Type="http://schemas.openxmlformats.org/officeDocument/2006/relationships/font" Target="fonts/font1.fntdata"/><Relationship Id="rId8" Type="http://schemas.openxmlformats.org/officeDocument/2006/relationships/slideMaster" Target="slideMasters/slideMaster7.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61.xml"/><Relationship Id="rId75" Type="http://schemas.openxmlformats.org/officeDocument/2006/relationships/slide" Target="slides/slide60.xml"/><Relationship Id="rId74" Type="http://schemas.openxmlformats.org/officeDocument/2006/relationships/slide" Target="slides/slide59.xml"/><Relationship Id="rId73" Type="http://schemas.openxmlformats.org/officeDocument/2006/relationships/slide" Target="slides/slide58.xml"/><Relationship Id="rId72" Type="http://schemas.openxmlformats.org/officeDocument/2006/relationships/slide" Target="slides/slide57.xml"/><Relationship Id="rId71" Type="http://schemas.openxmlformats.org/officeDocument/2006/relationships/slide" Target="slides/slide56.xml"/><Relationship Id="rId70" Type="http://schemas.openxmlformats.org/officeDocument/2006/relationships/slide" Target="slides/slide55.xml"/><Relationship Id="rId7" Type="http://schemas.openxmlformats.org/officeDocument/2006/relationships/slideMaster" Target="slideMasters/slideMaster6.xml"/><Relationship Id="rId69" Type="http://schemas.openxmlformats.org/officeDocument/2006/relationships/slide" Target="slides/slide54.xml"/><Relationship Id="rId68" Type="http://schemas.openxmlformats.org/officeDocument/2006/relationships/slide" Target="slides/slide53.xml"/><Relationship Id="rId67" Type="http://schemas.openxmlformats.org/officeDocument/2006/relationships/slide" Target="slides/slide52.xml"/><Relationship Id="rId66" Type="http://schemas.openxmlformats.org/officeDocument/2006/relationships/slide" Target="slides/slide51.xml"/><Relationship Id="rId65" Type="http://schemas.openxmlformats.org/officeDocument/2006/relationships/slide" Target="slides/slide50.xml"/><Relationship Id="rId64" Type="http://schemas.openxmlformats.org/officeDocument/2006/relationships/slide" Target="slides/slide49.xml"/><Relationship Id="rId63" Type="http://schemas.openxmlformats.org/officeDocument/2006/relationships/slide" Target="slides/slide48.xml"/><Relationship Id="rId62" Type="http://schemas.openxmlformats.org/officeDocument/2006/relationships/slide" Target="slides/slide47.xml"/><Relationship Id="rId61" Type="http://schemas.openxmlformats.org/officeDocument/2006/relationships/slide" Target="slides/slide46.xml"/><Relationship Id="rId60" Type="http://schemas.openxmlformats.org/officeDocument/2006/relationships/slide" Target="slides/slide45.xml"/><Relationship Id="rId6" Type="http://schemas.openxmlformats.org/officeDocument/2006/relationships/slideMaster" Target="slideMasters/slideMaster5.xml"/><Relationship Id="rId59" Type="http://schemas.openxmlformats.org/officeDocument/2006/relationships/slide" Target="slides/slide44.xml"/><Relationship Id="rId58" Type="http://schemas.openxmlformats.org/officeDocument/2006/relationships/slide" Target="slides/slide43.xml"/><Relationship Id="rId57" Type="http://schemas.openxmlformats.org/officeDocument/2006/relationships/slide" Target="slides/slide42.xml"/><Relationship Id="rId56" Type="http://schemas.openxmlformats.org/officeDocument/2006/relationships/slide" Target="slides/slide41.xml"/><Relationship Id="rId55" Type="http://schemas.openxmlformats.org/officeDocument/2006/relationships/slide" Target="slides/slide40.xml"/><Relationship Id="rId54" Type="http://schemas.openxmlformats.org/officeDocument/2006/relationships/slide" Target="slides/slide39.xml"/><Relationship Id="rId53" Type="http://schemas.openxmlformats.org/officeDocument/2006/relationships/slide" Target="slides/slide38.xml"/><Relationship Id="rId52" Type="http://schemas.openxmlformats.org/officeDocument/2006/relationships/slide" Target="slides/slide37.xml"/><Relationship Id="rId51" Type="http://schemas.openxmlformats.org/officeDocument/2006/relationships/slide" Target="slides/slide36.xml"/><Relationship Id="rId50" Type="http://schemas.openxmlformats.org/officeDocument/2006/relationships/slide" Target="slides/slide35.xml"/><Relationship Id="rId5" Type="http://schemas.openxmlformats.org/officeDocument/2006/relationships/slideMaster" Target="slideMasters/slideMaster4.xml"/><Relationship Id="rId49" Type="http://schemas.openxmlformats.org/officeDocument/2006/relationships/slide" Target="slides/slide34.xml"/><Relationship Id="rId48" Type="http://schemas.openxmlformats.org/officeDocument/2006/relationships/slide" Target="slides/slide33.xml"/><Relationship Id="rId47" Type="http://schemas.openxmlformats.org/officeDocument/2006/relationships/slide" Target="slides/slide32.xml"/><Relationship Id="rId46" Type="http://schemas.openxmlformats.org/officeDocument/2006/relationships/slide" Target="slides/slide31.xml"/><Relationship Id="rId45" Type="http://schemas.openxmlformats.org/officeDocument/2006/relationships/slide" Target="slides/slide30.xml"/><Relationship Id="rId44" Type="http://schemas.openxmlformats.org/officeDocument/2006/relationships/slide" Target="slides/slide29.xml"/><Relationship Id="rId43" Type="http://schemas.openxmlformats.org/officeDocument/2006/relationships/slide" Target="slides/slide28.xml"/><Relationship Id="rId42" Type="http://schemas.openxmlformats.org/officeDocument/2006/relationships/slide" Target="slides/slide27.xml"/><Relationship Id="rId41" Type="http://schemas.openxmlformats.org/officeDocument/2006/relationships/slide" Target="slides/slide26.xml"/><Relationship Id="rId40" Type="http://schemas.openxmlformats.org/officeDocument/2006/relationships/slide" Target="slides/slide25.xml"/><Relationship Id="rId4" Type="http://schemas.openxmlformats.org/officeDocument/2006/relationships/slideMaster" Target="slideMasters/slideMaster3.xml"/><Relationship Id="rId39" Type="http://schemas.openxmlformats.org/officeDocument/2006/relationships/slide" Target="slides/slide24.xml"/><Relationship Id="rId38" Type="http://schemas.openxmlformats.org/officeDocument/2006/relationships/slide" Target="slides/slide23.xml"/><Relationship Id="rId37" Type="http://schemas.openxmlformats.org/officeDocument/2006/relationships/slide" Target="slides/slide22.xml"/><Relationship Id="rId36" Type="http://schemas.openxmlformats.org/officeDocument/2006/relationships/slide" Target="slides/slide21.xml"/><Relationship Id="rId35" Type="http://schemas.openxmlformats.org/officeDocument/2006/relationships/slide" Target="slides/slide20.xml"/><Relationship Id="rId34" Type="http://schemas.openxmlformats.org/officeDocument/2006/relationships/slide" Target="slides/slide19.xml"/><Relationship Id="rId33" Type="http://schemas.openxmlformats.org/officeDocument/2006/relationships/slide" Target="slides/slide18.xml"/><Relationship Id="rId32" Type="http://schemas.openxmlformats.org/officeDocument/2006/relationships/slide" Target="slides/slide17.xml"/><Relationship Id="rId31" Type="http://schemas.openxmlformats.org/officeDocument/2006/relationships/slide" Target="slides/slide16.xml"/><Relationship Id="rId30" Type="http://schemas.openxmlformats.org/officeDocument/2006/relationships/slide" Target="slides/slide15.xml"/><Relationship Id="rId3" Type="http://schemas.openxmlformats.org/officeDocument/2006/relationships/slideMaster" Target="slideMasters/slideMaster2.xml"/><Relationship Id="rId29" Type="http://schemas.openxmlformats.org/officeDocument/2006/relationships/slide" Target="slides/slide14.xml"/><Relationship Id="rId28" Type="http://schemas.openxmlformats.org/officeDocument/2006/relationships/slide" Target="slides/slide13.xml"/><Relationship Id="rId27" Type="http://schemas.openxmlformats.org/officeDocument/2006/relationships/slide" Target="slides/slide12.xml"/><Relationship Id="rId26" Type="http://schemas.openxmlformats.org/officeDocument/2006/relationships/slide" Target="slides/slide11.xml"/><Relationship Id="rId25" Type="http://schemas.openxmlformats.org/officeDocument/2006/relationships/slide" Target="slides/slide10.xml"/><Relationship Id="rId24" Type="http://schemas.openxmlformats.org/officeDocument/2006/relationships/slide" Target="slides/slide9.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 Type="http://schemas.openxmlformats.org/officeDocument/2006/relationships/slide" Target="slides/slide2.xml"/><Relationship Id="rId16" Type="http://schemas.openxmlformats.org/officeDocument/2006/relationships/notesMaster" Target="notesMasters/notesMaster1.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974725" y="3440112"/>
            <a:ext cx="5365750" cy="5440362"/>
          </a:xfrm>
          <a:prstGeom prst="rect">
            <a:avLst/>
          </a:prstGeom>
          <a:noFill/>
          <a:ln>
            <a:noFill/>
          </a:ln>
        </p:spPr>
        <p:txBody>
          <a:bodyPr spcFirstLastPara="1" wrap="square" lIns="95650" tIns="46975" rIns="95650" bIns="469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4" name="Google Shape;4;n"/>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cxnSp>
        <p:nvCxnSpPr>
          <p:cNvPr id="5" name="Google Shape;5;n"/>
          <p:cNvCxnSpPr/>
          <p:nvPr/>
        </p:nvCxnSpPr>
        <p:spPr>
          <a:xfrm>
            <a:off x="1195387" y="37607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6" name="Google Shape;6;n"/>
          <p:cNvCxnSpPr/>
          <p:nvPr/>
        </p:nvCxnSpPr>
        <p:spPr>
          <a:xfrm>
            <a:off x="1195387" y="407987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7" name="Google Shape;7;n"/>
          <p:cNvCxnSpPr/>
          <p:nvPr/>
        </p:nvCxnSpPr>
        <p:spPr>
          <a:xfrm>
            <a:off x="1195387" y="4400550"/>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8" name="Google Shape;8;n"/>
          <p:cNvCxnSpPr/>
          <p:nvPr/>
        </p:nvCxnSpPr>
        <p:spPr>
          <a:xfrm>
            <a:off x="1195387" y="472122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9" name="Google Shape;9;n"/>
          <p:cNvCxnSpPr/>
          <p:nvPr/>
        </p:nvCxnSpPr>
        <p:spPr>
          <a:xfrm>
            <a:off x="1195387" y="5040312"/>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0" name="Google Shape;10;n"/>
          <p:cNvCxnSpPr/>
          <p:nvPr/>
        </p:nvCxnSpPr>
        <p:spPr>
          <a:xfrm>
            <a:off x="1195387" y="53609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1" name="Google Shape;11;n"/>
          <p:cNvCxnSpPr/>
          <p:nvPr/>
        </p:nvCxnSpPr>
        <p:spPr>
          <a:xfrm>
            <a:off x="1195387" y="53609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2" name="Google Shape;12;n"/>
          <p:cNvCxnSpPr/>
          <p:nvPr/>
        </p:nvCxnSpPr>
        <p:spPr>
          <a:xfrm>
            <a:off x="1195387" y="568007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3" name="Google Shape;13;n"/>
          <p:cNvCxnSpPr/>
          <p:nvPr/>
        </p:nvCxnSpPr>
        <p:spPr>
          <a:xfrm>
            <a:off x="1195387" y="6000750"/>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4" name="Google Shape;14;n"/>
          <p:cNvCxnSpPr/>
          <p:nvPr/>
        </p:nvCxnSpPr>
        <p:spPr>
          <a:xfrm>
            <a:off x="1195387" y="632142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5" name="Google Shape;15;n"/>
          <p:cNvCxnSpPr/>
          <p:nvPr/>
        </p:nvCxnSpPr>
        <p:spPr>
          <a:xfrm>
            <a:off x="1195387" y="6640512"/>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6" name="Google Shape;16;n"/>
          <p:cNvCxnSpPr/>
          <p:nvPr/>
        </p:nvCxnSpPr>
        <p:spPr>
          <a:xfrm>
            <a:off x="1195387" y="69611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7" name="Google Shape;17;n"/>
          <p:cNvCxnSpPr/>
          <p:nvPr/>
        </p:nvCxnSpPr>
        <p:spPr>
          <a:xfrm>
            <a:off x="1195387" y="728027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8" name="Google Shape;18;n"/>
          <p:cNvCxnSpPr/>
          <p:nvPr/>
        </p:nvCxnSpPr>
        <p:spPr>
          <a:xfrm>
            <a:off x="1195387" y="7600950"/>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9" name="Google Shape;19;n"/>
          <p:cNvCxnSpPr/>
          <p:nvPr/>
        </p:nvCxnSpPr>
        <p:spPr>
          <a:xfrm>
            <a:off x="1195387" y="792162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20" name="Google Shape;20;n"/>
          <p:cNvCxnSpPr/>
          <p:nvPr/>
        </p:nvCxnSpPr>
        <p:spPr>
          <a:xfrm>
            <a:off x="1195387" y="8240712"/>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21" name="Google Shape;21;n"/>
          <p:cNvCxnSpPr/>
          <p:nvPr/>
        </p:nvCxnSpPr>
        <p:spPr>
          <a:xfrm>
            <a:off x="1195387" y="85613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22" name="Google Shape;22;n"/>
          <p:cNvCxnSpPr/>
          <p:nvPr/>
        </p:nvCxnSpPr>
        <p:spPr>
          <a:xfrm>
            <a:off x="1195387" y="888047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23" name="Google Shape;23;n"/>
          <p:cNvCxnSpPr/>
          <p:nvPr/>
        </p:nvCxnSpPr>
        <p:spPr>
          <a:xfrm>
            <a:off x="558800" y="400050"/>
            <a:ext cx="6242050" cy="0"/>
          </a:xfrm>
          <a:prstGeom prst="straightConnector1">
            <a:avLst/>
          </a:prstGeom>
          <a:noFill/>
          <a:ln w="25400" cap="flat" cmpd="sng">
            <a:solidFill>
              <a:srgbClr val="000000"/>
            </a:solidFill>
            <a:prstDash val="solid"/>
            <a:miter lim="800000"/>
            <a:headEnd type="none" w="med" len="med"/>
            <a:tailEnd type="none" w="med" len="med"/>
          </a:ln>
        </p:spPr>
      </p:cxnSp>
      <p:sp>
        <p:nvSpPr>
          <p:cNvPr id="24" name="Google Shape;24;n"/>
          <p:cNvSpPr txBox="1"/>
          <p:nvPr/>
        </p:nvSpPr>
        <p:spPr>
          <a:xfrm>
            <a:off x="82550" y="9266237"/>
            <a:ext cx="7150100" cy="254000"/>
          </a:xfrm>
          <a:prstGeom prst="rect">
            <a:avLst/>
          </a:prstGeom>
          <a:noFill/>
          <a:ln>
            <a:noFill/>
          </a:ln>
        </p:spPr>
        <p:txBody>
          <a:bodyPr spcFirstLastPara="1" wrap="square" lIns="95650" tIns="46975" rIns="95650" bIns="4697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 Statistics for Managers Using Microsoft Excel, 2/e	© 1999 Prentice-Hall, Inc.</a:t>
            </a:r>
            <a:endPar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5" name="Google Shape;25;n"/>
          <p:cNvCxnSpPr/>
          <p:nvPr/>
        </p:nvCxnSpPr>
        <p:spPr>
          <a:xfrm>
            <a:off x="558800" y="9201150"/>
            <a:ext cx="6242050" cy="0"/>
          </a:xfrm>
          <a:prstGeom prst="straightConnector1">
            <a:avLst/>
          </a:prstGeom>
          <a:noFill/>
          <a:ln w="25400" cap="flat" cmpd="sng">
            <a:solidFill>
              <a:srgbClr val="000000"/>
            </a:solidFill>
            <a:prstDash val="solid"/>
            <a:miter lim="800000"/>
            <a:headEnd type="none" w="med" len="med"/>
            <a:tailEnd type="none" w="med" len="med"/>
          </a:ln>
        </p:spPr>
      </p:cxnSp>
      <p:sp>
        <p:nvSpPr>
          <p:cNvPr id="26" name="Google Shape;26;n"/>
          <p:cNvSpPr txBox="1"/>
          <p:nvPr/>
        </p:nvSpPr>
        <p:spPr>
          <a:xfrm>
            <a:off x="82550" y="65087"/>
            <a:ext cx="7150100" cy="284162"/>
          </a:xfrm>
          <a:prstGeom prst="rect">
            <a:avLst/>
          </a:prstGeom>
          <a:noFill/>
          <a:ln>
            <a:noFill/>
          </a:ln>
        </p:spPr>
        <p:txBody>
          <a:bodyPr spcFirstLastPara="1" wrap="square" lIns="95650" tIns="46975" rIns="95650" bIns="46975" anchor="t" anchorCtr="0">
            <a:noAutofit/>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rgbClr val="000000"/>
                </a:solidFill>
                <a:latin typeface="Arial" panose="020B0604020202020204"/>
                <a:ea typeface="Arial" panose="020B0604020202020204"/>
                <a:cs typeface="Arial" panose="020B0604020202020204"/>
                <a:sym typeface="Arial" panose="020B0604020202020204"/>
              </a:rPr>
              <a:t>	Chapter 1	</a:t>
            </a:r>
            <a:r>
              <a:rPr lang="en-US" sz="1300" b="1" i="0" u="none" strike="noStrike" cap="none">
                <a:solidFill>
                  <a:srgbClr val="000000"/>
                </a:solidFill>
                <a:latin typeface="Arial" panose="020B0604020202020204"/>
                <a:ea typeface="Arial" panose="020B0604020202020204"/>
                <a:cs typeface="Arial" panose="020B0604020202020204"/>
                <a:sym typeface="Arial" panose="020B0604020202020204"/>
              </a:rPr>
              <a:t>Instructor Notes</a:t>
            </a:r>
            <a:r>
              <a:rPr lang="en-US" sz="1300" b="0" i="0" u="none" strike="noStrike" cap="none">
                <a:solidFill>
                  <a:srgbClr val="000000"/>
                </a:solidFill>
                <a:latin typeface="Arial" panose="020B0604020202020204"/>
                <a:ea typeface="Arial" panose="020B0604020202020204"/>
                <a:cs typeface="Arial" panose="020B0604020202020204"/>
                <a:sym typeface="Arial" panose="020B0604020202020204"/>
              </a:rPr>
              <a:t>	1-</a:t>
            </a:r>
            <a:fld id="{00000000-1234-1234-1234-123412341234}" type="slidenum">
              <a:rPr lang="en-US" sz="13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255" name="Google Shape;255;p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2"/>
        <p:cNvGrpSpPr/>
        <p:nvPr/>
      </p:nvGrpSpPr>
      <p:grpSpPr>
        <a:xfrm>
          <a:off x="0" y="0"/>
          <a:ext cx="0" cy="0"/>
          <a:chOff x="0" y="0"/>
          <a:chExt cx="0" cy="0"/>
        </a:xfrm>
      </p:grpSpPr>
      <p:sp>
        <p:nvSpPr>
          <p:cNvPr id="333" name="Google Shape;333;p1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334" name="Google Shape;334;p1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8"/>
        <p:cNvGrpSpPr/>
        <p:nvPr/>
      </p:nvGrpSpPr>
      <p:grpSpPr>
        <a:xfrm>
          <a:off x="0" y="0"/>
          <a:ext cx="0" cy="0"/>
          <a:chOff x="0" y="0"/>
          <a:chExt cx="0" cy="0"/>
        </a:xfrm>
      </p:grpSpPr>
      <p:sp>
        <p:nvSpPr>
          <p:cNvPr id="339" name="Google Shape;339;p1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340" name="Google Shape;340;p1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4"/>
        <p:cNvGrpSpPr/>
        <p:nvPr/>
      </p:nvGrpSpPr>
      <p:grpSpPr>
        <a:xfrm>
          <a:off x="0" y="0"/>
          <a:ext cx="0" cy="0"/>
          <a:chOff x="0" y="0"/>
          <a:chExt cx="0" cy="0"/>
        </a:xfrm>
      </p:grpSpPr>
      <p:sp>
        <p:nvSpPr>
          <p:cNvPr id="365" name="Google Shape;365;p1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366" name="Google Shape;366;p1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
        <p:cNvGrpSpPr/>
        <p:nvPr/>
      </p:nvGrpSpPr>
      <p:grpSpPr>
        <a:xfrm>
          <a:off x="0" y="0"/>
          <a:ext cx="0" cy="0"/>
          <a:chOff x="0" y="0"/>
          <a:chExt cx="0" cy="0"/>
        </a:xfrm>
      </p:grpSpPr>
      <p:sp>
        <p:nvSpPr>
          <p:cNvPr id="371" name="Google Shape;371;p1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372" name="Google Shape;372;p1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p1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384" name="Google Shape;384;p1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8"/>
        <p:cNvGrpSpPr/>
        <p:nvPr/>
      </p:nvGrpSpPr>
      <p:grpSpPr>
        <a:xfrm>
          <a:off x="0" y="0"/>
          <a:ext cx="0" cy="0"/>
          <a:chOff x="0" y="0"/>
          <a:chExt cx="0" cy="0"/>
        </a:xfrm>
      </p:grpSpPr>
      <p:sp>
        <p:nvSpPr>
          <p:cNvPr id="409" name="Google Shape;409;p1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410" name="Google Shape;410;p1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6"/>
        <p:cNvGrpSpPr/>
        <p:nvPr/>
      </p:nvGrpSpPr>
      <p:grpSpPr>
        <a:xfrm>
          <a:off x="0" y="0"/>
          <a:ext cx="0" cy="0"/>
          <a:chOff x="0" y="0"/>
          <a:chExt cx="0" cy="0"/>
        </a:xfrm>
      </p:grpSpPr>
      <p:sp>
        <p:nvSpPr>
          <p:cNvPr id="417" name="Google Shape;417;p1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418" name="Google Shape;418;p1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3"/>
        <p:cNvGrpSpPr/>
        <p:nvPr/>
      </p:nvGrpSpPr>
      <p:grpSpPr>
        <a:xfrm>
          <a:off x="0" y="0"/>
          <a:ext cx="0" cy="0"/>
          <a:chOff x="0" y="0"/>
          <a:chExt cx="0" cy="0"/>
        </a:xfrm>
      </p:grpSpPr>
      <p:sp>
        <p:nvSpPr>
          <p:cNvPr id="424" name="Google Shape;424;p1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425" name="Google Shape;425;p1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p1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431" name="Google Shape;431;p1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5"/>
        <p:cNvGrpSpPr/>
        <p:nvPr/>
      </p:nvGrpSpPr>
      <p:grpSpPr>
        <a:xfrm>
          <a:off x="0" y="0"/>
          <a:ext cx="0" cy="0"/>
          <a:chOff x="0" y="0"/>
          <a:chExt cx="0" cy="0"/>
        </a:xfrm>
      </p:grpSpPr>
      <p:sp>
        <p:nvSpPr>
          <p:cNvPr id="456" name="Google Shape;456;p1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457" name="Google Shape;457;p1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261" name="Google Shape;261;p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2"/>
        <p:cNvGrpSpPr/>
        <p:nvPr/>
      </p:nvGrpSpPr>
      <p:grpSpPr>
        <a:xfrm>
          <a:off x="0" y="0"/>
          <a:ext cx="0" cy="0"/>
          <a:chOff x="0" y="0"/>
          <a:chExt cx="0" cy="0"/>
        </a:xfrm>
      </p:grpSpPr>
      <p:sp>
        <p:nvSpPr>
          <p:cNvPr id="463" name="Google Shape;463;p2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464" name="Google Shape;464;p2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8"/>
        <p:cNvGrpSpPr/>
        <p:nvPr/>
      </p:nvGrpSpPr>
      <p:grpSpPr>
        <a:xfrm>
          <a:off x="0" y="0"/>
          <a:ext cx="0" cy="0"/>
          <a:chOff x="0" y="0"/>
          <a:chExt cx="0" cy="0"/>
        </a:xfrm>
      </p:grpSpPr>
      <p:sp>
        <p:nvSpPr>
          <p:cNvPr id="469" name="Google Shape;469;p2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470" name="Google Shape;470;p2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2"/>
        <p:cNvGrpSpPr/>
        <p:nvPr/>
      </p:nvGrpSpPr>
      <p:grpSpPr>
        <a:xfrm>
          <a:off x="0" y="0"/>
          <a:ext cx="0" cy="0"/>
          <a:chOff x="0" y="0"/>
          <a:chExt cx="0" cy="0"/>
        </a:xfrm>
      </p:grpSpPr>
      <p:sp>
        <p:nvSpPr>
          <p:cNvPr id="503" name="Google Shape;503;p2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504" name="Google Shape;504;p2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7"/>
        <p:cNvGrpSpPr/>
        <p:nvPr/>
      </p:nvGrpSpPr>
      <p:grpSpPr>
        <a:xfrm>
          <a:off x="0" y="0"/>
          <a:ext cx="0" cy="0"/>
          <a:chOff x="0" y="0"/>
          <a:chExt cx="0" cy="0"/>
        </a:xfrm>
      </p:grpSpPr>
      <p:sp>
        <p:nvSpPr>
          <p:cNvPr id="508" name="Google Shape;508;p2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509" name="Google Shape;509;p2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p2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517" name="Google Shape;517;p2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5"/>
        <p:cNvGrpSpPr/>
        <p:nvPr/>
      </p:nvGrpSpPr>
      <p:grpSpPr>
        <a:xfrm>
          <a:off x="0" y="0"/>
          <a:ext cx="0" cy="0"/>
          <a:chOff x="0" y="0"/>
          <a:chExt cx="0" cy="0"/>
        </a:xfrm>
      </p:grpSpPr>
      <p:sp>
        <p:nvSpPr>
          <p:cNvPr id="526" name="Google Shape;526;p2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527" name="Google Shape;527;p2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1"/>
        <p:cNvGrpSpPr/>
        <p:nvPr/>
      </p:nvGrpSpPr>
      <p:grpSpPr>
        <a:xfrm>
          <a:off x="0" y="0"/>
          <a:ext cx="0" cy="0"/>
          <a:chOff x="0" y="0"/>
          <a:chExt cx="0" cy="0"/>
        </a:xfrm>
      </p:grpSpPr>
      <p:sp>
        <p:nvSpPr>
          <p:cNvPr id="532" name="Google Shape;532;p2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533" name="Google Shape;533;p2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6"/>
        <p:cNvGrpSpPr/>
        <p:nvPr/>
      </p:nvGrpSpPr>
      <p:grpSpPr>
        <a:xfrm>
          <a:off x="0" y="0"/>
          <a:ext cx="0" cy="0"/>
          <a:chOff x="0" y="0"/>
          <a:chExt cx="0" cy="0"/>
        </a:xfrm>
      </p:grpSpPr>
      <p:sp>
        <p:nvSpPr>
          <p:cNvPr id="537" name="Google Shape;537;p2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538" name="Google Shape;538;p2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2"/>
        <p:cNvGrpSpPr/>
        <p:nvPr/>
      </p:nvGrpSpPr>
      <p:grpSpPr>
        <a:xfrm>
          <a:off x="0" y="0"/>
          <a:ext cx="0" cy="0"/>
          <a:chOff x="0" y="0"/>
          <a:chExt cx="0" cy="0"/>
        </a:xfrm>
      </p:grpSpPr>
      <p:sp>
        <p:nvSpPr>
          <p:cNvPr id="543" name="Google Shape;543;p2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544" name="Google Shape;544;p2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0"/>
        <p:cNvGrpSpPr/>
        <p:nvPr/>
      </p:nvGrpSpPr>
      <p:grpSpPr>
        <a:xfrm>
          <a:off x="0" y="0"/>
          <a:ext cx="0" cy="0"/>
          <a:chOff x="0" y="0"/>
          <a:chExt cx="0" cy="0"/>
        </a:xfrm>
      </p:grpSpPr>
      <p:sp>
        <p:nvSpPr>
          <p:cNvPr id="571" name="Google Shape;571;p2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572" name="Google Shape;572;p2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p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267" name="Google Shape;267;p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1"/>
        <p:cNvGrpSpPr/>
        <p:nvPr/>
      </p:nvGrpSpPr>
      <p:grpSpPr>
        <a:xfrm>
          <a:off x="0" y="0"/>
          <a:ext cx="0" cy="0"/>
          <a:chOff x="0" y="0"/>
          <a:chExt cx="0" cy="0"/>
        </a:xfrm>
      </p:grpSpPr>
      <p:sp>
        <p:nvSpPr>
          <p:cNvPr id="602" name="Google Shape;602;p3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03" name="Google Shape;603;p3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2"/>
        <p:cNvGrpSpPr/>
        <p:nvPr/>
      </p:nvGrpSpPr>
      <p:grpSpPr>
        <a:xfrm>
          <a:off x="0" y="0"/>
          <a:ext cx="0" cy="0"/>
          <a:chOff x="0" y="0"/>
          <a:chExt cx="0" cy="0"/>
        </a:xfrm>
      </p:grpSpPr>
      <p:sp>
        <p:nvSpPr>
          <p:cNvPr id="623" name="Google Shape;623;p3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24" name="Google Shape;624;p3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8"/>
        <p:cNvGrpSpPr/>
        <p:nvPr/>
      </p:nvGrpSpPr>
      <p:grpSpPr>
        <a:xfrm>
          <a:off x="0" y="0"/>
          <a:ext cx="0" cy="0"/>
          <a:chOff x="0" y="0"/>
          <a:chExt cx="0" cy="0"/>
        </a:xfrm>
      </p:grpSpPr>
      <p:sp>
        <p:nvSpPr>
          <p:cNvPr id="629" name="Google Shape;629;p3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30" name="Google Shape;630;p3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8"/>
        <p:cNvGrpSpPr/>
        <p:nvPr/>
      </p:nvGrpSpPr>
      <p:grpSpPr>
        <a:xfrm>
          <a:off x="0" y="0"/>
          <a:ext cx="0" cy="0"/>
          <a:chOff x="0" y="0"/>
          <a:chExt cx="0" cy="0"/>
        </a:xfrm>
      </p:grpSpPr>
      <p:sp>
        <p:nvSpPr>
          <p:cNvPr id="639" name="Google Shape;639;p3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40" name="Google Shape;640;p3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6"/>
        <p:cNvGrpSpPr/>
        <p:nvPr/>
      </p:nvGrpSpPr>
      <p:grpSpPr>
        <a:xfrm>
          <a:off x="0" y="0"/>
          <a:ext cx="0" cy="0"/>
          <a:chOff x="0" y="0"/>
          <a:chExt cx="0" cy="0"/>
        </a:xfrm>
      </p:grpSpPr>
      <p:sp>
        <p:nvSpPr>
          <p:cNvPr id="647" name="Google Shape;647;p3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48" name="Google Shape;648;p3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4"/>
        <p:cNvGrpSpPr/>
        <p:nvPr/>
      </p:nvGrpSpPr>
      <p:grpSpPr>
        <a:xfrm>
          <a:off x="0" y="0"/>
          <a:ext cx="0" cy="0"/>
          <a:chOff x="0" y="0"/>
          <a:chExt cx="0" cy="0"/>
        </a:xfrm>
      </p:grpSpPr>
      <p:sp>
        <p:nvSpPr>
          <p:cNvPr id="655" name="Google Shape;655;p3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56" name="Google Shape;656;p3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Google Shape;661;p3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62" name="Google Shape;662;p3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6"/>
        <p:cNvGrpSpPr/>
        <p:nvPr/>
      </p:nvGrpSpPr>
      <p:grpSpPr>
        <a:xfrm>
          <a:off x="0" y="0"/>
          <a:ext cx="0" cy="0"/>
          <a:chOff x="0" y="0"/>
          <a:chExt cx="0" cy="0"/>
        </a:xfrm>
      </p:grpSpPr>
      <p:sp>
        <p:nvSpPr>
          <p:cNvPr id="667" name="Google Shape;667;p3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68" name="Google Shape;668;p3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3"/>
        <p:cNvGrpSpPr/>
        <p:nvPr/>
      </p:nvGrpSpPr>
      <p:grpSpPr>
        <a:xfrm>
          <a:off x="0" y="0"/>
          <a:ext cx="0" cy="0"/>
          <a:chOff x="0" y="0"/>
          <a:chExt cx="0" cy="0"/>
        </a:xfrm>
      </p:grpSpPr>
      <p:sp>
        <p:nvSpPr>
          <p:cNvPr id="674" name="Google Shape;674;p3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75" name="Google Shape;675;p3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0"/>
        <p:cNvGrpSpPr/>
        <p:nvPr/>
      </p:nvGrpSpPr>
      <p:grpSpPr>
        <a:xfrm>
          <a:off x="0" y="0"/>
          <a:ext cx="0" cy="0"/>
          <a:chOff x="0" y="0"/>
          <a:chExt cx="0" cy="0"/>
        </a:xfrm>
      </p:grpSpPr>
      <p:sp>
        <p:nvSpPr>
          <p:cNvPr id="681" name="Google Shape;681;p3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82" name="Google Shape;682;p3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p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273" name="Google Shape;273;p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8"/>
        <p:cNvGrpSpPr/>
        <p:nvPr/>
      </p:nvGrpSpPr>
      <p:grpSpPr>
        <a:xfrm>
          <a:off x="0" y="0"/>
          <a:ext cx="0" cy="0"/>
          <a:chOff x="0" y="0"/>
          <a:chExt cx="0" cy="0"/>
        </a:xfrm>
      </p:grpSpPr>
      <p:sp>
        <p:nvSpPr>
          <p:cNvPr id="689" name="Google Shape;689;p4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90" name="Google Shape;690;p4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p4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698" name="Google Shape;698;p4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1"/>
        <p:cNvGrpSpPr/>
        <p:nvPr/>
      </p:nvGrpSpPr>
      <p:grpSpPr>
        <a:xfrm>
          <a:off x="0" y="0"/>
          <a:ext cx="0" cy="0"/>
          <a:chOff x="0" y="0"/>
          <a:chExt cx="0" cy="0"/>
        </a:xfrm>
      </p:grpSpPr>
      <p:sp>
        <p:nvSpPr>
          <p:cNvPr id="702" name="Google Shape;702;p4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03" name="Google Shape;703;p4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9"/>
        <p:cNvGrpSpPr/>
        <p:nvPr/>
      </p:nvGrpSpPr>
      <p:grpSpPr>
        <a:xfrm>
          <a:off x="0" y="0"/>
          <a:ext cx="0" cy="0"/>
          <a:chOff x="0" y="0"/>
          <a:chExt cx="0" cy="0"/>
        </a:xfrm>
      </p:grpSpPr>
      <p:sp>
        <p:nvSpPr>
          <p:cNvPr id="710" name="Google Shape;710;p4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11" name="Google Shape;711;p4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8"/>
        <p:cNvGrpSpPr/>
        <p:nvPr/>
      </p:nvGrpSpPr>
      <p:grpSpPr>
        <a:xfrm>
          <a:off x="0" y="0"/>
          <a:ext cx="0" cy="0"/>
          <a:chOff x="0" y="0"/>
          <a:chExt cx="0" cy="0"/>
        </a:xfrm>
      </p:grpSpPr>
      <p:sp>
        <p:nvSpPr>
          <p:cNvPr id="719" name="Google Shape;719;p4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20" name="Google Shape;720;p4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8"/>
        <p:cNvGrpSpPr/>
        <p:nvPr/>
      </p:nvGrpSpPr>
      <p:grpSpPr>
        <a:xfrm>
          <a:off x="0" y="0"/>
          <a:ext cx="0" cy="0"/>
          <a:chOff x="0" y="0"/>
          <a:chExt cx="0" cy="0"/>
        </a:xfrm>
      </p:grpSpPr>
      <p:sp>
        <p:nvSpPr>
          <p:cNvPr id="729" name="Google Shape;729;p4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30" name="Google Shape;730;p4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5"/>
        <p:cNvGrpSpPr/>
        <p:nvPr/>
      </p:nvGrpSpPr>
      <p:grpSpPr>
        <a:xfrm>
          <a:off x="0" y="0"/>
          <a:ext cx="0" cy="0"/>
          <a:chOff x="0" y="0"/>
          <a:chExt cx="0" cy="0"/>
        </a:xfrm>
      </p:grpSpPr>
      <p:sp>
        <p:nvSpPr>
          <p:cNvPr id="736" name="Google Shape;736;p4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37" name="Google Shape;737;p46: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1"/>
        <p:cNvGrpSpPr/>
        <p:nvPr/>
      </p:nvGrpSpPr>
      <p:grpSpPr>
        <a:xfrm>
          <a:off x="0" y="0"/>
          <a:ext cx="0" cy="0"/>
          <a:chOff x="0" y="0"/>
          <a:chExt cx="0" cy="0"/>
        </a:xfrm>
      </p:grpSpPr>
      <p:sp>
        <p:nvSpPr>
          <p:cNvPr id="742" name="Google Shape;742;p4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43" name="Google Shape;743;p4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8"/>
        <p:cNvGrpSpPr/>
        <p:nvPr/>
      </p:nvGrpSpPr>
      <p:grpSpPr>
        <a:xfrm>
          <a:off x="0" y="0"/>
          <a:ext cx="0" cy="0"/>
          <a:chOff x="0" y="0"/>
          <a:chExt cx="0" cy="0"/>
        </a:xfrm>
      </p:grpSpPr>
      <p:sp>
        <p:nvSpPr>
          <p:cNvPr id="749" name="Google Shape;749;p4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50" name="Google Shape;750;p4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5"/>
        <p:cNvGrpSpPr/>
        <p:nvPr/>
      </p:nvGrpSpPr>
      <p:grpSpPr>
        <a:xfrm>
          <a:off x="0" y="0"/>
          <a:ext cx="0" cy="0"/>
          <a:chOff x="0" y="0"/>
          <a:chExt cx="0" cy="0"/>
        </a:xfrm>
      </p:grpSpPr>
      <p:sp>
        <p:nvSpPr>
          <p:cNvPr id="756" name="Google Shape;756;p4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57" name="Google Shape;757;p4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7"/>
        <p:cNvGrpSpPr/>
        <p:nvPr/>
      </p:nvGrpSpPr>
      <p:grpSpPr>
        <a:xfrm>
          <a:off x="0" y="0"/>
          <a:ext cx="0" cy="0"/>
          <a:chOff x="0" y="0"/>
          <a:chExt cx="0" cy="0"/>
        </a:xfrm>
      </p:grpSpPr>
      <p:sp>
        <p:nvSpPr>
          <p:cNvPr id="278" name="Google Shape;278;p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279" name="Google Shape;279;p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1"/>
        <p:cNvGrpSpPr/>
        <p:nvPr/>
      </p:nvGrpSpPr>
      <p:grpSpPr>
        <a:xfrm>
          <a:off x="0" y="0"/>
          <a:ext cx="0" cy="0"/>
          <a:chOff x="0" y="0"/>
          <a:chExt cx="0" cy="0"/>
        </a:xfrm>
      </p:grpSpPr>
      <p:sp>
        <p:nvSpPr>
          <p:cNvPr id="762" name="Google Shape;762;p5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63" name="Google Shape;763;p5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9"/>
        <p:cNvGrpSpPr/>
        <p:nvPr/>
      </p:nvGrpSpPr>
      <p:grpSpPr>
        <a:xfrm>
          <a:off x="0" y="0"/>
          <a:ext cx="0" cy="0"/>
          <a:chOff x="0" y="0"/>
          <a:chExt cx="0" cy="0"/>
        </a:xfrm>
      </p:grpSpPr>
      <p:sp>
        <p:nvSpPr>
          <p:cNvPr id="770" name="Google Shape;770;p51:notes"/>
          <p:cNvSpPr txBox="1"/>
          <p:nvPr/>
        </p:nvSpPr>
        <p:spPr>
          <a:xfrm>
            <a:off x="0" y="0"/>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Tahoma" panose="020B0604030504040204"/>
              <a:buNone/>
            </a:pPr>
            <a:fld id="{00000000-1234-1234-1234-123412341234}" type="slidenum">
              <a:rPr lang="en-US" sz="2400" b="0" i="0" u="none">
                <a:solidFill>
                  <a:srgbClr val="000000"/>
                </a:solidFill>
                <a:latin typeface="Tahoma" panose="020B0604030504040204"/>
                <a:ea typeface="Tahoma" panose="020B0604030504040204"/>
                <a:cs typeface="Tahoma" panose="020B0604030504040204"/>
                <a:sym typeface="Tahoma" panose="020B0604030504040204"/>
              </a:rPr>
            </a:fld>
            <a:endParaRPr lang="en-US" sz="2400" b="0" i="0" u="none">
              <a:solidFill>
                <a:srgbClr val="000000"/>
              </a:solidFill>
              <a:latin typeface="Tahoma" panose="020B0604030504040204"/>
              <a:ea typeface="Tahoma" panose="020B0604030504040204"/>
              <a:cs typeface="Tahoma" panose="020B0604030504040204"/>
              <a:sym typeface="Tahoma" panose="020B0604030504040204"/>
            </a:endParaRPr>
          </a:p>
        </p:txBody>
      </p:sp>
      <p:sp>
        <p:nvSpPr>
          <p:cNvPr id="771" name="Google Shape;771;p51: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2" name="Google Shape;772;p51:notes"/>
          <p:cNvSpPr txBox="1">
            <a:spLocks noGrp="1"/>
          </p:cNvSpPr>
          <p:nvPr>
            <p:ph type="body" idx="1"/>
          </p:nvPr>
        </p:nvSpPr>
        <p:spPr>
          <a:xfrm>
            <a:off x="974725" y="3440112"/>
            <a:ext cx="5365750" cy="5440362"/>
          </a:xfrm>
          <a:prstGeom prst="rect">
            <a:avLst/>
          </a:prstGeom>
          <a:noFill/>
          <a:ln>
            <a:noFill/>
          </a:ln>
        </p:spPr>
        <p:txBody>
          <a:bodyPr spcFirstLastPara="1" wrap="square" lIns="95650" tIns="46975" rIns="95650" bIns="4697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8"/>
        <p:cNvGrpSpPr/>
        <p:nvPr/>
      </p:nvGrpSpPr>
      <p:grpSpPr>
        <a:xfrm>
          <a:off x="0" y="0"/>
          <a:ext cx="0" cy="0"/>
          <a:chOff x="0" y="0"/>
          <a:chExt cx="0" cy="0"/>
        </a:xfrm>
      </p:grpSpPr>
      <p:sp>
        <p:nvSpPr>
          <p:cNvPr id="779" name="Google Shape;779;p5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80" name="Google Shape;780;p52: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4"/>
        <p:cNvGrpSpPr/>
        <p:nvPr/>
      </p:nvGrpSpPr>
      <p:grpSpPr>
        <a:xfrm>
          <a:off x="0" y="0"/>
          <a:ext cx="0" cy="0"/>
          <a:chOff x="0" y="0"/>
          <a:chExt cx="0" cy="0"/>
        </a:xfrm>
      </p:grpSpPr>
      <p:sp>
        <p:nvSpPr>
          <p:cNvPr id="785" name="Google Shape;785;p5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86" name="Google Shape;786;p5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0"/>
        <p:cNvGrpSpPr/>
        <p:nvPr/>
      </p:nvGrpSpPr>
      <p:grpSpPr>
        <a:xfrm>
          <a:off x="0" y="0"/>
          <a:ext cx="0" cy="0"/>
          <a:chOff x="0" y="0"/>
          <a:chExt cx="0" cy="0"/>
        </a:xfrm>
      </p:grpSpPr>
      <p:sp>
        <p:nvSpPr>
          <p:cNvPr id="791" name="Google Shape;791;p5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r>
              <a:rPr lang="en-US" dirty="0" smtClean="0"/>
              <a:t>1.</a:t>
            </a:r>
            <a:endParaRPr lang="en-US" dirty="0" smtClean="0"/>
          </a:p>
          <a:p>
            <a:pPr marL="0" lvl="0" indent="0" algn="l" rtl="0">
              <a:spcBef>
                <a:spcPts val="0"/>
              </a:spcBef>
              <a:spcAft>
                <a:spcPts val="0"/>
              </a:spcAft>
              <a:buNone/>
            </a:pPr>
            <a:r>
              <a:rPr lang="en-US" dirty="0" smtClean="0"/>
              <a:t> 				3.   70-2.5    , 70 +2.5                            68%  weigh b/w</a:t>
            </a:r>
            <a:r>
              <a:rPr lang="en-US" baseline="0" dirty="0" smtClean="0"/>
              <a:t>  67.5 and 72.5</a:t>
            </a:r>
            <a:endParaRPr lang="en-US" dirty="0" smtClean="0"/>
          </a:p>
          <a:p>
            <a:pPr marL="0" lvl="0" indent="0" algn="l" rtl="0">
              <a:spcBef>
                <a:spcPts val="0"/>
              </a:spcBef>
              <a:spcAft>
                <a:spcPts val="0"/>
              </a:spcAft>
              <a:buNone/>
            </a:pPr>
            <a:r>
              <a:rPr lang="en-US" dirty="0" smtClean="0"/>
              <a:t>2*2.5= 5LBS</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70-5=65LBS</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2.   2.5     70+2.5</a:t>
            </a:r>
            <a:endParaRPr lang="en-US" dirty="0" smtClean="0"/>
          </a:p>
        </p:txBody>
      </p:sp>
      <p:sp>
        <p:nvSpPr>
          <p:cNvPr id="792" name="Google Shape;792;p54: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6"/>
        <p:cNvGrpSpPr/>
        <p:nvPr/>
      </p:nvGrpSpPr>
      <p:grpSpPr>
        <a:xfrm>
          <a:off x="0" y="0"/>
          <a:ext cx="0" cy="0"/>
          <a:chOff x="0" y="0"/>
          <a:chExt cx="0" cy="0"/>
        </a:xfrm>
      </p:grpSpPr>
      <p:sp>
        <p:nvSpPr>
          <p:cNvPr id="797" name="Google Shape;797;p5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798" name="Google Shape;798;p5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Google Shape;802;p5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803" name="Google Shape;803;p5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9"/>
        <p:cNvGrpSpPr/>
        <p:nvPr/>
      </p:nvGrpSpPr>
      <p:grpSpPr>
        <a:xfrm>
          <a:off x="0" y="0"/>
          <a:ext cx="0" cy="0"/>
          <a:chOff x="0" y="0"/>
          <a:chExt cx="0" cy="0"/>
        </a:xfrm>
      </p:grpSpPr>
      <p:sp>
        <p:nvSpPr>
          <p:cNvPr id="830" name="Google Shape;830;p5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831" name="Google Shape;831;p5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3"/>
        <p:cNvGrpSpPr/>
        <p:nvPr/>
      </p:nvGrpSpPr>
      <p:grpSpPr>
        <a:xfrm>
          <a:off x="0" y="0"/>
          <a:ext cx="0" cy="0"/>
          <a:chOff x="0" y="0"/>
          <a:chExt cx="0" cy="0"/>
        </a:xfrm>
      </p:grpSpPr>
      <p:sp>
        <p:nvSpPr>
          <p:cNvPr id="884" name="Google Shape;884;p5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885" name="Google Shape;885;p5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1"/>
        <p:cNvGrpSpPr/>
        <p:nvPr/>
      </p:nvGrpSpPr>
      <p:grpSpPr>
        <a:xfrm>
          <a:off x="0" y="0"/>
          <a:ext cx="0" cy="0"/>
          <a:chOff x="0" y="0"/>
          <a:chExt cx="0" cy="0"/>
        </a:xfrm>
      </p:grpSpPr>
      <p:sp>
        <p:nvSpPr>
          <p:cNvPr id="892" name="Google Shape;892;p5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893" name="Google Shape;893;p5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p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285" name="Google Shape;285;p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0"/>
        <p:cNvGrpSpPr/>
        <p:nvPr/>
      </p:nvGrpSpPr>
      <p:grpSpPr>
        <a:xfrm>
          <a:off x="0" y="0"/>
          <a:ext cx="0" cy="0"/>
          <a:chOff x="0" y="0"/>
          <a:chExt cx="0" cy="0"/>
        </a:xfrm>
      </p:grpSpPr>
      <p:sp>
        <p:nvSpPr>
          <p:cNvPr id="291" name="Google Shape;291;p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292" name="Google Shape;292;p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297" name="Google Shape;297;p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p>
        </p:txBody>
      </p:sp>
      <p:sp>
        <p:nvSpPr>
          <p:cNvPr id="329" name="Google Shape;329;p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42"/>
        <p:cNvGrpSpPr/>
        <p:nvPr/>
      </p:nvGrpSpPr>
      <p:grpSpPr>
        <a:xfrm>
          <a:off x="0" y="0"/>
          <a:ext cx="0" cy="0"/>
          <a:chOff x="0" y="0"/>
          <a:chExt cx="0" cy="0"/>
        </a:xfrm>
      </p:grpSpPr>
      <p:sp>
        <p:nvSpPr>
          <p:cNvPr id="43" name="Google Shape;43;p2"/>
          <p:cNvSpPr txBox="1">
            <a:spLocks noGrp="1"/>
          </p:cNvSpPr>
          <p:nvPr>
            <p:ph type="ctrTitle"/>
          </p:nvPr>
        </p:nvSpPr>
        <p:spPr>
          <a:xfrm>
            <a:off x="990600" y="1833563"/>
            <a:ext cx="7772400"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2"/>
          <p:cNvSpPr txBox="1">
            <a:spLocks noGrp="1"/>
          </p:cNvSpPr>
          <p:nvPr>
            <p:ph type="subTitle" idx="1"/>
          </p:nvPr>
        </p:nvSpPr>
        <p:spPr>
          <a:xfrm>
            <a:off x="1371600" y="3881438"/>
            <a:ext cx="6400800" cy="1762125"/>
          </a:xfrm>
          <a:prstGeom prst="rect">
            <a:avLst/>
          </a:prstGeom>
          <a:noFill/>
          <a:ln>
            <a:noFill/>
          </a:ln>
        </p:spPr>
        <p:txBody>
          <a:bodyPr spcFirstLastPara="1" wrap="square" lIns="85325" tIns="42650" rIns="85325" bIns="42650" anchor="t" anchorCtr="0">
            <a:noAutofit/>
          </a:bodyPr>
          <a:lstStyle>
            <a:lvl1pPr lvl="0" algn="ctr">
              <a:spcBef>
                <a:spcPts val="580"/>
              </a:spcBef>
              <a:spcAft>
                <a:spcPts val="0"/>
              </a:spcAft>
              <a:buSzPts val="174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2"/>
          <p:cNvSpPr txBox="1">
            <a:spLocks noGrp="1"/>
          </p:cNvSpPr>
          <p:nvPr>
            <p:ph type="ftr" idx="11"/>
          </p:nvPr>
        </p:nvSpPr>
        <p:spPr>
          <a:xfrm>
            <a:off x="0" y="6405562"/>
            <a:ext cx="2895600" cy="452437"/>
          </a:xfrm>
          <a:prstGeom prst="rect">
            <a:avLst/>
          </a:prstGeom>
          <a:noFill/>
          <a:ln>
            <a:noFill/>
          </a:ln>
        </p:spPr>
        <p:txBody>
          <a:bodyPr spcFirstLastPara="1" wrap="square" lIns="85325" tIns="42650" rIns="85325" bIns="42650" anchor="b" anchorCtr="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
          <p:cNvSpPr txBox="1">
            <a:spLocks noGrp="1"/>
          </p:cNvSpPr>
          <p:nvPr>
            <p:ph type="sldNum" idx="12"/>
          </p:nvPr>
        </p:nvSpPr>
        <p:spPr>
          <a:xfrm>
            <a:off x="7162800" y="6405562"/>
            <a:ext cx="1905000" cy="452437"/>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213"/>
        <p:cNvGrpSpPr/>
        <p:nvPr/>
      </p:nvGrpSpPr>
      <p:grpSpPr>
        <a:xfrm>
          <a:off x="0" y="0"/>
          <a:ext cx="0" cy="0"/>
          <a:chOff x="0" y="0"/>
          <a:chExt cx="0" cy="0"/>
        </a:xfrm>
      </p:grpSpPr>
      <p:sp>
        <p:nvSpPr>
          <p:cNvPr id="214" name="Google Shape;214;p21"/>
          <p:cNvSpPr txBox="1">
            <a:spLocks noGrp="1"/>
          </p:cNvSpPr>
          <p:nvPr>
            <p:ph type="title"/>
          </p:nvPr>
        </p:nvSpPr>
        <p:spPr>
          <a:xfrm>
            <a:off x="630238" y="457200"/>
            <a:ext cx="2949575" cy="16002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5" name="Google Shape;215;p21"/>
          <p:cNvSpPr>
            <a:spLocks noGrp="1"/>
          </p:cNvSpPr>
          <p:nvPr>
            <p:ph type="pic" idx="2"/>
          </p:nvPr>
        </p:nvSpPr>
        <p:spPr>
          <a:xfrm>
            <a:off x="3887788" y="987425"/>
            <a:ext cx="4629150" cy="4873625"/>
          </a:xfrm>
          <a:prstGeom prst="rect">
            <a:avLst/>
          </a:prstGeom>
          <a:noFill/>
          <a:ln>
            <a:noFill/>
          </a:ln>
        </p:spPr>
      </p:sp>
      <p:sp>
        <p:nvSpPr>
          <p:cNvPr id="216" name="Google Shape;216;p21"/>
          <p:cNvSpPr txBox="1">
            <a:spLocks noGrp="1"/>
          </p:cNvSpPr>
          <p:nvPr>
            <p:ph type="body" idx="1"/>
          </p:nvPr>
        </p:nvSpPr>
        <p:spPr>
          <a:xfrm>
            <a:off x="630238" y="2057400"/>
            <a:ext cx="2949575" cy="3811588"/>
          </a:xfrm>
          <a:prstGeom prst="rect">
            <a:avLst/>
          </a:prstGeom>
          <a:noFill/>
          <a:ln>
            <a:noFill/>
          </a:ln>
        </p:spPr>
        <p:txBody>
          <a:bodyPr spcFirstLastPara="1" wrap="square" lIns="85325" tIns="42650" rIns="85325" bIns="4265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17" name="Google Shape;217;p21"/>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21"/>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3" name="Google Shape;233;p23"/>
          <p:cNvSpPr txBox="1">
            <a:spLocks noGrp="1"/>
          </p:cNvSpPr>
          <p:nvPr>
            <p:ph type="body" idx="1"/>
          </p:nvPr>
        </p:nvSpPr>
        <p:spPr>
          <a:xfrm rot="5400000">
            <a:off x="2610644" y="96043"/>
            <a:ext cx="4532312" cy="8077200"/>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34" name="Google Shape;234;p23"/>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23"/>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rot="5400000">
            <a:off x="4845050" y="2301875"/>
            <a:ext cx="6172200" cy="202565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0" name="Google Shape;250;p25"/>
          <p:cNvSpPr txBox="1">
            <a:spLocks noGrp="1"/>
          </p:cNvSpPr>
          <p:nvPr>
            <p:ph type="body" idx="1"/>
          </p:nvPr>
        </p:nvSpPr>
        <p:spPr>
          <a:xfrm rot="5400000">
            <a:off x="715963" y="350838"/>
            <a:ext cx="6172200" cy="5927725"/>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1" name="Google Shape;251;p25"/>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25"/>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9"/>
        <p:cNvGrpSpPr/>
        <p:nvPr/>
      </p:nvGrpSpPr>
      <p:grpSpPr>
        <a:xfrm>
          <a:off x="0" y="0"/>
          <a:ext cx="0" cy="0"/>
          <a:chOff x="0" y="0"/>
          <a:chExt cx="0" cy="0"/>
        </a:xfrm>
      </p:grpSpPr>
      <p:sp>
        <p:nvSpPr>
          <p:cNvPr id="60" name="Google Shape;60;p4"/>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6"/>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6"/>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AndTx" matchingName="Title, 2 Content and Text">
  <p:cSld name="TWO_OBJECTS_AND_TEXT">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457200" y="457200"/>
            <a:ext cx="8229600" cy="13716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 name="Google Shape;94;p8"/>
          <p:cNvSpPr txBox="1">
            <a:spLocks noGrp="1"/>
          </p:cNvSpPr>
          <p:nvPr>
            <p:ph type="body" idx="1"/>
          </p:nvPr>
        </p:nvSpPr>
        <p:spPr>
          <a:xfrm>
            <a:off x="457200" y="1981200"/>
            <a:ext cx="4038600" cy="1866900"/>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5" name="Google Shape;95;p8"/>
          <p:cNvSpPr txBox="1">
            <a:spLocks noGrp="1"/>
          </p:cNvSpPr>
          <p:nvPr>
            <p:ph type="body" idx="2"/>
          </p:nvPr>
        </p:nvSpPr>
        <p:spPr>
          <a:xfrm>
            <a:off x="457200" y="4000500"/>
            <a:ext cx="4038600" cy="1866900"/>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6" name="Google Shape;96;p8"/>
          <p:cNvSpPr txBox="1">
            <a:spLocks noGrp="1"/>
          </p:cNvSpPr>
          <p:nvPr>
            <p:ph type="body" idx="3"/>
          </p:nvPr>
        </p:nvSpPr>
        <p:spPr>
          <a:xfrm>
            <a:off x="4648200" y="1981200"/>
            <a:ext cx="4038600" cy="3886200"/>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7" name="Google Shape;97;p8"/>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
        <p:nvSpPr>
          <p:cNvPr id="99" name="Google Shape;99;p8"/>
          <p:cNvSpPr txBox="1">
            <a:spLocks noGrp="1"/>
          </p:cNvSpPr>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623888" y="1709738"/>
            <a:ext cx="7886700" cy="2852737"/>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11"/>
          <p:cNvSpPr txBox="1">
            <a:spLocks noGrp="1"/>
          </p:cNvSpPr>
          <p:nvPr>
            <p:ph type="body" idx="1"/>
          </p:nvPr>
        </p:nvSpPr>
        <p:spPr>
          <a:xfrm>
            <a:off x="623888" y="4589463"/>
            <a:ext cx="7886700" cy="1500187"/>
          </a:xfrm>
          <a:prstGeom prst="rect">
            <a:avLst/>
          </a:prstGeom>
          <a:noFill/>
          <a:ln>
            <a:noFill/>
          </a:ln>
        </p:spPr>
        <p:txBody>
          <a:bodyPr spcFirstLastPara="1" wrap="square" lIns="85325" tIns="42650" rIns="85325" bIns="42650" anchor="t" anchorCtr="0">
            <a:noAutofit/>
          </a:bodyPr>
          <a:lstStyle>
            <a:lvl1pPr marL="457200" lvl="0" indent="-228600" algn="l">
              <a:spcBef>
                <a:spcPts val="480"/>
              </a:spcBef>
              <a:spcAft>
                <a:spcPts val="0"/>
              </a:spcAft>
              <a:buSzPts val="1440"/>
              <a:buNone/>
              <a:defRPr sz="2400"/>
            </a:lvl1pPr>
            <a:lvl2pPr marL="914400" lvl="1" indent="-228600" algn="l">
              <a:spcBef>
                <a:spcPts val="400"/>
              </a:spcBef>
              <a:spcAft>
                <a:spcPts val="0"/>
              </a:spcAft>
              <a:buSzPts val="1100"/>
              <a:buNone/>
              <a:defRPr sz="2000"/>
            </a:lvl2pPr>
            <a:lvl3pPr marL="1371600" lvl="2" indent="-228600" algn="l">
              <a:spcBef>
                <a:spcPts val="360"/>
              </a:spcBef>
              <a:spcAft>
                <a:spcPts val="0"/>
              </a:spcAft>
              <a:buSzPts val="900"/>
              <a:buNone/>
              <a:defRPr sz="1800"/>
            </a:lvl3pPr>
            <a:lvl4pPr marL="1828800" lvl="3" indent="-228600" algn="l">
              <a:spcBef>
                <a:spcPts val="320"/>
              </a:spcBef>
              <a:spcAft>
                <a:spcPts val="0"/>
              </a:spcAft>
              <a:buSzPts val="880"/>
              <a:buNone/>
              <a:defRPr sz="1600"/>
            </a:lvl4pPr>
            <a:lvl5pPr marL="2286000" lvl="4" indent="-228600" algn="l">
              <a:spcBef>
                <a:spcPts val="320"/>
              </a:spcBef>
              <a:spcAft>
                <a:spcPts val="0"/>
              </a:spcAft>
              <a:buSzPts val="8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p:txBody>
      </p:sp>
      <p:sp>
        <p:nvSpPr>
          <p:cNvPr id="127" name="Google Shape;127;p11"/>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1"/>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3" name="Google Shape;143;p13"/>
          <p:cNvSpPr txBox="1">
            <a:spLocks noGrp="1"/>
          </p:cNvSpPr>
          <p:nvPr>
            <p:ph type="body" idx="1"/>
          </p:nvPr>
        </p:nvSpPr>
        <p:spPr>
          <a:xfrm>
            <a:off x="838200" y="1868488"/>
            <a:ext cx="3962400" cy="4532312"/>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4" name="Google Shape;144;p13"/>
          <p:cNvSpPr txBox="1">
            <a:spLocks noGrp="1"/>
          </p:cNvSpPr>
          <p:nvPr>
            <p:ph type="body" idx="2"/>
          </p:nvPr>
        </p:nvSpPr>
        <p:spPr>
          <a:xfrm>
            <a:off x="4953000" y="1868488"/>
            <a:ext cx="3962400" cy="4532312"/>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5" name="Google Shape;145;p13"/>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3"/>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630238" y="365125"/>
            <a:ext cx="7886700" cy="1325563"/>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1" name="Google Shape;161;p15"/>
          <p:cNvSpPr txBox="1">
            <a:spLocks noGrp="1"/>
          </p:cNvSpPr>
          <p:nvPr>
            <p:ph type="body" idx="1"/>
          </p:nvPr>
        </p:nvSpPr>
        <p:spPr>
          <a:xfrm>
            <a:off x="630238" y="1681163"/>
            <a:ext cx="3868737" cy="823912"/>
          </a:xfrm>
          <a:prstGeom prst="rect">
            <a:avLst/>
          </a:prstGeom>
          <a:noFill/>
          <a:ln>
            <a:noFill/>
          </a:ln>
        </p:spPr>
        <p:txBody>
          <a:bodyPr spcFirstLastPara="1" wrap="square" lIns="85325" tIns="42650" rIns="85325" bIns="4265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62" name="Google Shape;162;p15"/>
          <p:cNvSpPr txBox="1">
            <a:spLocks noGrp="1"/>
          </p:cNvSpPr>
          <p:nvPr>
            <p:ph type="body" idx="2"/>
          </p:nvPr>
        </p:nvSpPr>
        <p:spPr>
          <a:xfrm>
            <a:off x="630238" y="2505075"/>
            <a:ext cx="3868737" cy="3684588"/>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3" name="Google Shape;163;p15"/>
          <p:cNvSpPr txBox="1">
            <a:spLocks noGrp="1"/>
          </p:cNvSpPr>
          <p:nvPr>
            <p:ph type="body" idx="3"/>
          </p:nvPr>
        </p:nvSpPr>
        <p:spPr>
          <a:xfrm>
            <a:off x="4629150" y="1681163"/>
            <a:ext cx="3887788" cy="823912"/>
          </a:xfrm>
          <a:prstGeom prst="rect">
            <a:avLst/>
          </a:prstGeom>
          <a:noFill/>
          <a:ln>
            <a:noFill/>
          </a:ln>
        </p:spPr>
        <p:txBody>
          <a:bodyPr spcFirstLastPara="1" wrap="square" lIns="85325" tIns="42650" rIns="85325" bIns="4265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64" name="Google Shape;164;p15"/>
          <p:cNvSpPr txBox="1">
            <a:spLocks noGrp="1"/>
          </p:cNvSpPr>
          <p:nvPr>
            <p:ph type="body" idx="4"/>
          </p:nvPr>
        </p:nvSpPr>
        <p:spPr>
          <a:xfrm>
            <a:off x="4629150" y="2505075"/>
            <a:ext cx="3887788" cy="3684588"/>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5"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5" name="Google Shape;165;p15"/>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5"/>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1" name="Google Shape;181;p17"/>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17"/>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630238" y="457200"/>
            <a:ext cx="2949575" cy="16002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7" name="Google Shape;197;p19"/>
          <p:cNvSpPr txBox="1">
            <a:spLocks noGrp="1"/>
          </p:cNvSpPr>
          <p:nvPr>
            <p:ph type="body" idx="1"/>
          </p:nvPr>
        </p:nvSpPr>
        <p:spPr>
          <a:xfrm>
            <a:off x="3887788" y="987425"/>
            <a:ext cx="4629150" cy="4873625"/>
          </a:xfrm>
          <a:prstGeom prst="rect">
            <a:avLst/>
          </a:prstGeom>
          <a:noFill/>
          <a:ln>
            <a:noFill/>
          </a:ln>
        </p:spPr>
        <p:txBody>
          <a:bodyPr spcFirstLastPara="1" wrap="square" lIns="85325" tIns="42650" rIns="85325" bIns="4265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198" name="Google Shape;198;p19"/>
          <p:cNvSpPr txBox="1">
            <a:spLocks noGrp="1"/>
          </p:cNvSpPr>
          <p:nvPr>
            <p:ph type="body" idx="2"/>
          </p:nvPr>
        </p:nvSpPr>
        <p:spPr>
          <a:xfrm>
            <a:off x="630238" y="2057400"/>
            <a:ext cx="2949575" cy="3811588"/>
          </a:xfrm>
          <a:prstGeom prst="rect">
            <a:avLst/>
          </a:prstGeom>
          <a:noFill/>
          <a:ln>
            <a:noFill/>
          </a:ln>
        </p:spPr>
        <p:txBody>
          <a:bodyPr spcFirstLastPara="1" wrap="square" lIns="85325" tIns="42650" rIns="85325" bIns="4265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199" name="Google Shape;199;p19"/>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19"/>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grpSp>
        <p:nvGrpSpPr>
          <p:cNvPr id="28" name="Google Shape;28;p1"/>
          <p:cNvGrpSpPr/>
          <p:nvPr/>
        </p:nvGrpSpPr>
        <p:grpSpPr>
          <a:xfrm>
            <a:off x="0" y="2441575"/>
            <a:ext cx="9009062" cy="1047750"/>
            <a:chOff x="0" y="1536"/>
            <a:chExt cx="5675" cy="663"/>
          </a:xfrm>
        </p:grpSpPr>
        <p:grpSp>
          <p:nvGrpSpPr>
            <p:cNvPr id="29" name="Google Shape;29;p1"/>
            <p:cNvGrpSpPr/>
            <p:nvPr/>
          </p:nvGrpSpPr>
          <p:grpSpPr>
            <a:xfrm>
              <a:off x="183" y="1604"/>
              <a:ext cx="448" cy="298"/>
              <a:chOff x="720" y="336"/>
              <a:chExt cx="624" cy="430"/>
            </a:xfrm>
          </p:grpSpPr>
          <p:sp>
            <p:nvSpPr>
              <p:cNvPr id="30" name="Google Shape;30;p1"/>
              <p:cNvSpPr txBox="1"/>
              <p:nvPr/>
            </p:nvSpPr>
            <p:spPr>
              <a:xfrm>
                <a:off x="720" y="336"/>
                <a:ext cx="384" cy="430"/>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1" name="Google Shape;31;p1"/>
              <p:cNvSpPr txBox="1"/>
              <p:nvPr/>
            </p:nvSpPr>
            <p:spPr>
              <a:xfrm>
                <a:off x="1056" y="336"/>
                <a:ext cx="288" cy="43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grpSp>
        <p:grpSp>
          <p:nvGrpSpPr>
            <p:cNvPr id="32" name="Google Shape;32;p1"/>
            <p:cNvGrpSpPr/>
            <p:nvPr/>
          </p:nvGrpSpPr>
          <p:grpSpPr>
            <a:xfrm>
              <a:off x="261" y="1869"/>
              <a:ext cx="465" cy="300"/>
              <a:chOff x="912" y="2638"/>
              <a:chExt cx="672" cy="434"/>
            </a:xfrm>
          </p:grpSpPr>
          <p:sp>
            <p:nvSpPr>
              <p:cNvPr id="33" name="Google Shape;33;p1"/>
              <p:cNvSpPr txBox="1"/>
              <p:nvPr/>
            </p:nvSpPr>
            <p:spPr>
              <a:xfrm>
                <a:off x="912" y="2638"/>
                <a:ext cx="384" cy="43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4" name="Google Shape;34;p1"/>
              <p:cNvSpPr txBox="1"/>
              <p:nvPr/>
            </p:nvSpPr>
            <p:spPr>
              <a:xfrm>
                <a:off x="1249" y="2638"/>
                <a:ext cx="335" cy="434"/>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grpSp>
        <p:sp>
          <p:nvSpPr>
            <p:cNvPr id="35" name="Google Shape;35;p1"/>
            <p:cNvSpPr txBox="1"/>
            <p:nvPr/>
          </p:nvSpPr>
          <p:spPr>
            <a:xfrm>
              <a:off x="0" y="1824"/>
              <a:ext cx="353" cy="264"/>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6" name="Google Shape;36;p1"/>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7" name="Google Shape;37;p1"/>
            <p:cNvSpPr txBox="1"/>
            <p:nvPr/>
          </p:nvSpPr>
          <p:spPr>
            <a:xfrm rot="10800000" flipH="1">
              <a:off x="199" y="2054"/>
              <a:ext cx="5476" cy="34"/>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grpSp>
      <p:sp>
        <p:nvSpPr>
          <p:cNvPr id="38" name="Google Shape;38;p1"/>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39" name="Google Shape;39;p1"/>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40" name="Google Shape;40;p1"/>
          <p:cNvSpPr txBox="1">
            <a:spLocks noGrp="1"/>
          </p:cNvSpPr>
          <p:nvPr>
            <p:ph type="ftr" idx="11"/>
          </p:nvPr>
        </p:nvSpPr>
        <p:spPr>
          <a:xfrm>
            <a:off x="0" y="6405562"/>
            <a:ext cx="2895600" cy="452437"/>
          </a:xfrm>
          <a:prstGeom prst="rect">
            <a:avLst/>
          </a:prstGeom>
          <a:noFill/>
          <a:ln>
            <a:noFill/>
          </a:ln>
        </p:spPr>
        <p:txBody>
          <a:bodyPr spcFirstLastPara="1" wrap="square" lIns="85325" tIns="42650" rIns="85325" bIns="42650" anchor="b" anchorCtr="0">
            <a:noAutofit/>
          </a:bodyPr>
          <a:lstStyle>
            <a:lvl1pPr marR="0" lvl="0" algn="l" rtl="0">
              <a:lnSpc>
                <a:spcPct val="100000"/>
              </a:lnSpc>
              <a:spcBef>
                <a:spcPts val="0"/>
              </a:spcBef>
              <a:spcAft>
                <a:spcPts val="0"/>
              </a:spcAft>
              <a:buSzPts val="1400"/>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41" name="Google Shape;41;p1"/>
          <p:cNvSpPr txBox="1">
            <a:spLocks noGrp="1"/>
          </p:cNvSpPr>
          <p:nvPr>
            <p:ph type="sldNum" idx="12"/>
          </p:nvPr>
        </p:nvSpPr>
        <p:spPr>
          <a:xfrm>
            <a:off x="7162800" y="6405562"/>
            <a:ext cx="1905000" cy="452437"/>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lt2"/>
              </a:buClr>
              <a:buSzPts val="1000"/>
              <a:buFont typeface="Tahoma" panose="020B0604030504040204"/>
              <a:buNone/>
              <a:defRPr sz="1000" b="0" i="0" u="none">
                <a:solidFill>
                  <a:schemeClr val="lt2"/>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8"/>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85" name="Google Shape;185;p18"/>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86" name="Google Shape;186;p18"/>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87" name="Google Shape;187;p18"/>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88" name="Google Shape;188;p18"/>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89" name="Google Shape;189;p18"/>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90" name="Google Shape;190;p18"/>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91" name="Google Shape;191;p18"/>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192" name="Google Shape;192;p18"/>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93" name="Google Shape;193;p18"/>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94" name="Google Shape;194;p18"/>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20"/>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03" name="Google Shape;203;p20"/>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04" name="Google Shape;204;p20"/>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05" name="Google Shape;205;p20"/>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06" name="Google Shape;206;p20"/>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07" name="Google Shape;207;p20"/>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08" name="Google Shape;208;p20"/>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09" name="Google Shape;209;p2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210" name="Google Shape;210;p20"/>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211" name="Google Shape;211;p20"/>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212" name="Google Shape;212;p20"/>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22"/>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21" name="Google Shape;221;p22"/>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22" name="Google Shape;222;p22"/>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23" name="Google Shape;223;p22"/>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24" name="Google Shape;224;p22"/>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25" name="Google Shape;225;p22"/>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26" name="Google Shape;226;p22"/>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27" name="Google Shape;227;p2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228" name="Google Shape;228;p22"/>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229" name="Google Shape;229;p22"/>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230" name="Google Shape;230;p22"/>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24"/>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38" name="Google Shape;238;p24"/>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39" name="Google Shape;239;p24"/>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40" name="Google Shape;240;p24"/>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41" name="Google Shape;241;p24"/>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42" name="Google Shape;242;p24"/>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43" name="Google Shape;243;p24"/>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244" name="Google Shape;244;p24"/>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245" name="Google Shape;245;p24"/>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246" name="Google Shape;246;p24"/>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247" name="Google Shape;247;p24"/>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3"/>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9" name="Google Shape;49;p3"/>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0" name="Google Shape;50;p3"/>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1" name="Google Shape;51;p3"/>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2" name="Google Shape;52;p3"/>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3" name="Google Shape;53;p3"/>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4" name="Google Shape;54;p3"/>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5" name="Google Shape;55;p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56" name="Google Shape;56;p3"/>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57" name="Google Shape;57;p3"/>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58" name="Google Shape;58;p3"/>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5"/>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4" name="Google Shape;64;p5"/>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5" name="Google Shape;65;p5"/>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6" name="Google Shape;66;p5"/>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7" name="Google Shape;67;p5"/>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8" name="Google Shape;68;p5"/>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9" name="Google Shape;69;p5"/>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70" name="Google Shape;70;p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71" name="Google Shape;71;p5"/>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72" name="Google Shape;72;p5"/>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73" name="Google Shape;73;p5"/>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7"/>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1" name="Google Shape;81;p7"/>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2" name="Google Shape;82;p7"/>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3" name="Google Shape;83;p7"/>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4" name="Google Shape;84;p7"/>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5" name="Google Shape;85;p7"/>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6" name="Google Shape;86;p7"/>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7" name="Google Shape;87;p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88" name="Google Shape;88;p7"/>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89" name="Google Shape;89;p7"/>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90" name="Google Shape;90;p7"/>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7"/>
          <p:cNvSpPr txBox="1">
            <a:spLocks noGrp="1"/>
          </p:cNvSpPr>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9"/>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02" name="Google Shape;102;p9"/>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03" name="Google Shape;103;p9"/>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04" name="Google Shape;104;p9"/>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05" name="Google Shape;105;p9"/>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06" name="Google Shape;106;p9"/>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07" name="Google Shape;107;p9"/>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08" name="Google Shape;108;p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109" name="Google Shape;109;p9"/>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10" name="Google Shape;110;p9"/>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l" rtl="0">
              <a:lnSpc>
                <a:spcPct val="100000"/>
              </a:lnSpc>
              <a:spcBef>
                <a:spcPts val="0"/>
              </a:spcBef>
              <a:spcAft>
                <a:spcPts val="0"/>
              </a:spcAft>
              <a:buSzPts val="1400"/>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11" name="Google Shape;111;p9"/>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0"/>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14" name="Google Shape;114;p10"/>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15" name="Google Shape;115;p10"/>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16" name="Google Shape;116;p10"/>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17" name="Google Shape;117;p10"/>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18" name="Google Shape;118;p10"/>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19" name="Google Shape;119;p10"/>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20" name="Google Shape;120;p1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121" name="Google Shape;121;p10"/>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22" name="Google Shape;122;p10"/>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23" name="Google Shape;123;p10"/>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12"/>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31" name="Google Shape;131;p12"/>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32" name="Google Shape;132;p12"/>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33" name="Google Shape;133;p12"/>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34" name="Google Shape;134;p12"/>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35" name="Google Shape;135;p12"/>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36" name="Google Shape;136;p12"/>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37" name="Google Shape;137;p1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138" name="Google Shape;138;p12"/>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39" name="Google Shape;139;p12"/>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40" name="Google Shape;140;p12"/>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14"/>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49" name="Google Shape;149;p14"/>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50" name="Google Shape;150;p14"/>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51" name="Google Shape;151;p14"/>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52" name="Google Shape;152;p14"/>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53" name="Google Shape;153;p14"/>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54" name="Google Shape;154;p14"/>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55" name="Google Shape;155;p14"/>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156" name="Google Shape;156;p14"/>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57" name="Google Shape;157;p14"/>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58" name="Google Shape;158;p14"/>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16"/>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69" name="Google Shape;169;p16"/>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70" name="Google Shape;170;p16"/>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71" name="Google Shape;171;p16"/>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72" name="Google Shape;172;p16"/>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73" name="Google Shape;173;p16"/>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74" name="Google Shape;174;p16"/>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75" name="Google Shape;175;p1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100" b="0"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176" name="Google Shape;176;p16"/>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15595"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4640"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77" name="Google Shape;177;p16"/>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SzPts val="1400"/>
              <a:buNone/>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78" name="Google Shape;178;p16"/>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000"/>
              <a:buFont typeface="Tahoma" panose="020B0604030504040204"/>
              <a:buNone/>
              <a:defRPr sz="1000" b="0" i="0" u="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r>
              <a:rPr lang="en-US"/>
              <a:t>Chap 3-</a:t>
            </a: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image" Target="../media/image37.png"/><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3.xml"/><Relationship Id="rId2" Type="http://schemas.openxmlformats.org/officeDocument/2006/relationships/image" Target="../media/image50.png"/><Relationship Id="rId1" Type="http://schemas.openxmlformats.org/officeDocument/2006/relationships/image" Target="../media/image49.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4.xml"/><Relationship Id="rId2" Type="http://schemas.openxmlformats.org/officeDocument/2006/relationships/image" Target="../media/image52.png"/><Relationship Id="rId1"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54.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3.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3.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2.xml"/><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ctrTitle"/>
          </p:nvPr>
        </p:nvSpPr>
        <p:spPr>
          <a:xfrm>
            <a:off x="990600" y="1833562"/>
            <a:ext cx="7772400"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DATA ANALYTICS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Measures of central tendency</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337" name="Google Shape;337;p35"/>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Yield information about particular places or locations in a group of numbers.</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That is a single number to describe the characteristics of a set of data.</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342" name="Google Shape;342;p36"/>
          <p:cNvCxnSpPr/>
          <p:nvPr/>
        </p:nvCxnSpPr>
        <p:spPr>
          <a:xfrm>
            <a:off x="7696200" y="2971800"/>
            <a:ext cx="0" cy="1371600"/>
          </a:xfrm>
          <a:prstGeom prst="straightConnector1">
            <a:avLst/>
          </a:prstGeom>
          <a:noFill/>
          <a:ln w="28575" cap="flat" cmpd="sng">
            <a:solidFill>
              <a:schemeClr val="dk1"/>
            </a:solidFill>
            <a:prstDash val="solid"/>
            <a:miter lim="800000"/>
            <a:headEnd type="none" w="med" len="med"/>
            <a:tailEnd type="none" w="med" len="med"/>
          </a:ln>
        </p:spPr>
      </p:cxnSp>
      <p:sp>
        <p:nvSpPr>
          <p:cNvPr id="343" name="Google Shape;343;p3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1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Measures of Central Tendency</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344" name="Google Shape;344;p36"/>
          <p:cNvSpPr txBox="1"/>
          <p:nvPr/>
        </p:nvSpPr>
        <p:spPr>
          <a:xfrm>
            <a:off x="2819400" y="1828800"/>
            <a:ext cx="3046412" cy="528637"/>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Central Tendency</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45" name="Google Shape;345;p36"/>
          <p:cNvCxnSpPr/>
          <p:nvPr/>
        </p:nvCxnSpPr>
        <p:spPr>
          <a:xfrm>
            <a:off x="1300162" y="2971800"/>
            <a:ext cx="6408737" cy="0"/>
          </a:xfrm>
          <a:prstGeom prst="straightConnector1">
            <a:avLst/>
          </a:prstGeom>
          <a:noFill/>
          <a:ln w="28575" cap="flat" cmpd="sng">
            <a:solidFill>
              <a:schemeClr val="dk1"/>
            </a:solidFill>
            <a:prstDash val="solid"/>
            <a:miter lim="800000"/>
            <a:headEnd type="none" w="med" len="med"/>
            <a:tailEnd type="none" w="med" len="med"/>
          </a:ln>
        </p:spPr>
      </p:cxnSp>
      <p:sp>
        <p:nvSpPr>
          <p:cNvPr id="346" name="Google Shape;346;p36"/>
          <p:cNvSpPr txBox="1"/>
          <p:nvPr/>
        </p:nvSpPr>
        <p:spPr>
          <a:xfrm>
            <a:off x="685800" y="3430587"/>
            <a:ext cx="1066800"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Mean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7" name="Google Shape;347;p36"/>
          <p:cNvSpPr txBox="1"/>
          <p:nvPr/>
        </p:nvSpPr>
        <p:spPr>
          <a:xfrm>
            <a:off x="2700337" y="3430587"/>
            <a:ext cx="12922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Median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8" name="Google Shape;348;p36"/>
          <p:cNvSpPr txBox="1"/>
          <p:nvPr/>
        </p:nvSpPr>
        <p:spPr>
          <a:xfrm>
            <a:off x="5032375" y="3430587"/>
            <a:ext cx="9874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Mode</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9" name="Google Shape;349;p36"/>
          <p:cNvSpPr txBox="1"/>
          <p:nvPr/>
        </p:nvSpPr>
        <p:spPr>
          <a:xfrm>
            <a:off x="5943600" y="4267200"/>
            <a:ext cx="2513012"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Geometric Mean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50" name="Google Shape;350;p36"/>
          <p:cNvCxnSpPr/>
          <p:nvPr/>
        </p:nvCxnSpPr>
        <p:spPr>
          <a:xfrm>
            <a:off x="5334000" y="2971800"/>
            <a:ext cx="0" cy="457200"/>
          </a:xfrm>
          <a:prstGeom prst="straightConnector1">
            <a:avLst/>
          </a:prstGeom>
          <a:noFill/>
          <a:ln w="28575" cap="flat" cmpd="sng">
            <a:solidFill>
              <a:schemeClr val="dk1"/>
            </a:solidFill>
            <a:prstDash val="solid"/>
            <a:miter lim="800000"/>
            <a:headEnd type="none" w="med" len="med"/>
            <a:tailEnd type="none" w="med" len="med"/>
          </a:ln>
        </p:spPr>
      </p:cxnSp>
      <p:cxnSp>
        <p:nvCxnSpPr>
          <p:cNvPr id="351" name="Google Shape;351;p36"/>
          <p:cNvCxnSpPr/>
          <p:nvPr/>
        </p:nvCxnSpPr>
        <p:spPr>
          <a:xfrm>
            <a:off x="1295400" y="2971800"/>
            <a:ext cx="0" cy="457200"/>
          </a:xfrm>
          <a:prstGeom prst="straightConnector1">
            <a:avLst/>
          </a:prstGeom>
          <a:noFill/>
          <a:ln w="28575" cap="flat" cmpd="sng">
            <a:solidFill>
              <a:schemeClr val="dk1"/>
            </a:solidFill>
            <a:prstDash val="solid"/>
            <a:miter lim="800000"/>
            <a:headEnd type="none" w="med" len="med"/>
            <a:tailEnd type="none" w="med" len="med"/>
          </a:ln>
        </p:spPr>
      </p:cxnSp>
      <p:cxnSp>
        <p:nvCxnSpPr>
          <p:cNvPr id="352" name="Google Shape;352;p36"/>
          <p:cNvCxnSpPr/>
          <p:nvPr/>
        </p:nvCxnSpPr>
        <p:spPr>
          <a:xfrm>
            <a:off x="3308350" y="2971800"/>
            <a:ext cx="0" cy="457200"/>
          </a:xfrm>
          <a:prstGeom prst="straightConnector1">
            <a:avLst/>
          </a:prstGeom>
          <a:noFill/>
          <a:ln w="28575" cap="flat" cmpd="sng">
            <a:solidFill>
              <a:schemeClr val="dk1"/>
            </a:solidFill>
            <a:prstDash val="solid"/>
            <a:miter lim="800000"/>
            <a:headEnd type="none" w="med" len="med"/>
            <a:tailEnd type="none" w="med" len="med"/>
          </a:ln>
        </p:spPr>
      </p:cxnSp>
      <p:cxnSp>
        <p:nvCxnSpPr>
          <p:cNvPr id="353" name="Google Shape;353;p36"/>
          <p:cNvCxnSpPr/>
          <p:nvPr/>
        </p:nvCxnSpPr>
        <p:spPr>
          <a:xfrm>
            <a:off x="2663825" y="4343400"/>
            <a:ext cx="1450975" cy="0"/>
          </a:xfrm>
          <a:prstGeom prst="straightConnector1">
            <a:avLst/>
          </a:prstGeom>
          <a:noFill/>
          <a:ln w="28575" cap="flat" cmpd="sng">
            <a:solidFill>
              <a:schemeClr val="dk1"/>
            </a:solidFill>
            <a:prstDash val="solid"/>
            <a:miter lim="800000"/>
            <a:headEnd type="none" w="med" len="med"/>
            <a:tailEnd type="none" w="med" len="med"/>
          </a:ln>
        </p:spPr>
      </p:cxnSp>
      <p:sp>
        <p:nvSpPr>
          <p:cNvPr id="354" name="Google Shape;354;p36"/>
          <p:cNvSpPr/>
          <p:nvPr/>
        </p:nvSpPr>
        <p:spPr>
          <a:xfrm>
            <a:off x="26987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55" name="Google Shape;355;p36"/>
          <p:cNvSpPr/>
          <p:nvPr/>
        </p:nvSpPr>
        <p:spPr>
          <a:xfrm>
            <a:off x="34607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56" name="Google Shape;356;p36"/>
          <p:cNvSpPr/>
          <p:nvPr/>
        </p:nvSpPr>
        <p:spPr>
          <a:xfrm>
            <a:off x="36893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57" name="Google Shape;357;p36"/>
          <p:cNvSpPr/>
          <p:nvPr/>
        </p:nvSpPr>
        <p:spPr>
          <a:xfrm>
            <a:off x="29273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58" name="Google Shape;358;p36"/>
          <p:cNvSpPr/>
          <p:nvPr/>
        </p:nvSpPr>
        <p:spPr>
          <a:xfrm>
            <a:off x="2927350" y="40386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59" name="Google Shape;359;p36"/>
          <p:cNvSpPr/>
          <p:nvPr/>
        </p:nvSpPr>
        <p:spPr>
          <a:xfrm>
            <a:off x="38417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60" name="Google Shape;360;p36"/>
          <p:cNvSpPr/>
          <p:nvPr/>
        </p:nvSpPr>
        <p:spPr>
          <a:xfrm>
            <a:off x="30797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61" name="Google Shape;361;p36"/>
          <p:cNvSpPr/>
          <p:nvPr/>
        </p:nvSpPr>
        <p:spPr>
          <a:xfrm rot="-5400000">
            <a:off x="3041650" y="4457700"/>
            <a:ext cx="228600" cy="152400"/>
          </a:xfrm>
          <a:prstGeom prst="rightArrow">
            <a:avLst>
              <a:gd name="adj1" fmla="val 16160"/>
              <a:gd name="adj2" fmla="val 50000"/>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362" name="Google Shape;362;p36"/>
          <p:cNvCxnSpPr/>
          <p:nvPr/>
        </p:nvCxnSpPr>
        <p:spPr>
          <a:xfrm>
            <a:off x="4343400" y="2362200"/>
            <a:ext cx="0" cy="609600"/>
          </a:xfrm>
          <a:prstGeom prst="straightConnector1">
            <a:avLst/>
          </a:prstGeom>
          <a:noFill/>
          <a:ln w="28575" cap="flat" cmpd="sng">
            <a:solidFill>
              <a:schemeClr val="dk1"/>
            </a:solidFill>
            <a:prstDash val="solid"/>
            <a:miter lim="800000"/>
            <a:headEnd type="none" w="med" len="med"/>
            <a:tailEnd type="none" w="med" len="med"/>
          </a:ln>
        </p:spPr>
      </p:cxnSp>
      <p:pic>
        <p:nvPicPr>
          <p:cNvPr id="363" name="Google Shape;363;p36"/>
          <p:cNvPicPr preferRelativeResize="0"/>
          <p:nvPr/>
        </p:nvPicPr>
        <p:blipFill rotWithShape="1">
          <a:blip r:embed="rId1"/>
          <a:srcRect/>
          <a:stretch>
            <a:fillRect/>
          </a:stretch>
        </p:blipFill>
        <p:spPr>
          <a:xfrm>
            <a:off x="401637" y="3886200"/>
            <a:ext cx="1503362" cy="24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Arithmetic mean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369" name="Google Shape;369;p37"/>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rmAutofit/>
          </a:bodyPr>
          <a:lstStyle/>
          <a:p>
            <a:pPr marL="320675" marR="0" lvl="0" indent="-320675" algn="l" rtl="0">
              <a:lnSpc>
                <a:spcPct val="9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Commonly it is called as the mean it is the average of a group of numbers; it is applicable for interval and ratio data. </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9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Not applicable for nominal and ordinal data. </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9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It is affected by each value in the data set including extreme values, one of the problem of the with the mean is that it is affected by the extreme values computed by summing all values in the data set and dividing the sum by the number of values in the data set.</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8"/>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1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Mean (Arithmetic Mean)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375" name="Google Shape;375;p38"/>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Mean (Arithmetic Mean) of Data Values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Sample mean</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Population mean</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376" name="Google Shape;376;p38"/>
          <p:cNvPicPr preferRelativeResize="0"/>
          <p:nvPr/>
        </p:nvPicPr>
        <p:blipFill rotWithShape="1">
          <a:blip r:embed="rId1"/>
          <a:srcRect/>
          <a:stretch>
            <a:fillRect/>
          </a:stretch>
        </p:blipFill>
        <p:spPr>
          <a:xfrm>
            <a:off x="2209800" y="2724150"/>
            <a:ext cx="5105400" cy="1603375"/>
          </a:xfrm>
          <a:prstGeom prst="rect">
            <a:avLst/>
          </a:prstGeom>
          <a:noFill/>
          <a:ln>
            <a:noFill/>
          </a:ln>
        </p:spPr>
      </p:pic>
      <p:pic>
        <p:nvPicPr>
          <p:cNvPr id="377" name="Google Shape;377;p38"/>
          <p:cNvPicPr preferRelativeResize="0"/>
          <p:nvPr/>
        </p:nvPicPr>
        <p:blipFill rotWithShape="1">
          <a:blip r:embed="rId2"/>
          <a:srcRect/>
          <a:stretch>
            <a:fillRect/>
          </a:stretch>
        </p:blipFill>
        <p:spPr>
          <a:xfrm>
            <a:off x="2286000" y="4699000"/>
            <a:ext cx="5181600" cy="1625600"/>
          </a:xfrm>
          <a:prstGeom prst="rect">
            <a:avLst/>
          </a:prstGeom>
          <a:noFill/>
          <a:ln>
            <a:noFill/>
          </a:ln>
        </p:spPr>
      </p:pic>
      <p:sp>
        <p:nvSpPr>
          <p:cNvPr id="378" name="Google Shape;378;p38"/>
          <p:cNvSpPr txBox="1"/>
          <p:nvPr/>
        </p:nvSpPr>
        <p:spPr>
          <a:xfrm>
            <a:off x="4572000" y="2590800"/>
            <a:ext cx="2209800" cy="457200"/>
          </a:xfrm>
          <a:prstGeom prst="rect">
            <a:avLst/>
          </a:prstGeom>
          <a:solidFill>
            <a:srgbClr val="FF66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Sample Size</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79" name="Google Shape;379;p38"/>
          <p:cNvSpPr txBox="1"/>
          <p:nvPr/>
        </p:nvSpPr>
        <p:spPr>
          <a:xfrm>
            <a:off x="4800600" y="4572000"/>
            <a:ext cx="2590800" cy="457200"/>
          </a:xfrm>
          <a:prstGeom prst="rect">
            <a:avLst/>
          </a:prstGeom>
          <a:solidFill>
            <a:srgbClr val="FF66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Population Size</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380" name="Google Shape;380;p38"/>
          <p:cNvCxnSpPr/>
          <p:nvPr/>
        </p:nvCxnSpPr>
        <p:spPr>
          <a:xfrm flipH="1">
            <a:off x="3505200" y="2819400"/>
            <a:ext cx="914400" cy="76200"/>
          </a:xfrm>
          <a:prstGeom prst="straightConnector1">
            <a:avLst/>
          </a:prstGeom>
          <a:noFill/>
          <a:ln w="9525" cap="flat" cmpd="sng">
            <a:solidFill>
              <a:schemeClr val="hlink"/>
            </a:solidFill>
            <a:prstDash val="solid"/>
            <a:miter lim="800000"/>
            <a:headEnd type="none" w="med" len="med"/>
            <a:tailEnd type="triangle" w="med" len="med"/>
          </a:ln>
        </p:spPr>
      </p:cxnSp>
      <p:cxnSp>
        <p:nvCxnSpPr>
          <p:cNvPr id="381" name="Google Shape;381;p38"/>
          <p:cNvCxnSpPr/>
          <p:nvPr/>
        </p:nvCxnSpPr>
        <p:spPr>
          <a:xfrm rot="10800000">
            <a:off x="3505200" y="4876800"/>
            <a:ext cx="1143000" cy="0"/>
          </a:xfrm>
          <a:prstGeom prst="straightConnector1">
            <a:avLst/>
          </a:prstGeom>
          <a:noFill/>
          <a:ln w="12700" cap="flat" cmpd="sng">
            <a:solidFill>
              <a:schemeClr val="hlink"/>
            </a:solidFill>
            <a:prstDash val="solid"/>
            <a:miter lim="800000"/>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Mean (Arithmetic Mean)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387" name="Google Shape;387;p39"/>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The Most Common Measure of Central Tendency</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Affected by Extreme Values (Outliers)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88" name="Google Shape;388;p39"/>
          <p:cNvSpPr txBox="1"/>
          <p:nvPr/>
        </p:nvSpPr>
        <p:spPr>
          <a:xfrm>
            <a:off x="7543800" y="1203325"/>
            <a:ext cx="1600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Tahoma" panose="020B0604030504040204"/>
              <a:buNone/>
            </a:pPr>
            <a:r>
              <a:rPr lang="en-US" sz="2000" b="0" i="1" u="none">
                <a:solidFill>
                  <a:srgbClr val="000099"/>
                </a:solidFill>
                <a:latin typeface="Tahoma" panose="020B0604030504040204"/>
                <a:ea typeface="Tahoma" panose="020B0604030504040204"/>
                <a:cs typeface="Tahoma" panose="020B0604030504040204"/>
                <a:sym typeface="Tahoma" panose="020B0604030504040204"/>
              </a:rPr>
              <a:t>(continued)</a:t>
            </a:r>
            <a:endParaRPr lang="en-US" sz="2000" b="0" i="1" u="none">
              <a:solidFill>
                <a:srgbClr val="000099"/>
              </a:solidFill>
              <a:latin typeface="Tahoma" panose="020B0604030504040204"/>
              <a:ea typeface="Tahoma" panose="020B0604030504040204"/>
              <a:cs typeface="Tahoma" panose="020B0604030504040204"/>
              <a:sym typeface="Tahoma" panose="020B0604030504040204"/>
            </a:endParaRPr>
          </a:p>
        </p:txBody>
      </p:sp>
      <p:sp>
        <p:nvSpPr>
          <p:cNvPr id="389" name="Google Shape;389;p39"/>
          <p:cNvSpPr/>
          <p:nvPr/>
        </p:nvSpPr>
        <p:spPr>
          <a:xfrm rot="-5400000">
            <a:off x="6134100" y="4838700"/>
            <a:ext cx="609600" cy="2286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390" name="Google Shape;390;p39"/>
          <p:cNvCxnSpPr/>
          <p:nvPr/>
        </p:nvCxnSpPr>
        <p:spPr>
          <a:xfrm>
            <a:off x="779462" y="4419600"/>
            <a:ext cx="3354387" cy="0"/>
          </a:xfrm>
          <a:prstGeom prst="straightConnector1">
            <a:avLst/>
          </a:prstGeom>
          <a:noFill/>
          <a:ln w="12700" cap="flat" cmpd="sng">
            <a:solidFill>
              <a:schemeClr val="dk1"/>
            </a:solidFill>
            <a:prstDash val="solid"/>
            <a:miter lim="800000"/>
            <a:headEnd type="none" w="med" len="med"/>
            <a:tailEnd type="none" w="med" len="med"/>
          </a:ln>
        </p:spPr>
      </p:cxnSp>
      <p:cxnSp>
        <p:nvCxnSpPr>
          <p:cNvPr id="391" name="Google Shape;391;p39"/>
          <p:cNvCxnSpPr/>
          <p:nvPr/>
        </p:nvCxnSpPr>
        <p:spPr>
          <a:xfrm>
            <a:off x="4741862" y="4419600"/>
            <a:ext cx="3836987" cy="0"/>
          </a:xfrm>
          <a:prstGeom prst="straightConnector1">
            <a:avLst/>
          </a:prstGeom>
          <a:noFill/>
          <a:ln w="12700" cap="flat" cmpd="sng">
            <a:solidFill>
              <a:schemeClr val="dk1"/>
            </a:solidFill>
            <a:prstDash val="solid"/>
            <a:miter lim="800000"/>
            <a:headEnd type="none" w="med" len="med"/>
            <a:tailEnd type="none" w="med" len="med"/>
          </a:ln>
        </p:spPr>
      </p:cxnSp>
      <p:sp>
        <p:nvSpPr>
          <p:cNvPr id="392" name="Google Shape;392;p39"/>
          <p:cNvSpPr txBox="1"/>
          <p:nvPr/>
        </p:nvSpPr>
        <p:spPr>
          <a:xfrm>
            <a:off x="598487" y="4332287"/>
            <a:ext cx="39846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0   1   2   3   4   5   6   7   8   9   10</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3" name="Google Shape;393;p39"/>
          <p:cNvSpPr txBox="1"/>
          <p:nvPr/>
        </p:nvSpPr>
        <p:spPr>
          <a:xfrm>
            <a:off x="4560887" y="4332287"/>
            <a:ext cx="42894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0   1   2   3   4   5   6   7   8   9   10   12   14      </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4" name="Google Shape;394;p39"/>
          <p:cNvSpPr txBox="1"/>
          <p:nvPr/>
        </p:nvSpPr>
        <p:spPr>
          <a:xfrm>
            <a:off x="685800" y="4191000"/>
            <a:ext cx="314325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95" name="Google Shape;395;p39"/>
          <p:cNvSpPr/>
          <p:nvPr/>
        </p:nvSpPr>
        <p:spPr>
          <a:xfrm>
            <a:off x="9144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96" name="Google Shape;396;p39"/>
          <p:cNvSpPr/>
          <p:nvPr/>
        </p:nvSpPr>
        <p:spPr>
          <a:xfrm>
            <a:off x="15240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97" name="Google Shape;397;p39"/>
          <p:cNvSpPr/>
          <p:nvPr/>
        </p:nvSpPr>
        <p:spPr>
          <a:xfrm>
            <a:off x="20574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98" name="Google Shape;398;p39"/>
          <p:cNvSpPr/>
          <p:nvPr/>
        </p:nvSpPr>
        <p:spPr>
          <a:xfrm>
            <a:off x="26670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399" name="Google Shape;399;p39"/>
          <p:cNvSpPr/>
          <p:nvPr/>
        </p:nvSpPr>
        <p:spPr>
          <a:xfrm>
            <a:off x="32004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00" name="Google Shape;400;p39"/>
          <p:cNvSpPr/>
          <p:nvPr/>
        </p:nvSpPr>
        <p:spPr>
          <a:xfrm>
            <a:off x="48768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01" name="Google Shape;401;p39"/>
          <p:cNvSpPr/>
          <p:nvPr/>
        </p:nvSpPr>
        <p:spPr>
          <a:xfrm>
            <a:off x="54102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02" name="Google Shape;402;p39"/>
          <p:cNvSpPr/>
          <p:nvPr/>
        </p:nvSpPr>
        <p:spPr>
          <a:xfrm>
            <a:off x="60198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03" name="Google Shape;403;p39"/>
          <p:cNvSpPr/>
          <p:nvPr/>
        </p:nvSpPr>
        <p:spPr>
          <a:xfrm>
            <a:off x="65532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04" name="Google Shape;404;p39"/>
          <p:cNvSpPr/>
          <p:nvPr/>
        </p:nvSpPr>
        <p:spPr>
          <a:xfrm>
            <a:off x="83058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05" name="Google Shape;405;p39"/>
          <p:cNvSpPr/>
          <p:nvPr/>
        </p:nvSpPr>
        <p:spPr>
          <a:xfrm rot="-5400000">
            <a:off x="1866900" y="4838700"/>
            <a:ext cx="609600" cy="2286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06" name="Google Shape;406;p39"/>
          <p:cNvSpPr txBox="1"/>
          <p:nvPr/>
        </p:nvSpPr>
        <p:spPr>
          <a:xfrm>
            <a:off x="2427287" y="4941887"/>
            <a:ext cx="1698625" cy="454025"/>
          </a:xfrm>
          <a:prstGeom prst="rect">
            <a:avLst/>
          </a:prstGeom>
          <a:solidFill>
            <a:srgbClr val="F4C7C6"/>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Mean = 5</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7" name="Google Shape;407;p39"/>
          <p:cNvSpPr txBox="1"/>
          <p:nvPr/>
        </p:nvSpPr>
        <p:spPr>
          <a:xfrm>
            <a:off x="6694487" y="4941887"/>
            <a:ext cx="1546225" cy="454025"/>
          </a:xfrm>
          <a:prstGeom prst="rect">
            <a:avLst/>
          </a:prstGeom>
          <a:solidFill>
            <a:srgbClr val="F4C7C6"/>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Mean = 6</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body" idx="1"/>
          </p:nvPr>
        </p:nvSpPr>
        <p:spPr>
          <a:xfrm>
            <a:off x="539750" y="1484312"/>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Approximating the Arithmetic Mean</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Used when raw data are not available</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98120" algn="l" rtl="0">
              <a:lnSpc>
                <a:spcPct val="100000"/>
              </a:lnSpc>
              <a:spcBef>
                <a:spcPts val="400"/>
              </a:spcBef>
              <a:spcAft>
                <a:spcPts val="0"/>
              </a:spcAft>
              <a:buClr>
                <a:schemeClr val="hlink"/>
              </a:buClr>
              <a:buSzPts val="11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44475" algn="l" rtl="0">
              <a:spcBef>
                <a:spcPts val="400"/>
              </a:spcBef>
              <a:spcAft>
                <a:spcPts val="0"/>
              </a:spcAft>
              <a:buSzPts val="12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13" name="Google Shape;413;p4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Mean (Arithmetic Mean)</a:t>
            </a:r>
            <a:br>
              <a:rPr lang="en-US" sz="4100" b="0" i="0" u="none">
                <a:solidFill>
                  <a:schemeClr val="dk2"/>
                </a:solidFill>
                <a:latin typeface="Tahoma" panose="020B0604030504040204"/>
                <a:ea typeface="Tahoma" panose="020B0604030504040204"/>
                <a:cs typeface="Tahoma" panose="020B0604030504040204"/>
                <a:sym typeface="Tahoma" panose="020B0604030504040204"/>
              </a:rPr>
            </a:br>
            <a:r>
              <a:rPr lang="en-US" sz="4100" b="0" i="0" u="none">
                <a:solidFill>
                  <a:schemeClr val="dk2"/>
                </a:solidFill>
                <a:latin typeface="Arial" panose="020B0604020202020204"/>
                <a:ea typeface="Arial" panose="020B0604020202020204"/>
                <a:cs typeface="Arial" panose="020B0604020202020204"/>
                <a:sym typeface="Arial" panose="020B0604020202020204"/>
              </a:rPr>
              <a:t>From a Frequency Distribution</a:t>
            </a:r>
            <a:endParaRPr lang="en-US" sz="4100" b="0" i="0" u="none">
              <a:solidFill>
                <a:schemeClr val="dk2"/>
              </a:solidFill>
              <a:latin typeface="Arial" panose="020B0604020202020204"/>
              <a:ea typeface="Arial" panose="020B0604020202020204"/>
              <a:cs typeface="Arial" panose="020B0604020202020204"/>
              <a:sym typeface="Arial" panose="020B0604020202020204"/>
            </a:endParaRPr>
          </a:p>
        </p:txBody>
      </p:sp>
      <p:pic>
        <p:nvPicPr>
          <p:cNvPr id="414" name="Google Shape;414;p40"/>
          <p:cNvPicPr preferRelativeResize="0"/>
          <p:nvPr/>
        </p:nvPicPr>
        <p:blipFill rotWithShape="1">
          <a:blip r:embed="rId1"/>
          <a:srcRect/>
          <a:stretch>
            <a:fillRect/>
          </a:stretch>
        </p:blipFill>
        <p:spPr>
          <a:xfrm>
            <a:off x="539750" y="2112962"/>
            <a:ext cx="5111750" cy="2478087"/>
          </a:xfrm>
          <a:prstGeom prst="rect">
            <a:avLst/>
          </a:prstGeom>
          <a:noFill/>
          <a:ln>
            <a:noFill/>
          </a:ln>
        </p:spPr>
      </p:pic>
      <p:pic>
        <p:nvPicPr>
          <p:cNvPr id="415" name="Google Shape;415;p40"/>
          <p:cNvPicPr preferRelativeResize="0"/>
          <p:nvPr/>
        </p:nvPicPr>
        <p:blipFill rotWithShape="1">
          <a:blip r:embed="rId2"/>
          <a:srcRect/>
          <a:stretch>
            <a:fillRect/>
          </a:stretch>
        </p:blipFill>
        <p:spPr>
          <a:xfrm>
            <a:off x="1150937" y="4481512"/>
            <a:ext cx="7437437" cy="23764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1"/>
          <p:cNvSpPr txBox="1">
            <a:spLocks noGrp="1"/>
          </p:cNvSpPr>
          <p:nvPr>
            <p:ph type="title" idx="4294967295"/>
          </p:nvPr>
        </p:nvSpPr>
        <p:spPr>
          <a:xfrm>
            <a:off x="107950" y="333375"/>
            <a:ext cx="7886700" cy="993775"/>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panose="020B0604030504040204"/>
              <a:buNone/>
            </a:pPr>
            <a:r>
              <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rPr>
              <a:t>Weighted average</a:t>
            </a:r>
            <a:endPar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endParaRPr>
          </a:p>
        </p:txBody>
      </p:sp>
      <p:pic>
        <p:nvPicPr>
          <p:cNvPr id="421" name="Google Shape;421;p41"/>
          <p:cNvPicPr preferRelativeResize="0"/>
          <p:nvPr/>
        </p:nvPicPr>
        <p:blipFill rotWithShape="1">
          <a:blip r:embed="rId1"/>
          <a:srcRect/>
          <a:stretch>
            <a:fillRect/>
          </a:stretch>
        </p:blipFill>
        <p:spPr>
          <a:xfrm>
            <a:off x="903287" y="2243137"/>
            <a:ext cx="1851025" cy="1385887"/>
          </a:xfrm>
          <a:prstGeom prst="rect">
            <a:avLst/>
          </a:prstGeom>
          <a:noFill/>
          <a:ln>
            <a:noFill/>
          </a:ln>
        </p:spPr>
      </p:pic>
      <p:pic>
        <p:nvPicPr>
          <p:cNvPr id="422" name="Google Shape;422;p41" descr="Weighted Average in Excel (Formulas, Examples) | How to Calculate?"/>
          <p:cNvPicPr preferRelativeResize="0"/>
          <p:nvPr/>
        </p:nvPicPr>
        <p:blipFill rotWithShape="1">
          <a:blip r:embed="rId2"/>
          <a:srcRect/>
          <a:stretch>
            <a:fillRect/>
          </a:stretch>
        </p:blipFill>
        <p:spPr>
          <a:xfrm>
            <a:off x="3719512" y="1965325"/>
            <a:ext cx="4165600" cy="21986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Median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428" name="Google Shape;428;p42"/>
          <p:cNvSpPr txBox="1">
            <a:spLocks noGrp="1"/>
          </p:cNvSpPr>
          <p:nvPr>
            <p:ph type="body" idx="1"/>
          </p:nvPr>
        </p:nvSpPr>
        <p:spPr>
          <a:xfrm>
            <a:off x="0" y="1773237"/>
            <a:ext cx="91440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Median, the middle value in ordered array of number is called Median. It is applicable for ordinal interval and ratio data. </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It is not applicable for nominal data and one advantage of median is it is unaffected by extremely large and extremely small values.</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Median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434" name="Google Shape;434;p43"/>
          <p:cNvSpPr txBox="1">
            <a:spLocks noGrp="1"/>
          </p:cNvSpPr>
          <p:nvPr>
            <p:ph type="body" idx="1"/>
          </p:nvPr>
        </p:nvSpPr>
        <p:spPr>
          <a:xfrm>
            <a:off x="838200" y="160020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dirty="0">
                <a:solidFill>
                  <a:schemeClr val="dk1"/>
                </a:solidFill>
                <a:latin typeface="Tahoma" panose="020B0604030504040204"/>
                <a:ea typeface="Tahoma" panose="020B0604030504040204"/>
                <a:cs typeface="Tahoma" panose="020B0604030504040204"/>
                <a:sym typeface="Tahoma" panose="020B0604030504040204"/>
              </a:rPr>
              <a:t>Robust Measure of Central Tendency</a:t>
            </a:r>
            <a:endParaRPr lang="en-US" sz="2900" b="0" i="0" u="none" dirty="0">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dirty="0">
                <a:solidFill>
                  <a:schemeClr val="dk1"/>
                </a:solidFill>
                <a:latin typeface="Tahoma" panose="020B0604030504040204"/>
                <a:ea typeface="Tahoma" panose="020B0604030504040204"/>
                <a:cs typeface="Tahoma" panose="020B0604030504040204"/>
                <a:sym typeface="Tahoma" panose="020B0604030504040204"/>
              </a:rPr>
              <a:t>Not Affected by Extreme Values</a:t>
            </a:r>
            <a:endParaRPr lang="en-US" sz="2900" b="0" i="0" u="none" dirty="0">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SzPts val="1740"/>
              <a:buNone/>
            </a:pPr>
            <a:r>
              <a:rPr lang="en-US" sz="2900" b="0" i="0" u="none" dirty="0">
                <a:solidFill>
                  <a:schemeClr val="dk1"/>
                </a:solidFill>
                <a:latin typeface="Tahoma" panose="020B0604030504040204"/>
                <a:ea typeface="Tahoma" panose="020B0604030504040204"/>
                <a:cs typeface="Tahoma" panose="020B0604030504040204"/>
                <a:sym typeface="Tahoma" panose="020B0604030504040204"/>
              </a:rPr>
              <a:t> </a:t>
            </a:r>
            <a:endParaRPr lang="en-US" sz="2900" b="0" i="0" u="none" dirty="0">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SzPts val="1740"/>
              <a:buNone/>
            </a:pPr>
            <a:r>
              <a:rPr lang="en-US" sz="2900" b="0" i="0" u="none" dirty="0">
                <a:solidFill>
                  <a:schemeClr val="dk1"/>
                </a:solidFill>
                <a:latin typeface="Tahoma" panose="020B0604030504040204"/>
                <a:ea typeface="Tahoma" panose="020B0604030504040204"/>
                <a:cs typeface="Tahoma" panose="020B0604030504040204"/>
                <a:sym typeface="Tahoma" panose="020B0604030504040204"/>
              </a:rPr>
              <a:t> </a:t>
            </a:r>
            <a:endParaRPr lang="en-US" sz="2900" b="0" i="0" u="none" dirty="0">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lnSpc>
                <a:spcPct val="100000"/>
              </a:lnSpc>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dirty="0">
                <a:solidFill>
                  <a:schemeClr val="dk1"/>
                </a:solidFill>
                <a:latin typeface="Tahoma" panose="020B0604030504040204"/>
                <a:ea typeface="Tahoma" panose="020B0604030504040204"/>
                <a:cs typeface="Tahoma" panose="020B0604030504040204"/>
                <a:sym typeface="Tahoma" panose="020B0604030504040204"/>
              </a:rPr>
              <a:t>In an Ordered Array, the Median is the ‘Middle’ Number</a:t>
            </a:r>
            <a:endParaRPr lang="en-US" sz="2900" b="0" i="0" u="none" dirty="0">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panose="020B0604030504040204"/>
                <a:ea typeface="Tahoma" panose="020B0604030504040204"/>
                <a:cs typeface="Tahoma" panose="020B0604030504040204"/>
                <a:sym typeface="Tahoma" panose="020B0604030504040204"/>
              </a:rPr>
              <a:t>If n or N is odd, the median is the middle number</a:t>
            </a:r>
            <a:endParaRPr lang="en-US" sz="2500" b="0" i="0" u="none" dirty="0">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panose="020B0604030504040204"/>
                <a:ea typeface="Tahoma" panose="020B0604030504040204"/>
                <a:cs typeface="Tahoma" panose="020B0604030504040204"/>
                <a:sym typeface="Tahoma" panose="020B0604030504040204"/>
              </a:rPr>
              <a:t>If n or N is even, the median is the average of the 2 middle numbers</a:t>
            </a:r>
            <a:endParaRPr lang="en-US" sz="2500" b="0" i="0" u="none" dirty="0">
              <a:solidFill>
                <a:schemeClr val="dk1"/>
              </a:solidFill>
              <a:latin typeface="Tahoma" panose="020B0604030504040204"/>
              <a:ea typeface="Tahoma" panose="020B0604030504040204"/>
              <a:cs typeface="Tahoma" panose="020B0604030504040204"/>
              <a:sym typeface="Tahoma" panose="020B0604030504040204"/>
            </a:endParaRPr>
          </a:p>
        </p:txBody>
      </p:sp>
      <p:sp>
        <p:nvSpPr>
          <p:cNvPr id="435" name="Google Shape;435;p43"/>
          <p:cNvSpPr/>
          <p:nvPr/>
        </p:nvSpPr>
        <p:spPr>
          <a:xfrm rot="-5400000">
            <a:off x="5876925" y="3352800"/>
            <a:ext cx="533400" cy="304800"/>
          </a:xfrm>
          <a:prstGeom prst="rightArrow">
            <a:avLst>
              <a:gd name="adj1" fmla="val 16160"/>
              <a:gd name="adj2" fmla="val 50000"/>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436" name="Google Shape;436;p43"/>
          <p:cNvCxnSpPr/>
          <p:nvPr/>
        </p:nvCxnSpPr>
        <p:spPr>
          <a:xfrm>
            <a:off x="779462" y="3048000"/>
            <a:ext cx="3354387" cy="0"/>
          </a:xfrm>
          <a:prstGeom prst="straightConnector1">
            <a:avLst/>
          </a:prstGeom>
          <a:noFill/>
          <a:ln w="12700" cap="flat" cmpd="sng">
            <a:solidFill>
              <a:srgbClr val="FFFFCC"/>
            </a:solidFill>
            <a:prstDash val="solid"/>
            <a:miter lim="800000"/>
            <a:headEnd type="none" w="med" len="med"/>
            <a:tailEnd type="none" w="med" len="med"/>
          </a:ln>
        </p:spPr>
      </p:cxnSp>
      <p:cxnSp>
        <p:nvCxnSpPr>
          <p:cNvPr id="437" name="Google Shape;437;p43"/>
          <p:cNvCxnSpPr/>
          <p:nvPr/>
        </p:nvCxnSpPr>
        <p:spPr>
          <a:xfrm>
            <a:off x="4741862" y="3048000"/>
            <a:ext cx="3811587" cy="0"/>
          </a:xfrm>
          <a:prstGeom prst="straightConnector1">
            <a:avLst/>
          </a:prstGeom>
          <a:noFill/>
          <a:ln w="12700" cap="flat" cmpd="sng">
            <a:solidFill>
              <a:srgbClr val="FFFFCC"/>
            </a:solidFill>
            <a:prstDash val="solid"/>
            <a:miter lim="800000"/>
            <a:headEnd type="none" w="med" len="med"/>
            <a:tailEnd type="none" w="med" len="med"/>
          </a:ln>
        </p:spPr>
      </p:cxnSp>
      <p:sp>
        <p:nvSpPr>
          <p:cNvPr id="438" name="Google Shape;438;p43"/>
          <p:cNvSpPr txBox="1"/>
          <p:nvPr/>
        </p:nvSpPr>
        <p:spPr>
          <a:xfrm>
            <a:off x="603250" y="2965450"/>
            <a:ext cx="39846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0   1   2   3   4   5   6   7   8   9   10</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9" name="Google Shape;439;p43"/>
          <p:cNvSpPr txBox="1"/>
          <p:nvPr/>
        </p:nvSpPr>
        <p:spPr>
          <a:xfrm>
            <a:off x="4565650" y="2965450"/>
            <a:ext cx="42894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0   1   2   3   4   5   6   7   8   9   10   12   14      </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0" name="Google Shape;440;p43"/>
          <p:cNvSpPr/>
          <p:nvPr/>
        </p:nvSpPr>
        <p:spPr>
          <a:xfrm>
            <a:off x="9144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1" name="Google Shape;441;p43"/>
          <p:cNvSpPr/>
          <p:nvPr/>
        </p:nvSpPr>
        <p:spPr>
          <a:xfrm>
            <a:off x="15240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2" name="Google Shape;442;p43"/>
          <p:cNvSpPr/>
          <p:nvPr/>
        </p:nvSpPr>
        <p:spPr>
          <a:xfrm>
            <a:off x="20574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3" name="Google Shape;443;p43"/>
          <p:cNvSpPr/>
          <p:nvPr/>
        </p:nvSpPr>
        <p:spPr>
          <a:xfrm>
            <a:off x="26670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4" name="Google Shape;444;p43"/>
          <p:cNvSpPr/>
          <p:nvPr/>
        </p:nvSpPr>
        <p:spPr>
          <a:xfrm>
            <a:off x="32004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5" name="Google Shape;445;p43"/>
          <p:cNvSpPr/>
          <p:nvPr/>
        </p:nvSpPr>
        <p:spPr>
          <a:xfrm>
            <a:off x="48768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6" name="Google Shape;446;p43"/>
          <p:cNvSpPr/>
          <p:nvPr/>
        </p:nvSpPr>
        <p:spPr>
          <a:xfrm>
            <a:off x="54102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7" name="Google Shape;447;p43"/>
          <p:cNvSpPr/>
          <p:nvPr/>
        </p:nvSpPr>
        <p:spPr>
          <a:xfrm>
            <a:off x="60198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8" name="Google Shape;448;p43"/>
          <p:cNvSpPr/>
          <p:nvPr/>
        </p:nvSpPr>
        <p:spPr>
          <a:xfrm>
            <a:off x="65532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49" name="Google Shape;449;p43"/>
          <p:cNvSpPr/>
          <p:nvPr/>
        </p:nvSpPr>
        <p:spPr>
          <a:xfrm>
            <a:off x="83058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50" name="Google Shape;450;p43"/>
          <p:cNvSpPr/>
          <p:nvPr/>
        </p:nvSpPr>
        <p:spPr>
          <a:xfrm rot="-5400000">
            <a:off x="1943100" y="3314700"/>
            <a:ext cx="533400" cy="304800"/>
          </a:xfrm>
          <a:prstGeom prst="rightArrow">
            <a:avLst>
              <a:gd name="adj1" fmla="val 16160"/>
              <a:gd name="adj2" fmla="val 50000"/>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51" name="Google Shape;451;p43"/>
          <p:cNvSpPr txBox="1"/>
          <p:nvPr/>
        </p:nvSpPr>
        <p:spPr>
          <a:xfrm>
            <a:off x="2503487" y="3505200"/>
            <a:ext cx="1698625" cy="454025"/>
          </a:xfrm>
          <a:prstGeom prst="rect">
            <a:avLst/>
          </a:prstGeom>
          <a:solidFill>
            <a:srgbClr val="F4C7C6"/>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Median = 5</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52" name="Google Shape;452;p43"/>
          <p:cNvSpPr txBox="1"/>
          <p:nvPr/>
        </p:nvSpPr>
        <p:spPr>
          <a:xfrm>
            <a:off x="6542087" y="3508375"/>
            <a:ext cx="1851025" cy="454025"/>
          </a:xfrm>
          <a:prstGeom prst="rect">
            <a:avLst/>
          </a:prstGeom>
          <a:solidFill>
            <a:srgbClr val="F4C7C6"/>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Median = 5</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53" name="Google Shape;453;p43"/>
          <p:cNvCxnSpPr/>
          <p:nvPr/>
        </p:nvCxnSpPr>
        <p:spPr>
          <a:xfrm>
            <a:off x="533400" y="3048000"/>
            <a:ext cx="3429000" cy="0"/>
          </a:xfrm>
          <a:prstGeom prst="straightConnector1">
            <a:avLst/>
          </a:prstGeom>
          <a:noFill/>
          <a:ln w="28575" cap="flat" cmpd="sng">
            <a:solidFill>
              <a:schemeClr val="dk1"/>
            </a:solidFill>
            <a:prstDash val="solid"/>
            <a:miter lim="800000"/>
            <a:headEnd type="none" w="med" len="med"/>
            <a:tailEnd type="none" w="med" len="med"/>
          </a:ln>
        </p:spPr>
      </p:cxnSp>
      <p:cxnSp>
        <p:nvCxnSpPr>
          <p:cNvPr id="454" name="Google Shape;454;p43"/>
          <p:cNvCxnSpPr/>
          <p:nvPr/>
        </p:nvCxnSpPr>
        <p:spPr>
          <a:xfrm>
            <a:off x="4572000" y="3048000"/>
            <a:ext cx="4191000" cy="0"/>
          </a:xfrm>
          <a:prstGeom prst="straightConnector1">
            <a:avLst/>
          </a:prstGeom>
          <a:noFill/>
          <a:ln w="28575" cap="flat" cmpd="sng">
            <a:solidFill>
              <a:schemeClr val="dk1"/>
            </a:solidFill>
            <a:prstDash val="solid"/>
            <a:miter lim="800000"/>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4"/>
          <p:cNvSpPr txBox="1">
            <a:spLocks noGrp="1"/>
          </p:cNvSpPr>
          <p:nvPr>
            <p:ph type="title" idx="4294967295"/>
          </p:nvPr>
        </p:nvSpPr>
        <p:spPr>
          <a:xfrm>
            <a:off x="1350962" y="228600"/>
            <a:ext cx="7793037" cy="11430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panose="020B0604030504040204"/>
              <a:buNone/>
            </a:pPr>
            <a:r>
              <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rPr>
              <a:t>Median of grouped data</a:t>
            </a:r>
            <a:endPar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endParaRPr>
          </a:p>
        </p:txBody>
      </p:sp>
      <p:pic>
        <p:nvPicPr>
          <p:cNvPr id="460" name="Google Shape;460;p44"/>
          <p:cNvPicPr preferRelativeResize="0"/>
          <p:nvPr/>
        </p:nvPicPr>
        <p:blipFill rotWithShape="1">
          <a:blip r:embed="rId1"/>
          <a:srcRect/>
          <a:stretch>
            <a:fillRect/>
          </a:stretch>
        </p:blipFill>
        <p:spPr>
          <a:xfrm>
            <a:off x="628650" y="2227262"/>
            <a:ext cx="3265487" cy="2835275"/>
          </a:xfrm>
          <a:prstGeom prst="rect">
            <a:avLst/>
          </a:prstGeom>
          <a:noFill/>
          <a:ln>
            <a:noFill/>
          </a:ln>
        </p:spPr>
      </p:pic>
      <p:pic>
        <p:nvPicPr>
          <p:cNvPr id="461" name="Google Shape;461;p44"/>
          <p:cNvPicPr preferRelativeResize="0"/>
          <p:nvPr/>
        </p:nvPicPr>
        <p:blipFill rotWithShape="1">
          <a:blip r:embed="rId2"/>
          <a:srcRect/>
          <a:stretch>
            <a:fillRect/>
          </a:stretch>
        </p:blipFill>
        <p:spPr>
          <a:xfrm>
            <a:off x="3894137" y="2540000"/>
            <a:ext cx="4645025" cy="26241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p:nvPr/>
        </p:nvSpPr>
        <p:spPr>
          <a:xfrm>
            <a:off x="1331912" y="476250"/>
            <a:ext cx="7496175" cy="723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Different roles of Data analytics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pic>
        <p:nvPicPr>
          <p:cNvPr id="264" name="Google Shape;264;p27"/>
          <p:cNvPicPr preferRelativeResize="0"/>
          <p:nvPr/>
        </p:nvPicPr>
        <p:blipFill rotWithShape="1">
          <a:blip r:embed="rId1"/>
          <a:srcRect/>
          <a:stretch>
            <a:fillRect/>
          </a:stretch>
        </p:blipFill>
        <p:spPr>
          <a:xfrm>
            <a:off x="1104900" y="2393950"/>
            <a:ext cx="6934200" cy="21145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Mode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467" name="Google Shape;467;p45"/>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The most frequently occurring value in a data set is mode applicable to all level of data, measurement nominal, ordinal, interval and ratio.</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 Sometimes there is a possibility the data set may be bimodal. </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Bimodal means data sets that have two modes. That means two numbers are repeated same number of time multimodal data sets that contain more than two modes.</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Mode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473" name="Google Shape;473;p46"/>
          <p:cNvSpPr txBox="1">
            <a:spLocks noGrp="1"/>
          </p:cNvSpPr>
          <p:nvPr>
            <p:ph type="body" idx="1"/>
          </p:nvPr>
        </p:nvSpPr>
        <p:spPr>
          <a:xfrm>
            <a:off x="838200" y="17160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A Measure of Central Tendency</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Value that Occurs Most Often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Not Affected by Extreme Values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There May Not Be a Mode</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There May Be Several Modes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Used for Either Numerical or Categorical Data</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474" name="Google Shape;474;p46"/>
          <p:cNvCxnSpPr/>
          <p:nvPr/>
        </p:nvCxnSpPr>
        <p:spPr>
          <a:xfrm>
            <a:off x="768350" y="5576887"/>
            <a:ext cx="3354387" cy="0"/>
          </a:xfrm>
          <a:prstGeom prst="straightConnector1">
            <a:avLst/>
          </a:prstGeom>
          <a:noFill/>
          <a:ln w="12700" cap="flat" cmpd="sng">
            <a:solidFill>
              <a:schemeClr val="dk1"/>
            </a:solidFill>
            <a:prstDash val="solid"/>
            <a:miter lim="800000"/>
            <a:headEnd type="none" w="med" len="med"/>
            <a:tailEnd type="none" w="med" len="med"/>
          </a:ln>
        </p:spPr>
      </p:cxnSp>
      <p:sp>
        <p:nvSpPr>
          <p:cNvPr id="475" name="Google Shape;475;p46"/>
          <p:cNvSpPr txBox="1"/>
          <p:nvPr/>
        </p:nvSpPr>
        <p:spPr>
          <a:xfrm>
            <a:off x="592137" y="5570537"/>
            <a:ext cx="55086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0   1   2   3   4   5   6   7   8   9   10   11   12   13   14   </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6" name="Google Shape;476;p46"/>
          <p:cNvSpPr/>
          <p:nvPr/>
        </p:nvSpPr>
        <p:spPr>
          <a:xfrm>
            <a:off x="903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77" name="Google Shape;477;p46"/>
          <p:cNvSpPr/>
          <p:nvPr/>
        </p:nvSpPr>
        <p:spPr>
          <a:xfrm>
            <a:off x="15128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78" name="Google Shape;478;p46"/>
          <p:cNvSpPr/>
          <p:nvPr/>
        </p:nvSpPr>
        <p:spPr>
          <a:xfrm>
            <a:off x="2046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79" name="Google Shape;479;p46"/>
          <p:cNvSpPr/>
          <p:nvPr/>
        </p:nvSpPr>
        <p:spPr>
          <a:xfrm>
            <a:off x="26558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80" name="Google Shape;480;p46"/>
          <p:cNvSpPr/>
          <p:nvPr/>
        </p:nvSpPr>
        <p:spPr>
          <a:xfrm>
            <a:off x="2046287" y="51196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81" name="Google Shape;481;p46"/>
          <p:cNvSpPr/>
          <p:nvPr/>
        </p:nvSpPr>
        <p:spPr>
          <a:xfrm>
            <a:off x="3189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82" name="Google Shape;482;p46"/>
          <p:cNvSpPr/>
          <p:nvPr/>
        </p:nvSpPr>
        <p:spPr>
          <a:xfrm>
            <a:off x="3189287" y="51196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83" name="Google Shape;483;p46"/>
          <p:cNvSpPr/>
          <p:nvPr/>
        </p:nvSpPr>
        <p:spPr>
          <a:xfrm>
            <a:off x="3189287" y="4891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84" name="Google Shape;484;p46"/>
          <p:cNvSpPr txBox="1"/>
          <p:nvPr/>
        </p:nvSpPr>
        <p:spPr>
          <a:xfrm>
            <a:off x="3482975" y="6175375"/>
            <a:ext cx="1698625" cy="466725"/>
          </a:xfrm>
          <a:prstGeom prst="rect">
            <a:avLst/>
          </a:prstGeom>
          <a:solidFill>
            <a:srgbClr val="F4C7C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Mode = 9</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5" name="Google Shape;485;p46"/>
          <p:cNvSpPr/>
          <p:nvPr/>
        </p:nvSpPr>
        <p:spPr>
          <a:xfrm>
            <a:off x="3570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86" name="Google Shape;486;p46"/>
          <p:cNvSpPr/>
          <p:nvPr/>
        </p:nvSpPr>
        <p:spPr>
          <a:xfrm rot="-5400000">
            <a:off x="2974975" y="5867400"/>
            <a:ext cx="609600" cy="485775"/>
          </a:xfrm>
          <a:prstGeom prst="rightArrow">
            <a:avLst>
              <a:gd name="adj1" fmla="val 16160"/>
              <a:gd name="adj2" fmla="val 50000"/>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487" name="Google Shape;487;p46"/>
          <p:cNvCxnSpPr/>
          <p:nvPr/>
        </p:nvCxnSpPr>
        <p:spPr>
          <a:xfrm>
            <a:off x="3968750" y="5576887"/>
            <a:ext cx="1296987" cy="0"/>
          </a:xfrm>
          <a:prstGeom prst="straightConnector1">
            <a:avLst/>
          </a:prstGeom>
          <a:noFill/>
          <a:ln w="12700" cap="flat" cmpd="sng">
            <a:solidFill>
              <a:schemeClr val="dk1"/>
            </a:solidFill>
            <a:prstDash val="solid"/>
            <a:miter lim="800000"/>
            <a:headEnd type="none" w="med" len="med"/>
            <a:tailEnd type="none" w="med" len="med"/>
          </a:ln>
        </p:spPr>
      </p:cxnSp>
      <p:sp>
        <p:nvSpPr>
          <p:cNvPr id="488" name="Google Shape;488;p46"/>
          <p:cNvSpPr/>
          <p:nvPr/>
        </p:nvSpPr>
        <p:spPr>
          <a:xfrm>
            <a:off x="4332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89" name="Google Shape;489;p46"/>
          <p:cNvSpPr/>
          <p:nvPr/>
        </p:nvSpPr>
        <p:spPr>
          <a:xfrm>
            <a:off x="4332287" y="51196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90" name="Google Shape;490;p46"/>
          <p:cNvSpPr/>
          <p:nvPr/>
        </p:nvSpPr>
        <p:spPr>
          <a:xfrm>
            <a:off x="47894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91" name="Google Shape;491;p46"/>
          <p:cNvSpPr/>
          <p:nvPr/>
        </p:nvSpPr>
        <p:spPr>
          <a:xfrm>
            <a:off x="51704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492" name="Google Shape;492;p46"/>
          <p:cNvCxnSpPr/>
          <p:nvPr/>
        </p:nvCxnSpPr>
        <p:spPr>
          <a:xfrm>
            <a:off x="6788150" y="5500687"/>
            <a:ext cx="1830387" cy="0"/>
          </a:xfrm>
          <a:prstGeom prst="straightConnector1">
            <a:avLst/>
          </a:prstGeom>
          <a:noFill/>
          <a:ln w="12700" cap="flat" cmpd="sng">
            <a:solidFill>
              <a:schemeClr val="dk1"/>
            </a:solidFill>
            <a:prstDash val="solid"/>
            <a:miter lim="800000"/>
            <a:headEnd type="none" w="med" len="med"/>
            <a:tailEnd type="none" w="med" len="med"/>
          </a:ln>
        </p:spPr>
      </p:cxnSp>
      <p:sp>
        <p:nvSpPr>
          <p:cNvPr id="493" name="Google Shape;493;p46"/>
          <p:cNvSpPr txBox="1"/>
          <p:nvPr/>
        </p:nvSpPr>
        <p:spPr>
          <a:xfrm>
            <a:off x="6607175" y="5413375"/>
            <a:ext cx="25368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0   1   2   3   4   5   6</a:t>
            </a:r>
            <a:endPar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94" name="Google Shape;494;p46"/>
          <p:cNvSpPr/>
          <p:nvPr/>
        </p:nvSpPr>
        <p:spPr>
          <a:xfrm>
            <a:off x="66182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95" name="Google Shape;495;p46"/>
          <p:cNvSpPr/>
          <p:nvPr/>
        </p:nvSpPr>
        <p:spPr>
          <a:xfrm>
            <a:off x="69230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96" name="Google Shape;496;p46"/>
          <p:cNvSpPr/>
          <p:nvPr/>
        </p:nvSpPr>
        <p:spPr>
          <a:xfrm>
            <a:off x="72278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97" name="Google Shape;497;p46"/>
          <p:cNvSpPr/>
          <p:nvPr/>
        </p:nvSpPr>
        <p:spPr>
          <a:xfrm>
            <a:off x="74564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98" name="Google Shape;498;p46"/>
          <p:cNvSpPr/>
          <p:nvPr/>
        </p:nvSpPr>
        <p:spPr>
          <a:xfrm>
            <a:off x="77612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499" name="Google Shape;499;p46"/>
          <p:cNvSpPr/>
          <p:nvPr/>
        </p:nvSpPr>
        <p:spPr>
          <a:xfrm>
            <a:off x="80660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00" name="Google Shape;500;p46"/>
          <p:cNvSpPr/>
          <p:nvPr/>
        </p:nvSpPr>
        <p:spPr>
          <a:xfrm>
            <a:off x="83708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01" name="Google Shape;501;p46"/>
          <p:cNvSpPr txBox="1"/>
          <p:nvPr/>
        </p:nvSpPr>
        <p:spPr>
          <a:xfrm>
            <a:off x="6988175" y="6022975"/>
            <a:ext cx="1622425" cy="466725"/>
          </a:xfrm>
          <a:prstGeom prst="rect">
            <a:avLst/>
          </a:prstGeom>
          <a:solidFill>
            <a:srgbClr val="F4C7C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No Mode</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6" name="Google Shape;506;p47"/>
          <p:cNvPicPr preferRelativeResize="0"/>
          <p:nvPr/>
        </p:nvPicPr>
        <p:blipFill rotWithShape="1">
          <a:blip r:embed="rId1"/>
          <a:srcRect/>
          <a:stretch>
            <a:fillRect/>
          </a:stretch>
        </p:blipFill>
        <p:spPr>
          <a:xfrm>
            <a:off x="763587" y="1196975"/>
            <a:ext cx="7616825" cy="41767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8"/>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Geometric Mean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512" name="Google Shape;512;p48"/>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Useful in the Measure of Rate of Change of a Variable Over Time</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lnSpc>
                <a:spcPct val="100000"/>
              </a:lnSpc>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lnSpc>
                <a:spcPct val="100000"/>
              </a:lnSpc>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Geometric Mean Rate of Return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Measures the status of an investment over time</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513" name="Google Shape;513;p48"/>
          <p:cNvPicPr preferRelativeResize="0"/>
          <p:nvPr/>
        </p:nvPicPr>
        <p:blipFill rotWithShape="1">
          <a:blip r:embed="rId1"/>
          <a:srcRect/>
          <a:stretch>
            <a:fillRect/>
          </a:stretch>
        </p:blipFill>
        <p:spPr>
          <a:xfrm>
            <a:off x="1600200" y="2825750"/>
            <a:ext cx="4953000" cy="831850"/>
          </a:xfrm>
          <a:prstGeom prst="rect">
            <a:avLst/>
          </a:prstGeom>
          <a:noFill/>
          <a:ln>
            <a:noFill/>
          </a:ln>
        </p:spPr>
      </p:pic>
      <p:pic>
        <p:nvPicPr>
          <p:cNvPr id="514" name="Google Shape;514;p48"/>
          <p:cNvPicPr preferRelativeResize="0"/>
          <p:nvPr/>
        </p:nvPicPr>
        <p:blipFill rotWithShape="1">
          <a:blip r:embed="rId2"/>
          <a:srcRect/>
          <a:stretch>
            <a:fillRect/>
          </a:stretch>
        </p:blipFill>
        <p:spPr>
          <a:xfrm>
            <a:off x="457200" y="5127625"/>
            <a:ext cx="8458200" cy="968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Example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520" name="Google Shape;520;p49"/>
          <p:cNvSpPr txBox="1"/>
          <p:nvPr/>
        </p:nvSpPr>
        <p:spPr>
          <a:xfrm>
            <a:off x="1676400" y="4724400"/>
            <a:ext cx="38100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21" name="Google Shape;521;p49"/>
          <p:cNvSpPr txBox="1"/>
          <p:nvPr/>
        </p:nvSpPr>
        <p:spPr>
          <a:xfrm>
            <a:off x="1676400" y="3276600"/>
            <a:ext cx="34290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22" name="Google Shape;522;p49"/>
          <p:cNvSpPr txBox="1">
            <a:spLocks noGrp="1"/>
          </p:cNvSpPr>
          <p:nvPr>
            <p:ph type="body" idx="1"/>
          </p:nvPr>
        </p:nvSpPr>
        <p:spPr>
          <a:xfrm>
            <a:off x="304800" y="1752600"/>
            <a:ext cx="8229600" cy="1143000"/>
          </a:xfrm>
          <a:prstGeom prst="rect">
            <a:avLst/>
          </a:prstGeom>
          <a:solidFill>
            <a:srgbClr val="F4C7C6"/>
          </a:solidFill>
          <a:ln>
            <a:noFill/>
          </a:ln>
        </p:spPr>
        <p:txBody>
          <a:bodyPr spcFirstLastPara="1" wrap="square" lIns="85325" tIns="42650" rIns="85325" bIns="42650" anchor="t" anchorCtr="0">
            <a:noAutofit/>
          </a:bodyPr>
          <a:lstStyle/>
          <a:p>
            <a:pPr marL="0" lvl="0" indent="0" algn="l" rtl="0">
              <a:lnSpc>
                <a:spcPct val="90000"/>
              </a:lnSpc>
              <a:spcBef>
                <a:spcPts val="0"/>
              </a:spcBef>
              <a:spcAft>
                <a:spcPts val="0"/>
              </a:spcAft>
              <a:buSzPts val="1500"/>
              <a:buNone/>
            </a:pPr>
            <a:r>
              <a:rPr lang="en-US" sz="2500" b="0" i="0" u="none">
                <a:solidFill>
                  <a:schemeClr val="dk1"/>
                </a:solidFill>
                <a:latin typeface="Tahoma" panose="020B0604030504040204"/>
                <a:ea typeface="Tahoma" panose="020B0604030504040204"/>
                <a:cs typeface="Tahoma" panose="020B0604030504040204"/>
                <a:sym typeface="Tahoma" panose="020B0604030504040204"/>
              </a:rPr>
              <a:t>An investment of $100,000 declined to $50,000 at the end of year one and rebounded back to $100,000 at end of year two:</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523" name="Google Shape;523;p49"/>
          <p:cNvPicPr preferRelativeResize="0"/>
          <p:nvPr/>
        </p:nvPicPr>
        <p:blipFill rotWithShape="1">
          <a:blip r:embed="rId1"/>
          <a:srcRect/>
          <a:stretch>
            <a:fillRect/>
          </a:stretch>
        </p:blipFill>
        <p:spPr>
          <a:xfrm>
            <a:off x="1689100" y="2819400"/>
            <a:ext cx="5626100" cy="479425"/>
          </a:xfrm>
          <a:prstGeom prst="rect">
            <a:avLst/>
          </a:prstGeom>
          <a:noFill/>
          <a:ln>
            <a:noFill/>
          </a:ln>
        </p:spPr>
      </p:pic>
      <p:pic>
        <p:nvPicPr>
          <p:cNvPr id="524" name="Google Shape;524;p49"/>
          <p:cNvPicPr preferRelativeResize="0"/>
          <p:nvPr/>
        </p:nvPicPr>
        <p:blipFill rotWithShape="1">
          <a:blip r:embed="rId2"/>
          <a:srcRect/>
          <a:stretch>
            <a:fillRect/>
          </a:stretch>
        </p:blipFill>
        <p:spPr>
          <a:xfrm>
            <a:off x="1703387" y="3306762"/>
            <a:ext cx="6526212" cy="34432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Percentiles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530" name="Google Shape;530;p50"/>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Divide a group of data into 100 parts it is called percentile.</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For example; somebody say 90th percentile my score is 90th percentile indicates that at most 90% of the data lie below it and at least 10% the data lie above it. </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The median and the 50th percentile have the same value. It is applicable for ordinal, interval and ratio data it is not applicable for nominal data.</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51"/>
          <p:cNvPicPr preferRelativeResize="0"/>
          <p:nvPr/>
        </p:nvPicPr>
        <p:blipFill rotWithShape="1">
          <a:blip r:embed="rId1"/>
          <a:srcRect/>
          <a:stretch>
            <a:fillRect/>
          </a:stretch>
        </p:blipFill>
        <p:spPr>
          <a:xfrm>
            <a:off x="755650" y="1700212"/>
            <a:ext cx="6840537" cy="3457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Dispersion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541" name="Google Shape;541;p52"/>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Describes the spread or the dispersion of the set of the data. </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The reliability of measure of central tendency is the dispersion because many times, the central tendency will mislead the people. </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So the reliability of that central tendency is calculated by or identified by its corresponding dispersion.</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6" name="Google Shape;546;p53"/>
          <p:cNvCxnSpPr/>
          <p:nvPr/>
        </p:nvCxnSpPr>
        <p:spPr>
          <a:xfrm>
            <a:off x="2362200" y="2590800"/>
            <a:ext cx="0" cy="457200"/>
          </a:xfrm>
          <a:prstGeom prst="straightConnector1">
            <a:avLst/>
          </a:prstGeom>
          <a:noFill/>
          <a:ln w="28575" cap="flat" cmpd="sng">
            <a:solidFill>
              <a:schemeClr val="dk1"/>
            </a:solidFill>
            <a:prstDash val="solid"/>
            <a:miter lim="800000"/>
            <a:headEnd type="none" w="med" len="med"/>
            <a:tailEnd type="none" w="med" len="med"/>
          </a:ln>
        </p:spPr>
      </p:cxnSp>
      <p:sp>
        <p:nvSpPr>
          <p:cNvPr id="547" name="Google Shape;547;p5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Measures of Variation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cxnSp>
        <p:nvCxnSpPr>
          <p:cNvPr id="548" name="Google Shape;548;p53"/>
          <p:cNvCxnSpPr/>
          <p:nvPr/>
        </p:nvCxnSpPr>
        <p:spPr>
          <a:xfrm>
            <a:off x="3200400" y="4572000"/>
            <a:ext cx="261937" cy="0"/>
          </a:xfrm>
          <a:prstGeom prst="straightConnector1">
            <a:avLst/>
          </a:prstGeom>
          <a:noFill/>
          <a:ln w="28575" cap="flat" cmpd="sng">
            <a:solidFill>
              <a:schemeClr val="dk1"/>
            </a:solidFill>
            <a:prstDash val="solid"/>
            <a:miter lim="800000"/>
            <a:headEnd type="none" w="med" len="med"/>
            <a:tailEnd type="none" w="med" len="med"/>
          </a:ln>
        </p:spPr>
      </p:cxnSp>
      <p:cxnSp>
        <p:nvCxnSpPr>
          <p:cNvPr id="549" name="Google Shape;549;p53"/>
          <p:cNvCxnSpPr/>
          <p:nvPr/>
        </p:nvCxnSpPr>
        <p:spPr>
          <a:xfrm>
            <a:off x="685800" y="2590800"/>
            <a:ext cx="7086600" cy="0"/>
          </a:xfrm>
          <a:prstGeom prst="straightConnector1">
            <a:avLst/>
          </a:prstGeom>
          <a:noFill/>
          <a:ln w="28575" cap="flat" cmpd="sng">
            <a:solidFill>
              <a:schemeClr val="dk1"/>
            </a:solidFill>
            <a:prstDash val="solid"/>
            <a:miter lim="800000"/>
            <a:headEnd type="none" w="med" len="med"/>
            <a:tailEnd type="none" w="med" len="med"/>
          </a:ln>
        </p:spPr>
      </p:cxnSp>
      <p:cxnSp>
        <p:nvCxnSpPr>
          <p:cNvPr id="550" name="Google Shape;550;p53"/>
          <p:cNvCxnSpPr/>
          <p:nvPr/>
        </p:nvCxnSpPr>
        <p:spPr>
          <a:xfrm>
            <a:off x="3886200" y="2590800"/>
            <a:ext cx="0" cy="476250"/>
          </a:xfrm>
          <a:prstGeom prst="straightConnector1">
            <a:avLst/>
          </a:prstGeom>
          <a:noFill/>
          <a:ln w="28575" cap="flat" cmpd="sng">
            <a:solidFill>
              <a:schemeClr val="dk1"/>
            </a:solidFill>
            <a:prstDash val="solid"/>
            <a:miter lim="800000"/>
            <a:headEnd type="none" w="med" len="med"/>
            <a:tailEnd type="none" w="med" len="med"/>
          </a:ln>
        </p:spPr>
      </p:cxnSp>
      <p:cxnSp>
        <p:nvCxnSpPr>
          <p:cNvPr id="551" name="Google Shape;551;p53"/>
          <p:cNvCxnSpPr/>
          <p:nvPr/>
        </p:nvCxnSpPr>
        <p:spPr>
          <a:xfrm>
            <a:off x="4724400" y="2286000"/>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552" name="Google Shape;552;p53"/>
          <p:cNvCxnSpPr/>
          <p:nvPr/>
        </p:nvCxnSpPr>
        <p:spPr>
          <a:xfrm>
            <a:off x="7772400" y="2590800"/>
            <a:ext cx="0" cy="457200"/>
          </a:xfrm>
          <a:prstGeom prst="straightConnector1">
            <a:avLst/>
          </a:prstGeom>
          <a:noFill/>
          <a:ln w="28575" cap="flat" cmpd="sng">
            <a:solidFill>
              <a:schemeClr val="dk1"/>
            </a:solidFill>
            <a:prstDash val="solid"/>
            <a:miter lim="800000"/>
            <a:headEnd type="none" w="med" len="med"/>
            <a:tailEnd type="none" w="med" len="med"/>
          </a:ln>
        </p:spPr>
      </p:cxnSp>
      <p:sp>
        <p:nvSpPr>
          <p:cNvPr id="553" name="Google Shape;553;p53"/>
          <p:cNvSpPr txBox="1"/>
          <p:nvPr/>
        </p:nvSpPr>
        <p:spPr>
          <a:xfrm>
            <a:off x="3886200" y="1752600"/>
            <a:ext cx="1752600" cy="544512"/>
          </a:xfrm>
          <a:prstGeom prst="rect">
            <a:avLst/>
          </a:prstGeom>
          <a:solidFill>
            <a:srgbClr val="F4C7C6"/>
          </a:solidFill>
          <a:ln w="28575"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Variation</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4" name="Google Shape;554;p53"/>
          <p:cNvSpPr txBox="1"/>
          <p:nvPr/>
        </p:nvSpPr>
        <p:spPr>
          <a:xfrm>
            <a:off x="3051175" y="3049587"/>
            <a:ext cx="1673225" cy="528637"/>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Variance</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5" name="Google Shape;555;p53"/>
          <p:cNvSpPr txBox="1"/>
          <p:nvPr/>
        </p:nvSpPr>
        <p:spPr>
          <a:xfrm>
            <a:off x="4876800" y="3049587"/>
            <a:ext cx="1751012" cy="955675"/>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Standard Deviation</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6" name="Google Shape;556;p53"/>
          <p:cNvSpPr txBox="1"/>
          <p:nvPr/>
        </p:nvSpPr>
        <p:spPr>
          <a:xfrm>
            <a:off x="6859587" y="3049587"/>
            <a:ext cx="2055812" cy="955675"/>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Coefficient of Variation</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57" name="Google Shape;557;p53"/>
          <p:cNvCxnSpPr/>
          <p:nvPr/>
        </p:nvCxnSpPr>
        <p:spPr>
          <a:xfrm>
            <a:off x="3200400" y="3581400"/>
            <a:ext cx="0" cy="2133600"/>
          </a:xfrm>
          <a:prstGeom prst="straightConnector1">
            <a:avLst/>
          </a:prstGeom>
          <a:noFill/>
          <a:ln w="28575" cap="flat" cmpd="sng">
            <a:solidFill>
              <a:schemeClr val="dk1"/>
            </a:solidFill>
            <a:prstDash val="solid"/>
            <a:miter lim="800000"/>
            <a:headEnd type="none" w="med" len="med"/>
            <a:tailEnd type="none" w="med" len="med"/>
          </a:ln>
        </p:spPr>
      </p:cxnSp>
      <p:cxnSp>
        <p:nvCxnSpPr>
          <p:cNvPr id="558" name="Google Shape;558;p53"/>
          <p:cNvCxnSpPr/>
          <p:nvPr/>
        </p:nvCxnSpPr>
        <p:spPr>
          <a:xfrm>
            <a:off x="5143500" y="4859337"/>
            <a:ext cx="322262" cy="0"/>
          </a:xfrm>
          <a:prstGeom prst="straightConnector1">
            <a:avLst/>
          </a:prstGeom>
          <a:noFill/>
          <a:ln w="28575" cap="flat" cmpd="sng">
            <a:solidFill>
              <a:schemeClr val="dk1"/>
            </a:solidFill>
            <a:prstDash val="solid"/>
            <a:miter lim="800000"/>
            <a:headEnd type="none" w="med" len="med"/>
            <a:tailEnd type="none" w="med" len="med"/>
          </a:ln>
        </p:spPr>
      </p:cxnSp>
      <p:sp>
        <p:nvSpPr>
          <p:cNvPr id="559" name="Google Shape;559;p53"/>
          <p:cNvSpPr txBox="1"/>
          <p:nvPr/>
        </p:nvSpPr>
        <p:spPr>
          <a:xfrm>
            <a:off x="3355975" y="4310062"/>
            <a:ext cx="1673225" cy="758825"/>
          </a:xfrm>
          <a:prstGeom prst="rect">
            <a:avLst/>
          </a:prstGeom>
          <a:solidFill>
            <a:srgbClr val="B9B9ED"/>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8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Population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50000"/>
              </a:lnSpc>
              <a:spcBef>
                <a:spcPts val="120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Variance</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60" name="Google Shape;560;p53"/>
          <p:cNvCxnSpPr/>
          <p:nvPr/>
        </p:nvCxnSpPr>
        <p:spPr>
          <a:xfrm>
            <a:off x="3200400" y="5715000"/>
            <a:ext cx="381000" cy="0"/>
          </a:xfrm>
          <a:prstGeom prst="straightConnector1">
            <a:avLst/>
          </a:prstGeom>
          <a:noFill/>
          <a:ln w="28575" cap="flat" cmpd="sng">
            <a:solidFill>
              <a:schemeClr val="dk1"/>
            </a:solidFill>
            <a:prstDash val="solid"/>
            <a:miter lim="800000"/>
            <a:headEnd type="none" w="med" len="med"/>
            <a:tailEnd type="none" w="med" len="med"/>
          </a:ln>
        </p:spPr>
      </p:cxnSp>
      <p:sp>
        <p:nvSpPr>
          <p:cNvPr id="561" name="Google Shape;561;p53"/>
          <p:cNvSpPr txBox="1"/>
          <p:nvPr/>
        </p:nvSpPr>
        <p:spPr>
          <a:xfrm>
            <a:off x="3355975" y="5300662"/>
            <a:ext cx="1520825" cy="795337"/>
          </a:xfrm>
          <a:prstGeom prst="rect">
            <a:avLst/>
          </a:prstGeom>
          <a:solidFill>
            <a:srgbClr val="B9B9ED"/>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7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Sample </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70000"/>
              </a:lnSpc>
              <a:spcBef>
                <a:spcPts val="120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Variance</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62" name="Google Shape;562;p53"/>
          <p:cNvCxnSpPr/>
          <p:nvPr/>
        </p:nvCxnSpPr>
        <p:spPr>
          <a:xfrm>
            <a:off x="5143500" y="4038600"/>
            <a:ext cx="0" cy="1887537"/>
          </a:xfrm>
          <a:prstGeom prst="straightConnector1">
            <a:avLst/>
          </a:prstGeom>
          <a:noFill/>
          <a:ln w="28575" cap="flat" cmpd="sng">
            <a:solidFill>
              <a:schemeClr val="dk1"/>
            </a:solidFill>
            <a:prstDash val="solid"/>
            <a:miter lim="800000"/>
            <a:headEnd type="none" w="med" len="med"/>
            <a:tailEnd type="none" w="med" len="med"/>
          </a:ln>
        </p:spPr>
      </p:cxnSp>
      <p:cxnSp>
        <p:nvCxnSpPr>
          <p:cNvPr id="563" name="Google Shape;563;p53"/>
          <p:cNvCxnSpPr/>
          <p:nvPr/>
        </p:nvCxnSpPr>
        <p:spPr>
          <a:xfrm>
            <a:off x="5143500" y="5926137"/>
            <a:ext cx="419100" cy="0"/>
          </a:xfrm>
          <a:prstGeom prst="straightConnector1">
            <a:avLst/>
          </a:prstGeom>
          <a:noFill/>
          <a:ln w="28575" cap="flat" cmpd="sng">
            <a:solidFill>
              <a:schemeClr val="dk1"/>
            </a:solidFill>
            <a:prstDash val="solid"/>
            <a:miter lim="800000"/>
            <a:headEnd type="none" w="med" len="med"/>
            <a:tailEnd type="none" w="med" len="med"/>
          </a:ln>
        </p:spPr>
      </p:cxnSp>
      <p:sp>
        <p:nvSpPr>
          <p:cNvPr id="564" name="Google Shape;564;p53"/>
          <p:cNvSpPr txBox="1"/>
          <p:nvPr/>
        </p:nvSpPr>
        <p:spPr>
          <a:xfrm>
            <a:off x="5489575" y="4191000"/>
            <a:ext cx="1673225" cy="1123950"/>
          </a:xfrm>
          <a:prstGeom prst="rect">
            <a:avLst/>
          </a:prstGeom>
          <a:solidFill>
            <a:srgbClr val="B9B9ED"/>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8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Population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50000"/>
              </a:lnSpc>
              <a:spcBef>
                <a:spcPts val="120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Standard</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50000"/>
              </a:lnSpc>
              <a:spcBef>
                <a:spcPts val="120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Deviation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5" name="Google Shape;565;p53"/>
          <p:cNvSpPr txBox="1"/>
          <p:nvPr/>
        </p:nvSpPr>
        <p:spPr>
          <a:xfrm>
            <a:off x="5565775" y="5410200"/>
            <a:ext cx="1520825" cy="1233487"/>
          </a:xfrm>
          <a:prstGeom prst="rect">
            <a:avLst/>
          </a:prstGeom>
          <a:solidFill>
            <a:srgbClr val="B9B9ED"/>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7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Sample </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70000"/>
              </a:lnSpc>
              <a:spcBef>
                <a:spcPts val="120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Standard </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70000"/>
              </a:lnSpc>
              <a:spcBef>
                <a:spcPts val="120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Deviation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66" name="Google Shape;566;p53"/>
          <p:cNvCxnSpPr/>
          <p:nvPr/>
        </p:nvCxnSpPr>
        <p:spPr>
          <a:xfrm>
            <a:off x="685800" y="2590800"/>
            <a:ext cx="0" cy="1187450"/>
          </a:xfrm>
          <a:prstGeom prst="straightConnector1">
            <a:avLst/>
          </a:prstGeom>
          <a:noFill/>
          <a:ln w="28575" cap="flat" cmpd="sng">
            <a:solidFill>
              <a:schemeClr val="dk1"/>
            </a:solidFill>
            <a:prstDash val="solid"/>
            <a:miter lim="800000"/>
            <a:headEnd type="none" w="med" len="med"/>
            <a:tailEnd type="none" w="med" len="med"/>
          </a:ln>
        </p:spPr>
      </p:cxnSp>
      <p:sp>
        <p:nvSpPr>
          <p:cNvPr id="567" name="Google Shape;567;p53"/>
          <p:cNvSpPr txBox="1"/>
          <p:nvPr/>
        </p:nvSpPr>
        <p:spPr>
          <a:xfrm>
            <a:off x="1679575" y="3048000"/>
            <a:ext cx="1216025" cy="528637"/>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Range</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8" name="Google Shape;568;p53"/>
          <p:cNvSpPr txBox="1"/>
          <p:nvPr/>
        </p:nvSpPr>
        <p:spPr>
          <a:xfrm>
            <a:off x="152400" y="3733800"/>
            <a:ext cx="1981200" cy="831850"/>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Interquartile Range</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69" name="Google Shape;569;p53"/>
          <p:cNvCxnSpPr/>
          <p:nvPr/>
        </p:nvCxnSpPr>
        <p:spPr>
          <a:xfrm>
            <a:off x="5638800" y="2590800"/>
            <a:ext cx="0" cy="457200"/>
          </a:xfrm>
          <a:prstGeom prst="straightConnector1">
            <a:avLst/>
          </a:prstGeom>
          <a:noFill/>
          <a:ln w="28575" cap="flat" cmpd="sng">
            <a:solidFill>
              <a:schemeClr val="dk1"/>
            </a:solidFill>
            <a:prstDash val="solid"/>
            <a:miter lim="800000"/>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4"/>
          <p:cNvSpPr txBox="1"/>
          <p:nvPr/>
        </p:nvSpPr>
        <p:spPr>
          <a:xfrm>
            <a:off x="5334000" y="4940300"/>
            <a:ext cx="25908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75" name="Google Shape;575;p54"/>
          <p:cNvSpPr txBox="1"/>
          <p:nvPr/>
        </p:nvSpPr>
        <p:spPr>
          <a:xfrm>
            <a:off x="685800" y="4940300"/>
            <a:ext cx="25908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76" name="Google Shape;576;p54"/>
          <p:cNvSpPr txBox="1"/>
          <p:nvPr/>
        </p:nvSpPr>
        <p:spPr>
          <a:xfrm>
            <a:off x="2057400" y="3505200"/>
            <a:ext cx="4495800" cy="6858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77" name="Google Shape;577;p54"/>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Range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578" name="Google Shape;578;p54"/>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Measure of Variation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Difference between the Largest and the Smallest Observations: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lnSpc>
                <a:spcPct val="100000"/>
              </a:lnSpc>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lnSpc>
                <a:spcPct val="110000"/>
              </a:lnSpc>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6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Ignores How Data are Distributed</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SzPts val="1740"/>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spcBef>
                <a:spcPts val="580"/>
              </a:spcBef>
              <a:spcAft>
                <a:spcPts val="0"/>
              </a:spcAft>
              <a:buSzPts val="1740"/>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579" name="Google Shape;579;p54"/>
          <p:cNvPicPr preferRelativeResize="0"/>
          <p:nvPr/>
        </p:nvPicPr>
        <p:blipFill rotWithShape="1">
          <a:blip r:embed="rId1"/>
          <a:srcRect/>
          <a:stretch>
            <a:fillRect/>
          </a:stretch>
        </p:blipFill>
        <p:spPr>
          <a:xfrm>
            <a:off x="2133600" y="3513137"/>
            <a:ext cx="4343400" cy="677862"/>
          </a:xfrm>
          <a:prstGeom prst="rect">
            <a:avLst/>
          </a:prstGeom>
          <a:noFill/>
          <a:ln>
            <a:noFill/>
          </a:ln>
        </p:spPr>
      </p:pic>
      <p:cxnSp>
        <p:nvCxnSpPr>
          <p:cNvPr id="580" name="Google Shape;580;p54"/>
          <p:cNvCxnSpPr/>
          <p:nvPr/>
        </p:nvCxnSpPr>
        <p:spPr>
          <a:xfrm>
            <a:off x="703262" y="5778500"/>
            <a:ext cx="3049587" cy="0"/>
          </a:xfrm>
          <a:prstGeom prst="straightConnector1">
            <a:avLst/>
          </a:prstGeom>
          <a:noFill/>
          <a:ln w="12700" cap="flat" cmpd="sng">
            <a:solidFill>
              <a:srgbClr val="FFFFCC"/>
            </a:solidFill>
            <a:prstDash val="solid"/>
            <a:miter lim="800000"/>
            <a:headEnd type="none" w="med" len="med"/>
            <a:tailEnd type="none" w="med" len="med"/>
          </a:ln>
        </p:spPr>
      </p:cxnSp>
      <p:sp>
        <p:nvSpPr>
          <p:cNvPr id="581" name="Google Shape;581;p54"/>
          <p:cNvSpPr/>
          <p:nvPr/>
        </p:nvSpPr>
        <p:spPr>
          <a:xfrm>
            <a:off x="762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82" name="Google Shape;582;p54"/>
          <p:cNvSpPr/>
          <p:nvPr/>
        </p:nvSpPr>
        <p:spPr>
          <a:xfrm>
            <a:off x="17526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83" name="Google Shape;583;p54"/>
          <p:cNvSpPr/>
          <p:nvPr/>
        </p:nvSpPr>
        <p:spPr>
          <a:xfrm>
            <a:off x="3429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84" name="Google Shape;584;p54"/>
          <p:cNvSpPr/>
          <p:nvPr/>
        </p:nvSpPr>
        <p:spPr>
          <a:xfrm>
            <a:off x="2286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85" name="Google Shape;585;p54"/>
          <p:cNvSpPr/>
          <p:nvPr/>
        </p:nvSpPr>
        <p:spPr>
          <a:xfrm>
            <a:off x="28956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86" name="Google Shape;586;p54"/>
          <p:cNvSpPr/>
          <p:nvPr/>
        </p:nvSpPr>
        <p:spPr>
          <a:xfrm>
            <a:off x="12954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87" name="Google Shape;587;p54"/>
          <p:cNvSpPr txBox="1"/>
          <p:nvPr/>
        </p:nvSpPr>
        <p:spPr>
          <a:xfrm>
            <a:off x="685800" y="5778500"/>
            <a:ext cx="3057525"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7      8      9     10     11     12</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8" name="Google Shape;588;p54"/>
          <p:cNvSpPr txBox="1"/>
          <p:nvPr/>
        </p:nvSpPr>
        <p:spPr>
          <a:xfrm>
            <a:off x="762000" y="4940300"/>
            <a:ext cx="2752725" cy="45402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Range = 12 - 7 = 5</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89" name="Google Shape;589;p54"/>
          <p:cNvCxnSpPr/>
          <p:nvPr/>
        </p:nvCxnSpPr>
        <p:spPr>
          <a:xfrm>
            <a:off x="5275262" y="5778500"/>
            <a:ext cx="3049587" cy="0"/>
          </a:xfrm>
          <a:prstGeom prst="straightConnector1">
            <a:avLst/>
          </a:prstGeom>
          <a:noFill/>
          <a:ln w="12700" cap="flat" cmpd="sng">
            <a:solidFill>
              <a:srgbClr val="FFFFCC"/>
            </a:solidFill>
            <a:prstDash val="solid"/>
            <a:miter lim="800000"/>
            <a:headEnd type="none" w="med" len="med"/>
            <a:tailEnd type="none" w="med" len="med"/>
          </a:ln>
        </p:spPr>
      </p:cxnSp>
      <p:sp>
        <p:nvSpPr>
          <p:cNvPr id="590" name="Google Shape;590;p54"/>
          <p:cNvSpPr txBox="1"/>
          <p:nvPr/>
        </p:nvSpPr>
        <p:spPr>
          <a:xfrm>
            <a:off x="5253037" y="5773737"/>
            <a:ext cx="3057525"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panose="020206030504050203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7      8      9     10     11     12</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1" name="Google Shape;591;p54"/>
          <p:cNvSpPr/>
          <p:nvPr/>
        </p:nvSpPr>
        <p:spPr>
          <a:xfrm>
            <a:off x="5334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92" name="Google Shape;592;p54"/>
          <p:cNvSpPr/>
          <p:nvPr/>
        </p:nvSpPr>
        <p:spPr>
          <a:xfrm>
            <a:off x="6858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93" name="Google Shape;593;p54"/>
          <p:cNvSpPr/>
          <p:nvPr/>
        </p:nvSpPr>
        <p:spPr>
          <a:xfrm>
            <a:off x="8001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94" name="Google Shape;594;p54"/>
          <p:cNvSpPr/>
          <p:nvPr/>
        </p:nvSpPr>
        <p:spPr>
          <a:xfrm>
            <a:off x="74676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95" name="Google Shape;595;p54"/>
          <p:cNvSpPr/>
          <p:nvPr/>
        </p:nvSpPr>
        <p:spPr>
          <a:xfrm>
            <a:off x="8001000" y="54737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96" name="Google Shape;596;p54"/>
          <p:cNvSpPr/>
          <p:nvPr/>
        </p:nvSpPr>
        <p:spPr>
          <a:xfrm>
            <a:off x="8001000" y="53213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97" name="Google Shape;597;p54"/>
          <p:cNvSpPr txBox="1"/>
          <p:nvPr/>
        </p:nvSpPr>
        <p:spPr>
          <a:xfrm>
            <a:off x="5410200" y="4787900"/>
            <a:ext cx="238125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598" name="Google Shape;598;p54"/>
          <p:cNvSpPr txBox="1"/>
          <p:nvPr/>
        </p:nvSpPr>
        <p:spPr>
          <a:xfrm>
            <a:off x="5405437" y="4935537"/>
            <a:ext cx="2752725" cy="45402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Range = 12 - 7 = 5</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99" name="Google Shape;599;p54"/>
          <p:cNvCxnSpPr/>
          <p:nvPr/>
        </p:nvCxnSpPr>
        <p:spPr>
          <a:xfrm>
            <a:off x="609600" y="5778500"/>
            <a:ext cx="3124200" cy="0"/>
          </a:xfrm>
          <a:prstGeom prst="straightConnector1">
            <a:avLst/>
          </a:prstGeom>
          <a:noFill/>
          <a:ln w="28575" cap="flat" cmpd="sng">
            <a:solidFill>
              <a:schemeClr val="dk1"/>
            </a:solidFill>
            <a:prstDash val="solid"/>
            <a:miter lim="800000"/>
            <a:headEnd type="none" w="med" len="med"/>
            <a:tailEnd type="none" w="med" len="med"/>
          </a:ln>
        </p:spPr>
      </p:cxnSp>
      <p:cxnSp>
        <p:nvCxnSpPr>
          <p:cNvPr id="600" name="Google Shape;600;p54"/>
          <p:cNvCxnSpPr/>
          <p:nvPr/>
        </p:nvCxnSpPr>
        <p:spPr>
          <a:xfrm>
            <a:off x="5257800" y="5778500"/>
            <a:ext cx="3124200" cy="0"/>
          </a:xfrm>
          <a:prstGeom prst="straightConnector1">
            <a:avLst/>
          </a:prstGeom>
          <a:noFill/>
          <a:ln w="28575" cap="flat" cmpd="sng">
            <a:solidFill>
              <a:schemeClr val="dk1"/>
            </a:solidFill>
            <a:prstDash val="solid"/>
            <a:miter lim="800000"/>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28"/>
          <p:cNvPicPr preferRelativeResize="0"/>
          <p:nvPr/>
        </p:nvPicPr>
        <p:blipFill rotWithShape="1">
          <a:blip r:embed="rId1"/>
          <a:srcRect/>
          <a:stretch>
            <a:fillRect/>
          </a:stretch>
        </p:blipFill>
        <p:spPr>
          <a:xfrm>
            <a:off x="1187450" y="2636837"/>
            <a:ext cx="6286500" cy="2466975"/>
          </a:xfrm>
          <a:prstGeom prst="rect">
            <a:avLst/>
          </a:prstGeom>
          <a:noFill/>
          <a:ln>
            <a:noFill/>
          </a:ln>
        </p:spPr>
      </p:pic>
      <p:sp>
        <p:nvSpPr>
          <p:cNvPr id="270" name="Google Shape;270;p28"/>
          <p:cNvSpPr txBox="1">
            <a:spLocks noGrp="1"/>
          </p:cNvSpPr>
          <p:nvPr>
            <p:ph type="title" idx="4294967295"/>
          </p:nvPr>
        </p:nvSpPr>
        <p:spPr>
          <a:xfrm>
            <a:off x="1350962" y="228600"/>
            <a:ext cx="7793037" cy="11430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panose="020B0604030504040204"/>
              <a:buNone/>
            </a:pPr>
            <a:r>
              <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rPr>
              <a:t>Data Science and Data Analytics.</a:t>
            </a:r>
            <a:endPar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Quartiles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606" name="Google Shape;606;p55"/>
          <p:cNvSpPr txBox="1">
            <a:spLocks noGrp="1"/>
          </p:cNvSpPr>
          <p:nvPr>
            <p:ph type="body" idx="1"/>
          </p:nvPr>
        </p:nvSpPr>
        <p:spPr>
          <a:xfrm>
            <a:off x="609600" y="1484312"/>
            <a:ext cx="85344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9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Split Ordered Data into 4 Quarters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lnSpc>
                <a:spcPct val="90000"/>
              </a:lnSpc>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spcBef>
                <a:spcPts val="580"/>
              </a:spcBef>
              <a:spcAft>
                <a:spcPts val="0"/>
              </a:spcAft>
              <a:buSzPts val="1740"/>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07" name="Google Shape;607;p55"/>
          <p:cNvSpPr txBox="1"/>
          <p:nvPr/>
        </p:nvSpPr>
        <p:spPr>
          <a:xfrm>
            <a:off x="1524000" y="2057400"/>
            <a:ext cx="1371600" cy="609600"/>
          </a:xfrm>
          <a:prstGeom prst="rect">
            <a:avLst/>
          </a:prstGeom>
          <a:solidFill>
            <a:srgbClr val="FF99CC"/>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08" name="Google Shape;608;p55"/>
          <p:cNvSpPr txBox="1"/>
          <p:nvPr/>
        </p:nvSpPr>
        <p:spPr>
          <a:xfrm>
            <a:off x="2895600" y="2057400"/>
            <a:ext cx="1371600" cy="609600"/>
          </a:xfrm>
          <a:prstGeom prst="rect">
            <a:avLst/>
          </a:prstGeom>
          <a:solidFill>
            <a:srgbClr val="FF9900"/>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09" name="Google Shape;609;p55"/>
          <p:cNvSpPr txBox="1"/>
          <p:nvPr/>
        </p:nvSpPr>
        <p:spPr>
          <a:xfrm>
            <a:off x="4267200" y="2057400"/>
            <a:ext cx="1371600" cy="609600"/>
          </a:xfrm>
          <a:prstGeom prst="rect">
            <a:avLst/>
          </a:prstGeom>
          <a:solidFill>
            <a:srgbClr val="99CC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10" name="Google Shape;610;p55"/>
          <p:cNvSpPr txBox="1"/>
          <p:nvPr/>
        </p:nvSpPr>
        <p:spPr>
          <a:xfrm>
            <a:off x="5638800" y="2057400"/>
            <a:ext cx="1371600" cy="609600"/>
          </a:xfrm>
          <a:prstGeom prst="rect">
            <a:avLst/>
          </a:prstGeom>
          <a:solidFill>
            <a:srgbClr val="66FF33"/>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11" name="Google Shape;611;p55"/>
          <p:cNvSpPr txBox="1"/>
          <p:nvPr/>
        </p:nvSpPr>
        <p:spPr>
          <a:xfrm>
            <a:off x="1822450" y="2203450"/>
            <a:ext cx="923925" cy="5159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chemeClr val="dk1"/>
              </a:buClr>
              <a:buSzPts val="2800"/>
              <a:buFont typeface="Arial" panose="020B0604020202020204"/>
              <a:buNone/>
            </a:pPr>
            <a:r>
              <a:rPr lang="en-US" sz="2800" b="1" i="0" u="none">
                <a:solidFill>
                  <a:schemeClr val="dk1"/>
                </a:solidFill>
                <a:latin typeface="Arial" panose="020B0604020202020204"/>
                <a:ea typeface="Arial" panose="020B0604020202020204"/>
                <a:cs typeface="Arial" panose="020B0604020202020204"/>
                <a:sym typeface="Arial" panose="020B0604020202020204"/>
              </a:rPr>
              <a:t>25%</a:t>
            </a:r>
            <a:endParaRPr lang="en-US" sz="2800" b="1"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12" name="Google Shape;612;p55"/>
          <p:cNvSpPr txBox="1"/>
          <p:nvPr/>
        </p:nvSpPr>
        <p:spPr>
          <a:xfrm>
            <a:off x="3041650" y="2203450"/>
            <a:ext cx="923925" cy="5159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chemeClr val="dk1"/>
              </a:buClr>
              <a:buSzPts val="2800"/>
              <a:buFont typeface="Arial" panose="020B0604020202020204"/>
              <a:buNone/>
            </a:pPr>
            <a:r>
              <a:rPr lang="en-US" sz="2800" b="1" i="0" u="none">
                <a:solidFill>
                  <a:schemeClr val="dk1"/>
                </a:solidFill>
                <a:latin typeface="Arial" panose="020B0604020202020204"/>
                <a:ea typeface="Arial" panose="020B0604020202020204"/>
                <a:cs typeface="Arial" panose="020B0604020202020204"/>
                <a:sym typeface="Arial" panose="020B0604020202020204"/>
              </a:rPr>
              <a:t>25%</a:t>
            </a:r>
            <a:endParaRPr lang="en-US" sz="2800" b="1"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13" name="Google Shape;613;p55"/>
          <p:cNvSpPr txBox="1"/>
          <p:nvPr/>
        </p:nvSpPr>
        <p:spPr>
          <a:xfrm>
            <a:off x="4489450" y="2203450"/>
            <a:ext cx="923925" cy="5159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chemeClr val="dk1"/>
              </a:buClr>
              <a:buSzPts val="2800"/>
              <a:buFont typeface="Arial" panose="020B0604020202020204"/>
              <a:buNone/>
            </a:pPr>
            <a:r>
              <a:rPr lang="en-US" sz="2800" b="1" i="0" u="none">
                <a:solidFill>
                  <a:schemeClr val="dk1"/>
                </a:solidFill>
                <a:latin typeface="Arial" panose="020B0604020202020204"/>
                <a:ea typeface="Arial" panose="020B0604020202020204"/>
                <a:cs typeface="Arial" panose="020B0604020202020204"/>
                <a:sym typeface="Arial" panose="020B0604020202020204"/>
              </a:rPr>
              <a:t>25%</a:t>
            </a:r>
            <a:endParaRPr lang="en-US" sz="2800" b="1"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14" name="Google Shape;614;p55"/>
          <p:cNvSpPr txBox="1"/>
          <p:nvPr/>
        </p:nvSpPr>
        <p:spPr>
          <a:xfrm>
            <a:off x="5861050" y="2203450"/>
            <a:ext cx="923925" cy="5159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chemeClr val="dk1"/>
              </a:buClr>
              <a:buSzPts val="2800"/>
              <a:buFont typeface="Arial" panose="020B0604020202020204"/>
              <a:buNone/>
            </a:pPr>
            <a:r>
              <a:rPr lang="en-US" sz="2800" b="1" i="0" u="none">
                <a:solidFill>
                  <a:schemeClr val="dk1"/>
                </a:solidFill>
                <a:latin typeface="Arial" panose="020B0604020202020204"/>
                <a:ea typeface="Arial" panose="020B0604020202020204"/>
                <a:cs typeface="Arial" panose="020B0604020202020204"/>
                <a:sym typeface="Arial" panose="020B0604020202020204"/>
              </a:rPr>
              <a:t>25%</a:t>
            </a:r>
            <a:endParaRPr lang="en-US" sz="2800" b="1"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615" name="Google Shape;615;p55"/>
          <p:cNvPicPr preferRelativeResize="0"/>
          <p:nvPr/>
        </p:nvPicPr>
        <p:blipFill rotWithShape="1">
          <a:blip r:embed="rId1"/>
          <a:srcRect/>
          <a:stretch>
            <a:fillRect/>
          </a:stretch>
        </p:blipFill>
        <p:spPr>
          <a:xfrm>
            <a:off x="2514600" y="2871787"/>
            <a:ext cx="762000" cy="635000"/>
          </a:xfrm>
          <a:prstGeom prst="rect">
            <a:avLst/>
          </a:prstGeom>
          <a:noFill/>
          <a:ln>
            <a:noFill/>
          </a:ln>
        </p:spPr>
      </p:pic>
      <p:pic>
        <p:nvPicPr>
          <p:cNvPr id="616" name="Google Shape;616;p55"/>
          <p:cNvPicPr preferRelativeResize="0"/>
          <p:nvPr/>
        </p:nvPicPr>
        <p:blipFill rotWithShape="1">
          <a:blip r:embed="rId2"/>
          <a:srcRect/>
          <a:stretch>
            <a:fillRect/>
          </a:stretch>
        </p:blipFill>
        <p:spPr>
          <a:xfrm>
            <a:off x="3898900" y="2895600"/>
            <a:ext cx="825500" cy="635000"/>
          </a:xfrm>
          <a:prstGeom prst="rect">
            <a:avLst/>
          </a:prstGeom>
          <a:noFill/>
          <a:ln>
            <a:noFill/>
          </a:ln>
        </p:spPr>
      </p:pic>
      <p:pic>
        <p:nvPicPr>
          <p:cNvPr id="617" name="Google Shape;617;p55"/>
          <p:cNvPicPr preferRelativeResize="0"/>
          <p:nvPr/>
        </p:nvPicPr>
        <p:blipFill rotWithShape="1">
          <a:blip r:embed="rId3"/>
          <a:srcRect/>
          <a:stretch>
            <a:fillRect/>
          </a:stretch>
        </p:blipFill>
        <p:spPr>
          <a:xfrm>
            <a:off x="5318125" y="2871787"/>
            <a:ext cx="793750" cy="635000"/>
          </a:xfrm>
          <a:prstGeom prst="rect">
            <a:avLst/>
          </a:prstGeom>
          <a:noFill/>
          <a:ln>
            <a:noFill/>
          </a:ln>
        </p:spPr>
      </p:pic>
      <p:sp>
        <p:nvSpPr>
          <p:cNvPr id="618" name="Google Shape;618;p55"/>
          <p:cNvSpPr txBox="1"/>
          <p:nvPr/>
        </p:nvSpPr>
        <p:spPr>
          <a:xfrm>
            <a:off x="528637" y="4195762"/>
            <a:ext cx="8081962" cy="454025"/>
          </a:xfrm>
          <a:prstGeom prst="rect">
            <a:avLst/>
          </a:prstGeom>
          <a:solidFill>
            <a:srgbClr val="FFFF99"/>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in Ordered Array:  11   12   13   16   16   17   18   21   22  </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9" name="Google Shape;619;p55"/>
          <p:cNvSpPr/>
          <p:nvPr/>
        </p:nvSpPr>
        <p:spPr>
          <a:xfrm rot="-5400000">
            <a:off x="4152900" y="2628900"/>
            <a:ext cx="228600" cy="4572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20" name="Google Shape;620;p55"/>
          <p:cNvSpPr/>
          <p:nvPr/>
        </p:nvSpPr>
        <p:spPr>
          <a:xfrm rot="-5400000">
            <a:off x="5524500" y="2628900"/>
            <a:ext cx="228600" cy="4572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21" name="Google Shape;621;p55"/>
          <p:cNvSpPr/>
          <p:nvPr/>
        </p:nvSpPr>
        <p:spPr>
          <a:xfrm rot="-5400000">
            <a:off x="2781300" y="2628900"/>
            <a:ext cx="228600" cy="4572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endParaRPr sz="4100">
              <a:solidFill>
                <a:schemeClr val="dk2"/>
              </a:solidFill>
              <a:latin typeface="Tahoma" panose="020B0604030504040204"/>
              <a:ea typeface="Tahoma" panose="020B0604030504040204"/>
              <a:cs typeface="Tahoma" panose="020B0604030504040204"/>
              <a:sym typeface="Tahoma" panose="020B0604030504040204"/>
            </a:endParaRPr>
          </a:p>
        </p:txBody>
      </p:sp>
      <p:pic>
        <p:nvPicPr>
          <p:cNvPr id="627" name="Google Shape;627;p56"/>
          <p:cNvPicPr preferRelativeResize="0">
            <a:picLocks noGrp="1"/>
          </p:cNvPicPr>
          <p:nvPr>
            <p:ph type="body" idx="1"/>
          </p:nvPr>
        </p:nvPicPr>
        <p:blipFill rotWithShape="1">
          <a:blip r:embed="rId1"/>
          <a:srcRect/>
          <a:stretch>
            <a:fillRect/>
          </a:stretch>
        </p:blipFill>
        <p:spPr>
          <a:xfrm>
            <a:off x="1725612" y="2463800"/>
            <a:ext cx="6302375" cy="33416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7"/>
          <p:cNvSpPr txBox="1"/>
          <p:nvPr/>
        </p:nvSpPr>
        <p:spPr>
          <a:xfrm>
            <a:off x="5638800" y="6248400"/>
            <a:ext cx="533400" cy="381000"/>
          </a:xfrm>
          <a:prstGeom prst="rect">
            <a:avLst/>
          </a:prstGeom>
          <a:solidFill>
            <a:srgbClr val="FFAB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633" name="Google Shape;633;p57"/>
          <p:cNvPicPr preferRelativeResize="0"/>
          <p:nvPr/>
        </p:nvPicPr>
        <p:blipFill rotWithShape="1">
          <a:blip r:embed="rId1"/>
          <a:srcRect/>
          <a:stretch>
            <a:fillRect/>
          </a:stretch>
        </p:blipFill>
        <p:spPr>
          <a:xfrm>
            <a:off x="4038600" y="5106987"/>
            <a:ext cx="2895600" cy="1528762"/>
          </a:xfrm>
          <a:prstGeom prst="rect">
            <a:avLst/>
          </a:prstGeom>
          <a:noFill/>
          <a:ln>
            <a:noFill/>
          </a:ln>
        </p:spPr>
      </p:pic>
      <p:sp>
        <p:nvSpPr>
          <p:cNvPr id="634" name="Google Shape;634;p57"/>
          <p:cNvSpPr txBox="1"/>
          <p:nvPr/>
        </p:nvSpPr>
        <p:spPr>
          <a:xfrm>
            <a:off x="5562600" y="4267200"/>
            <a:ext cx="838200" cy="381000"/>
          </a:xfrm>
          <a:prstGeom prst="rect">
            <a:avLst/>
          </a:prstGeom>
          <a:solidFill>
            <a:srgbClr val="FFAB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35" name="Google Shape;635;p57"/>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Important Measure of Variation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Shows Variation about the Mean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Sample Variance: </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Population Variance:</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636" name="Google Shape;636;p57"/>
          <p:cNvPicPr preferRelativeResize="0"/>
          <p:nvPr/>
        </p:nvPicPr>
        <p:blipFill rotWithShape="1">
          <a:blip r:embed="rId2"/>
          <a:srcRect/>
          <a:stretch>
            <a:fillRect/>
          </a:stretch>
        </p:blipFill>
        <p:spPr>
          <a:xfrm>
            <a:off x="4114800" y="3124200"/>
            <a:ext cx="2971800" cy="1549400"/>
          </a:xfrm>
          <a:prstGeom prst="rect">
            <a:avLst/>
          </a:prstGeom>
          <a:noFill/>
          <a:ln>
            <a:noFill/>
          </a:ln>
        </p:spPr>
      </p:pic>
      <p:sp>
        <p:nvSpPr>
          <p:cNvPr id="637" name="Google Shape;637;p5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6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Variance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8"/>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Standard Deviation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643" name="Google Shape;643;p58"/>
          <p:cNvSpPr txBox="1">
            <a:spLocks noGrp="1"/>
          </p:cNvSpPr>
          <p:nvPr>
            <p:ph type="body" idx="1"/>
          </p:nvPr>
        </p:nvSpPr>
        <p:spPr>
          <a:xfrm>
            <a:off x="838200" y="152400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Most Important Measure of Variation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Shows Variation about the Mean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Has the Same Units as the Original Data</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Sample Standard Deviation:</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8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Population Standard Deviation:</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644" name="Google Shape;644;p58"/>
          <p:cNvPicPr preferRelativeResize="0"/>
          <p:nvPr/>
        </p:nvPicPr>
        <p:blipFill rotWithShape="1">
          <a:blip r:embed="rId1"/>
          <a:srcRect/>
          <a:stretch>
            <a:fillRect/>
          </a:stretch>
        </p:blipFill>
        <p:spPr>
          <a:xfrm>
            <a:off x="5410200" y="3276600"/>
            <a:ext cx="2895600" cy="1566862"/>
          </a:xfrm>
          <a:prstGeom prst="rect">
            <a:avLst/>
          </a:prstGeom>
          <a:noFill/>
          <a:ln>
            <a:noFill/>
          </a:ln>
        </p:spPr>
      </p:pic>
      <p:pic>
        <p:nvPicPr>
          <p:cNvPr id="645" name="Google Shape;645;p58"/>
          <p:cNvPicPr preferRelativeResize="0"/>
          <p:nvPr/>
        </p:nvPicPr>
        <p:blipFill rotWithShape="1">
          <a:blip r:embed="rId2"/>
          <a:srcRect/>
          <a:stretch>
            <a:fillRect/>
          </a:stretch>
        </p:blipFill>
        <p:spPr>
          <a:xfrm>
            <a:off x="5422900" y="5029200"/>
            <a:ext cx="2882900" cy="15795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9"/>
          <p:cNvSpPr txBox="1">
            <a:spLocks noGrp="1"/>
          </p:cNvSpPr>
          <p:nvPr>
            <p:ph type="body" idx="1"/>
          </p:nvPr>
        </p:nvSpPr>
        <p:spPr>
          <a:xfrm>
            <a:off x="609600" y="17160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Approximating the Standard Deviation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Used when the raw data are not available and the only source of data is a frequency distribution</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SzPts val="1375"/>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SzPts val="1375"/>
              <a:buNone/>
            </a:pPr>
            <a:r>
              <a:rPr lang="en-US" sz="25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51" name="Google Shape;651;p5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Standard Deviation</a:t>
            </a:r>
            <a:br>
              <a:rPr lang="en-US" sz="4100" b="0" i="0" u="none">
                <a:solidFill>
                  <a:schemeClr val="dk2"/>
                </a:solidFill>
                <a:latin typeface="Tahoma" panose="020B0604030504040204"/>
                <a:ea typeface="Tahoma" panose="020B0604030504040204"/>
                <a:cs typeface="Tahoma" panose="020B0604030504040204"/>
                <a:sym typeface="Tahoma" panose="020B0604030504040204"/>
              </a:rPr>
            </a:br>
            <a:r>
              <a:rPr lang="en-US" sz="4100" b="0" i="0" u="none">
                <a:solidFill>
                  <a:schemeClr val="dk2"/>
                </a:solidFill>
                <a:latin typeface="Arial" panose="020B0604020202020204"/>
                <a:ea typeface="Arial" panose="020B0604020202020204"/>
                <a:cs typeface="Arial" panose="020B0604020202020204"/>
                <a:sym typeface="Arial" panose="020B0604020202020204"/>
              </a:rPr>
              <a:t>From a Frequency Distribution</a:t>
            </a:r>
            <a:endParaRPr lang="en-US" sz="41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652" name="Google Shape;652;p59"/>
          <p:cNvSpPr txBox="1"/>
          <p:nvPr/>
        </p:nvSpPr>
        <p:spPr>
          <a:xfrm>
            <a:off x="7543800" y="1203325"/>
            <a:ext cx="1600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Tahoma" panose="020B0604030504040204"/>
              <a:buNone/>
            </a:pPr>
            <a:r>
              <a:rPr lang="en-US" sz="2000" b="0" i="1" u="none">
                <a:solidFill>
                  <a:srgbClr val="000099"/>
                </a:solidFill>
                <a:latin typeface="Tahoma" panose="020B0604030504040204"/>
                <a:ea typeface="Tahoma" panose="020B0604030504040204"/>
                <a:cs typeface="Tahoma" panose="020B0604030504040204"/>
                <a:sym typeface="Tahoma" panose="020B0604030504040204"/>
              </a:rPr>
              <a:t>(continued)</a:t>
            </a:r>
            <a:endParaRPr lang="en-US" sz="2000" b="0" i="1" u="none">
              <a:solidFill>
                <a:srgbClr val="000099"/>
              </a:solidFill>
              <a:latin typeface="Tahoma" panose="020B0604030504040204"/>
              <a:ea typeface="Tahoma" panose="020B0604030504040204"/>
              <a:cs typeface="Tahoma" panose="020B0604030504040204"/>
              <a:sym typeface="Tahoma" panose="020B0604030504040204"/>
            </a:endParaRPr>
          </a:p>
        </p:txBody>
      </p:sp>
      <p:pic>
        <p:nvPicPr>
          <p:cNvPr id="653" name="Google Shape;653;p59"/>
          <p:cNvPicPr preferRelativeResize="0"/>
          <p:nvPr/>
        </p:nvPicPr>
        <p:blipFill rotWithShape="1">
          <a:blip r:embed="rId1"/>
          <a:srcRect/>
          <a:stretch>
            <a:fillRect/>
          </a:stretch>
        </p:blipFill>
        <p:spPr>
          <a:xfrm>
            <a:off x="1524000" y="3033712"/>
            <a:ext cx="7086600" cy="36718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Variance and standard deviation of the grouped data</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pic>
        <p:nvPicPr>
          <p:cNvPr id="659" name="Google Shape;659;p60"/>
          <p:cNvPicPr preferRelativeResize="0">
            <a:picLocks noGrp="1"/>
          </p:cNvPicPr>
          <p:nvPr>
            <p:ph type="body" idx="1"/>
          </p:nvPr>
        </p:nvPicPr>
        <p:blipFill rotWithShape="1">
          <a:blip r:embed="rId1"/>
          <a:srcRect/>
          <a:stretch>
            <a:fillRect/>
          </a:stretch>
        </p:blipFill>
        <p:spPr>
          <a:xfrm>
            <a:off x="1150937" y="1989137"/>
            <a:ext cx="6626225" cy="31829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1"/>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Measures of Dispersion:</a:t>
            </a:r>
            <a:br>
              <a:rPr lang="en-US" sz="4100" b="0" i="0" u="none">
                <a:solidFill>
                  <a:schemeClr val="dk2"/>
                </a:solidFill>
                <a:latin typeface="Tahoma" panose="020B0604030504040204"/>
                <a:ea typeface="Tahoma" panose="020B0604030504040204"/>
                <a:cs typeface="Tahoma" panose="020B0604030504040204"/>
                <a:sym typeface="Tahoma" panose="020B0604030504040204"/>
              </a:rPr>
            </a:br>
            <a:r>
              <a:rPr lang="en-US" sz="4100" b="0" i="0" u="none">
                <a:solidFill>
                  <a:schemeClr val="dk2"/>
                </a:solidFill>
                <a:latin typeface="Tahoma" panose="020B0604030504040204"/>
                <a:ea typeface="Tahoma" panose="020B0604030504040204"/>
                <a:cs typeface="Tahoma" panose="020B0604030504040204"/>
                <a:sym typeface="Tahoma" panose="020B0604030504040204"/>
              </a:rPr>
              <a:t>Summary Characteristics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665" name="Google Shape;665;p61"/>
          <p:cNvSpPr txBox="1">
            <a:spLocks noGrp="1"/>
          </p:cNvSpPr>
          <p:nvPr>
            <p:ph type="body" idx="1"/>
          </p:nvPr>
        </p:nvSpPr>
        <p:spPr>
          <a:xfrm>
            <a:off x="609600" y="1676400"/>
            <a:ext cx="8077200" cy="4279900"/>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dk1"/>
              </a:buClr>
              <a:buSzPts val="1440"/>
              <a:buFont typeface="Noto Sans Symbols"/>
              <a:buChar char="▪"/>
            </a:pPr>
            <a:r>
              <a:rPr lang="en-US" sz="2400" b="0" i="0" u="none">
                <a:solidFill>
                  <a:schemeClr val="dk1"/>
                </a:solidFill>
                <a:latin typeface="Tahoma" panose="020B0604030504040204"/>
                <a:ea typeface="Tahoma" panose="020B0604030504040204"/>
                <a:cs typeface="Tahoma" panose="020B0604030504040204"/>
                <a:sym typeface="Tahoma" panose="020B0604030504040204"/>
              </a:rPr>
              <a:t>The </a:t>
            </a:r>
            <a:r>
              <a:rPr lang="en-US" sz="2400" b="1" i="0" u="none">
                <a:solidFill>
                  <a:schemeClr val="dk1"/>
                </a:solidFill>
                <a:latin typeface="Tahoma" panose="020B0604030504040204"/>
                <a:ea typeface="Tahoma" panose="020B0604030504040204"/>
                <a:cs typeface="Tahoma" panose="020B0604030504040204"/>
                <a:sym typeface="Tahoma" panose="020B0604030504040204"/>
              </a:rPr>
              <a:t>more</a:t>
            </a:r>
            <a:r>
              <a:rPr lang="en-US" sz="2400" b="0" i="0" u="none">
                <a:solidFill>
                  <a:schemeClr val="dk1"/>
                </a:solidFill>
                <a:latin typeface="Tahoma" panose="020B0604030504040204"/>
                <a:ea typeface="Tahoma" panose="020B0604030504040204"/>
                <a:cs typeface="Tahoma" panose="020B0604030504040204"/>
                <a:sym typeface="Tahoma" panose="020B0604030504040204"/>
              </a:rPr>
              <a:t> the data are spread out, the </a:t>
            </a:r>
            <a:r>
              <a:rPr lang="en-US" sz="2400" b="1" i="0" u="none">
                <a:solidFill>
                  <a:schemeClr val="dk1"/>
                </a:solidFill>
                <a:latin typeface="Tahoma" panose="020B0604030504040204"/>
                <a:ea typeface="Tahoma" panose="020B0604030504040204"/>
                <a:cs typeface="Tahoma" panose="020B0604030504040204"/>
                <a:sym typeface="Tahoma" panose="020B0604030504040204"/>
              </a:rPr>
              <a:t>greater </a:t>
            </a:r>
            <a:r>
              <a:rPr lang="en-US" sz="2400" b="0" i="0" u="none">
                <a:solidFill>
                  <a:schemeClr val="dk1"/>
                </a:solidFill>
                <a:latin typeface="Tahoma" panose="020B0604030504040204"/>
                <a:ea typeface="Tahoma" panose="020B0604030504040204"/>
                <a:cs typeface="Tahoma" panose="020B0604030504040204"/>
                <a:sym typeface="Tahoma" panose="020B0604030504040204"/>
              </a:rPr>
              <a:t>the range, variance, and standard deviation.</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29235" algn="l" rtl="0">
              <a:lnSpc>
                <a:spcPct val="100000"/>
              </a:lnSpc>
              <a:spcBef>
                <a:spcPts val="480"/>
              </a:spcBef>
              <a:spcAft>
                <a:spcPts val="0"/>
              </a:spcAft>
              <a:buClr>
                <a:schemeClr val="dk1"/>
              </a:buClr>
              <a:buSzPts val="1440"/>
              <a:buFont typeface="Noto Sans Symbols"/>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480"/>
              </a:spcBef>
              <a:spcAft>
                <a:spcPts val="0"/>
              </a:spcAft>
              <a:buClr>
                <a:schemeClr val="dk1"/>
              </a:buClr>
              <a:buSzPts val="1440"/>
              <a:buFont typeface="Noto Sans Symbols"/>
              <a:buChar char="▪"/>
            </a:pPr>
            <a:r>
              <a:rPr lang="en-US" sz="2400" b="0" i="0" u="none">
                <a:solidFill>
                  <a:schemeClr val="dk1"/>
                </a:solidFill>
                <a:latin typeface="Tahoma" panose="020B0604030504040204"/>
                <a:ea typeface="Tahoma" panose="020B0604030504040204"/>
                <a:cs typeface="Tahoma" panose="020B0604030504040204"/>
                <a:sym typeface="Tahoma" panose="020B0604030504040204"/>
              </a:rPr>
              <a:t>The </a:t>
            </a:r>
            <a:r>
              <a:rPr lang="en-US" sz="2400" b="1" i="0" u="none">
                <a:solidFill>
                  <a:schemeClr val="dk1"/>
                </a:solidFill>
                <a:latin typeface="Tahoma" panose="020B0604030504040204"/>
                <a:ea typeface="Tahoma" panose="020B0604030504040204"/>
                <a:cs typeface="Tahoma" panose="020B0604030504040204"/>
                <a:sym typeface="Tahoma" panose="020B0604030504040204"/>
              </a:rPr>
              <a:t>less</a:t>
            </a:r>
            <a:r>
              <a:rPr lang="en-US" sz="2400" b="0" i="0" u="none">
                <a:solidFill>
                  <a:schemeClr val="dk1"/>
                </a:solidFill>
                <a:latin typeface="Tahoma" panose="020B0604030504040204"/>
                <a:ea typeface="Tahoma" panose="020B0604030504040204"/>
                <a:cs typeface="Tahoma" panose="020B0604030504040204"/>
                <a:sym typeface="Tahoma" panose="020B0604030504040204"/>
              </a:rPr>
              <a:t> the data are spread out, the </a:t>
            </a:r>
            <a:r>
              <a:rPr lang="en-US" sz="2400" b="1" i="0" u="none">
                <a:solidFill>
                  <a:schemeClr val="dk1"/>
                </a:solidFill>
                <a:latin typeface="Tahoma" panose="020B0604030504040204"/>
                <a:ea typeface="Tahoma" panose="020B0604030504040204"/>
                <a:cs typeface="Tahoma" panose="020B0604030504040204"/>
                <a:sym typeface="Tahoma" panose="020B0604030504040204"/>
              </a:rPr>
              <a:t>smaller</a:t>
            </a:r>
            <a:r>
              <a:rPr lang="en-US" sz="2400" b="0" i="0" u="none">
                <a:solidFill>
                  <a:schemeClr val="dk1"/>
                </a:solidFill>
                <a:latin typeface="Tahoma" panose="020B0604030504040204"/>
                <a:ea typeface="Tahoma" panose="020B0604030504040204"/>
                <a:cs typeface="Tahoma" panose="020B0604030504040204"/>
                <a:sym typeface="Tahoma" panose="020B0604030504040204"/>
              </a:rPr>
              <a:t> the range, variance, and standard deviation.</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29235" algn="l" rtl="0">
              <a:lnSpc>
                <a:spcPct val="100000"/>
              </a:lnSpc>
              <a:spcBef>
                <a:spcPts val="480"/>
              </a:spcBef>
              <a:spcAft>
                <a:spcPts val="0"/>
              </a:spcAft>
              <a:buClr>
                <a:schemeClr val="dk1"/>
              </a:buClr>
              <a:buSzPts val="1440"/>
              <a:buFont typeface="Noto Sans Symbols"/>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480"/>
              </a:spcBef>
              <a:spcAft>
                <a:spcPts val="0"/>
              </a:spcAft>
              <a:buClr>
                <a:schemeClr val="dk1"/>
              </a:buClr>
              <a:buSzPts val="1440"/>
              <a:buFont typeface="Noto Sans Symbols"/>
              <a:buChar char="▪"/>
            </a:pPr>
            <a:r>
              <a:rPr lang="en-US" sz="2400" b="0" i="0" u="none">
                <a:solidFill>
                  <a:schemeClr val="dk1"/>
                </a:solidFill>
                <a:latin typeface="Tahoma" panose="020B0604030504040204"/>
                <a:ea typeface="Tahoma" panose="020B0604030504040204"/>
                <a:cs typeface="Tahoma" panose="020B0604030504040204"/>
                <a:sym typeface="Tahoma" panose="020B0604030504040204"/>
              </a:rPr>
              <a:t>If the values are all the same (no variation), all these measures will be zero.</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29235" algn="l" rtl="0">
              <a:lnSpc>
                <a:spcPct val="100000"/>
              </a:lnSpc>
              <a:spcBef>
                <a:spcPts val="480"/>
              </a:spcBef>
              <a:spcAft>
                <a:spcPts val="0"/>
              </a:spcAft>
              <a:buClr>
                <a:schemeClr val="dk1"/>
              </a:buClr>
              <a:buSzPts val="1440"/>
              <a:buFont typeface="Noto Sans Symbols"/>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480"/>
              </a:spcBef>
              <a:spcAft>
                <a:spcPts val="0"/>
              </a:spcAft>
              <a:buClr>
                <a:schemeClr val="dk1"/>
              </a:buClr>
              <a:buSzPts val="1440"/>
              <a:buFont typeface="Noto Sans Symbols"/>
              <a:buChar char="▪"/>
            </a:pPr>
            <a:r>
              <a:rPr lang="en-US" sz="2400" b="1" i="0" u="none">
                <a:solidFill>
                  <a:schemeClr val="dk1"/>
                </a:solidFill>
                <a:latin typeface="Tahoma" panose="020B0604030504040204"/>
                <a:ea typeface="Tahoma" panose="020B0604030504040204"/>
                <a:cs typeface="Tahoma" panose="020B0604030504040204"/>
                <a:sym typeface="Tahoma" panose="020B0604030504040204"/>
              </a:rPr>
              <a:t>None of these measures are ever negative</a:t>
            </a:r>
            <a:r>
              <a:rPr lang="en-US" sz="2400" b="0" i="0" u="none">
                <a:solidFill>
                  <a:schemeClr val="dk1"/>
                </a:solidFill>
                <a:latin typeface="Tahoma" panose="020B0604030504040204"/>
                <a:ea typeface="Tahoma" panose="020B0604030504040204"/>
                <a:cs typeface="Tahoma" panose="020B0604030504040204"/>
                <a:sym typeface="Tahoma" panose="020B0604030504040204"/>
              </a:rPr>
              <a:t>.</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6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1" i="0" u="none">
                <a:solidFill>
                  <a:schemeClr val="dk2"/>
                </a:solidFill>
                <a:latin typeface="Tahoma" panose="020B0604030504040204"/>
                <a:ea typeface="Tahoma" panose="020B0604030504040204"/>
                <a:cs typeface="Tahoma" panose="020B0604030504040204"/>
                <a:sym typeface="Tahoma" panose="020B0604030504040204"/>
              </a:rPr>
              <a:t>Mean absolute deviation (MAD)</a:t>
            </a:r>
            <a:r>
              <a:rPr lang="en-US" sz="4100" b="0" i="0" u="none">
                <a:solidFill>
                  <a:schemeClr val="dk2"/>
                </a:solidFill>
                <a:latin typeface="Tahoma" panose="020B0604030504040204"/>
                <a:ea typeface="Tahoma" panose="020B0604030504040204"/>
                <a:cs typeface="Tahoma" panose="020B0604030504040204"/>
                <a:sym typeface="Tahoma" panose="020B0604030504040204"/>
              </a:rPr>
              <a:t> </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pic>
        <p:nvPicPr>
          <p:cNvPr id="671" name="Google Shape;671;p62"/>
          <p:cNvPicPr preferRelativeResize="0">
            <a:picLocks noGrp="1"/>
          </p:cNvPicPr>
          <p:nvPr>
            <p:ph type="body" idx="1"/>
          </p:nvPr>
        </p:nvPicPr>
        <p:blipFill rotWithShape="1">
          <a:blip r:embed="rId1"/>
          <a:srcRect/>
          <a:stretch>
            <a:fillRect/>
          </a:stretch>
        </p:blipFill>
        <p:spPr>
          <a:xfrm>
            <a:off x="2484437" y="3644900"/>
            <a:ext cx="2914650" cy="1924050"/>
          </a:xfrm>
          <a:prstGeom prst="rect">
            <a:avLst/>
          </a:prstGeom>
          <a:noFill/>
          <a:ln>
            <a:noFill/>
          </a:ln>
        </p:spPr>
      </p:pic>
      <p:sp>
        <p:nvSpPr>
          <p:cNvPr id="672" name="Google Shape;672;p62"/>
          <p:cNvSpPr txBox="1"/>
          <p:nvPr/>
        </p:nvSpPr>
        <p:spPr>
          <a:xfrm>
            <a:off x="755650" y="1571625"/>
            <a:ext cx="8208962"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The mean absolute deviation of a dataset is the average distance between each data point and the mean. It gives us an idea about the variability in a dataset.</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8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Coefficient of Variation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678" name="Google Shape;678;p63"/>
          <p:cNvSpPr txBox="1">
            <a:spLocks noGrp="1"/>
          </p:cNvSpPr>
          <p:nvPr>
            <p:ph type="body" idx="1"/>
          </p:nvPr>
        </p:nvSpPr>
        <p:spPr>
          <a:xfrm>
            <a:off x="838200" y="167640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2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Measure of Relative Variation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Always in Percentage (%)</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Shows Variation Relative to the Mean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Used to Compare Two or More Sets of Data Measured in Different Units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210185" algn="l" rtl="0">
              <a:lnSpc>
                <a:spcPct val="120000"/>
              </a:lnSpc>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Sensitive to Outliers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679" name="Google Shape;679;p63"/>
          <p:cNvPicPr preferRelativeResize="0"/>
          <p:nvPr/>
        </p:nvPicPr>
        <p:blipFill rotWithShape="1">
          <a:blip r:embed="rId1"/>
          <a:srcRect/>
          <a:stretch>
            <a:fillRect/>
          </a:stretch>
        </p:blipFill>
        <p:spPr>
          <a:xfrm>
            <a:off x="1219200" y="4664075"/>
            <a:ext cx="3200400" cy="127952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64"/>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8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Comparing Coefficient</a:t>
            </a:r>
            <a:br>
              <a:rPr lang="en-US" sz="4100" b="0" i="0" u="none">
                <a:solidFill>
                  <a:schemeClr val="dk2"/>
                </a:solidFill>
                <a:latin typeface="Tahoma" panose="020B0604030504040204"/>
                <a:ea typeface="Tahoma" panose="020B0604030504040204"/>
                <a:cs typeface="Tahoma" panose="020B0604030504040204"/>
                <a:sym typeface="Tahoma" panose="020B0604030504040204"/>
              </a:rPr>
            </a:br>
            <a:r>
              <a:rPr lang="en-US" sz="4100" b="0" i="0" u="none">
                <a:solidFill>
                  <a:schemeClr val="dk2"/>
                </a:solidFill>
                <a:latin typeface="Tahoma" panose="020B0604030504040204"/>
                <a:ea typeface="Tahoma" panose="020B0604030504040204"/>
                <a:cs typeface="Tahoma" panose="020B0604030504040204"/>
                <a:sym typeface="Tahoma" panose="020B0604030504040204"/>
              </a:rPr>
              <a:t>of Variation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685" name="Google Shape;685;p64"/>
          <p:cNvSpPr txBox="1">
            <a:spLocks noGrp="1"/>
          </p:cNvSpPr>
          <p:nvPr>
            <p:ph type="body" idx="1"/>
          </p:nvPr>
        </p:nvSpPr>
        <p:spPr>
          <a:xfrm>
            <a:off x="838200" y="160020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9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Stock A:</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Average price last year = $50</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Standard deviation = $2</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9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Stock B:</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Average price last year = $100</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Standard deviation = $5</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9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Coefficient of Variation: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Stock A:</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180975" algn="l" rtl="0">
              <a:lnSpc>
                <a:spcPct val="90000"/>
              </a:lnSpc>
              <a:spcBef>
                <a:spcPts val="500"/>
              </a:spcBef>
              <a:spcAft>
                <a:spcPts val="0"/>
              </a:spcAft>
              <a:buClr>
                <a:schemeClr val="hlink"/>
              </a:buClr>
              <a:buSzPts val="1375"/>
              <a:buFont typeface="Noto Sans Symbols"/>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Stock B:</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686" name="Google Shape;686;p64"/>
          <p:cNvPicPr preferRelativeResize="0"/>
          <p:nvPr/>
        </p:nvPicPr>
        <p:blipFill rotWithShape="1">
          <a:blip r:embed="rId1"/>
          <a:srcRect/>
          <a:stretch>
            <a:fillRect/>
          </a:stretch>
        </p:blipFill>
        <p:spPr>
          <a:xfrm>
            <a:off x="3167062" y="4724400"/>
            <a:ext cx="5248275" cy="960437"/>
          </a:xfrm>
          <a:prstGeom prst="rect">
            <a:avLst/>
          </a:prstGeom>
          <a:noFill/>
          <a:ln>
            <a:noFill/>
          </a:ln>
        </p:spPr>
      </p:pic>
      <p:pic>
        <p:nvPicPr>
          <p:cNvPr id="687" name="Google Shape;687;p64"/>
          <p:cNvPicPr preferRelativeResize="0"/>
          <p:nvPr/>
        </p:nvPicPr>
        <p:blipFill rotWithShape="1">
          <a:blip r:embed="rId2"/>
          <a:srcRect/>
          <a:stretch>
            <a:fillRect/>
          </a:stretch>
        </p:blipFill>
        <p:spPr>
          <a:xfrm>
            <a:off x="3124200" y="5791200"/>
            <a:ext cx="5362575" cy="96043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9"/>
          <p:cNvPicPr preferRelativeResize="0"/>
          <p:nvPr/>
        </p:nvPicPr>
        <p:blipFill rotWithShape="1">
          <a:blip r:embed="rId1"/>
          <a:srcRect/>
          <a:stretch>
            <a:fillRect/>
          </a:stretch>
        </p:blipFill>
        <p:spPr>
          <a:xfrm>
            <a:off x="1704975" y="1681162"/>
            <a:ext cx="5734050" cy="3495675"/>
          </a:xfrm>
          <a:prstGeom prst="rect">
            <a:avLst/>
          </a:prstGeom>
          <a:noFill/>
          <a:ln>
            <a:noFill/>
          </a:ln>
        </p:spPr>
      </p:pic>
      <p:sp>
        <p:nvSpPr>
          <p:cNvPr id="276" name="Google Shape;276;p29"/>
          <p:cNvSpPr txBox="1"/>
          <p:nvPr/>
        </p:nvSpPr>
        <p:spPr>
          <a:xfrm>
            <a:off x="971550" y="260350"/>
            <a:ext cx="7793037" cy="11430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Data Analytics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6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Covariance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693" name="Google Shape;693;p65"/>
          <p:cNvSpPr txBox="1">
            <a:spLocks noGrp="1"/>
          </p:cNvSpPr>
          <p:nvPr>
            <p:ph type="body" idx="1"/>
          </p:nvPr>
        </p:nvSpPr>
        <p:spPr>
          <a:xfrm>
            <a:off x="414337" y="1371600"/>
            <a:ext cx="8077200" cy="4532312"/>
          </a:xfrm>
          <a:prstGeom prst="rect">
            <a:avLst/>
          </a:prstGeom>
          <a:noFill/>
          <a:ln>
            <a:noFill/>
          </a:ln>
        </p:spPr>
        <p:txBody>
          <a:bodyPr spcFirstLastPara="1" wrap="square" lIns="85325" tIns="42650" rIns="85325" bIns="42650" anchor="t" anchorCtr="0">
            <a:noAutofit/>
          </a:bodyPr>
          <a:lstStyle/>
          <a:p>
            <a:pPr marL="320675" marR="0" lvl="0" indent="-320675" algn="just"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Covariance is a measure of how much two random variables vary together. It’s similar to variance, but where variance tells you how a single variable varies, co variance tells you how two variables vary together.</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694" name="Google Shape;694;p65"/>
          <p:cNvPicPr preferRelativeResize="0"/>
          <p:nvPr/>
        </p:nvPicPr>
        <p:blipFill rotWithShape="1">
          <a:blip r:embed="rId1"/>
          <a:srcRect/>
          <a:stretch>
            <a:fillRect/>
          </a:stretch>
        </p:blipFill>
        <p:spPr>
          <a:xfrm>
            <a:off x="4676775" y="3695700"/>
            <a:ext cx="4267200" cy="1733550"/>
          </a:xfrm>
          <a:prstGeom prst="rect">
            <a:avLst/>
          </a:prstGeom>
          <a:noFill/>
          <a:ln>
            <a:noFill/>
          </a:ln>
        </p:spPr>
      </p:pic>
      <p:pic>
        <p:nvPicPr>
          <p:cNvPr id="695" name="Google Shape;695;p65"/>
          <p:cNvPicPr preferRelativeResize="0"/>
          <p:nvPr/>
        </p:nvPicPr>
        <p:blipFill rotWithShape="1">
          <a:blip r:embed="rId2"/>
          <a:srcRect/>
          <a:stretch>
            <a:fillRect/>
          </a:stretch>
        </p:blipFill>
        <p:spPr>
          <a:xfrm>
            <a:off x="795337" y="4224337"/>
            <a:ext cx="3429000" cy="1066800"/>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txBox="1"/>
          <p:nvPr/>
        </p:nvSpPr>
        <p:spPr>
          <a:xfrm>
            <a:off x="179387" y="1557337"/>
            <a:ext cx="8964612" cy="581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900"/>
              <a:buFont typeface="Tahoma" panose="020B0604030504040204"/>
              <a:buNone/>
            </a:pPr>
            <a:r>
              <a:rPr lang="en-US" sz="2900" b="0" i="0" u="none">
                <a:solidFill>
                  <a:schemeClr val="dk1"/>
                </a:solidFill>
                <a:latin typeface="Tahoma" panose="020B0604030504040204"/>
                <a:ea typeface="Tahoma" panose="020B0604030504040204"/>
                <a:cs typeface="Tahoma" panose="020B0604030504040204"/>
                <a:sym typeface="Tahoma" panose="020B0604030504040204"/>
              </a:rPr>
              <a:t>John is an investor. His portfolio primarily tracks the performance of the S&amp;P 500 and John wants to add the stock of ABC Corp. Before adding the stock to his portfolio, he wants to assess the directional relationship between the stock and the S&amp;P 500.</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Clr>
                <a:schemeClr val="dk1"/>
              </a:buClr>
              <a:buSzPts val="2900"/>
              <a:buFont typeface="Tahoma" panose="020B0604030504040204"/>
              <a:buNone/>
            </a:pPr>
            <a:r>
              <a:rPr lang="en-US" sz="2900" b="0" i="0" u="none">
                <a:solidFill>
                  <a:schemeClr val="dk1"/>
                </a:solidFill>
                <a:latin typeface="Tahoma" panose="020B0604030504040204"/>
                <a:ea typeface="Tahoma" panose="020B0604030504040204"/>
                <a:cs typeface="Tahoma" panose="020B0604030504040204"/>
                <a:sym typeface="Tahoma" panose="020B0604030504040204"/>
              </a:rPr>
              <a:t>John does not want to increase the unsystematic risk of his portfolio. Thus, he is not interested in owning securities in the portfolio that tend to move in the same direction.</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Clr>
                <a:schemeClr val="dk1"/>
              </a:buClr>
              <a:buSzPts val="2900"/>
              <a:buFont typeface="Tahoma" panose="020B0604030504040204"/>
              <a:buNone/>
            </a:pPr>
            <a:r>
              <a:rPr lang="en-US" sz="2900" b="0" i="0" u="none">
                <a:solidFill>
                  <a:schemeClr val="dk1"/>
                </a:solidFill>
                <a:latin typeface="Tahoma" panose="020B0604030504040204"/>
                <a:ea typeface="Tahoma" panose="020B0604030504040204"/>
                <a:cs typeface="Tahoma" panose="020B0604030504040204"/>
                <a:sym typeface="Tahoma" panose="020B0604030504040204"/>
              </a:rPr>
              <a:t>John can calculate the covariance between the stock of ABC Corp. and S&amp;P 500 by following the steps below</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67"/>
          <p:cNvSpPr txBox="1"/>
          <p:nvPr/>
        </p:nvSpPr>
        <p:spPr>
          <a:xfrm>
            <a:off x="685800" y="381000"/>
            <a:ext cx="7772400"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1" i="0" u="none">
                <a:solidFill>
                  <a:schemeClr val="dk1"/>
                </a:solidFill>
                <a:latin typeface="Tahoma" panose="020B0604030504040204"/>
                <a:ea typeface="Tahoma" panose="020B0604030504040204"/>
                <a:cs typeface="Tahoma" panose="020B0604030504040204"/>
                <a:sym typeface="Tahoma" panose="020B0604030504040204"/>
              </a:rPr>
              <a:t>1. Obtain the data.</a:t>
            </a:r>
            <a:endParaRPr lang="en-US" sz="2400" b="1"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First, John obtains the figures for both ABC Corp. stock and the S&amp;P 500. The prices obtained are summarized in the table below:</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706" name="Google Shape;706;p67"/>
          <p:cNvPicPr preferRelativeResize="0"/>
          <p:nvPr/>
        </p:nvPicPr>
        <p:blipFill rotWithShape="1">
          <a:blip r:embed="rId1"/>
          <a:srcRect/>
          <a:stretch>
            <a:fillRect/>
          </a:stretch>
        </p:blipFill>
        <p:spPr>
          <a:xfrm>
            <a:off x="2987675" y="1909762"/>
            <a:ext cx="4495800" cy="2057400"/>
          </a:xfrm>
          <a:prstGeom prst="rect">
            <a:avLst/>
          </a:prstGeom>
          <a:noFill/>
          <a:ln>
            <a:noFill/>
          </a:ln>
        </p:spPr>
      </p:pic>
      <p:sp>
        <p:nvSpPr>
          <p:cNvPr id="707" name="Google Shape;707;p67"/>
          <p:cNvSpPr txBox="1"/>
          <p:nvPr/>
        </p:nvSpPr>
        <p:spPr>
          <a:xfrm>
            <a:off x="838200" y="3810000"/>
            <a:ext cx="7315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1" i="0" u="none">
                <a:solidFill>
                  <a:schemeClr val="dk1"/>
                </a:solidFill>
                <a:latin typeface="Tahoma" panose="020B0604030504040204"/>
                <a:ea typeface="Tahoma" panose="020B0604030504040204"/>
                <a:cs typeface="Tahoma" panose="020B0604030504040204"/>
                <a:sym typeface="Tahoma" panose="020B0604030504040204"/>
              </a:rPr>
              <a:t>2. Calculate the mean (average) prices for each asset.</a:t>
            </a:r>
            <a:endParaRPr lang="en-US" sz="2400" b="1"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708" name="Google Shape;708;p67"/>
          <p:cNvPicPr preferRelativeResize="0"/>
          <p:nvPr/>
        </p:nvPicPr>
        <p:blipFill rotWithShape="1">
          <a:blip r:embed="rId2"/>
          <a:srcRect/>
          <a:stretch>
            <a:fillRect/>
          </a:stretch>
        </p:blipFill>
        <p:spPr>
          <a:xfrm>
            <a:off x="1166812" y="4572000"/>
            <a:ext cx="6296025" cy="1905000"/>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8"/>
          <p:cNvSpPr txBox="1">
            <a:spLocks noGrp="1"/>
          </p:cNvSpPr>
          <p:nvPr>
            <p:ph type="body" idx="4294967295"/>
          </p:nvPr>
        </p:nvSpPr>
        <p:spPr>
          <a:xfrm>
            <a:off x="0" y="0"/>
            <a:ext cx="9144000" cy="914400"/>
          </a:xfrm>
          <a:prstGeom prst="rect">
            <a:avLst/>
          </a:prstGeom>
          <a:noFill/>
          <a:ln>
            <a:noFill/>
          </a:ln>
        </p:spPr>
        <p:txBody>
          <a:bodyPr spcFirstLastPara="1" wrap="square" lIns="85325" tIns="42650" rIns="85325" bIns="42650" anchor="t" anchorCtr="0">
            <a:normAutofit/>
          </a:bodyPr>
          <a:lstStyle/>
          <a:p>
            <a:pPr marL="320675" marR="0" lvl="0" indent="-320675" algn="l" rtl="0">
              <a:lnSpc>
                <a:spcPct val="90000"/>
              </a:lnSpc>
              <a:spcBef>
                <a:spcPts val="0"/>
              </a:spcBef>
              <a:spcAft>
                <a:spcPts val="0"/>
              </a:spcAft>
              <a:buClr>
                <a:schemeClr val="folHlink"/>
              </a:buClr>
              <a:buSzPts val="1740"/>
              <a:buFont typeface="Noto Sans Symbols"/>
              <a:buNone/>
            </a:pPr>
            <a:r>
              <a:rPr lang="en-US" sz="2900" b="1" i="0" u="none" strike="noStrike" cap="none">
                <a:solidFill>
                  <a:schemeClr val="dk1"/>
                </a:solidFill>
                <a:latin typeface="Tahoma" panose="020B0604030504040204"/>
                <a:ea typeface="Tahoma" panose="020B0604030504040204"/>
                <a:cs typeface="Tahoma" panose="020B0604030504040204"/>
                <a:sym typeface="Tahoma" panose="020B0604030504040204"/>
              </a:rPr>
              <a:t>3. For each security, find the difference between each value and mean price.</a:t>
            </a:r>
            <a:endParaRPr lang="en-US" sz="2900" b="1"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714" name="Google Shape;714;p68"/>
          <p:cNvPicPr preferRelativeResize="0"/>
          <p:nvPr/>
        </p:nvPicPr>
        <p:blipFill rotWithShape="1">
          <a:blip r:embed="rId1"/>
          <a:srcRect/>
          <a:stretch>
            <a:fillRect/>
          </a:stretch>
        </p:blipFill>
        <p:spPr>
          <a:xfrm>
            <a:off x="381000" y="868362"/>
            <a:ext cx="6981825" cy="2408237"/>
          </a:xfrm>
          <a:prstGeom prst="rect">
            <a:avLst/>
          </a:prstGeom>
          <a:noFill/>
          <a:ln>
            <a:noFill/>
          </a:ln>
        </p:spPr>
      </p:pic>
      <p:sp>
        <p:nvSpPr>
          <p:cNvPr id="715" name="Google Shape;715;p68"/>
          <p:cNvSpPr txBox="1"/>
          <p:nvPr/>
        </p:nvSpPr>
        <p:spPr>
          <a:xfrm>
            <a:off x="250825" y="3454400"/>
            <a:ext cx="8229600" cy="922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1" i="0" u="none">
                <a:solidFill>
                  <a:schemeClr val="dk1"/>
                </a:solidFill>
                <a:latin typeface="Tahoma" panose="020B0604030504040204"/>
                <a:ea typeface="Tahoma" panose="020B0604030504040204"/>
                <a:cs typeface="Tahoma" panose="020B0604030504040204"/>
                <a:sym typeface="Tahoma" panose="020B0604030504040204"/>
              </a:rPr>
              <a:t>4. Multiply the results obtained in the previous step.</a:t>
            </a:r>
            <a:endParaRPr sz="2400" b="0"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Clr>
                <a:schemeClr val="dk1"/>
              </a:buClr>
              <a:buSzPts val="2400"/>
              <a:buFont typeface="Tahoma" panose="020B0604030504040204"/>
              <a:buNone/>
            </a:pPr>
            <a:r>
              <a:rPr lang="en-US" sz="2400" b="1" i="0" u="none">
                <a:solidFill>
                  <a:schemeClr val="dk1"/>
                </a:solidFill>
                <a:latin typeface="Tahoma" panose="020B0604030504040204"/>
                <a:ea typeface="Tahoma" panose="020B0604030504040204"/>
                <a:cs typeface="Tahoma" panose="020B0604030504040204"/>
                <a:sym typeface="Tahoma" panose="020B0604030504040204"/>
              </a:rPr>
              <a:t>5. Using the number calculated in step 4, find the covariance.</a:t>
            </a:r>
            <a:endParaRPr lang="en-US" sz="2400" b="1"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716" name="Google Shape;716;p68"/>
          <p:cNvPicPr preferRelativeResize="0"/>
          <p:nvPr/>
        </p:nvPicPr>
        <p:blipFill rotWithShape="1">
          <a:blip r:embed="rId2"/>
          <a:srcRect/>
          <a:stretch>
            <a:fillRect/>
          </a:stretch>
        </p:blipFill>
        <p:spPr>
          <a:xfrm>
            <a:off x="1331912" y="4692650"/>
            <a:ext cx="5562600" cy="685800"/>
          </a:xfrm>
          <a:prstGeom prst="rect">
            <a:avLst/>
          </a:prstGeom>
          <a:noFill/>
          <a:ln>
            <a:noFill/>
          </a:ln>
        </p:spPr>
      </p:pic>
      <p:sp>
        <p:nvSpPr>
          <p:cNvPr id="717" name="Google Shape;717;p68"/>
          <p:cNvSpPr txBox="1"/>
          <p:nvPr/>
        </p:nvSpPr>
        <p:spPr>
          <a:xfrm>
            <a:off x="381000" y="5638800"/>
            <a:ext cx="86106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In such a case, the positive covariance indicates that the price of the stock and the S&amp;P 500 tend to move in the same direction.</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9"/>
          <p:cNvSpPr txBox="1">
            <a:spLocks noGrp="1"/>
          </p:cNvSpPr>
          <p:nvPr>
            <p:ph type="title"/>
          </p:nvPr>
        </p:nvSpPr>
        <p:spPr>
          <a:xfrm>
            <a:off x="674687" y="-144462"/>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1" i="0" u="none">
                <a:solidFill>
                  <a:schemeClr val="dk2"/>
                </a:solidFill>
                <a:latin typeface="Tahoma" panose="020B0604030504040204"/>
                <a:ea typeface="Tahoma" panose="020B0604030504040204"/>
                <a:cs typeface="Tahoma" panose="020B0604030504040204"/>
                <a:sym typeface="Tahoma" panose="020B0604030504040204"/>
              </a:rPr>
              <a:t>Correlation</a:t>
            </a:r>
            <a:endParaRPr lang="en-US" sz="41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723" name="Google Shape;723;p69"/>
          <p:cNvSpPr txBox="1">
            <a:spLocks noGrp="1"/>
          </p:cNvSpPr>
          <p:nvPr>
            <p:ph type="body" idx="1"/>
          </p:nvPr>
        </p:nvSpPr>
        <p:spPr>
          <a:xfrm>
            <a:off x="460375" y="1341437"/>
            <a:ext cx="8683625" cy="5029200"/>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200"/>
              <a:buFont typeface="Noto Sans Symbols"/>
              <a:buChar char="■"/>
            </a:pPr>
            <a:r>
              <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rPr>
              <a:t>The main problem with interpretation is that the wide range of results that it takes on makes it hard to interpret.</a:t>
            </a:r>
            <a:endPar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400"/>
              </a:spcBef>
              <a:spcAft>
                <a:spcPts val="0"/>
              </a:spcAft>
              <a:buClr>
                <a:schemeClr val="folHlink"/>
              </a:buClr>
              <a:buSzPts val="1200"/>
              <a:buFont typeface="Noto Sans Symbols"/>
              <a:buChar char="■"/>
            </a:pPr>
            <a:r>
              <a:rPr lang="en-US" sz="2000" b="1" i="0" u="none" strike="noStrike" cap="none">
                <a:solidFill>
                  <a:schemeClr val="dk1"/>
                </a:solidFill>
                <a:latin typeface="Tahoma" panose="020B0604030504040204"/>
                <a:ea typeface="Tahoma" panose="020B0604030504040204"/>
                <a:cs typeface="Tahoma" panose="020B0604030504040204"/>
                <a:sym typeface="Tahoma" panose="020B0604030504040204"/>
              </a:rPr>
              <a:t>Correlation coefficients</a:t>
            </a:r>
            <a:r>
              <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rPr>
              <a:t> are used to measure how strong a relationship is between two variables.</a:t>
            </a:r>
            <a:endPar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400"/>
              </a:spcBef>
              <a:spcAft>
                <a:spcPts val="0"/>
              </a:spcAft>
              <a:buClr>
                <a:schemeClr val="folHlink"/>
              </a:buClr>
              <a:buSzPts val="1200"/>
              <a:buFont typeface="Noto Sans Symbols"/>
              <a:buChar char="■"/>
            </a:pPr>
            <a:r>
              <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rPr>
              <a:t>There are several types of correlation coefficient, but the most popular is Pearson’s. </a:t>
            </a:r>
            <a:r>
              <a:rPr lang="en-US" sz="2000" b="1" i="0" u="none" strike="noStrike" cap="none">
                <a:solidFill>
                  <a:schemeClr val="dk1"/>
                </a:solidFill>
                <a:latin typeface="Tahoma" panose="020B0604030504040204"/>
                <a:ea typeface="Tahoma" panose="020B0604030504040204"/>
                <a:cs typeface="Tahoma" panose="020B0604030504040204"/>
                <a:sym typeface="Tahoma" panose="020B0604030504040204"/>
              </a:rPr>
              <a:t>Pearson’s correlation</a:t>
            </a:r>
            <a:r>
              <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rPr>
              <a:t> (also called Pearson’s </a:t>
            </a:r>
            <a:r>
              <a:rPr lang="en-US" sz="2000" b="0" i="1" u="none" strike="noStrike" cap="none">
                <a:solidFill>
                  <a:schemeClr val="dk1"/>
                </a:solidFill>
                <a:latin typeface="Tahoma" panose="020B0604030504040204"/>
                <a:ea typeface="Tahoma" panose="020B0604030504040204"/>
                <a:cs typeface="Tahoma" panose="020B0604030504040204"/>
                <a:sym typeface="Tahoma" panose="020B0604030504040204"/>
              </a:rPr>
              <a:t>R</a:t>
            </a:r>
            <a:r>
              <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rPr>
              <a:t>) is a </a:t>
            </a:r>
            <a:r>
              <a:rPr lang="en-US" sz="2000" b="1" i="0" u="none" strike="noStrike" cap="none">
                <a:solidFill>
                  <a:schemeClr val="dk1"/>
                </a:solidFill>
                <a:latin typeface="Tahoma" panose="020B0604030504040204"/>
                <a:ea typeface="Tahoma" panose="020B0604030504040204"/>
                <a:cs typeface="Tahoma" panose="020B0604030504040204"/>
                <a:sym typeface="Tahoma" panose="020B0604030504040204"/>
              </a:rPr>
              <a:t>correlation coefficient</a:t>
            </a:r>
            <a:r>
              <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rPr>
              <a:t> commonly used in linear regression. </a:t>
            </a:r>
            <a:endParaRPr lang="en-US" sz="20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724" name="Google Shape;724;p69" descr="Correlation Coefficient: Simple Definition, Formula, Easy Calculation Step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725" name="Google Shape;725;p69" descr="Correlation Coefficient: Simple Definition, Formula, Easy Calculation Step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726" name="Google Shape;726;p69"/>
          <p:cNvPicPr preferRelativeResize="0"/>
          <p:nvPr/>
        </p:nvPicPr>
        <p:blipFill rotWithShape="1">
          <a:blip r:embed="rId1"/>
          <a:srcRect/>
          <a:stretch>
            <a:fillRect/>
          </a:stretch>
        </p:blipFill>
        <p:spPr>
          <a:xfrm>
            <a:off x="1106487" y="4640262"/>
            <a:ext cx="3962400" cy="2057400"/>
          </a:xfrm>
          <a:prstGeom prst="rect">
            <a:avLst/>
          </a:prstGeom>
          <a:noFill/>
          <a:ln>
            <a:noFill/>
          </a:ln>
        </p:spPr>
      </p:pic>
      <p:pic>
        <p:nvPicPr>
          <p:cNvPr id="727" name="Google Shape;727;p69"/>
          <p:cNvPicPr preferRelativeResize="0"/>
          <p:nvPr/>
        </p:nvPicPr>
        <p:blipFill rotWithShape="1">
          <a:blip r:embed="rId2"/>
          <a:srcRect/>
          <a:stretch>
            <a:fillRect/>
          </a:stretch>
        </p:blipFill>
        <p:spPr>
          <a:xfrm>
            <a:off x="5715000" y="4343400"/>
            <a:ext cx="2314575" cy="10668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70"/>
          <p:cNvSpPr txBox="1"/>
          <p:nvPr/>
        </p:nvSpPr>
        <p:spPr>
          <a:xfrm>
            <a:off x="228600" y="4419600"/>
            <a:ext cx="8915400" cy="2308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Correlation coefficient formulas are used to find how strong a relationship is between data. The formulas return a value between -1 and 1, where:</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1 indicates a strong positive relationship.</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-1 indicates a strong negative relationship.</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lnSpc>
                <a:spcPct val="100000"/>
              </a:lnSpc>
              <a:spcBef>
                <a:spcPts val="0"/>
              </a:spcBef>
              <a:spcAft>
                <a:spcPts val="0"/>
              </a:spcAft>
              <a:buClr>
                <a:schemeClr val="dk1"/>
              </a:buClr>
              <a:buSzPts val="2400"/>
              <a:buFont typeface="Tahoma" panose="020B0604030504040204"/>
              <a:buNone/>
            </a:pPr>
            <a:r>
              <a:rPr lang="en-US" sz="2400" b="0" i="0" u="none">
                <a:solidFill>
                  <a:schemeClr val="dk1"/>
                </a:solidFill>
                <a:latin typeface="Tahoma" panose="020B0604030504040204"/>
                <a:ea typeface="Tahoma" panose="020B0604030504040204"/>
                <a:cs typeface="Tahoma" panose="020B0604030504040204"/>
                <a:sym typeface="Tahoma" panose="020B0604030504040204"/>
              </a:rPr>
              <a:t>A result of zero indicates no relationship at all.</a:t>
            </a:r>
            <a:endParaRPr lang="en-US" sz="24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733" name="Google Shape;733;p70"/>
          <p:cNvPicPr preferRelativeResize="0"/>
          <p:nvPr/>
        </p:nvPicPr>
        <p:blipFill rotWithShape="1">
          <a:blip r:embed="rId1"/>
          <a:srcRect/>
          <a:stretch>
            <a:fillRect/>
          </a:stretch>
        </p:blipFill>
        <p:spPr>
          <a:xfrm>
            <a:off x="381000" y="457200"/>
            <a:ext cx="5414962" cy="3835400"/>
          </a:xfrm>
          <a:prstGeom prst="rect">
            <a:avLst/>
          </a:prstGeom>
          <a:noFill/>
          <a:ln>
            <a:noFill/>
          </a:ln>
        </p:spPr>
      </p:pic>
      <p:pic>
        <p:nvPicPr>
          <p:cNvPr id="734" name="Google Shape;734;p70"/>
          <p:cNvPicPr preferRelativeResize="0"/>
          <p:nvPr/>
        </p:nvPicPr>
        <p:blipFill rotWithShape="1">
          <a:blip r:embed="rId2"/>
          <a:srcRect/>
          <a:stretch>
            <a:fillRect/>
          </a:stretch>
        </p:blipFill>
        <p:spPr>
          <a:xfrm>
            <a:off x="5943600" y="914400"/>
            <a:ext cx="2771775" cy="238125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71"/>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Measures of shape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740" name="Google Shape;740;p71"/>
          <p:cNvSpPr txBox="1">
            <a:spLocks noGrp="1"/>
          </p:cNvSpPr>
          <p:nvPr>
            <p:ph type="body" idx="1"/>
          </p:nvPr>
        </p:nvSpPr>
        <p:spPr>
          <a:xfrm>
            <a:off x="382587" y="2276475"/>
            <a:ext cx="8761412" cy="42275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440"/>
              <a:buFont typeface="Noto Sans Symbols"/>
              <a:buChar char="■"/>
            </a:pPr>
            <a:r>
              <a:rPr lang="en-US" sz="2400" b="0" i="0" u="none" strike="noStrike" cap="none" dirty="0" err="1">
                <a:solidFill>
                  <a:srgbClr val="FF0000"/>
                </a:solidFill>
                <a:latin typeface="Tahoma" panose="020B0604030504040204"/>
                <a:ea typeface="Tahoma" panose="020B0604030504040204"/>
                <a:cs typeface="Tahoma" panose="020B0604030504040204"/>
                <a:sym typeface="Tahoma" panose="020B0604030504040204"/>
              </a:rPr>
              <a:t>Skewness</a:t>
            </a:r>
            <a:endParaRPr>
              <a:solidFill>
                <a:srgbClr val="FF0000"/>
              </a:solidFill>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rgbClr val="FF0000"/>
                </a:solidFill>
                <a:latin typeface="Tahoma" panose="020B0604030504040204"/>
                <a:ea typeface="Tahoma" panose="020B0604030504040204"/>
                <a:cs typeface="Tahoma" panose="020B0604030504040204"/>
                <a:sym typeface="Tahoma" panose="020B0604030504040204"/>
              </a:rPr>
              <a:t>		 absence of symmetry</a:t>
            </a:r>
            <a:endParaRPr sz="2400" b="0" i="0" u="none" strike="noStrike" cap="none">
              <a:solidFill>
                <a:srgbClr val="FF0000"/>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480"/>
              </a:spcBef>
              <a:spcAft>
                <a:spcPts val="0"/>
              </a:spcAft>
              <a:buClr>
                <a:schemeClr val="folHlink"/>
              </a:buClr>
              <a:buSzPts val="1440"/>
              <a:buFont typeface="Noto Sans Symbols"/>
              <a:buChar char="■"/>
            </a:pP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kurtosis</a:t>
            </a:r>
            <a:endPar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		the </a:t>
            </a:r>
            <a:r>
              <a:rPr lang="en-US" sz="2400" b="0" i="0" u="none" strike="noStrike" cap="none" dirty="0" err="1">
                <a:solidFill>
                  <a:schemeClr val="dk1"/>
                </a:solidFill>
                <a:latin typeface="Tahoma" panose="020B0604030504040204"/>
                <a:ea typeface="Tahoma" panose="020B0604030504040204"/>
                <a:cs typeface="Tahoma" panose="020B0604030504040204"/>
                <a:sym typeface="Tahoma" panose="020B0604030504040204"/>
              </a:rPr>
              <a:t>peakedness</a:t>
            </a: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 of a distribution.</a:t>
            </a:r>
            <a:endPar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		There are three layers, there are Leptokurtic, 				</a:t>
            </a:r>
            <a:r>
              <a:rPr lang="en-US" sz="2400" b="0" i="0" u="none" strike="noStrike" cap="none" dirty="0" err="1">
                <a:solidFill>
                  <a:schemeClr val="dk1"/>
                </a:solidFill>
                <a:latin typeface="Tahoma" panose="020B0604030504040204"/>
                <a:ea typeface="Tahoma" panose="020B0604030504040204"/>
                <a:cs typeface="Tahoma" panose="020B0604030504040204"/>
                <a:sym typeface="Tahoma" panose="020B0604030504040204"/>
              </a:rPr>
              <a:t>Mesokurtic</a:t>
            </a: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 </a:t>
            </a:r>
            <a:r>
              <a:rPr lang="en-US" sz="2400" b="0" i="0" u="none" strike="noStrike" cap="none" dirty="0" err="1">
                <a:solidFill>
                  <a:schemeClr val="dk1"/>
                </a:solidFill>
                <a:latin typeface="Tahoma" panose="020B0604030504040204"/>
                <a:ea typeface="Tahoma" panose="020B0604030504040204"/>
                <a:cs typeface="Tahoma" panose="020B0604030504040204"/>
                <a:sym typeface="Tahoma" panose="020B0604030504040204"/>
              </a:rPr>
              <a:t>Platykurtic</a:t>
            </a: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a:t>
            </a:r>
            <a:endPar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480"/>
              </a:spcBef>
              <a:spcAft>
                <a:spcPts val="0"/>
              </a:spcAft>
              <a:buClr>
                <a:schemeClr val="folHlink"/>
              </a:buClr>
              <a:buSzPts val="1440"/>
              <a:buFont typeface="Noto Sans Symbols"/>
              <a:buChar char="■"/>
            </a:pP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box and whisker plots</a:t>
            </a:r>
            <a:endPar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		It is a graphical display of distribution. </a:t>
            </a:r>
            <a:endParaRPr sz="24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		It reveals </a:t>
            </a:r>
            <a:r>
              <a:rPr lang="en-US" sz="2400" b="0" i="0" u="none" strike="noStrike" cap="none" dirty="0" err="1">
                <a:solidFill>
                  <a:schemeClr val="dk1"/>
                </a:solidFill>
                <a:latin typeface="Tahoma" panose="020B0604030504040204"/>
                <a:ea typeface="Tahoma" panose="020B0604030504040204"/>
                <a:cs typeface="Tahoma" panose="020B0604030504040204"/>
                <a:sym typeface="Tahoma" panose="020B0604030504040204"/>
              </a:rPr>
              <a:t>skewness</a:t>
            </a:r>
            <a:r>
              <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rPr>
              <a:t>.</a:t>
            </a:r>
            <a:endParaRPr lang="en-US" sz="2400" b="0" i="0" u="none" strike="noStrike" cap="none" dirty="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7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Skewness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746" name="Google Shape;746;p72"/>
          <p:cNvSpPr txBox="1">
            <a:spLocks noGrp="1"/>
          </p:cNvSpPr>
          <p:nvPr>
            <p:ph type="body" idx="1"/>
          </p:nvPr>
        </p:nvSpPr>
        <p:spPr>
          <a:xfrm>
            <a:off x="0" y="1628775"/>
            <a:ext cx="91440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Skewness, in statistics, is the degree of distortion from the symmetrical bell curve in a probability distribution.</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rPr>
              <a:t>Distributions can exhibit right (positive) skewness or left (negative) skewness to varying degrees.</a:t>
            </a:r>
            <a:endParaRPr lang="en-US" sz="2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210185" algn="l" rtl="0">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747" name="Google Shape;747;p72"/>
          <p:cNvPicPr preferRelativeResize="0"/>
          <p:nvPr/>
        </p:nvPicPr>
        <p:blipFill rotWithShape="1">
          <a:blip r:embed="rId1"/>
          <a:srcRect/>
          <a:stretch>
            <a:fillRect/>
          </a:stretch>
        </p:blipFill>
        <p:spPr>
          <a:xfrm>
            <a:off x="1150937" y="4135437"/>
            <a:ext cx="7115175" cy="26416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73"/>
          <p:cNvSpPr txBox="1">
            <a:spLocks noGrp="1"/>
          </p:cNvSpPr>
          <p:nvPr>
            <p:ph type="title"/>
          </p:nvPr>
        </p:nvSpPr>
        <p:spPr>
          <a:xfrm>
            <a:off x="1706562" y="765175"/>
            <a:ext cx="4191000" cy="500062"/>
          </a:xfrm>
          <a:prstGeom prst="rect">
            <a:avLst/>
          </a:prstGeom>
          <a:noFill/>
          <a:ln>
            <a:noFill/>
          </a:ln>
        </p:spPr>
        <p:txBody>
          <a:bodyPr spcFirstLastPara="1" wrap="square" lIns="0" tIns="11200" rIns="0" bIns="0" anchor="b" anchorCtr="0">
            <a:spAutoFit/>
          </a:bodyPr>
          <a:lstStyle/>
          <a:p>
            <a:pPr marL="10795" lvl="0" indent="0" algn="ctr" rtl="0">
              <a:lnSpc>
                <a:spcPct val="100000"/>
              </a:lnSpc>
              <a:spcBef>
                <a:spcPts val="0"/>
              </a:spcBef>
              <a:spcAft>
                <a:spcPts val="0"/>
              </a:spcAft>
              <a:buClr>
                <a:schemeClr val="dk2"/>
              </a:buClr>
              <a:buSzPts val="3100"/>
              <a:buFont typeface="Tahoma" panose="020B0604030504040204"/>
              <a:buNone/>
            </a:pPr>
            <a:r>
              <a:rPr lang="en-US" sz="3100" b="0" i="0" u="none">
                <a:solidFill>
                  <a:schemeClr val="dk2"/>
                </a:solidFill>
                <a:latin typeface="Tahoma" panose="020B0604030504040204"/>
                <a:ea typeface="Tahoma" panose="020B0604030504040204"/>
                <a:cs typeface="Tahoma" panose="020B0604030504040204"/>
                <a:sym typeface="Tahoma" panose="020B0604030504040204"/>
              </a:rPr>
              <a:t>Measures of Skewness</a:t>
            </a:r>
            <a:endParaRPr lang="en-US" sz="3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753" name="Google Shape;753;p73"/>
          <p:cNvSpPr txBox="1"/>
          <p:nvPr/>
        </p:nvSpPr>
        <p:spPr>
          <a:xfrm>
            <a:off x="1816100" y="1976437"/>
            <a:ext cx="6267450" cy="1565275"/>
          </a:xfrm>
          <a:prstGeom prst="rect">
            <a:avLst/>
          </a:prstGeom>
          <a:noFill/>
          <a:ln>
            <a:noFill/>
          </a:ln>
        </p:spPr>
        <p:txBody>
          <a:bodyPr spcFirstLastPara="1" wrap="square" lIns="0" tIns="78425" rIns="0" bIns="0" anchor="t" anchorCtr="0">
            <a:spAutoFit/>
          </a:bodyPr>
          <a:lstStyle/>
          <a:p>
            <a:pPr marL="10795" marR="0" lvl="0" indent="0" algn="l" rtl="0">
              <a:lnSpc>
                <a:spcPct val="100000"/>
              </a:lnSpc>
              <a:spcBef>
                <a:spcPts val="0"/>
              </a:spcBef>
              <a:spcAft>
                <a:spcPts val="0"/>
              </a:spcAft>
              <a:buClr>
                <a:srgbClr val="006565"/>
              </a:buClr>
              <a:buSzPts val="1500"/>
              <a:buFont typeface="Arial" panose="020B0604020202020204"/>
              <a:buNone/>
            </a:pPr>
            <a:r>
              <a:rPr lang="en-US" sz="1500" b="0" i="0" u="none">
                <a:solidFill>
                  <a:srgbClr val="006565"/>
                </a:solidFill>
                <a:latin typeface="Arial" panose="020B0604020202020204"/>
                <a:ea typeface="Arial" panose="020B0604020202020204"/>
                <a:cs typeface="Arial" panose="020B0604020202020204"/>
                <a:sym typeface="Arial" panose="020B0604020202020204"/>
              </a:rPr>
              <a:t>O	</a:t>
            </a:r>
            <a:r>
              <a:rPr lang="en-US" sz="2200" b="0" i="0" u="none">
                <a:solidFill>
                  <a:schemeClr val="dk1"/>
                </a:solidFill>
                <a:latin typeface="Verdana" panose="020B0604030504040204"/>
                <a:ea typeface="Verdana" panose="020B0604030504040204"/>
                <a:cs typeface="Verdana" panose="020B0604030504040204"/>
                <a:sym typeface="Verdana" panose="020B0604030504040204"/>
              </a:rPr>
              <a:t>If Mean &gt; Mode, the skewness is positive.</a:t>
            </a:r>
            <a:endParaRPr lang="en-US" sz="2200" b="0" i="0" u="none">
              <a:solidFill>
                <a:schemeClr val="dk1"/>
              </a:solidFill>
              <a:latin typeface="Verdana" panose="020B0604030504040204"/>
              <a:ea typeface="Verdana" panose="020B0604030504040204"/>
              <a:cs typeface="Verdana" panose="020B0604030504040204"/>
              <a:sym typeface="Verdana" panose="020B0604030504040204"/>
            </a:endParaRPr>
          </a:p>
          <a:p>
            <a:pPr marL="10795" marR="0" lvl="0" indent="0" algn="l" rtl="0">
              <a:lnSpc>
                <a:spcPct val="100000"/>
              </a:lnSpc>
              <a:spcBef>
                <a:spcPts val="500"/>
              </a:spcBef>
              <a:spcAft>
                <a:spcPts val="0"/>
              </a:spcAft>
              <a:buClr>
                <a:srgbClr val="006565"/>
              </a:buClr>
              <a:buSzPts val="1500"/>
              <a:buFont typeface="Arial" panose="020B0604020202020204"/>
              <a:buNone/>
            </a:pPr>
            <a:r>
              <a:rPr lang="en-US" sz="1500" b="0" i="0" u="none">
                <a:solidFill>
                  <a:srgbClr val="006565"/>
                </a:solidFill>
                <a:latin typeface="Arial" panose="020B0604020202020204"/>
                <a:ea typeface="Arial" panose="020B0604020202020204"/>
                <a:cs typeface="Arial" panose="020B0604020202020204"/>
                <a:sym typeface="Arial" panose="020B0604020202020204"/>
              </a:rPr>
              <a:t>O	</a:t>
            </a:r>
            <a:r>
              <a:rPr lang="en-US" sz="2200" b="0" i="0" u="none">
                <a:solidFill>
                  <a:schemeClr val="dk1"/>
                </a:solidFill>
                <a:latin typeface="Verdana" panose="020B0604030504040204"/>
                <a:ea typeface="Verdana" panose="020B0604030504040204"/>
                <a:cs typeface="Verdana" panose="020B0604030504040204"/>
                <a:sym typeface="Verdana" panose="020B0604030504040204"/>
              </a:rPr>
              <a:t>If Mean &lt; Mode, the skewness is  negative.</a:t>
            </a:r>
            <a:endParaRPr lang="en-US" sz="2200" b="0" i="0" u="none">
              <a:solidFill>
                <a:schemeClr val="dk1"/>
              </a:solidFill>
              <a:latin typeface="Verdana" panose="020B0604030504040204"/>
              <a:ea typeface="Verdana" panose="020B0604030504040204"/>
              <a:cs typeface="Verdana" panose="020B0604030504040204"/>
              <a:sym typeface="Verdana" panose="020B0604030504040204"/>
            </a:endParaRPr>
          </a:p>
          <a:p>
            <a:pPr marL="10795" marR="0" lvl="0" indent="0" algn="l" rtl="0">
              <a:lnSpc>
                <a:spcPct val="100000"/>
              </a:lnSpc>
              <a:spcBef>
                <a:spcPts val="500"/>
              </a:spcBef>
              <a:spcAft>
                <a:spcPts val="0"/>
              </a:spcAft>
              <a:buClr>
                <a:srgbClr val="006565"/>
              </a:buClr>
              <a:buSzPts val="1500"/>
              <a:buFont typeface="Arial" panose="020B0604020202020204"/>
              <a:buNone/>
            </a:pPr>
            <a:r>
              <a:rPr lang="en-US" sz="1500" b="0" i="0" u="none">
                <a:solidFill>
                  <a:srgbClr val="006565"/>
                </a:solidFill>
                <a:latin typeface="Arial" panose="020B0604020202020204"/>
                <a:ea typeface="Arial" panose="020B0604020202020204"/>
                <a:cs typeface="Arial" panose="020B0604020202020204"/>
                <a:sym typeface="Arial" panose="020B0604020202020204"/>
              </a:rPr>
              <a:t>O	</a:t>
            </a:r>
            <a:r>
              <a:rPr lang="en-US" sz="2200" b="0" i="0" u="none">
                <a:solidFill>
                  <a:schemeClr val="dk1"/>
                </a:solidFill>
                <a:latin typeface="Verdana" panose="020B0604030504040204"/>
                <a:ea typeface="Verdana" panose="020B0604030504040204"/>
                <a:cs typeface="Verdana" panose="020B0604030504040204"/>
                <a:sym typeface="Verdana" panose="020B0604030504040204"/>
              </a:rPr>
              <a:t>If Mean = Mode, the skewness is zero.</a:t>
            </a:r>
            <a:endParaRPr lang="en-US" sz="2200" b="0" i="0" u="none">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754" name="Google Shape;754;p73"/>
          <p:cNvPicPr preferRelativeResize="0"/>
          <p:nvPr/>
        </p:nvPicPr>
        <p:blipFill rotWithShape="1">
          <a:blip r:embed="rId1"/>
          <a:srcRect/>
          <a:stretch>
            <a:fillRect/>
          </a:stretch>
        </p:blipFill>
        <p:spPr>
          <a:xfrm>
            <a:off x="1495425" y="4005262"/>
            <a:ext cx="6524625" cy="2476500"/>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74"/>
          <p:cNvSpPr txBox="1">
            <a:spLocks noGrp="1"/>
          </p:cNvSpPr>
          <p:nvPr>
            <p:ph type="title" idx="4294967295"/>
          </p:nvPr>
        </p:nvSpPr>
        <p:spPr>
          <a:xfrm>
            <a:off x="1350962" y="228600"/>
            <a:ext cx="7793037" cy="11430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panose="020B0604030504040204"/>
              <a:buNone/>
            </a:pPr>
            <a:r>
              <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rPr>
              <a:t>Coefficient of skewness</a:t>
            </a:r>
            <a:endPar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endParaRPr>
          </a:p>
        </p:txBody>
      </p:sp>
      <p:pic>
        <p:nvPicPr>
          <p:cNvPr id="760" name="Google Shape;760;p74"/>
          <p:cNvPicPr preferRelativeResize="0"/>
          <p:nvPr/>
        </p:nvPicPr>
        <p:blipFill rotWithShape="1">
          <a:blip r:embed="rId1"/>
          <a:srcRect/>
          <a:stretch>
            <a:fillRect/>
          </a:stretch>
        </p:blipFill>
        <p:spPr>
          <a:xfrm>
            <a:off x="1547812" y="1868487"/>
            <a:ext cx="5534025" cy="39147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0"/>
          <p:cNvPicPr preferRelativeResize="0"/>
          <p:nvPr/>
        </p:nvPicPr>
        <p:blipFill rotWithShape="1">
          <a:blip r:embed="rId1"/>
          <a:srcRect/>
          <a:stretch>
            <a:fillRect/>
          </a:stretch>
        </p:blipFill>
        <p:spPr>
          <a:xfrm>
            <a:off x="1677987" y="2460625"/>
            <a:ext cx="5808662" cy="2835275"/>
          </a:xfrm>
          <a:prstGeom prst="rect">
            <a:avLst/>
          </a:prstGeom>
          <a:noFill/>
          <a:ln>
            <a:noFill/>
          </a:ln>
        </p:spPr>
      </p:pic>
      <p:sp>
        <p:nvSpPr>
          <p:cNvPr id="282" name="Google Shape;282;p30"/>
          <p:cNvSpPr txBox="1">
            <a:spLocks noGrp="1"/>
          </p:cNvSpPr>
          <p:nvPr>
            <p:ph type="title" idx="4294967295"/>
          </p:nvPr>
        </p:nvSpPr>
        <p:spPr>
          <a:xfrm>
            <a:off x="2111375" y="476250"/>
            <a:ext cx="4941887" cy="962025"/>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panose="020B0604030504040204"/>
              <a:buNone/>
            </a:pPr>
            <a:r>
              <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rPr>
              <a:t>Identification of variables</a:t>
            </a:r>
            <a:endParaRPr lang="en-US" sz="4100" b="0" i="0" u="none" strike="noStrike" cap="none">
              <a:solidFill>
                <a:schemeClr val="dk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7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Kurtosis (Ku)</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pic>
        <p:nvPicPr>
          <p:cNvPr id="766" name="Google Shape;766;p75"/>
          <p:cNvPicPr preferRelativeResize="0">
            <a:picLocks noGrp="1"/>
          </p:cNvPicPr>
          <p:nvPr>
            <p:ph type="body" idx="1"/>
          </p:nvPr>
        </p:nvPicPr>
        <p:blipFill rotWithShape="1">
          <a:blip r:embed="rId1"/>
          <a:srcRect/>
          <a:stretch>
            <a:fillRect/>
          </a:stretch>
        </p:blipFill>
        <p:spPr>
          <a:xfrm>
            <a:off x="539750" y="2376487"/>
            <a:ext cx="7727950" cy="3524250"/>
          </a:xfrm>
          <a:prstGeom prst="rect">
            <a:avLst/>
          </a:prstGeom>
          <a:noFill/>
          <a:ln>
            <a:noFill/>
          </a:ln>
        </p:spPr>
      </p:pic>
      <p:sp>
        <p:nvSpPr>
          <p:cNvPr id="767" name="Google Shape;767;p75"/>
          <p:cNvSpPr txBox="1"/>
          <p:nvPr/>
        </p:nvSpPr>
        <p:spPr>
          <a:xfrm>
            <a:off x="628650" y="1730375"/>
            <a:ext cx="856932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E2E2E"/>
              </a:buClr>
              <a:buSzPts val="1800"/>
              <a:buFont typeface="Arial" panose="020B0604020202020204"/>
              <a:buNone/>
            </a:pPr>
            <a:r>
              <a:rPr lang="en-US" sz="1800" b="1" i="0" u="none">
                <a:solidFill>
                  <a:srgbClr val="2E2E2E"/>
                </a:solidFill>
                <a:latin typeface="Arial" panose="020B0604020202020204"/>
                <a:ea typeface="Arial" panose="020B0604020202020204"/>
                <a:cs typeface="Arial" panose="020B0604020202020204"/>
                <a:sym typeface="Arial" panose="020B0604020202020204"/>
              </a:rPr>
              <a:t>Measure of relative peakedness of a distribution. It is a shape parameter that characterizes the degree of peakedness. </a:t>
            </a:r>
            <a:endParaRPr lang="en-US" sz="1800" b="1" i="0" u="none">
              <a:solidFill>
                <a:srgbClr val="2E2E2E"/>
              </a:solidFill>
              <a:latin typeface="Arial" panose="020B0604020202020204"/>
              <a:ea typeface="Arial" panose="020B0604020202020204"/>
              <a:cs typeface="Arial" panose="020B0604020202020204"/>
              <a:sym typeface="Arial" panose="020B0604020202020204"/>
            </a:endParaRPr>
          </a:p>
        </p:txBody>
      </p:sp>
      <p:pic>
        <p:nvPicPr>
          <p:cNvPr id="768" name="Google Shape;768;p75"/>
          <p:cNvPicPr preferRelativeResize="0"/>
          <p:nvPr/>
        </p:nvPicPr>
        <p:blipFill rotWithShape="1">
          <a:blip r:embed="rId2"/>
          <a:srcRect/>
          <a:stretch>
            <a:fillRect/>
          </a:stretch>
        </p:blipFill>
        <p:spPr>
          <a:xfrm>
            <a:off x="4659312" y="4797425"/>
            <a:ext cx="3873500" cy="2060575"/>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76"/>
          <p:cNvSpPr txBox="1">
            <a:spLocks noGrp="1"/>
          </p:cNvSpPr>
          <p:nvPr>
            <p:ph type="title"/>
          </p:nvPr>
        </p:nvSpPr>
        <p:spPr>
          <a:xfrm>
            <a:off x="533400" y="9525"/>
            <a:ext cx="8229600" cy="13716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Normal distribution</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775" name="Google Shape;775;p76"/>
          <p:cNvSpPr txBox="1">
            <a:spLocks noGrp="1"/>
          </p:cNvSpPr>
          <p:nvPr>
            <p:ph type="body" idx="1"/>
          </p:nvPr>
        </p:nvSpPr>
        <p:spPr>
          <a:xfrm>
            <a:off x="4652962" y="1981200"/>
            <a:ext cx="4033837" cy="3886200"/>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panose="020B0604030504040204"/>
                <a:ea typeface="Tahoma" panose="020B0604030504040204"/>
                <a:cs typeface="Tahoma" panose="020B0604030504040204"/>
                <a:sym typeface="Tahoma" panose="020B0604030504040204"/>
              </a:rPr>
              <a:t>Skewness = 0</a:t>
            </a:r>
            <a:endParaRPr lang="en-US" sz="2800" b="0" i="0" u="none">
              <a:solidFill>
                <a:schemeClr val="dk1"/>
              </a:solidFill>
              <a:latin typeface="Tahoma" panose="020B0604030504040204"/>
              <a:ea typeface="Tahoma" panose="020B0604030504040204"/>
              <a:cs typeface="Tahoma" panose="020B0604030504040204"/>
              <a:sym typeface="Tahoma" panose="020B0604030504040204"/>
            </a:endParaRPr>
          </a:p>
          <a:p>
            <a:pPr marL="320675" lvl="0" indent="-320675"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panose="020B0604030504040204"/>
                <a:ea typeface="Tahoma" panose="020B0604030504040204"/>
                <a:cs typeface="Tahoma" panose="020B0604030504040204"/>
                <a:sym typeface="Tahoma" panose="020B0604030504040204"/>
              </a:rPr>
              <a:t>Kurtosis = 3</a:t>
            </a:r>
            <a:endParaRPr lang="en-US" sz="28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776" name="Google Shape;776;p76"/>
          <p:cNvPicPr preferRelativeResize="0"/>
          <p:nvPr/>
        </p:nvPicPr>
        <p:blipFill rotWithShape="1">
          <a:blip r:embed="rId1"/>
          <a:srcRect/>
          <a:stretch>
            <a:fillRect/>
          </a:stretch>
        </p:blipFill>
        <p:spPr>
          <a:xfrm>
            <a:off x="304800" y="1905000"/>
            <a:ext cx="4343400" cy="3178175"/>
          </a:xfrm>
          <a:prstGeom prst="rect">
            <a:avLst/>
          </a:prstGeom>
          <a:noFill/>
          <a:ln>
            <a:noFill/>
          </a:ln>
        </p:spPr>
      </p:pic>
      <p:pic>
        <p:nvPicPr>
          <p:cNvPr id="777" name="Google Shape;777;p76"/>
          <p:cNvPicPr preferRelativeResize="0"/>
          <p:nvPr/>
        </p:nvPicPr>
        <p:blipFill rotWithShape="1">
          <a:blip r:embed="rId2"/>
          <a:srcRect/>
          <a:stretch>
            <a:fillRect/>
          </a:stretch>
        </p:blipFill>
        <p:spPr>
          <a:xfrm>
            <a:off x="457200" y="5334000"/>
            <a:ext cx="4572000" cy="1268412"/>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7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The Empirical Rule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783" name="Google Shape;783;p77"/>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dirty="0">
                <a:solidFill>
                  <a:schemeClr val="dk1"/>
                </a:solidFill>
                <a:latin typeface="Arial" panose="020B0604020202020204"/>
                <a:ea typeface="Arial" panose="020B0604020202020204"/>
                <a:cs typeface="Arial" panose="020B0604020202020204"/>
                <a:sym typeface="Arial" panose="020B0604020202020204"/>
              </a:rPr>
              <a:t>For Data Sets That Are Approximately Bell-shaped:</a:t>
            </a:r>
            <a:endParaRPr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panose="020B0604030504040204"/>
                <a:ea typeface="Tahoma" panose="020B0604030504040204"/>
                <a:cs typeface="Tahoma" panose="020B0604030504040204"/>
                <a:sym typeface="Tahoma" panose="020B0604030504040204"/>
              </a:rPr>
              <a:t>Roughly 68% of the Observations Fall Within 1 Standard Deviation Around the Mean</a:t>
            </a:r>
            <a:endParaRPr lang="en-US" sz="2500" b="0" i="0" u="none" dirty="0">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panose="020B0604030504040204"/>
                <a:ea typeface="Tahoma" panose="020B0604030504040204"/>
                <a:cs typeface="Tahoma" panose="020B0604030504040204"/>
                <a:sym typeface="Tahoma" panose="020B0604030504040204"/>
              </a:rPr>
              <a:t>Roughly 95% of the Observations Fall Within 2 Standard Deviations Around the Mean</a:t>
            </a:r>
            <a:endParaRPr lang="en-US" sz="2500" b="0" i="0" u="none" dirty="0">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panose="020B0604030504040204"/>
                <a:ea typeface="Tahoma" panose="020B0604030504040204"/>
                <a:cs typeface="Tahoma" panose="020B0604030504040204"/>
                <a:sym typeface="Tahoma" panose="020B0604030504040204"/>
              </a:rPr>
              <a:t>Roughly 99.7% of the Observations Fall Within 3 Standard Deviations Around the Mean</a:t>
            </a:r>
            <a:endParaRPr lang="en-US" sz="2500" b="0" i="0" u="none" dirty="0">
              <a:solidFill>
                <a:schemeClr val="dk1"/>
              </a:solidFill>
              <a:latin typeface="Tahoma" panose="020B0604030504040204"/>
              <a:ea typeface="Tahoma" panose="020B0604030504040204"/>
              <a:cs typeface="Tahoma" panose="020B0604030504040204"/>
              <a:sym typeface="Tahoma" panose="020B0604030504040204"/>
            </a:endParaRPr>
          </a:p>
          <a:p>
            <a:pPr marL="320675" lvl="0" indent="-225425" algn="l" rtl="0">
              <a:spcBef>
                <a:spcPts val="500"/>
              </a:spcBef>
              <a:spcAft>
                <a:spcPts val="0"/>
              </a:spcAft>
              <a:buSzPts val="1500"/>
              <a:buNone/>
            </a:pPr>
            <a:endParaRPr sz="25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842502" y="2116382"/>
            <a:ext cx="4924425" cy="360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pic>
        <p:nvPicPr>
          <p:cNvPr id="788" name="Google Shape;788;p78" descr="Day 06B - Statistics: Empirical Rule and Normal Distribution - YouTube"/>
          <p:cNvPicPr preferRelativeResize="0"/>
          <p:nvPr/>
        </p:nvPicPr>
        <p:blipFill rotWithShape="1">
          <a:blip r:embed="rId1"/>
          <a:srcRect/>
          <a:stretch>
            <a:fillRect/>
          </a:stretch>
        </p:blipFill>
        <p:spPr>
          <a:xfrm>
            <a:off x="1042987" y="1844675"/>
            <a:ext cx="7735887" cy="4351337"/>
          </a:xfrm>
          <a:prstGeom prst="rect">
            <a:avLst/>
          </a:prstGeom>
          <a:noFill/>
          <a:ln>
            <a:noFill/>
          </a:ln>
        </p:spPr>
      </p:pic>
      <p:sp>
        <p:nvSpPr>
          <p:cNvPr id="789" name="Google Shape;789;p78"/>
          <p:cNvSpPr txBox="1"/>
          <p:nvPr/>
        </p:nvSpPr>
        <p:spPr>
          <a:xfrm>
            <a:off x="755650" y="404812"/>
            <a:ext cx="7793037"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The Empirical Rule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7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Example</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795" name="Google Shape;795;p79"/>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dirty="0">
                <a:solidFill>
                  <a:schemeClr val="dk1"/>
                </a:solidFill>
                <a:latin typeface="Tahoma" panose="020B0604030504040204"/>
                <a:ea typeface="Tahoma" panose="020B0604030504040204"/>
                <a:cs typeface="Tahoma" panose="020B0604030504040204"/>
                <a:sym typeface="Tahoma" panose="020B0604030504040204"/>
              </a:rPr>
              <a:t>The weights of stray dogs at a particular pound average 70 lbs with a standard deviation of 2.5 lbs. Assuming the weights follow a Gaussian distribution:</a:t>
            </a:r>
            <a:endParaRPr lang="en-US" sz="2900" b="0" i="0" u="none" dirty="0">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dirty="0">
                <a:solidFill>
                  <a:schemeClr val="dk1"/>
                </a:solidFill>
                <a:latin typeface="Tahoma" panose="020B0604030504040204"/>
                <a:ea typeface="Tahoma" panose="020B0604030504040204"/>
                <a:cs typeface="Tahoma" panose="020B0604030504040204"/>
                <a:sym typeface="Tahoma" panose="020B0604030504040204"/>
              </a:rPr>
              <a:t>What weight is 2 standard deviations below the mean?</a:t>
            </a:r>
            <a:endParaRPr lang="en-US" sz="2900" b="0" i="0" u="none" dirty="0">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dirty="0">
                <a:solidFill>
                  <a:schemeClr val="dk1"/>
                </a:solidFill>
                <a:latin typeface="Tahoma" panose="020B0604030504040204"/>
                <a:ea typeface="Tahoma" panose="020B0604030504040204"/>
                <a:cs typeface="Tahoma" panose="020B0604030504040204"/>
                <a:sym typeface="Tahoma" panose="020B0604030504040204"/>
              </a:rPr>
              <a:t>What weight is 1 standard deviation above the mean?</a:t>
            </a:r>
            <a:endParaRPr lang="en-US" sz="2900" b="0" i="0" u="none" dirty="0">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dirty="0" smtClean="0">
                <a:solidFill>
                  <a:schemeClr val="dk1"/>
                </a:solidFill>
                <a:latin typeface="Tahoma" panose="020B0604030504040204"/>
                <a:ea typeface="Tahoma" panose="020B0604030504040204"/>
                <a:cs typeface="Tahoma" panose="020B0604030504040204"/>
                <a:sym typeface="Tahoma" panose="020B0604030504040204"/>
              </a:rPr>
              <a:t>The middle 68% of dogs weigh how much?</a:t>
            </a:r>
            <a:endParaRPr lang="en-US" sz="2900" b="0" i="0" u="none" dirty="0" smtClean="0">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210185" algn="l" rtl="0">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80"/>
          <p:cNvSpPr txBox="1">
            <a:spLocks noGrp="1"/>
          </p:cNvSpPr>
          <p:nvPr>
            <p:ph type="body" idx="1"/>
          </p:nvPr>
        </p:nvSpPr>
        <p:spPr>
          <a:xfrm>
            <a:off x="0" y="476250"/>
            <a:ext cx="9144000" cy="6048375"/>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2 standard deviations is 2 * 2.5 (5 lbs). So if a dog is 2.5 standard deviations below the mean they weigh 70 lbs – 5 lbs = 65 lbs.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1 standard deviation is 2.5 lbs, so a dog 1 standard deviation above the mean would weigh 70 lbs + 2.5 lbs = 72.5 lbs.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The 68 95 99.7 Rule tells us that 68% of the weights should be within 1 standard deviation either side of the mean. 1 standard deviation above (given in the answer to question 2) is 72.5 lbs; 1 standard deviation below is 70 lbs – 2.5 lbs is 67.5 lbs. Therefore, 68% of dogs weigh between 67.5 and 72.5 lbs.</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320675" marR="0" lvl="0" indent="-210185" algn="l" rtl="0">
              <a:spcBef>
                <a:spcPts val="580"/>
              </a:spcBef>
              <a:spcAft>
                <a:spcPts val="0"/>
              </a:spcAft>
              <a:buClr>
                <a:schemeClr val="folHlink"/>
              </a:buClr>
              <a:buSzPts val="1740"/>
              <a:buFont typeface="Noto Sans Symbols"/>
              <a:buNone/>
            </a:pPr>
            <a:endParaRPr sz="29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293914" y="1442773"/>
            <a:ext cx="8850086" cy="41835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1"/>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8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Exploratory Data Analysis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806" name="Google Shape;806;p81"/>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80000"/>
              </a:lnSpc>
              <a:spcBef>
                <a:spcPts val="0"/>
              </a:spcBef>
              <a:spcAft>
                <a:spcPts val="0"/>
              </a:spcAft>
              <a:buClr>
                <a:schemeClr val="folHlink"/>
              </a:buClr>
              <a:buSzPts val="1740"/>
              <a:buFont typeface="Noto Sans Symbols"/>
              <a:buChar char="■"/>
            </a:pPr>
            <a:r>
              <a:rPr lang="en-US" sz="2900" b="0" i="0" u="none">
                <a:solidFill>
                  <a:schemeClr val="dk1"/>
                </a:solidFill>
                <a:latin typeface="Tahoma" panose="020B0604030504040204"/>
                <a:ea typeface="Tahoma" panose="020B0604030504040204"/>
                <a:cs typeface="Tahoma" panose="020B0604030504040204"/>
                <a:sym typeface="Tahoma" panose="020B0604030504040204"/>
              </a:rPr>
              <a:t>Box-and-Whisker Plot</a:t>
            </a:r>
            <a:endParaRPr lang="en-US" sz="2900" b="0" i="0" u="none">
              <a:solidFill>
                <a:schemeClr val="dk1"/>
              </a:solidFill>
              <a:latin typeface="Tahoma" panose="020B0604030504040204"/>
              <a:ea typeface="Tahoma" panose="020B0604030504040204"/>
              <a:cs typeface="Tahoma" panose="020B0604030504040204"/>
              <a:sym typeface="Tahoma" panose="020B0604030504040204"/>
            </a:endParaRPr>
          </a:p>
          <a:p>
            <a:pPr marL="693420" lvl="1" indent="-267970" algn="l" rtl="0">
              <a:lnSpc>
                <a:spcPct val="80000"/>
              </a:lnSpc>
              <a:spcBef>
                <a:spcPts val="500"/>
              </a:spcBef>
              <a:spcAft>
                <a:spcPts val="0"/>
              </a:spcAft>
              <a:buClr>
                <a:schemeClr val="hlink"/>
              </a:buClr>
              <a:buSzPts val="1375"/>
              <a:buFont typeface="Noto Sans Symbols"/>
              <a:buChar char="■"/>
            </a:pPr>
            <a:r>
              <a:rPr lang="en-US" sz="2500" b="0" i="0" u="none">
                <a:solidFill>
                  <a:schemeClr val="dk1"/>
                </a:solidFill>
                <a:latin typeface="Tahoma" panose="020B0604030504040204"/>
                <a:ea typeface="Tahoma" panose="020B0604030504040204"/>
                <a:cs typeface="Tahoma" panose="020B0604030504040204"/>
                <a:sym typeface="Tahoma" panose="020B0604030504040204"/>
              </a:rPr>
              <a:t>Graphical display of data using 5-number summary</a:t>
            </a:r>
            <a:endParaRPr lang="en-US" sz="25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07" name="Google Shape;807;p81"/>
          <p:cNvSpPr/>
          <p:nvPr/>
        </p:nvSpPr>
        <p:spPr>
          <a:xfrm>
            <a:off x="2960687" y="4576762"/>
            <a:ext cx="2516187" cy="504825"/>
          </a:xfrm>
          <a:custGeom>
            <a:avLst/>
            <a:gdLst/>
            <a:ahLst/>
            <a:cxnLst/>
            <a:rect l="l" t="t" r="r" b="b"/>
            <a:pathLst>
              <a:path w="1585" h="318" extrusionOk="0">
                <a:moveTo>
                  <a:pt x="0" y="317"/>
                </a:moveTo>
                <a:lnTo>
                  <a:pt x="1584" y="317"/>
                </a:lnTo>
                <a:lnTo>
                  <a:pt x="1584" y="0"/>
                </a:lnTo>
                <a:lnTo>
                  <a:pt x="0" y="0"/>
                </a:lnTo>
                <a:lnTo>
                  <a:pt x="0" y="317"/>
                </a:lnTo>
              </a:path>
            </a:pathLst>
          </a:custGeom>
          <a:noFill/>
          <a:ln w="25400" cap="rnd" cmpd="sng">
            <a:solidFill>
              <a:schemeClr val="hlink"/>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808" name="Google Shape;808;p81"/>
          <p:cNvCxnSpPr/>
          <p:nvPr/>
        </p:nvCxnSpPr>
        <p:spPr>
          <a:xfrm rot="10800000">
            <a:off x="4191000" y="4572000"/>
            <a:ext cx="0" cy="533400"/>
          </a:xfrm>
          <a:prstGeom prst="straightConnector1">
            <a:avLst/>
          </a:prstGeom>
          <a:noFill/>
          <a:ln w="25400" cap="flat" cmpd="sng">
            <a:solidFill>
              <a:schemeClr val="hlink"/>
            </a:solidFill>
            <a:prstDash val="solid"/>
            <a:miter lim="800000"/>
            <a:headEnd type="none" w="med" len="med"/>
            <a:tailEnd type="none" w="med" len="med"/>
          </a:ln>
        </p:spPr>
      </p:cxnSp>
      <p:cxnSp>
        <p:nvCxnSpPr>
          <p:cNvPr id="809" name="Google Shape;809;p81"/>
          <p:cNvCxnSpPr/>
          <p:nvPr/>
        </p:nvCxnSpPr>
        <p:spPr>
          <a:xfrm>
            <a:off x="1524000" y="5621337"/>
            <a:ext cx="5129212" cy="0"/>
          </a:xfrm>
          <a:prstGeom prst="straightConnector1">
            <a:avLst/>
          </a:prstGeom>
          <a:noFill/>
          <a:ln w="25400" cap="flat" cmpd="sng">
            <a:solidFill>
              <a:schemeClr val="folHlink"/>
            </a:solidFill>
            <a:prstDash val="solid"/>
            <a:miter lim="800000"/>
            <a:headEnd type="none" w="med" len="med"/>
            <a:tailEnd type="none" w="med" len="med"/>
          </a:ln>
        </p:spPr>
      </p:cxnSp>
      <p:sp>
        <p:nvSpPr>
          <p:cNvPr id="810" name="Google Shape;810;p81"/>
          <p:cNvSpPr txBox="1"/>
          <p:nvPr/>
        </p:nvSpPr>
        <p:spPr>
          <a:xfrm>
            <a:off x="3124200" y="3598862"/>
            <a:ext cx="2300287"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panose="020B0604020202020204"/>
              <a:buNone/>
            </a:pPr>
            <a:r>
              <a:rPr lang="en-US" sz="3300" b="0" i="0" u="none">
                <a:solidFill>
                  <a:schemeClr val="dk1"/>
                </a:solidFill>
                <a:latin typeface="Arial" panose="020B0604020202020204"/>
                <a:ea typeface="Arial" panose="020B0604020202020204"/>
                <a:cs typeface="Arial" panose="020B0604020202020204"/>
                <a:sym typeface="Arial" panose="020B0604020202020204"/>
              </a:rPr>
              <a:t>Median(    )</a:t>
            </a:r>
            <a:endParaRPr lang="en-US" sz="3300" b="0"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811" name="Google Shape;811;p81"/>
          <p:cNvCxnSpPr/>
          <p:nvPr/>
        </p:nvCxnSpPr>
        <p:spPr>
          <a:xfrm>
            <a:off x="5486400" y="4876800"/>
            <a:ext cx="1143000" cy="0"/>
          </a:xfrm>
          <a:prstGeom prst="straightConnector1">
            <a:avLst/>
          </a:prstGeom>
          <a:noFill/>
          <a:ln w="25400" cap="flat" cmpd="sng">
            <a:solidFill>
              <a:schemeClr val="hlink"/>
            </a:solidFill>
            <a:prstDash val="solid"/>
            <a:miter lim="800000"/>
            <a:headEnd type="none" w="med" len="med"/>
            <a:tailEnd type="none" w="med" len="med"/>
          </a:ln>
        </p:spPr>
      </p:cxnSp>
      <p:cxnSp>
        <p:nvCxnSpPr>
          <p:cNvPr id="812" name="Google Shape;812;p81"/>
          <p:cNvCxnSpPr/>
          <p:nvPr/>
        </p:nvCxnSpPr>
        <p:spPr>
          <a:xfrm>
            <a:off x="1524000" y="4876800"/>
            <a:ext cx="1447800" cy="0"/>
          </a:xfrm>
          <a:prstGeom prst="straightConnector1">
            <a:avLst/>
          </a:prstGeom>
          <a:noFill/>
          <a:ln w="25400" cap="flat" cmpd="sng">
            <a:solidFill>
              <a:schemeClr val="hlink"/>
            </a:solidFill>
            <a:prstDash val="solid"/>
            <a:miter lim="800000"/>
            <a:headEnd type="none" w="med" len="med"/>
            <a:tailEnd type="none" w="med" len="med"/>
          </a:ln>
        </p:spPr>
      </p:cxnSp>
      <p:sp>
        <p:nvSpPr>
          <p:cNvPr id="813" name="Google Shape;813;p81"/>
          <p:cNvSpPr txBox="1"/>
          <p:nvPr/>
        </p:nvSpPr>
        <p:spPr>
          <a:xfrm>
            <a:off x="1411287" y="5656262"/>
            <a:ext cx="414337"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panose="020B0604020202020204"/>
              <a:buNone/>
            </a:pPr>
            <a:r>
              <a:rPr lang="en-US" sz="3300" b="0" i="0" u="none">
                <a:solidFill>
                  <a:schemeClr val="dk1"/>
                </a:solidFill>
                <a:latin typeface="Arial" panose="020B0604020202020204"/>
                <a:ea typeface="Arial" panose="020B0604020202020204"/>
                <a:cs typeface="Arial" panose="020B0604020202020204"/>
                <a:sym typeface="Arial" panose="020B0604020202020204"/>
              </a:rPr>
              <a:t>4</a:t>
            </a:r>
            <a:endParaRPr lang="en-US" sz="33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14" name="Google Shape;814;p81"/>
          <p:cNvSpPr txBox="1"/>
          <p:nvPr/>
        </p:nvSpPr>
        <p:spPr>
          <a:xfrm>
            <a:off x="2547937" y="5656262"/>
            <a:ext cx="530225"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panose="020B0604020202020204"/>
              <a:buNone/>
            </a:pPr>
            <a:r>
              <a:rPr lang="en-US" sz="3300" b="0" i="0" u="none">
                <a:solidFill>
                  <a:schemeClr val="dk1"/>
                </a:solidFill>
                <a:latin typeface="Arial" panose="020B0604020202020204"/>
                <a:ea typeface="Arial" panose="020B0604020202020204"/>
                <a:cs typeface="Arial" panose="020B0604020202020204"/>
                <a:sym typeface="Arial" panose="020B0604020202020204"/>
              </a:rPr>
              <a:t> 6</a:t>
            </a:r>
            <a:endParaRPr lang="en-US" sz="33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15" name="Google Shape;815;p81"/>
          <p:cNvSpPr txBox="1"/>
          <p:nvPr/>
        </p:nvSpPr>
        <p:spPr>
          <a:xfrm>
            <a:off x="3805237" y="5656262"/>
            <a:ext cx="530225"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panose="020B0604020202020204"/>
              <a:buNone/>
            </a:pPr>
            <a:r>
              <a:rPr lang="en-US" sz="3300" b="0" i="0" u="none">
                <a:solidFill>
                  <a:schemeClr val="dk1"/>
                </a:solidFill>
                <a:latin typeface="Arial" panose="020B0604020202020204"/>
                <a:ea typeface="Arial" panose="020B0604020202020204"/>
                <a:cs typeface="Arial" panose="020B0604020202020204"/>
                <a:sym typeface="Arial" panose="020B0604020202020204"/>
              </a:rPr>
              <a:t> 8</a:t>
            </a:r>
            <a:endParaRPr lang="en-US" sz="33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16" name="Google Shape;816;p81"/>
          <p:cNvSpPr txBox="1"/>
          <p:nvPr/>
        </p:nvSpPr>
        <p:spPr>
          <a:xfrm>
            <a:off x="4945062" y="5656262"/>
            <a:ext cx="763587"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panose="020B0604020202020204"/>
              <a:buNone/>
            </a:pPr>
            <a:r>
              <a:rPr lang="en-US" sz="3300" b="0" i="0" u="none">
                <a:solidFill>
                  <a:schemeClr val="dk1"/>
                </a:solidFill>
                <a:latin typeface="Arial" panose="020B0604020202020204"/>
                <a:ea typeface="Arial" panose="020B0604020202020204"/>
                <a:cs typeface="Arial" panose="020B0604020202020204"/>
                <a:sym typeface="Arial" panose="020B0604020202020204"/>
              </a:rPr>
              <a:t> 10</a:t>
            </a:r>
            <a:endParaRPr lang="en-US" sz="33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17" name="Google Shape;817;p81"/>
          <p:cNvSpPr txBox="1"/>
          <p:nvPr/>
        </p:nvSpPr>
        <p:spPr>
          <a:xfrm>
            <a:off x="6400800" y="5621337"/>
            <a:ext cx="647700"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panose="020B0604020202020204"/>
              <a:buNone/>
            </a:pPr>
            <a:r>
              <a:rPr lang="en-US" sz="3300" b="0" i="0" u="none">
                <a:solidFill>
                  <a:schemeClr val="dk1"/>
                </a:solidFill>
                <a:latin typeface="Arial" panose="020B0604020202020204"/>
                <a:ea typeface="Arial" panose="020B0604020202020204"/>
                <a:cs typeface="Arial" panose="020B0604020202020204"/>
                <a:sym typeface="Arial" panose="020B0604020202020204"/>
              </a:rPr>
              <a:t>12</a:t>
            </a:r>
            <a:endParaRPr lang="en-US" sz="3300" b="0"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818" name="Google Shape;818;p81"/>
          <p:cNvCxnSpPr/>
          <p:nvPr/>
        </p:nvCxnSpPr>
        <p:spPr>
          <a:xfrm rot="10800000">
            <a:off x="6629400" y="4495800"/>
            <a:ext cx="0" cy="685800"/>
          </a:xfrm>
          <a:prstGeom prst="straightConnector1">
            <a:avLst/>
          </a:prstGeom>
          <a:noFill/>
          <a:ln w="25400" cap="flat" cmpd="sng">
            <a:solidFill>
              <a:schemeClr val="hlink"/>
            </a:solidFill>
            <a:prstDash val="solid"/>
            <a:miter lim="800000"/>
            <a:headEnd type="none" w="med" len="med"/>
            <a:tailEnd type="none" w="med" len="med"/>
          </a:ln>
        </p:spPr>
      </p:cxnSp>
      <p:cxnSp>
        <p:nvCxnSpPr>
          <p:cNvPr id="819" name="Google Shape;819;p81"/>
          <p:cNvCxnSpPr/>
          <p:nvPr/>
        </p:nvCxnSpPr>
        <p:spPr>
          <a:xfrm rot="10800000">
            <a:off x="1524000" y="4572000"/>
            <a:ext cx="0" cy="609600"/>
          </a:xfrm>
          <a:prstGeom prst="straightConnector1">
            <a:avLst/>
          </a:prstGeom>
          <a:noFill/>
          <a:ln w="25400" cap="flat" cmpd="sng">
            <a:solidFill>
              <a:schemeClr val="hlink"/>
            </a:solidFill>
            <a:prstDash val="solid"/>
            <a:miter lim="800000"/>
            <a:headEnd type="none" w="med" len="med"/>
            <a:tailEnd type="none" w="med" len="med"/>
          </a:ln>
        </p:spPr>
      </p:cxnSp>
      <p:sp>
        <p:nvSpPr>
          <p:cNvPr id="820" name="Google Shape;820;p81"/>
          <p:cNvSpPr txBox="1"/>
          <p:nvPr/>
        </p:nvSpPr>
        <p:spPr>
          <a:xfrm>
            <a:off x="6394450" y="3733800"/>
            <a:ext cx="460375"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panose="020B0604020202020204"/>
              <a:buNone/>
            </a:pPr>
            <a:r>
              <a:rPr lang="en-US" sz="3300" b="0" i="1" u="none">
                <a:solidFill>
                  <a:schemeClr val="dk1"/>
                </a:solidFill>
                <a:latin typeface="Arial" panose="020B0604020202020204"/>
                <a:ea typeface="Arial" panose="020B0604020202020204"/>
                <a:cs typeface="Arial" panose="020B0604020202020204"/>
                <a:sym typeface="Arial" panose="020B0604020202020204"/>
              </a:rPr>
              <a:t>X</a:t>
            </a:r>
            <a:endParaRPr lang="en-US" sz="3300" b="0" i="1"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21" name="Google Shape;821;p81"/>
          <p:cNvSpPr txBox="1"/>
          <p:nvPr/>
        </p:nvSpPr>
        <p:spPr>
          <a:xfrm>
            <a:off x="6672262" y="4002087"/>
            <a:ext cx="1020762" cy="4238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200"/>
              <a:buFont typeface="Arial" panose="020B0604020202020204"/>
              <a:buNone/>
            </a:pPr>
            <a:r>
              <a:rPr lang="en-US" sz="2200" b="0" i="0" u="none">
                <a:solidFill>
                  <a:schemeClr val="dk1"/>
                </a:solidFill>
                <a:latin typeface="Arial" panose="020B0604020202020204"/>
                <a:ea typeface="Arial" panose="020B0604020202020204"/>
                <a:cs typeface="Arial" panose="020B0604020202020204"/>
                <a:sym typeface="Arial" panose="020B0604020202020204"/>
              </a:rPr>
              <a:t>largest</a:t>
            </a:r>
            <a:endParaRPr lang="en-US" sz="22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22" name="Google Shape;822;p81"/>
          <p:cNvSpPr txBox="1"/>
          <p:nvPr/>
        </p:nvSpPr>
        <p:spPr>
          <a:xfrm>
            <a:off x="7512050" y="4257675"/>
            <a:ext cx="184150" cy="920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23" name="Google Shape;823;p81"/>
          <p:cNvSpPr txBox="1"/>
          <p:nvPr/>
        </p:nvSpPr>
        <p:spPr>
          <a:xfrm>
            <a:off x="838200" y="3832225"/>
            <a:ext cx="460375"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panose="020B0604020202020204"/>
              <a:buNone/>
            </a:pPr>
            <a:r>
              <a:rPr lang="en-US" sz="3300" b="0" i="1" u="none">
                <a:solidFill>
                  <a:schemeClr val="dk1"/>
                </a:solidFill>
                <a:latin typeface="Arial" panose="020B0604020202020204"/>
                <a:ea typeface="Arial" panose="020B0604020202020204"/>
                <a:cs typeface="Arial" panose="020B0604020202020204"/>
                <a:sym typeface="Arial" panose="020B0604020202020204"/>
              </a:rPr>
              <a:t>X</a:t>
            </a:r>
            <a:endParaRPr lang="en-US" sz="3300" b="0" i="1"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24" name="Google Shape;824;p81"/>
          <p:cNvSpPr txBox="1"/>
          <p:nvPr/>
        </p:nvSpPr>
        <p:spPr>
          <a:xfrm>
            <a:off x="1143000" y="4114800"/>
            <a:ext cx="1206500" cy="4238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200"/>
              <a:buFont typeface="Arial" panose="020B0604020202020204"/>
              <a:buNone/>
            </a:pPr>
            <a:r>
              <a:rPr lang="en-US" sz="2200" b="0" i="0" u="none">
                <a:solidFill>
                  <a:schemeClr val="dk1"/>
                </a:solidFill>
                <a:latin typeface="Arial" panose="020B0604020202020204"/>
                <a:ea typeface="Arial" panose="020B0604020202020204"/>
                <a:cs typeface="Arial" panose="020B0604020202020204"/>
                <a:sym typeface="Arial" panose="020B0604020202020204"/>
              </a:rPr>
              <a:t>smallest</a:t>
            </a:r>
            <a:endParaRPr lang="en-US" sz="22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25" name="Google Shape;825;p81"/>
          <p:cNvSpPr txBox="1"/>
          <p:nvPr/>
        </p:nvSpPr>
        <p:spPr>
          <a:xfrm>
            <a:off x="2147887" y="4356100"/>
            <a:ext cx="184150" cy="920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826" name="Google Shape;826;p81"/>
          <p:cNvPicPr preferRelativeResize="0"/>
          <p:nvPr/>
        </p:nvPicPr>
        <p:blipFill rotWithShape="1">
          <a:blip r:embed="rId1"/>
          <a:srcRect/>
          <a:stretch>
            <a:fillRect/>
          </a:stretch>
        </p:blipFill>
        <p:spPr>
          <a:xfrm>
            <a:off x="2514600" y="4038600"/>
            <a:ext cx="503237" cy="609600"/>
          </a:xfrm>
          <a:prstGeom prst="rect">
            <a:avLst/>
          </a:prstGeom>
          <a:noFill/>
          <a:ln>
            <a:noFill/>
          </a:ln>
        </p:spPr>
      </p:pic>
      <p:pic>
        <p:nvPicPr>
          <p:cNvPr id="827" name="Google Shape;827;p81"/>
          <p:cNvPicPr preferRelativeResize="0"/>
          <p:nvPr/>
        </p:nvPicPr>
        <p:blipFill rotWithShape="1">
          <a:blip r:embed="rId2"/>
          <a:srcRect/>
          <a:stretch>
            <a:fillRect/>
          </a:stretch>
        </p:blipFill>
        <p:spPr>
          <a:xfrm>
            <a:off x="5334000" y="4003675"/>
            <a:ext cx="539750" cy="644525"/>
          </a:xfrm>
          <a:prstGeom prst="rect">
            <a:avLst/>
          </a:prstGeom>
          <a:noFill/>
          <a:ln>
            <a:noFill/>
          </a:ln>
        </p:spPr>
      </p:pic>
      <p:pic>
        <p:nvPicPr>
          <p:cNvPr id="828" name="Google Shape;828;p81"/>
          <p:cNvPicPr preferRelativeResize="0"/>
          <p:nvPr/>
        </p:nvPicPr>
        <p:blipFill rotWithShape="1">
          <a:blip r:embed="rId3"/>
          <a:srcRect/>
          <a:stretch>
            <a:fillRect/>
          </a:stretch>
        </p:blipFill>
        <p:spPr>
          <a:xfrm>
            <a:off x="4719637" y="3581400"/>
            <a:ext cx="538162" cy="609600"/>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8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8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Distribution Shape &amp; </a:t>
            </a:r>
            <a:br>
              <a:rPr lang="en-US" sz="4100" b="0" i="0" u="none">
                <a:solidFill>
                  <a:schemeClr val="dk2"/>
                </a:solidFill>
                <a:latin typeface="Tahoma" panose="020B0604030504040204"/>
                <a:ea typeface="Tahoma" panose="020B0604030504040204"/>
                <a:cs typeface="Tahoma" panose="020B0604030504040204"/>
                <a:sym typeface="Tahoma" panose="020B0604030504040204"/>
              </a:rPr>
            </a:br>
            <a:r>
              <a:rPr lang="en-US" sz="4100" b="0" i="0" u="none">
                <a:solidFill>
                  <a:schemeClr val="dk2"/>
                </a:solidFill>
                <a:latin typeface="Tahoma" panose="020B0604030504040204"/>
                <a:ea typeface="Tahoma" panose="020B0604030504040204"/>
                <a:cs typeface="Tahoma" panose="020B0604030504040204"/>
                <a:sym typeface="Tahoma" panose="020B0604030504040204"/>
              </a:rPr>
              <a:t>Box-and-Whisker Plot</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834" name="Google Shape;834;p82"/>
          <p:cNvSpPr txBox="1"/>
          <p:nvPr/>
        </p:nvSpPr>
        <p:spPr>
          <a:xfrm>
            <a:off x="6188075" y="2354262"/>
            <a:ext cx="2863850" cy="5762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200"/>
              <a:buFont typeface="Arial" panose="020B0604020202020204"/>
              <a:buNone/>
            </a:pPr>
            <a:r>
              <a:rPr lang="en-US" sz="3200" b="1" i="0" u="none">
                <a:solidFill>
                  <a:schemeClr val="dk1"/>
                </a:solidFill>
                <a:latin typeface="Arial" panose="020B0604020202020204"/>
                <a:ea typeface="Arial" panose="020B0604020202020204"/>
                <a:cs typeface="Arial" panose="020B0604020202020204"/>
                <a:sym typeface="Arial" panose="020B0604020202020204"/>
              </a:rPr>
              <a:t>Right-Skewed</a:t>
            </a:r>
            <a:endParaRPr lang="en-US" sz="3200" b="1"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35" name="Google Shape;835;p82"/>
          <p:cNvSpPr txBox="1"/>
          <p:nvPr/>
        </p:nvSpPr>
        <p:spPr>
          <a:xfrm>
            <a:off x="381000" y="2354262"/>
            <a:ext cx="2570162" cy="5762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200"/>
              <a:buFont typeface="Arial" panose="020B0604020202020204"/>
              <a:buNone/>
            </a:pPr>
            <a:r>
              <a:rPr lang="en-US" sz="3200" b="1" i="0" u="none">
                <a:solidFill>
                  <a:schemeClr val="dk1"/>
                </a:solidFill>
                <a:latin typeface="Arial" panose="020B0604020202020204"/>
                <a:ea typeface="Arial" panose="020B0604020202020204"/>
                <a:cs typeface="Arial" panose="020B0604020202020204"/>
                <a:sym typeface="Arial" panose="020B0604020202020204"/>
              </a:rPr>
              <a:t>Left-Skewed</a:t>
            </a:r>
            <a:endParaRPr lang="en-US" sz="3200" b="1"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36" name="Google Shape;836;p82"/>
          <p:cNvSpPr txBox="1"/>
          <p:nvPr/>
        </p:nvSpPr>
        <p:spPr>
          <a:xfrm>
            <a:off x="3581400" y="2354262"/>
            <a:ext cx="2259012" cy="5762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200"/>
              <a:buFont typeface="Arial" panose="020B0604020202020204"/>
              <a:buNone/>
            </a:pPr>
            <a:r>
              <a:rPr lang="en-US" sz="3200" b="1" i="0" u="none">
                <a:solidFill>
                  <a:schemeClr val="dk1"/>
                </a:solidFill>
                <a:latin typeface="Arial" panose="020B0604020202020204"/>
                <a:ea typeface="Arial" panose="020B0604020202020204"/>
                <a:cs typeface="Arial" panose="020B0604020202020204"/>
                <a:sym typeface="Arial" panose="020B0604020202020204"/>
              </a:rPr>
              <a:t>Symmetric</a:t>
            </a:r>
            <a:endParaRPr lang="en-US" sz="3200" b="1"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837" name="Google Shape;837;p82"/>
          <p:cNvCxnSpPr/>
          <p:nvPr/>
        </p:nvCxnSpPr>
        <p:spPr>
          <a:xfrm>
            <a:off x="6705600" y="3867150"/>
            <a:ext cx="0" cy="476250"/>
          </a:xfrm>
          <a:prstGeom prst="straightConnector1">
            <a:avLst/>
          </a:prstGeom>
          <a:noFill/>
          <a:ln w="25400" cap="flat" cmpd="sng">
            <a:solidFill>
              <a:schemeClr val="dk2"/>
            </a:solidFill>
            <a:prstDash val="solid"/>
            <a:miter lim="800000"/>
            <a:headEnd type="none" w="med" len="med"/>
            <a:tailEnd type="none" w="med" len="med"/>
          </a:ln>
        </p:spPr>
      </p:cxnSp>
      <p:cxnSp>
        <p:nvCxnSpPr>
          <p:cNvPr id="838" name="Google Shape;838;p82"/>
          <p:cNvCxnSpPr/>
          <p:nvPr/>
        </p:nvCxnSpPr>
        <p:spPr>
          <a:xfrm>
            <a:off x="7010400" y="3352800"/>
            <a:ext cx="0" cy="990600"/>
          </a:xfrm>
          <a:prstGeom prst="straightConnector1">
            <a:avLst/>
          </a:prstGeom>
          <a:noFill/>
          <a:ln w="25400" cap="flat" cmpd="sng">
            <a:solidFill>
              <a:schemeClr val="hlink"/>
            </a:solidFill>
            <a:prstDash val="solid"/>
            <a:miter lim="800000"/>
            <a:headEnd type="none" w="med" len="med"/>
            <a:tailEnd type="none" w="med" len="med"/>
          </a:ln>
        </p:spPr>
      </p:cxnSp>
      <p:cxnSp>
        <p:nvCxnSpPr>
          <p:cNvPr id="839" name="Google Shape;839;p82"/>
          <p:cNvCxnSpPr/>
          <p:nvPr/>
        </p:nvCxnSpPr>
        <p:spPr>
          <a:xfrm>
            <a:off x="7648575" y="4238625"/>
            <a:ext cx="0" cy="1587"/>
          </a:xfrm>
          <a:prstGeom prst="straightConnector1">
            <a:avLst/>
          </a:prstGeom>
          <a:noFill/>
          <a:ln w="25400" cap="flat" cmpd="sng">
            <a:solidFill>
              <a:schemeClr val="dk2"/>
            </a:solidFill>
            <a:prstDash val="solid"/>
            <a:miter lim="800000"/>
            <a:headEnd type="none" w="med" len="med"/>
            <a:tailEnd type="none" w="med" len="med"/>
          </a:ln>
        </p:spPr>
      </p:cxnSp>
      <p:cxnSp>
        <p:nvCxnSpPr>
          <p:cNvPr id="840" name="Google Shape;840;p82"/>
          <p:cNvCxnSpPr/>
          <p:nvPr/>
        </p:nvCxnSpPr>
        <p:spPr>
          <a:xfrm>
            <a:off x="2209800" y="3581400"/>
            <a:ext cx="0" cy="723900"/>
          </a:xfrm>
          <a:prstGeom prst="straightConnector1">
            <a:avLst/>
          </a:prstGeom>
          <a:noFill/>
          <a:ln w="25400" cap="flat" cmpd="sng">
            <a:solidFill>
              <a:srgbClr val="FF9900"/>
            </a:solidFill>
            <a:prstDash val="solid"/>
            <a:miter lim="800000"/>
            <a:headEnd type="none" w="med" len="med"/>
            <a:tailEnd type="none" w="med" len="med"/>
          </a:ln>
        </p:spPr>
      </p:cxnSp>
      <p:cxnSp>
        <p:nvCxnSpPr>
          <p:cNvPr id="841" name="Google Shape;841;p82"/>
          <p:cNvCxnSpPr/>
          <p:nvPr/>
        </p:nvCxnSpPr>
        <p:spPr>
          <a:xfrm>
            <a:off x="1905000" y="3429000"/>
            <a:ext cx="0" cy="876300"/>
          </a:xfrm>
          <a:prstGeom prst="straightConnector1">
            <a:avLst/>
          </a:prstGeom>
          <a:noFill/>
          <a:ln w="25400" cap="flat" cmpd="sng">
            <a:solidFill>
              <a:schemeClr val="hlink"/>
            </a:solidFill>
            <a:prstDash val="solid"/>
            <a:miter lim="800000"/>
            <a:headEnd type="none" w="med" len="med"/>
            <a:tailEnd type="none" w="med" len="med"/>
          </a:ln>
        </p:spPr>
      </p:cxnSp>
      <p:cxnSp>
        <p:nvCxnSpPr>
          <p:cNvPr id="842" name="Google Shape;842;p82"/>
          <p:cNvCxnSpPr/>
          <p:nvPr/>
        </p:nvCxnSpPr>
        <p:spPr>
          <a:xfrm>
            <a:off x="1219200" y="4191000"/>
            <a:ext cx="0" cy="152400"/>
          </a:xfrm>
          <a:prstGeom prst="straightConnector1">
            <a:avLst/>
          </a:prstGeom>
          <a:noFill/>
          <a:ln w="25400" cap="flat" cmpd="sng">
            <a:solidFill>
              <a:schemeClr val="dk2"/>
            </a:solidFill>
            <a:prstDash val="solid"/>
            <a:miter lim="800000"/>
            <a:headEnd type="none" w="med" len="med"/>
            <a:tailEnd type="none" w="med" len="med"/>
          </a:ln>
        </p:spPr>
      </p:cxnSp>
      <p:cxnSp>
        <p:nvCxnSpPr>
          <p:cNvPr id="843" name="Google Shape;843;p82"/>
          <p:cNvCxnSpPr/>
          <p:nvPr/>
        </p:nvCxnSpPr>
        <p:spPr>
          <a:xfrm>
            <a:off x="4572000" y="3276600"/>
            <a:ext cx="0" cy="990600"/>
          </a:xfrm>
          <a:prstGeom prst="straightConnector1">
            <a:avLst/>
          </a:prstGeom>
          <a:noFill/>
          <a:ln w="25400" cap="flat" cmpd="sng">
            <a:solidFill>
              <a:schemeClr val="hlink"/>
            </a:solidFill>
            <a:prstDash val="solid"/>
            <a:miter lim="800000"/>
            <a:headEnd type="none" w="med" len="med"/>
            <a:tailEnd type="none" w="med" len="med"/>
          </a:ln>
        </p:spPr>
      </p:cxnSp>
      <p:cxnSp>
        <p:nvCxnSpPr>
          <p:cNvPr id="844" name="Google Shape;844;p82"/>
          <p:cNvCxnSpPr/>
          <p:nvPr/>
        </p:nvCxnSpPr>
        <p:spPr>
          <a:xfrm>
            <a:off x="4267200" y="4019550"/>
            <a:ext cx="0" cy="249237"/>
          </a:xfrm>
          <a:prstGeom prst="straightConnector1">
            <a:avLst/>
          </a:prstGeom>
          <a:noFill/>
          <a:ln w="25400" cap="flat" cmpd="sng">
            <a:solidFill>
              <a:schemeClr val="dk2"/>
            </a:solidFill>
            <a:prstDash val="solid"/>
            <a:miter lim="800000"/>
            <a:headEnd type="none" w="med" len="med"/>
            <a:tailEnd type="none" w="med" len="med"/>
          </a:ln>
        </p:spPr>
      </p:cxnSp>
      <p:cxnSp>
        <p:nvCxnSpPr>
          <p:cNvPr id="845" name="Google Shape;845;p82"/>
          <p:cNvCxnSpPr/>
          <p:nvPr/>
        </p:nvCxnSpPr>
        <p:spPr>
          <a:xfrm>
            <a:off x="4800600" y="4019550"/>
            <a:ext cx="0" cy="247650"/>
          </a:xfrm>
          <a:prstGeom prst="straightConnector1">
            <a:avLst/>
          </a:prstGeom>
          <a:noFill/>
          <a:ln w="25400" cap="flat" cmpd="sng">
            <a:solidFill>
              <a:srgbClr val="FF9900"/>
            </a:solidFill>
            <a:prstDash val="solid"/>
            <a:miter lim="800000"/>
            <a:headEnd type="none" w="med" len="med"/>
            <a:tailEnd type="none" w="med" len="med"/>
          </a:ln>
        </p:spPr>
      </p:cxnSp>
      <p:sp>
        <p:nvSpPr>
          <p:cNvPr id="846" name="Google Shape;846;p82"/>
          <p:cNvSpPr/>
          <p:nvPr/>
        </p:nvSpPr>
        <p:spPr>
          <a:xfrm>
            <a:off x="2133600" y="3200400"/>
            <a:ext cx="461962" cy="1098550"/>
          </a:xfrm>
          <a:custGeom>
            <a:avLst/>
            <a:gdLst/>
            <a:ahLst/>
            <a:cxnLst/>
            <a:rect l="l" t="t" r="r" b="b"/>
            <a:pathLst>
              <a:path w="291" h="692" extrusionOk="0">
                <a:moveTo>
                  <a:pt x="290" y="691"/>
                </a:moveTo>
                <a:lnTo>
                  <a:pt x="259" y="684"/>
                </a:lnTo>
                <a:lnTo>
                  <a:pt x="243" y="676"/>
                </a:lnTo>
                <a:lnTo>
                  <a:pt x="230" y="664"/>
                </a:lnTo>
                <a:lnTo>
                  <a:pt x="214" y="649"/>
                </a:lnTo>
                <a:lnTo>
                  <a:pt x="199" y="627"/>
                </a:lnTo>
                <a:lnTo>
                  <a:pt x="183" y="598"/>
                </a:lnTo>
                <a:lnTo>
                  <a:pt x="153" y="519"/>
                </a:lnTo>
                <a:lnTo>
                  <a:pt x="122" y="406"/>
                </a:lnTo>
                <a:lnTo>
                  <a:pt x="93" y="270"/>
                </a:lnTo>
                <a:lnTo>
                  <a:pt x="77" y="202"/>
                </a:lnTo>
                <a:lnTo>
                  <a:pt x="62" y="136"/>
                </a:lnTo>
                <a:lnTo>
                  <a:pt x="46" y="80"/>
                </a:lnTo>
                <a:lnTo>
                  <a:pt x="31" y="37"/>
                </a:lnTo>
                <a:lnTo>
                  <a:pt x="15" y="10"/>
                </a:lnTo>
                <a:lnTo>
                  <a:pt x="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47" name="Google Shape;847;p82"/>
          <p:cNvSpPr/>
          <p:nvPr/>
        </p:nvSpPr>
        <p:spPr>
          <a:xfrm>
            <a:off x="762000" y="3200400"/>
            <a:ext cx="1384300" cy="1098550"/>
          </a:xfrm>
          <a:custGeom>
            <a:avLst/>
            <a:gdLst/>
            <a:ahLst/>
            <a:cxnLst/>
            <a:rect l="l" t="t" r="r" b="b"/>
            <a:pathLst>
              <a:path w="872" h="692" extrusionOk="0">
                <a:moveTo>
                  <a:pt x="0" y="691"/>
                </a:moveTo>
                <a:lnTo>
                  <a:pt x="93" y="684"/>
                </a:lnTo>
                <a:lnTo>
                  <a:pt x="138" y="676"/>
                </a:lnTo>
                <a:lnTo>
                  <a:pt x="184" y="664"/>
                </a:lnTo>
                <a:lnTo>
                  <a:pt x="230" y="649"/>
                </a:lnTo>
                <a:lnTo>
                  <a:pt x="275" y="627"/>
                </a:lnTo>
                <a:lnTo>
                  <a:pt x="321" y="598"/>
                </a:lnTo>
                <a:lnTo>
                  <a:pt x="412" y="519"/>
                </a:lnTo>
                <a:lnTo>
                  <a:pt x="505" y="406"/>
                </a:lnTo>
                <a:lnTo>
                  <a:pt x="596" y="270"/>
                </a:lnTo>
                <a:lnTo>
                  <a:pt x="642" y="202"/>
                </a:lnTo>
                <a:lnTo>
                  <a:pt x="689" y="136"/>
                </a:lnTo>
                <a:lnTo>
                  <a:pt x="733" y="80"/>
                </a:lnTo>
                <a:lnTo>
                  <a:pt x="780" y="37"/>
                </a:lnTo>
                <a:lnTo>
                  <a:pt x="826" y="10"/>
                </a:lnTo>
                <a:lnTo>
                  <a:pt x="871"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48" name="Google Shape;848;p82"/>
          <p:cNvSpPr/>
          <p:nvPr/>
        </p:nvSpPr>
        <p:spPr>
          <a:xfrm>
            <a:off x="4540250" y="3227387"/>
            <a:ext cx="633412" cy="1098550"/>
          </a:xfrm>
          <a:custGeom>
            <a:avLst/>
            <a:gdLst/>
            <a:ahLst/>
            <a:cxnLst/>
            <a:rect l="l" t="t" r="r" b="b"/>
            <a:pathLst>
              <a:path w="399" h="692" extrusionOk="0">
                <a:moveTo>
                  <a:pt x="398" y="691"/>
                </a:moveTo>
                <a:lnTo>
                  <a:pt x="356" y="684"/>
                </a:lnTo>
                <a:lnTo>
                  <a:pt x="335" y="676"/>
                </a:lnTo>
                <a:lnTo>
                  <a:pt x="315" y="664"/>
                </a:lnTo>
                <a:lnTo>
                  <a:pt x="294" y="649"/>
                </a:lnTo>
                <a:lnTo>
                  <a:pt x="273" y="627"/>
                </a:lnTo>
                <a:lnTo>
                  <a:pt x="251" y="598"/>
                </a:lnTo>
                <a:lnTo>
                  <a:pt x="209" y="519"/>
                </a:lnTo>
                <a:lnTo>
                  <a:pt x="168" y="406"/>
                </a:lnTo>
                <a:lnTo>
                  <a:pt x="126" y="270"/>
                </a:lnTo>
                <a:lnTo>
                  <a:pt x="104" y="202"/>
                </a:lnTo>
                <a:lnTo>
                  <a:pt x="83" y="136"/>
                </a:lnTo>
                <a:lnTo>
                  <a:pt x="62" y="80"/>
                </a:lnTo>
                <a:lnTo>
                  <a:pt x="41" y="37"/>
                </a:lnTo>
                <a:lnTo>
                  <a:pt x="21" y="10"/>
                </a:lnTo>
                <a:lnTo>
                  <a:pt x="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49" name="Google Shape;849;p82"/>
          <p:cNvSpPr/>
          <p:nvPr/>
        </p:nvSpPr>
        <p:spPr>
          <a:xfrm>
            <a:off x="3905250" y="3227387"/>
            <a:ext cx="636587" cy="1098550"/>
          </a:xfrm>
          <a:custGeom>
            <a:avLst/>
            <a:gdLst/>
            <a:ahLst/>
            <a:cxnLst/>
            <a:rect l="l" t="t" r="r" b="b"/>
            <a:pathLst>
              <a:path w="401" h="692" extrusionOk="0">
                <a:moveTo>
                  <a:pt x="0" y="691"/>
                </a:moveTo>
                <a:lnTo>
                  <a:pt x="42" y="684"/>
                </a:lnTo>
                <a:lnTo>
                  <a:pt x="63" y="676"/>
                </a:lnTo>
                <a:lnTo>
                  <a:pt x="85" y="664"/>
                </a:lnTo>
                <a:lnTo>
                  <a:pt x="106" y="649"/>
                </a:lnTo>
                <a:lnTo>
                  <a:pt x="127" y="627"/>
                </a:lnTo>
                <a:lnTo>
                  <a:pt x="147" y="598"/>
                </a:lnTo>
                <a:lnTo>
                  <a:pt x="189" y="519"/>
                </a:lnTo>
                <a:lnTo>
                  <a:pt x="232" y="406"/>
                </a:lnTo>
                <a:lnTo>
                  <a:pt x="274" y="270"/>
                </a:lnTo>
                <a:lnTo>
                  <a:pt x="294" y="202"/>
                </a:lnTo>
                <a:lnTo>
                  <a:pt x="315" y="136"/>
                </a:lnTo>
                <a:lnTo>
                  <a:pt x="336" y="80"/>
                </a:lnTo>
                <a:lnTo>
                  <a:pt x="357" y="37"/>
                </a:lnTo>
                <a:lnTo>
                  <a:pt x="379" y="10"/>
                </a:lnTo>
                <a:lnTo>
                  <a:pt x="40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850" name="Google Shape;850;p82"/>
          <p:cNvCxnSpPr/>
          <p:nvPr/>
        </p:nvCxnSpPr>
        <p:spPr>
          <a:xfrm>
            <a:off x="938212" y="4419600"/>
            <a:ext cx="1635125" cy="0"/>
          </a:xfrm>
          <a:prstGeom prst="straightConnector1">
            <a:avLst/>
          </a:prstGeom>
          <a:noFill/>
          <a:ln w="28575" cap="flat" cmpd="sng">
            <a:solidFill>
              <a:schemeClr val="dk2"/>
            </a:solidFill>
            <a:prstDash val="solid"/>
            <a:miter lim="800000"/>
            <a:headEnd type="none" w="med" len="med"/>
            <a:tailEnd type="none" w="med" len="med"/>
          </a:ln>
        </p:spPr>
      </p:cxnSp>
      <p:sp>
        <p:nvSpPr>
          <p:cNvPr id="851" name="Google Shape;851;p82"/>
          <p:cNvSpPr/>
          <p:nvPr/>
        </p:nvSpPr>
        <p:spPr>
          <a:xfrm>
            <a:off x="6843712" y="3227387"/>
            <a:ext cx="1382712" cy="1098550"/>
          </a:xfrm>
          <a:custGeom>
            <a:avLst/>
            <a:gdLst/>
            <a:ahLst/>
            <a:cxnLst/>
            <a:rect l="l" t="t" r="r" b="b"/>
            <a:pathLst>
              <a:path w="871" h="692" extrusionOk="0">
                <a:moveTo>
                  <a:pt x="870" y="691"/>
                </a:moveTo>
                <a:lnTo>
                  <a:pt x="777" y="684"/>
                </a:lnTo>
                <a:lnTo>
                  <a:pt x="733" y="676"/>
                </a:lnTo>
                <a:lnTo>
                  <a:pt x="686" y="664"/>
                </a:lnTo>
                <a:lnTo>
                  <a:pt x="640" y="649"/>
                </a:lnTo>
                <a:lnTo>
                  <a:pt x="596" y="627"/>
                </a:lnTo>
                <a:lnTo>
                  <a:pt x="549" y="598"/>
                </a:lnTo>
                <a:lnTo>
                  <a:pt x="456" y="519"/>
                </a:lnTo>
                <a:lnTo>
                  <a:pt x="365" y="406"/>
                </a:lnTo>
                <a:lnTo>
                  <a:pt x="274" y="270"/>
                </a:lnTo>
                <a:lnTo>
                  <a:pt x="228" y="202"/>
                </a:lnTo>
                <a:lnTo>
                  <a:pt x="182" y="136"/>
                </a:lnTo>
                <a:lnTo>
                  <a:pt x="137" y="80"/>
                </a:lnTo>
                <a:lnTo>
                  <a:pt x="91" y="37"/>
                </a:lnTo>
                <a:lnTo>
                  <a:pt x="44" y="10"/>
                </a:lnTo>
                <a:lnTo>
                  <a:pt x="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52" name="Google Shape;852;p82"/>
          <p:cNvSpPr/>
          <p:nvPr/>
        </p:nvSpPr>
        <p:spPr>
          <a:xfrm>
            <a:off x="6383337" y="3227387"/>
            <a:ext cx="461962" cy="1098550"/>
          </a:xfrm>
          <a:custGeom>
            <a:avLst/>
            <a:gdLst/>
            <a:ahLst/>
            <a:cxnLst/>
            <a:rect l="l" t="t" r="r" b="b"/>
            <a:pathLst>
              <a:path w="291" h="692" extrusionOk="0">
                <a:moveTo>
                  <a:pt x="0" y="691"/>
                </a:moveTo>
                <a:lnTo>
                  <a:pt x="29" y="684"/>
                </a:lnTo>
                <a:lnTo>
                  <a:pt x="44" y="676"/>
                </a:lnTo>
                <a:lnTo>
                  <a:pt x="60" y="664"/>
                </a:lnTo>
                <a:lnTo>
                  <a:pt x="75" y="649"/>
                </a:lnTo>
                <a:lnTo>
                  <a:pt x="90" y="627"/>
                </a:lnTo>
                <a:lnTo>
                  <a:pt x="106" y="598"/>
                </a:lnTo>
                <a:lnTo>
                  <a:pt x="137" y="519"/>
                </a:lnTo>
                <a:lnTo>
                  <a:pt x="168" y="406"/>
                </a:lnTo>
                <a:lnTo>
                  <a:pt x="197" y="270"/>
                </a:lnTo>
                <a:lnTo>
                  <a:pt x="212" y="202"/>
                </a:lnTo>
                <a:lnTo>
                  <a:pt x="228" y="136"/>
                </a:lnTo>
                <a:lnTo>
                  <a:pt x="243" y="80"/>
                </a:lnTo>
                <a:lnTo>
                  <a:pt x="259" y="37"/>
                </a:lnTo>
                <a:lnTo>
                  <a:pt x="274" y="10"/>
                </a:lnTo>
                <a:lnTo>
                  <a:pt x="29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53" name="Google Shape;853;p82"/>
          <p:cNvSpPr/>
          <p:nvPr/>
        </p:nvSpPr>
        <p:spPr>
          <a:xfrm>
            <a:off x="1198562" y="5476875"/>
            <a:ext cx="1039812" cy="463550"/>
          </a:xfrm>
          <a:custGeom>
            <a:avLst/>
            <a:gdLst/>
            <a:ahLst/>
            <a:cxnLst/>
            <a:rect l="l" t="t" r="r" b="b"/>
            <a:pathLst>
              <a:path w="655" h="292" extrusionOk="0">
                <a:moveTo>
                  <a:pt x="0" y="291"/>
                </a:moveTo>
                <a:lnTo>
                  <a:pt x="654" y="291"/>
                </a:lnTo>
                <a:lnTo>
                  <a:pt x="654" y="0"/>
                </a:lnTo>
                <a:lnTo>
                  <a:pt x="0" y="0"/>
                </a:lnTo>
                <a:lnTo>
                  <a:pt x="0" y="291"/>
                </a:lnTo>
              </a:path>
            </a:pathLst>
          </a:custGeom>
          <a:noFill/>
          <a:ln w="28575" cap="rnd" cmpd="sng">
            <a:solidFill>
              <a:schemeClr val="hlink"/>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854" name="Google Shape;854;p82"/>
          <p:cNvCxnSpPr/>
          <p:nvPr/>
        </p:nvCxnSpPr>
        <p:spPr>
          <a:xfrm>
            <a:off x="1905000" y="5486400"/>
            <a:ext cx="0" cy="457200"/>
          </a:xfrm>
          <a:prstGeom prst="straightConnector1">
            <a:avLst/>
          </a:prstGeom>
          <a:noFill/>
          <a:ln w="28575" cap="flat" cmpd="sng">
            <a:solidFill>
              <a:schemeClr val="hlink"/>
            </a:solidFill>
            <a:prstDash val="solid"/>
            <a:miter lim="800000"/>
            <a:headEnd type="none" w="med" len="med"/>
            <a:tailEnd type="none" w="med" len="med"/>
          </a:ln>
        </p:spPr>
      </p:cxnSp>
      <p:cxnSp>
        <p:nvCxnSpPr>
          <p:cNvPr id="855" name="Google Shape;855;p82"/>
          <p:cNvCxnSpPr/>
          <p:nvPr/>
        </p:nvCxnSpPr>
        <p:spPr>
          <a:xfrm>
            <a:off x="2286000" y="5715000"/>
            <a:ext cx="228600" cy="0"/>
          </a:xfrm>
          <a:prstGeom prst="straightConnector1">
            <a:avLst/>
          </a:prstGeom>
          <a:noFill/>
          <a:ln w="28575" cap="flat" cmpd="sng">
            <a:solidFill>
              <a:schemeClr val="hlink"/>
            </a:solidFill>
            <a:prstDash val="solid"/>
            <a:miter lim="800000"/>
            <a:headEnd type="none" w="med" len="med"/>
            <a:tailEnd type="none" w="med" len="med"/>
          </a:ln>
        </p:spPr>
      </p:cxnSp>
      <p:sp>
        <p:nvSpPr>
          <p:cNvPr id="856" name="Google Shape;856;p82"/>
          <p:cNvSpPr/>
          <p:nvPr/>
        </p:nvSpPr>
        <p:spPr>
          <a:xfrm>
            <a:off x="4267200" y="5486400"/>
            <a:ext cx="609600" cy="457200"/>
          </a:xfrm>
          <a:custGeom>
            <a:avLst/>
            <a:gdLst/>
            <a:ahLst/>
            <a:cxnLst/>
            <a:rect l="l" t="t" r="r" b="b"/>
            <a:pathLst>
              <a:path w="288" h="292" extrusionOk="0">
                <a:moveTo>
                  <a:pt x="0" y="291"/>
                </a:moveTo>
                <a:lnTo>
                  <a:pt x="287" y="291"/>
                </a:lnTo>
                <a:lnTo>
                  <a:pt x="287" y="0"/>
                </a:lnTo>
                <a:lnTo>
                  <a:pt x="0" y="0"/>
                </a:lnTo>
                <a:lnTo>
                  <a:pt x="0" y="291"/>
                </a:lnTo>
              </a:path>
            </a:pathLst>
          </a:custGeom>
          <a:noFill/>
          <a:ln w="28575" cap="rnd" cmpd="sng">
            <a:solidFill>
              <a:schemeClr val="hlink"/>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57" name="Google Shape;857;p82"/>
          <p:cNvSpPr/>
          <p:nvPr/>
        </p:nvSpPr>
        <p:spPr>
          <a:xfrm>
            <a:off x="6705600" y="5486400"/>
            <a:ext cx="914400" cy="457200"/>
          </a:xfrm>
          <a:custGeom>
            <a:avLst/>
            <a:gdLst/>
            <a:ahLst/>
            <a:cxnLst/>
            <a:rect l="l" t="t" r="r" b="b"/>
            <a:pathLst>
              <a:path w="653" h="292" extrusionOk="0">
                <a:moveTo>
                  <a:pt x="0" y="291"/>
                </a:moveTo>
                <a:lnTo>
                  <a:pt x="652" y="291"/>
                </a:lnTo>
                <a:lnTo>
                  <a:pt x="652" y="0"/>
                </a:lnTo>
                <a:lnTo>
                  <a:pt x="0" y="0"/>
                </a:lnTo>
                <a:lnTo>
                  <a:pt x="0" y="291"/>
                </a:lnTo>
              </a:path>
            </a:pathLst>
          </a:custGeom>
          <a:noFill/>
          <a:ln w="28575" cap="rnd" cmpd="sng">
            <a:solidFill>
              <a:schemeClr val="hlink"/>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panose="020B0604030504040204"/>
              <a:ea typeface="Tahoma" panose="020B0604030504040204"/>
              <a:cs typeface="Tahoma" panose="020B0604030504040204"/>
              <a:sym typeface="Tahoma" panose="020B0604030504040204"/>
            </a:endParaRPr>
          </a:p>
        </p:txBody>
      </p:sp>
      <p:cxnSp>
        <p:nvCxnSpPr>
          <p:cNvPr id="858" name="Google Shape;858;p82"/>
          <p:cNvCxnSpPr/>
          <p:nvPr/>
        </p:nvCxnSpPr>
        <p:spPr>
          <a:xfrm>
            <a:off x="7010400" y="5486400"/>
            <a:ext cx="0" cy="457200"/>
          </a:xfrm>
          <a:prstGeom prst="straightConnector1">
            <a:avLst/>
          </a:prstGeom>
          <a:noFill/>
          <a:ln w="28575" cap="flat" cmpd="sng">
            <a:solidFill>
              <a:schemeClr val="hlink"/>
            </a:solidFill>
            <a:prstDash val="solid"/>
            <a:miter lim="800000"/>
            <a:headEnd type="none" w="med" len="med"/>
            <a:tailEnd type="none" w="med" len="med"/>
          </a:ln>
        </p:spPr>
      </p:cxnSp>
      <p:cxnSp>
        <p:nvCxnSpPr>
          <p:cNvPr id="859" name="Google Shape;859;p82"/>
          <p:cNvCxnSpPr/>
          <p:nvPr/>
        </p:nvCxnSpPr>
        <p:spPr>
          <a:xfrm>
            <a:off x="609600" y="5715000"/>
            <a:ext cx="5334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860" name="Google Shape;860;p82"/>
          <p:cNvCxnSpPr/>
          <p:nvPr/>
        </p:nvCxnSpPr>
        <p:spPr>
          <a:xfrm>
            <a:off x="64008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61" name="Google Shape;861;p82"/>
          <p:cNvCxnSpPr/>
          <p:nvPr/>
        </p:nvCxnSpPr>
        <p:spPr>
          <a:xfrm rot="10800000" flipH="1">
            <a:off x="3657600" y="5708650"/>
            <a:ext cx="615950" cy="6350"/>
          </a:xfrm>
          <a:prstGeom prst="straightConnector1">
            <a:avLst/>
          </a:prstGeom>
          <a:noFill/>
          <a:ln w="28575" cap="flat" cmpd="sng">
            <a:solidFill>
              <a:schemeClr val="hlink"/>
            </a:solidFill>
            <a:prstDash val="solid"/>
            <a:miter lim="800000"/>
            <a:headEnd type="none" w="med" len="med"/>
            <a:tailEnd type="none" w="med" len="med"/>
          </a:ln>
        </p:spPr>
      </p:cxnSp>
      <p:cxnSp>
        <p:nvCxnSpPr>
          <p:cNvPr id="862" name="Google Shape;862;p82"/>
          <p:cNvCxnSpPr/>
          <p:nvPr/>
        </p:nvCxnSpPr>
        <p:spPr>
          <a:xfrm>
            <a:off x="4876800" y="5715000"/>
            <a:ext cx="6096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863" name="Google Shape;863;p82"/>
          <p:cNvCxnSpPr/>
          <p:nvPr/>
        </p:nvCxnSpPr>
        <p:spPr>
          <a:xfrm>
            <a:off x="7620000" y="5715000"/>
            <a:ext cx="5334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864" name="Google Shape;864;p82"/>
          <p:cNvCxnSpPr/>
          <p:nvPr/>
        </p:nvCxnSpPr>
        <p:spPr>
          <a:xfrm>
            <a:off x="6400800" y="5715000"/>
            <a:ext cx="3048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865" name="Google Shape;865;p82"/>
          <p:cNvCxnSpPr/>
          <p:nvPr/>
        </p:nvCxnSpPr>
        <p:spPr>
          <a:xfrm>
            <a:off x="4572000" y="5486400"/>
            <a:ext cx="0" cy="457200"/>
          </a:xfrm>
          <a:prstGeom prst="straightConnector1">
            <a:avLst/>
          </a:prstGeom>
          <a:noFill/>
          <a:ln w="28575" cap="flat" cmpd="sng">
            <a:solidFill>
              <a:schemeClr val="hlink"/>
            </a:solidFill>
            <a:prstDash val="solid"/>
            <a:miter lim="800000"/>
            <a:headEnd type="none" w="med" len="med"/>
            <a:tailEnd type="none" w="med" len="med"/>
          </a:ln>
        </p:spPr>
      </p:cxnSp>
      <p:cxnSp>
        <p:nvCxnSpPr>
          <p:cNvPr id="866" name="Google Shape;866;p82"/>
          <p:cNvCxnSpPr/>
          <p:nvPr/>
        </p:nvCxnSpPr>
        <p:spPr>
          <a:xfrm>
            <a:off x="7543800" y="4089400"/>
            <a:ext cx="0" cy="254000"/>
          </a:xfrm>
          <a:prstGeom prst="straightConnector1">
            <a:avLst/>
          </a:prstGeom>
          <a:noFill/>
          <a:ln w="25400" cap="flat" cmpd="sng">
            <a:solidFill>
              <a:srgbClr val="FF9900"/>
            </a:solidFill>
            <a:prstDash val="solid"/>
            <a:miter lim="800000"/>
            <a:headEnd type="none" w="med" len="med"/>
            <a:tailEnd type="none" w="med" len="med"/>
          </a:ln>
        </p:spPr>
      </p:cxnSp>
      <p:cxnSp>
        <p:nvCxnSpPr>
          <p:cNvPr id="867" name="Google Shape;867;p82"/>
          <p:cNvCxnSpPr/>
          <p:nvPr/>
        </p:nvCxnSpPr>
        <p:spPr>
          <a:xfrm>
            <a:off x="81534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68" name="Google Shape;868;p82"/>
          <p:cNvCxnSpPr/>
          <p:nvPr/>
        </p:nvCxnSpPr>
        <p:spPr>
          <a:xfrm>
            <a:off x="54864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69" name="Google Shape;869;p82"/>
          <p:cNvCxnSpPr/>
          <p:nvPr/>
        </p:nvCxnSpPr>
        <p:spPr>
          <a:xfrm>
            <a:off x="36576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70" name="Google Shape;870;p82"/>
          <p:cNvCxnSpPr/>
          <p:nvPr/>
        </p:nvCxnSpPr>
        <p:spPr>
          <a:xfrm>
            <a:off x="25146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71" name="Google Shape;871;p82"/>
          <p:cNvCxnSpPr/>
          <p:nvPr/>
        </p:nvCxnSpPr>
        <p:spPr>
          <a:xfrm>
            <a:off x="609600" y="5562600"/>
            <a:ext cx="0" cy="304800"/>
          </a:xfrm>
          <a:prstGeom prst="straightConnector1">
            <a:avLst/>
          </a:prstGeom>
          <a:noFill/>
          <a:ln w="28575" cap="flat" cmpd="sng">
            <a:solidFill>
              <a:schemeClr val="hlink"/>
            </a:solidFill>
            <a:prstDash val="solid"/>
            <a:miter lim="800000"/>
            <a:headEnd type="none" w="med" len="med"/>
            <a:tailEnd type="none" w="med" len="med"/>
          </a:ln>
        </p:spPr>
      </p:cxnSp>
      <p:pic>
        <p:nvPicPr>
          <p:cNvPr id="872" name="Google Shape;872;p82"/>
          <p:cNvPicPr preferRelativeResize="0"/>
          <p:nvPr/>
        </p:nvPicPr>
        <p:blipFill rotWithShape="1">
          <a:blip r:embed="rId1"/>
          <a:srcRect/>
          <a:stretch>
            <a:fillRect/>
          </a:stretch>
        </p:blipFill>
        <p:spPr>
          <a:xfrm>
            <a:off x="990600" y="4724400"/>
            <a:ext cx="377825" cy="457200"/>
          </a:xfrm>
          <a:prstGeom prst="rect">
            <a:avLst/>
          </a:prstGeom>
          <a:noFill/>
          <a:ln>
            <a:noFill/>
          </a:ln>
        </p:spPr>
      </p:pic>
      <p:cxnSp>
        <p:nvCxnSpPr>
          <p:cNvPr id="873" name="Google Shape;873;p82"/>
          <p:cNvCxnSpPr/>
          <p:nvPr/>
        </p:nvCxnSpPr>
        <p:spPr>
          <a:xfrm>
            <a:off x="3810000" y="4419600"/>
            <a:ext cx="1635125" cy="0"/>
          </a:xfrm>
          <a:prstGeom prst="straightConnector1">
            <a:avLst/>
          </a:prstGeom>
          <a:noFill/>
          <a:ln w="28575" cap="flat" cmpd="sng">
            <a:solidFill>
              <a:schemeClr val="dk2"/>
            </a:solidFill>
            <a:prstDash val="solid"/>
            <a:miter lim="800000"/>
            <a:headEnd type="none" w="med" len="med"/>
            <a:tailEnd type="none" w="med" len="med"/>
          </a:ln>
        </p:spPr>
      </p:cxnSp>
      <p:cxnSp>
        <p:nvCxnSpPr>
          <p:cNvPr id="874" name="Google Shape;874;p82"/>
          <p:cNvCxnSpPr/>
          <p:nvPr/>
        </p:nvCxnSpPr>
        <p:spPr>
          <a:xfrm>
            <a:off x="6442075" y="4419600"/>
            <a:ext cx="1635125" cy="0"/>
          </a:xfrm>
          <a:prstGeom prst="straightConnector1">
            <a:avLst/>
          </a:prstGeom>
          <a:noFill/>
          <a:ln w="28575" cap="flat" cmpd="sng">
            <a:solidFill>
              <a:schemeClr val="dk2"/>
            </a:solidFill>
            <a:prstDash val="solid"/>
            <a:miter lim="800000"/>
            <a:headEnd type="none" w="med" len="med"/>
            <a:tailEnd type="none" w="med" len="med"/>
          </a:ln>
        </p:spPr>
      </p:cxnSp>
      <p:pic>
        <p:nvPicPr>
          <p:cNvPr id="875" name="Google Shape;875;p82"/>
          <p:cNvPicPr preferRelativeResize="0"/>
          <p:nvPr/>
        </p:nvPicPr>
        <p:blipFill rotWithShape="1">
          <a:blip r:embed="rId1"/>
          <a:srcRect/>
          <a:stretch>
            <a:fillRect/>
          </a:stretch>
        </p:blipFill>
        <p:spPr>
          <a:xfrm>
            <a:off x="4038600" y="4724400"/>
            <a:ext cx="377825" cy="457200"/>
          </a:xfrm>
          <a:prstGeom prst="rect">
            <a:avLst/>
          </a:prstGeom>
          <a:noFill/>
          <a:ln>
            <a:noFill/>
          </a:ln>
        </p:spPr>
      </p:pic>
      <p:pic>
        <p:nvPicPr>
          <p:cNvPr id="876" name="Google Shape;876;p82"/>
          <p:cNvPicPr preferRelativeResize="0"/>
          <p:nvPr/>
        </p:nvPicPr>
        <p:blipFill rotWithShape="1">
          <a:blip r:embed="rId1"/>
          <a:srcRect/>
          <a:stretch>
            <a:fillRect/>
          </a:stretch>
        </p:blipFill>
        <p:spPr>
          <a:xfrm>
            <a:off x="6480175" y="4724400"/>
            <a:ext cx="377825" cy="457200"/>
          </a:xfrm>
          <a:prstGeom prst="rect">
            <a:avLst/>
          </a:prstGeom>
          <a:noFill/>
          <a:ln>
            <a:noFill/>
          </a:ln>
        </p:spPr>
      </p:pic>
      <p:pic>
        <p:nvPicPr>
          <p:cNvPr id="877" name="Google Shape;877;p82"/>
          <p:cNvPicPr preferRelativeResize="0"/>
          <p:nvPr/>
        </p:nvPicPr>
        <p:blipFill rotWithShape="1">
          <a:blip r:embed="rId2"/>
          <a:srcRect/>
          <a:stretch>
            <a:fillRect/>
          </a:stretch>
        </p:blipFill>
        <p:spPr>
          <a:xfrm>
            <a:off x="1666875" y="4724400"/>
            <a:ext cx="404812" cy="457200"/>
          </a:xfrm>
          <a:prstGeom prst="rect">
            <a:avLst/>
          </a:prstGeom>
          <a:noFill/>
          <a:ln>
            <a:noFill/>
          </a:ln>
        </p:spPr>
      </p:pic>
      <p:pic>
        <p:nvPicPr>
          <p:cNvPr id="878" name="Google Shape;878;p82"/>
          <p:cNvPicPr preferRelativeResize="0"/>
          <p:nvPr/>
        </p:nvPicPr>
        <p:blipFill rotWithShape="1">
          <a:blip r:embed="rId2"/>
          <a:srcRect/>
          <a:stretch>
            <a:fillRect/>
          </a:stretch>
        </p:blipFill>
        <p:spPr>
          <a:xfrm>
            <a:off x="4343400" y="4724400"/>
            <a:ext cx="404812" cy="457200"/>
          </a:xfrm>
          <a:prstGeom prst="rect">
            <a:avLst/>
          </a:prstGeom>
          <a:noFill/>
          <a:ln>
            <a:noFill/>
          </a:ln>
        </p:spPr>
      </p:pic>
      <p:pic>
        <p:nvPicPr>
          <p:cNvPr id="879" name="Google Shape;879;p82"/>
          <p:cNvPicPr preferRelativeResize="0"/>
          <p:nvPr/>
        </p:nvPicPr>
        <p:blipFill rotWithShape="1">
          <a:blip r:embed="rId2"/>
          <a:srcRect/>
          <a:stretch>
            <a:fillRect/>
          </a:stretch>
        </p:blipFill>
        <p:spPr>
          <a:xfrm>
            <a:off x="6834187" y="4724400"/>
            <a:ext cx="404812" cy="457200"/>
          </a:xfrm>
          <a:prstGeom prst="rect">
            <a:avLst/>
          </a:prstGeom>
          <a:noFill/>
          <a:ln>
            <a:noFill/>
          </a:ln>
        </p:spPr>
      </p:pic>
      <p:pic>
        <p:nvPicPr>
          <p:cNvPr id="880" name="Google Shape;880;p82"/>
          <p:cNvPicPr preferRelativeResize="0"/>
          <p:nvPr/>
        </p:nvPicPr>
        <p:blipFill rotWithShape="1">
          <a:blip r:embed="rId3"/>
          <a:srcRect/>
          <a:stretch>
            <a:fillRect/>
          </a:stretch>
        </p:blipFill>
        <p:spPr>
          <a:xfrm>
            <a:off x="4648200" y="4711700"/>
            <a:ext cx="404812" cy="484187"/>
          </a:xfrm>
          <a:prstGeom prst="rect">
            <a:avLst/>
          </a:prstGeom>
          <a:noFill/>
          <a:ln>
            <a:noFill/>
          </a:ln>
        </p:spPr>
      </p:pic>
      <p:pic>
        <p:nvPicPr>
          <p:cNvPr id="881" name="Google Shape;881;p82"/>
          <p:cNvPicPr preferRelativeResize="0"/>
          <p:nvPr/>
        </p:nvPicPr>
        <p:blipFill rotWithShape="1">
          <a:blip r:embed="rId3"/>
          <a:srcRect/>
          <a:stretch>
            <a:fillRect/>
          </a:stretch>
        </p:blipFill>
        <p:spPr>
          <a:xfrm>
            <a:off x="7443787" y="4724400"/>
            <a:ext cx="404812" cy="484187"/>
          </a:xfrm>
          <a:prstGeom prst="rect">
            <a:avLst/>
          </a:prstGeom>
          <a:noFill/>
          <a:ln>
            <a:noFill/>
          </a:ln>
        </p:spPr>
      </p:pic>
      <p:pic>
        <p:nvPicPr>
          <p:cNvPr id="882" name="Google Shape;882;p82"/>
          <p:cNvPicPr preferRelativeResize="0"/>
          <p:nvPr/>
        </p:nvPicPr>
        <p:blipFill rotWithShape="1">
          <a:blip r:embed="rId3"/>
          <a:srcRect/>
          <a:stretch>
            <a:fillRect/>
          </a:stretch>
        </p:blipFill>
        <p:spPr>
          <a:xfrm>
            <a:off x="2057400" y="4724400"/>
            <a:ext cx="404812" cy="48418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p:nvPr/>
        </p:nvSpPr>
        <p:spPr>
          <a:xfrm>
            <a:off x="485775" y="717550"/>
            <a:ext cx="6942137" cy="722312"/>
          </a:xfrm>
          <a:prstGeom prst="rect">
            <a:avLst/>
          </a:prstGeom>
          <a:noFill/>
          <a:ln>
            <a:noFill/>
          </a:ln>
        </p:spPr>
        <p:txBody>
          <a:bodyPr spcFirstLastPara="1" wrap="square" lIns="91425" tIns="45700" rIns="91425" bIns="45700" anchor="t" anchorCtr="0">
            <a:spAutoFit/>
          </a:bodyPr>
          <a:lstStyle/>
          <a:p>
            <a:pPr marL="1828800" marR="0" lvl="4" indent="0" algn="l" rtl="0">
              <a:lnSpc>
                <a:spcPct val="100000"/>
              </a:lnSpc>
              <a:spcBef>
                <a:spcPts val="0"/>
              </a:spcBef>
              <a:spcAft>
                <a:spcPts val="0"/>
              </a:spcAft>
              <a:buClr>
                <a:schemeClr val="folHlink"/>
              </a:buClr>
              <a:buSzPts val="4100"/>
              <a:buFont typeface="Tahoma" panose="020B0604030504040204"/>
              <a:buNone/>
            </a:pPr>
            <a:r>
              <a:rPr lang="en-US" sz="4100" b="0" i="0" u="none" strike="noStrike" cap="none">
                <a:solidFill>
                  <a:schemeClr val="folHlink"/>
                </a:solidFill>
                <a:latin typeface="Tahoma" panose="020B0604030504040204"/>
                <a:ea typeface="Tahoma" panose="020B0604030504040204"/>
                <a:cs typeface="Tahoma" panose="020B0604030504040204"/>
                <a:sym typeface="Tahoma" panose="020B0604030504040204"/>
              </a:rPr>
              <a:t>Measurement Scales </a:t>
            </a:r>
            <a:endParaRPr lang="en-US" sz="4100" b="0" i="0" u="none" strike="noStrike" cap="none">
              <a:solidFill>
                <a:schemeClr val="folHlink"/>
              </a:solidFill>
              <a:latin typeface="Tahoma" panose="020B0604030504040204"/>
              <a:ea typeface="Tahoma" panose="020B0604030504040204"/>
              <a:cs typeface="Tahoma" panose="020B0604030504040204"/>
              <a:sym typeface="Tahoma" panose="020B0604030504040204"/>
            </a:endParaRPr>
          </a:p>
        </p:txBody>
      </p:sp>
      <p:cxnSp>
        <p:nvCxnSpPr>
          <p:cNvPr id="288" name="Google Shape;288;p31"/>
          <p:cNvCxnSpPr/>
          <p:nvPr/>
        </p:nvCxnSpPr>
        <p:spPr>
          <a:xfrm>
            <a:off x="1714500" y="1657350"/>
            <a:ext cx="5715000" cy="0"/>
          </a:xfrm>
          <a:prstGeom prst="straightConnector1">
            <a:avLst/>
          </a:prstGeom>
          <a:noFill/>
          <a:ln w="38100" cap="flat" cmpd="sng">
            <a:solidFill>
              <a:srgbClr val="003366"/>
            </a:solidFill>
            <a:prstDash val="solid"/>
            <a:miter lim="800000"/>
            <a:headEnd type="none" w="med" len="med"/>
            <a:tailEnd type="none" w="med" len="med"/>
          </a:ln>
        </p:spPr>
      </p:cxnSp>
      <p:sp>
        <p:nvSpPr>
          <p:cNvPr id="289" name="Google Shape;289;p31"/>
          <p:cNvSpPr txBox="1"/>
          <p:nvPr/>
        </p:nvSpPr>
        <p:spPr>
          <a:xfrm>
            <a:off x="573087" y="1941512"/>
            <a:ext cx="8324850" cy="3773487"/>
          </a:xfrm>
          <a:prstGeom prst="rect">
            <a:avLst/>
          </a:prstGeom>
          <a:noFill/>
          <a:ln>
            <a:noFill/>
          </a:ln>
        </p:spPr>
        <p:txBody>
          <a:bodyPr spcFirstLastPara="1" wrap="square" lIns="91425" tIns="45700" rIns="91425" bIns="45700" anchor="t" anchorCtr="0">
            <a:spAutoFit/>
          </a:bodyPr>
          <a:lstStyle/>
          <a:p>
            <a:pPr marL="457200" marR="0" lvl="1" indent="-133350" algn="l" rtl="0">
              <a:lnSpc>
                <a:spcPct val="100000"/>
              </a:lnSpc>
              <a:spcBef>
                <a:spcPts val="0"/>
              </a:spcBef>
              <a:spcAft>
                <a:spcPts val="0"/>
              </a:spcAft>
              <a:buClr>
                <a:schemeClr val="dk1"/>
              </a:buClr>
              <a:buSzPts val="2100"/>
              <a:buFont typeface="Tahoma" panose="020B0604030504040204"/>
              <a:buChar char="•"/>
            </a:pPr>
            <a:r>
              <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rPr>
              <a:t>Interval Scale</a:t>
            </a:r>
            <a:endPar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914400" marR="0" lvl="2" indent="-133350" algn="l" rtl="0">
              <a:lnSpc>
                <a:spcPct val="100000"/>
              </a:lnSpc>
              <a:spcBef>
                <a:spcPts val="0"/>
              </a:spcBef>
              <a:spcAft>
                <a:spcPts val="0"/>
              </a:spcAft>
              <a:buClr>
                <a:schemeClr val="dk1"/>
              </a:buClr>
              <a:buSzPts val="2100"/>
              <a:buFont typeface="Tahoma" panose="020B0604030504040204"/>
              <a:buChar char="•"/>
            </a:pPr>
            <a:r>
              <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rPr>
              <a:t>Data classified by ranking.</a:t>
            </a:r>
            <a:endPar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914400" marR="0" lvl="2" indent="-133350" algn="l" rtl="0">
              <a:lnSpc>
                <a:spcPct val="100000"/>
              </a:lnSpc>
              <a:spcBef>
                <a:spcPts val="0"/>
              </a:spcBef>
              <a:spcAft>
                <a:spcPts val="0"/>
              </a:spcAft>
              <a:buClr>
                <a:schemeClr val="dk1"/>
              </a:buClr>
              <a:buSzPts val="2100"/>
              <a:buFont typeface="Tahoma" panose="020B0604030504040204"/>
              <a:buChar char="•"/>
            </a:pPr>
            <a:r>
              <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rPr>
              <a:t>Quantitative classification (time, temperature, etc).</a:t>
            </a:r>
            <a:endPar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914400" marR="0" lvl="2" indent="-133350" algn="l" rtl="0">
              <a:lnSpc>
                <a:spcPct val="100000"/>
              </a:lnSpc>
              <a:spcBef>
                <a:spcPts val="0"/>
              </a:spcBef>
              <a:spcAft>
                <a:spcPts val="0"/>
              </a:spcAft>
              <a:buClr>
                <a:schemeClr val="dk1"/>
              </a:buClr>
              <a:buSzPts val="2100"/>
              <a:buFont typeface="Tahoma" panose="020B0604030504040204"/>
              <a:buChar char="•"/>
            </a:pPr>
            <a:r>
              <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rPr>
              <a:t>Zero point of scale is arbitrary (differences are meaningful).</a:t>
            </a:r>
            <a:endPar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914400" marR="0" lvl="2" indent="0" algn="l" rtl="0">
              <a:lnSpc>
                <a:spcPct val="100000"/>
              </a:lnSpc>
              <a:spcBef>
                <a:spcPts val="0"/>
              </a:spcBef>
              <a:spcAft>
                <a:spcPts val="0"/>
              </a:spcAft>
              <a:buClr>
                <a:schemeClr val="dk1"/>
              </a:buClr>
              <a:buSzPts val="2100"/>
              <a:buFont typeface="Tahoma" panose="020B0604030504040204"/>
              <a:buNone/>
            </a:pPr>
            <a:endParaRPr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457200" marR="0" lvl="1" indent="-133350" algn="l" rtl="0">
              <a:lnSpc>
                <a:spcPct val="100000"/>
              </a:lnSpc>
              <a:spcBef>
                <a:spcPts val="0"/>
              </a:spcBef>
              <a:spcAft>
                <a:spcPts val="0"/>
              </a:spcAft>
              <a:buClr>
                <a:schemeClr val="dk1"/>
              </a:buClr>
              <a:buSzPts val="2100"/>
              <a:buFont typeface="Tahoma" panose="020B0604030504040204"/>
              <a:buChar char="•"/>
            </a:pPr>
            <a:r>
              <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rPr>
              <a:t>Ratio Scale </a:t>
            </a:r>
            <a:endPar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914400" marR="0" lvl="2" indent="-133350" algn="l" rtl="0">
              <a:lnSpc>
                <a:spcPct val="100000"/>
              </a:lnSpc>
              <a:spcBef>
                <a:spcPts val="0"/>
              </a:spcBef>
              <a:spcAft>
                <a:spcPts val="0"/>
              </a:spcAft>
              <a:buClr>
                <a:schemeClr val="dk1"/>
              </a:buClr>
              <a:buSzPts val="2100"/>
              <a:buFont typeface="Tahoma" panose="020B0604030504040204"/>
              <a:buChar char="•"/>
            </a:pPr>
            <a:r>
              <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rPr>
              <a:t>Data classified as the ratio of two numbers.</a:t>
            </a:r>
            <a:endPar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914400" marR="0" lvl="2" indent="-133350" algn="l" rtl="0">
              <a:lnSpc>
                <a:spcPct val="100000"/>
              </a:lnSpc>
              <a:spcBef>
                <a:spcPts val="0"/>
              </a:spcBef>
              <a:spcAft>
                <a:spcPts val="0"/>
              </a:spcAft>
              <a:buClr>
                <a:schemeClr val="dk1"/>
              </a:buClr>
              <a:buSzPts val="2100"/>
              <a:buFont typeface="Tahoma" panose="020B0604030504040204"/>
              <a:buChar char="•"/>
            </a:pPr>
            <a:r>
              <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rPr>
              <a:t>Quantitative classification (height, weight, distance, etc).</a:t>
            </a:r>
            <a:endPar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914400" marR="0" lvl="2" indent="-133350" algn="l" rtl="0">
              <a:lnSpc>
                <a:spcPct val="100000"/>
              </a:lnSpc>
              <a:spcBef>
                <a:spcPts val="0"/>
              </a:spcBef>
              <a:spcAft>
                <a:spcPts val="0"/>
              </a:spcAft>
              <a:buClr>
                <a:schemeClr val="dk1"/>
              </a:buClr>
              <a:buSzPts val="2100"/>
              <a:buFont typeface="Tahoma" panose="020B0604030504040204"/>
              <a:buChar char="•"/>
            </a:pPr>
            <a:r>
              <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rPr>
              <a:t>Zero point of scale is real (data can be added, subtracted, multiplied, and divided).</a:t>
            </a:r>
            <a:endParaRPr lang="en-US" sz="21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pic>
        <p:nvPicPr>
          <p:cNvPr id="887" name="Google Shape;887;p83"/>
          <p:cNvPicPr preferRelativeResize="0"/>
          <p:nvPr/>
        </p:nvPicPr>
        <p:blipFill rotWithShape="1">
          <a:blip r:embed="rId1"/>
          <a:srcRect/>
          <a:stretch>
            <a:fillRect/>
          </a:stretch>
        </p:blipFill>
        <p:spPr>
          <a:xfrm>
            <a:off x="2627312" y="1879600"/>
            <a:ext cx="3057525" cy="1552575"/>
          </a:xfrm>
          <a:prstGeom prst="rect">
            <a:avLst/>
          </a:prstGeom>
          <a:noFill/>
          <a:ln>
            <a:noFill/>
          </a:ln>
        </p:spPr>
      </p:pic>
      <p:sp>
        <p:nvSpPr>
          <p:cNvPr id="888" name="Google Shape;888;p83"/>
          <p:cNvSpPr txBox="1"/>
          <p:nvPr/>
        </p:nvSpPr>
        <p:spPr>
          <a:xfrm>
            <a:off x="2286000" y="549275"/>
            <a:ext cx="4572000"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1" i="0" u="none">
                <a:solidFill>
                  <a:schemeClr val="dk1"/>
                </a:solidFill>
                <a:latin typeface="Tahoma" panose="020B0604030504040204"/>
                <a:ea typeface="Tahoma" panose="020B0604030504040204"/>
                <a:cs typeface="Tahoma" panose="020B0604030504040204"/>
                <a:sym typeface="Tahoma" panose="020B0604030504040204"/>
              </a:rPr>
              <a:t>Identifying outliers with the 1.5xIQR rule</a:t>
            </a:r>
            <a:endParaRPr lang="en-US" sz="2400" b="1"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889" name="Google Shape;889;p83"/>
          <p:cNvPicPr preferRelativeResize="0"/>
          <p:nvPr/>
        </p:nvPicPr>
        <p:blipFill rotWithShape="1">
          <a:blip r:embed="rId2"/>
          <a:srcRect/>
          <a:stretch>
            <a:fillRect/>
          </a:stretch>
        </p:blipFill>
        <p:spPr>
          <a:xfrm>
            <a:off x="1692275" y="4437062"/>
            <a:ext cx="5334000" cy="504825"/>
          </a:xfrm>
          <a:prstGeom prst="rect">
            <a:avLst/>
          </a:prstGeom>
          <a:noFill/>
          <a:ln>
            <a:noFill/>
          </a:ln>
        </p:spPr>
      </p:pic>
      <p:sp>
        <p:nvSpPr>
          <p:cNvPr id="890" name="Google Shape;890;p83"/>
          <p:cNvSpPr txBox="1"/>
          <p:nvPr/>
        </p:nvSpPr>
        <p:spPr>
          <a:xfrm>
            <a:off x="1331912" y="4979987"/>
            <a:ext cx="4572000"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panose="020B0604030504040204"/>
              <a:buNone/>
            </a:pPr>
            <a:r>
              <a:rPr lang="en-US" sz="2400" b="1" i="0" u="none">
                <a:solidFill>
                  <a:schemeClr val="dk1"/>
                </a:solidFill>
                <a:latin typeface="Tahoma" panose="020B0604030504040204"/>
                <a:ea typeface="Tahoma" panose="020B0604030504040204"/>
                <a:cs typeface="Tahoma" panose="020B0604030504040204"/>
                <a:sym typeface="Tahoma" panose="020B0604030504040204"/>
              </a:rPr>
              <a:t>Find the median, quartiles, and interquartile range</a:t>
            </a:r>
            <a:endParaRPr lang="en-US" sz="2400" b="1"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895" name="Google Shape;895;p84"/>
          <p:cNvPicPr preferRelativeResize="0"/>
          <p:nvPr/>
        </p:nvPicPr>
        <p:blipFill rotWithShape="1">
          <a:blip r:embed="rId1"/>
          <a:srcRect/>
          <a:stretch>
            <a:fillRect/>
          </a:stretch>
        </p:blipFill>
        <p:spPr>
          <a:xfrm>
            <a:off x="1079500" y="1844675"/>
            <a:ext cx="6973887" cy="790575"/>
          </a:xfrm>
          <a:prstGeom prst="rect">
            <a:avLst/>
          </a:prstGeom>
          <a:noFill/>
          <a:ln>
            <a:noFill/>
          </a:ln>
        </p:spPr>
      </p:pic>
      <p:pic>
        <p:nvPicPr>
          <p:cNvPr id="896" name="Google Shape;896;p84"/>
          <p:cNvPicPr preferRelativeResize="0"/>
          <p:nvPr/>
        </p:nvPicPr>
        <p:blipFill rotWithShape="1">
          <a:blip r:embed="rId2"/>
          <a:srcRect/>
          <a:stretch>
            <a:fillRect/>
          </a:stretch>
        </p:blipFill>
        <p:spPr>
          <a:xfrm>
            <a:off x="1079500" y="3273425"/>
            <a:ext cx="5859462" cy="733425"/>
          </a:xfrm>
          <a:prstGeom prst="rect">
            <a:avLst/>
          </a:prstGeom>
          <a:noFill/>
          <a:ln>
            <a:noFill/>
          </a:ln>
        </p:spPr>
      </p:pic>
      <p:pic>
        <p:nvPicPr>
          <p:cNvPr id="897" name="Google Shape;897;p84"/>
          <p:cNvPicPr preferRelativeResize="0"/>
          <p:nvPr/>
        </p:nvPicPr>
        <p:blipFill rotWithShape="1">
          <a:blip r:embed="rId3"/>
          <a:srcRect/>
          <a:stretch>
            <a:fillRect/>
          </a:stretch>
        </p:blipFill>
        <p:spPr>
          <a:xfrm>
            <a:off x="2455862" y="4581525"/>
            <a:ext cx="3105150" cy="9239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32"/>
          <p:cNvPicPr preferRelativeResize="0"/>
          <p:nvPr/>
        </p:nvPicPr>
        <p:blipFill rotWithShape="1">
          <a:blip r:embed="rId1"/>
          <a:srcRect/>
          <a:stretch>
            <a:fillRect/>
          </a:stretch>
        </p:blipFill>
        <p:spPr>
          <a:xfrm>
            <a:off x="2085975" y="1323975"/>
            <a:ext cx="4972050" cy="42100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cxnSp>
        <p:nvCxnSpPr>
          <p:cNvPr id="299" name="Google Shape;299;p33"/>
          <p:cNvCxnSpPr/>
          <p:nvPr/>
        </p:nvCxnSpPr>
        <p:spPr>
          <a:xfrm>
            <a:off x="1524000" y="2590800"/>
            <a:ext cx="0" cy="533400"/>
          </a:xfrm>
          <a:prstGeom prst="straightConnector1">
            <a:avLst/>
          </a:prstGeom>
          <a:noFill/>
          <a:ln w="28575" cap="flat" cmpd="sng">
            <a:solidFill>
              <a:schemeClr val="dk1"/>
            </a:solidFill>
            <a:prstDash val="solid"/>
            <a:miter lim="800000"/>
            <a:headEnd type="none" w="med" len="med"/>
            <a:tailEnd type="none" w="med" len="med"/>
          </a:ln>
        </p:spPr>
      </p:cxnSp>
      <p:cxnSp>
        <p:nvCxnSpPr>
          <p:cNvPr id="300" name="Google Shape;300;p33"/>
          <p:cNvCxnSpPr/>
          <p:nvPr/>
        </p:nvCxnSpPr>
        <p:spPr>
          <a:xfrm>
            <a:off x="6248400" y="3810000"/>
            <a:ext cx="0" cy="1066800"/>
          </a:xfrm>
          <a:prstGeom prst="straightConnector1">
            <a:avLst/>
          </a:prstGeom>
          <a:noFill/>
          <a:ln w="28575" cap="flat" cmpd="sng">
            <a:solidFill>
              <a:schemeClr val="dk1"/>
            </a:solidFill>
            <a:prstDash val="solid"/>
            <a:miter lim="800000"/>
            <a:headEnd type="none" w="med" len="med"/>
            <a:tailEnd type="none" w="med" len="med"/>
          </a:ln>
        </p:spPr>
      </p:cxnSp>
      <p:cxnSp>
        <p:nvCxnSpPr>
          <p:cNvPr id="301" name="Google Shape;301;p33"/>
          <p:cNvCxnSpPr/>
          <p:nvPr/>
        </p:nvCxnSpPr>
        <p:spPr>
          <a:xfrm>
            <a:off x="7467600" y="3492500"/>
            <a:ext cx="0" cy="317500"/>
          </a:xfrm>
          <a:prstGeom prst="straightConnector1">
            <a:avLst/>
          </a:prstGeom>
          <a:noFill/>
          <a:ln w="28575" cap="flat" cmpd="sng">
            <a:solidFill>
              <a:schemeClr val="dk1"/>
            </a:solidFill>
            <a:prstDash val="solid"/>
            <a:miter lim="800000"/>
            <a:headEnd type="none" w="med" len="med"/>
            <a:tailEnd type="none" w="med" len="med"/>
          </a:ln>
        </p:spPr>
      </p:cxnSp>
      <p:cxnSp>
        <p:nvCxnSpPr>
          <p:cNvPr id="302" name="Google Shape;302;p33"/>
          <p:cNvCxnSpPr/>
          <p:nvPr/>
        </p:nvCxnSpPr>
        <p:spPr>
          <a:xfrm>
            <a:off x="3430587" y="3536950"/>
            <a:ext cx="0" cy="273050"/>
          </a:xfrm>
          <a:prstGeom prst="straightConnector1">
            <a:avLst/>
          </a:prstGeom>
          <a:noFill/>
          <a:ln w="28575" cap="flat" cmpd="sng">
            <a:solidFill>
              <a:schemeClr val="dk1"/>
            </a:solidFill>
            <a:prstDash val="solid"/>
            <a:miter lim="800000"/>
            <a:headEnd type="none" w="med" len="med"/>
            <a:tailEnd type="none" w="med" len="med"/>
          </a:ln>
        </p:spPr>
      </p:cxnSp>
      <p:cxnSp>
        <p:nvCxnSpPr>
          <p:cNvPr id="303" name="Google Shape;303;p33"/>
          <p:cNvCxnSpPr/>
          <p:nvPr/>
        </p:nvCxnSpPr>
        <p:spPr>
          <a:xfrm>
            <a:off x="2133600" y="3546475"/>
            <a:ext cx="0" cy="612775"/>
          </a:xfrm>
          <a:prstGeom prst="straightConnector1">
            <a:avLst/>
          </a:prstGeom>
          <a:noFill/>
          <a:ln w="28575" cap="flat" cmpd="sng">
            <a:solidFill>
              <a:schemeClr val="dk1"/>
            </a:solidFill>
            <a:prstDash val="solid"/>
            <a:miter lim="800000"/>
            <a:headEnd type="none" w="med" len="med"/>
            <a:tailEnd type="none" w="med" len="med"/>
          </a:ln>
        </p:spPr>
      </p:cxnSp>
      <p:sp>
        <p:nvSpPr>
          <p:cNvPr id="304" name="Google Shape;304;p3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10000"/>
              </a:lnSpc>
              <a:spcBef>
                <a:spcPts val="0"/>
              </a:spcBef>
              <a:spcAft>
                <a:spcPts val="0"/>
              </a:spcAft>
              <a:buClr>
                <a:schemeClr val="dk2"/>
              </a:buClr>
              <a:buSzPts val="4100"/>
              <a:buFont typeface="Tahoma" panose="020B0604030504040204"/>
              <a:buNone/>
            </a:pPr>
            <a:r>
              <a:rPr lang="en-US" sz="4100" b="0" i="0" u="none">
                <a:solidFill>
                  <a:schemeClr val="dk2"/>
                </a:solidFill>
                <a:latin typeface="Tahoma" panose="020B0604030504040204"/>
                <a:ea typeface="Tahoma" panose="020B0604030504040204"/>
                <a:cs typeface="Tahoma" panose="020B0604030504040204"/>
                <a:sym typeface="Tahoma" panose="020B0604030504040204"/>
              </a:rPr>
              <a:t>Summary Measures</a:t>
            </a:r>
            <a:endParaRPr lang="en-US" sz="4100" b="0" i="0" u="none">
              <a:solidFill>
                <a:schemeClr val="dk2"/>
              </a:solidFill>
              <a:latin typeface="Tahoma" panose="020B0604030504040204"/>
              <a:ea typeface="Tahoma" panose="020B0604030504040204"/>
              <a:cs typeface="Tahoma" panose="020B0604030504040204"/>
              <a:sym typeface="Tahoma" panose="020B0604030504040204"/>
            </a:endParaRPr>
          </a:p>
        </p:txBody>
      </p:sp>
      <p:cxnSp>
        <p:nvCxnSpPr>
          <p:cNvPr id="305" name="Google Shape;305;p33"/>
          <p:cNvCxnSpPr/>
          <p:nvPr/>
        </p:nvCxnSpPr>
        <p:spPr>
          <a:xfrm>
            <a:off x="8382000" y="3810000"/>
            <a:ext cx="0" cy="263525"/>
          </a:xfrm>
          <a:prstGeom prst="straightConnector1">
            <a:avLst/>
          </a:prstGeom>
          <a:noFill/>
          <a:ln w="28575" cap="flat" cmpd="sng">
            <a:solidFill>
              <a:schemeClr val="dk1"/>
            </a:solidFill>
            <a:prstDash val="solid"/>
            <a:miter lim="800000"/>
            <a:headEnd type="none" w="med" len="med"/>
            <a:tailEnd type="none" w="med" len="med"/>
          </a:ln>
        </p:spPr>
      </p:cxnSp>
      <p:cxnSp>
        <p:nvCxnSpPr>
          <p:cNvPr id="306" name="Google Shape;306;p33"/>
          <p:cNvCxnSpPr/>
          <p:nvPr/>
        </p:nvCxnSpPr>
        <p:spPr>
          <a:xfrm>
            <a:off x="1295400" y="3505200"/>
            <a:ext cx="0" cy="349250"/>
          </a:xfrm>
          <a:prstGeom prst="straightConnector1">
            <a:avLst/>
          </a:prstGeom>
          <a:noFill/>
          <a:ln w="28575" cap="flat" cmpd="sng">
            <a:solidFill>
              <a:schemeClr val="dk1"/>
            </a:solidFill>
            <a:prstDash val="solid"/>
            <a:miter lim="800000"/>
            <a:headEnd type="none" w="med" len="med"/>
            <a:tailEnd type="none" w="med" len="med"/>
          </a:ln>
        </p:spPr>
      </p:cxnSp>
      <p:cxnSp>
        <p:nvCxnSpPr>
          <p:cNvPr id="307" name="Google Shape;307;p33"/>
          <p:cNvCxnSpPr/>
          <p:nvPr/>
        </p:nvCxnSpPr>
        <p:spPr>
          <a:xfrm>
            <a:off x="4495800" y="2209800"/>
            <a:ext cx="0" cy="381000"/>
          </a:xfrm>
          <a:prstGeom prst="straightConnector1">
            <a:avLst/>
          </a:prstGeom>
          <a:noFill/>
          <a:ln w="28575" cap="flat" cmpd="sng">
            <a:solidFill>
              <a:schemeClr val="dk1"/>
            </a:solidFill>
            <a:prstDash val="solid"/>
            <a:miter lim="800000"/>
            <a:headEnd type="none" w="med" len="med"/>
            <a:tailEnd type="none" w="med" len="med"/>
          </a:ln>
        </p:spPr>
      </p:cxnSp>
      <p:cxnSp>
        <p:nvCxnSpPr>
          <p:cNvPr id="308" name="Google Shape;308;p33"/>
          <p:cNvCxnSpPr/>
          <p:nvPr/>
        </p:nvCxnSpPr>
        <p:spPr>
          <a:xfrm>
            <a:off x="4267200" y="3581400"/>
            <a:ext cx="0" cy="2590800"/>
          </a:xfrm>
          <a:prstGeom prst="straightConnector1">
            <a:avLst/>
          </a:prstGeom>
          <a:noFill/>
          <a:ln w="28575" cap="flat" cmpd="sng">
            <a:solidFill>
              <a:schemeClr val="dk1"/>
            </a:solidFill>
            <a:prstDash val="solid"/>
            <a:miter lim="800000"/>
            <a:headEnd type="none" w="med" len="med"/>
            <a:tailEnd type="none" w="med" len="med"/>
          </a:ln>
        </p:spPr>
      </p:cxnSp>
      <p:cxnSp>
        <p:nvCxnSpPr>
          <p:cNvPr id="309" name="Google Shape;309;p33"/>
          <p:cNvCxnSpPr/>
          <p:nvPr/>
        </p:nvCxnSpPr>
        <p:spPr>
          <a:xfrm>
            <a:off x="5334000" y="2590800"/>
            <a:ext cx="0" cy="577850"/>
          </a:xfrm>
          <a:prstGeom prst="straightConnector1">
            <a:avLst/>
          </a:prstGeom>
          <a:noFill/>
          <a:ln w="28575" cap="flat" cmpd="sng">
            <a:solidFill>
              <a:schemeClr val="dk1"/>
            </a:solidFill>
            <a:prstDash val="solid"/>
            <a:miter lim="800000"/>
            <a:headEnd type="none" w="med" len="med"/>
            <a:tailEnd type="none" w="med" len="med"/>
          </a:ln>
        </p:spPr>
      </p:cxnSp>
      <p:sp>
        <p:nvSpPr>
          <p:cNvPr id="310" name="Google Shape;310;p33"/>
          <p:cNvSpPr txBox="1"/>
          <p:nvPr/>
        </p:nvSpPr>
        <p:spPr>
          <a:xfrm>
            <a:off x="1220787" y="3049587"/>
            <a:ext cx="3121025" cy="528637"/>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Central Tendency</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1" name="Google Shape;311;p33"/>
          <p:cNvCxnSpPr/>
          <p:nvPr/>
        </p:nvCxnSpPr>
        <p:spPr>
          <a:xfrm>
            <a:off x="1524000" y="2590800"/>
            <a:ext cx="5943600" cy="0"/>
          </a:xfrm>
          <a:prstGeom prst="straightConnector1">
            <a:avLst/>
          </a:prstGeom>
          <a:noFill/>
          <a:ln w="28575" cap="flat" cmpd="sng">
            <a:solidFill>
              <a:schemeClr val="dk1"/>
            </a:solidFill>
            <a:prstDash val="solid"/>
            <a:miter lim="800000"/>
            <a:headEnd type="none" w="med" len="med"/>
            <a:tailEnd type="none" w="med" len="med"/>
          </a:ln>
        </p:spPr>
      </p:cxnSp>
      <p:sp>
        <p:nvSpPr>
          <p:cNvPr id="312" name="Google Shape;312;p33"/>
          <p:cNvSpPr txBox="1"/>
          <p:nvPr/>
        </p:nvSpPr>
        <p:spPr>
          <a:xfrm>
            <a:off x="381000" y="3811587"/>
            <a:ext cx="990600"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Mean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3" name="Google Shape;313;p33"/>
          <p:cNvSpPr txBox="1"/>
          <p:nvPr/>
        </p:nvSpPr>
        <p:spPr>
          <a:xfrm>
            <a:off x="1449387" y="4116387"/>
            <a:ext cx="12922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Median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4" name="Google Shape;314;p33"/>
          <p:cNvSpPr txBox="1"/>
          <p:nvPr/>
        </p:nvSpPr>
        <p:spPr>
          <a:xfrm>
            <a:off x="2898775" y="3811587"/>
            <a:ext cx="9874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Mode</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5" name="Google Shape;315;p33"/>
          <p:cNvSpPr txBox="1"/>
          <p:nvPr/>
        </p:nvSpPr>
        <p:spPr>
          <a:xfrm>
            <a:off x="4495800" y="3124200"/>
            <a:ext cx="1752600" cy="528637"/>
          </a:xfrm>
          <a:prstGeom prst="rect">
            <a:avLst/>
          </a:prstGeom>
          <a:solidFill>
            <a:srgbClr val="CC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Quartiles</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6" name="Google Shape;316;p33"/>
          <p:cNvSpPr txBox="1"/>
          <p:nvPr/>
        </p:nvSpPr>
        <p:spPr>
          <a:xfrm>
            <a:off x="2286000" y="6096000"/>
            <a:ext cx="24352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panose="02020603050405020304"/>
              <a:buNone/>
            </a:pPr>
            <a:r>
              <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Geometric Mean</a:t>
            </a:r>
            <a:endParaRPr lang="en-US" sz="24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7" name="Google Shape;317;p33"/>
          <p:cNvSpPr txBox="1"/>
          <p:nvPr/>
        </p:nvSpPr>
        <p:spPr>
          <a:xfrm>
            <a:off x="2820987" y="1754187"/>
            <a:ext cx="3349625" cy="528637"/>
          </a:xfrm>
          <a:prstGeom prst="rect">
            <a:avLst/>
          </a:prstGeom>
          <a:solidFill>
            <a:srgbClr val="F983C1"/>
          </a:solidFill>
          <a:ln w="12700" cap="flat" cmpd="sng">
            <a:solidFill>
              <a:srgbClr val="000066"/>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Summary Measures</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8" name="Google Shape;318;p33"/>
          <p:cNvCxnSpPr/>
          <p:nvPr/>
        </p:nvCxnSpPr>
        <p:spPr>
          <a:xfrm>
            <a:off x="7467600" y="2590800"/>
            <a:ext cx="0" cy="469900"/>
          </a:xfrm>
          <a:prstGeom prst="straightConnector1">
            <a:avLst/>
          </a:prstGeom>
          <a:noFill/>
          <a:ln w="28575" cap="flat" cmpd="sng">
            <a:solidFill>
              <a:schemeClr val="dk1"/>
            </a:solidFill>
            <a:prstDash val="solid"/>
            <a:miter lim="800000"/>
            <a:headEnd type="none" w="med" len="med"/>
            <a:tailEnd type="none" w="med" len="med"/>
          </a:ln>
        </p:spPr>
      </p:cxnSp>
      <p:sp>
        <p:nvSpPr>
          <p:cNvPr id="319" name="Google Shape;319;p33"/>
          <p:cNvSpPr txBox="1"/>
          <p:nvPr/>
        </p:nvSpPr>
        <p:spPr>
          <a:xfrm>
            <a:off x="6611937" y="3030537"/>
            <a:ext cx="1789112" cy="528637"/>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Variation</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20" name="Google Shape;320;p33"/>
          <p:cNvCxnSpPr/>
          <p:nvPr/>
        </p:nvCxnSpPr>
        <p:spPr>
          <a:xfrm>
            <a:off x="6705600" y="3810000"/>
            <a:ext cx="0" cy="2057400"/>
          </a:xfrm>
          <a:prstGeom prst="straightConnector1">
            <a:avLst/>
          </a:prstGeom>
          <a:noFill/>
          <a:ln w="28575" cap="flat" cmpd="sng">
            <a:solidFill>
              <a:schemeClr val="dk1"/>
            </a:solidFill>
            <a:prstDash val="solid"/>
            <a:miter lim="800000"/>
            <a:headEnd type="none" w="med" len="med"/>
            <a:tailEnd type="none" w="med" len="med"/>
          </a:ln>
        </p:spPr>
      </p:cxnSp>
      <p:sp>
        <p:nvSpPr>
          <p:cNvPr id="321" name="Google Shape;321;p33"/>
          <p:cNvSpPr txBox="1"/>
          <p:nvPr/>
        </p:nvSpPr>
        <p:spPr>
          <a:xfrm>
            <a:off x="4878387" y="4802187"/>
            <a:ext cx="1673225" cy="528637"/>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Variance</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2" name="Google Shape;322;p33"/>
          <p:cNvSpPr txBox="1"/>
          <p:nvPr/>
        </p:nvSpPr>
        <p:spPr>
          <a:xfrm>
            <a:off x="5562600" y="5791200"/>
            <a:ext cx="3197225" cy="528637"/>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Standard Deviation</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3" name="Google Shape;323;p33"/>
          <p:cNvSpPr txBox="1"/>
          <p:nvPr/>
        </p:nvSpPr>
        <p:spPr>
          <a:xfrm>
            <a:off x="6859587" y="4040187"/>
            <a:ext cx="2282825" cy="955675"/>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Coefficient of Variation</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24" name="Google Shape;324;p33"/>
          <p:cNvCxnSpPr/>
          <p:nvPr/>
        </p:nvCxnSpPr>
        <p:spPr>
          <a:xfrm>
            <a:off x="5257800" y="3810000"/>
            <a:ext cx="3124200" cy="0"/>
          </a:xfrm>
          <a:prstGeom prst="straightConnector1">
            <a:avLst/>
          </a:prstGeom>
          <a:noFill/>
          <a:ln w="28575" cap="flat" cmpd="sng">
            <a:solidFill>
              <a:schemeClr val="dk1"/>
            </a:solidFill>
            <a:prstDash val="solid"/>
            <a:miter lim="800000"/>
            <a:headEnd type="none" w="med" len="med"/>
            <a:tailEnd type="none" w="med" len="med"/>
          </a:ln>
        </p:spPr>
      </p:cxnSp>
      <p:cxnSp>
        <p:nvCxnSpPr>
          <p:cNvPr id="325" name="Google Shape;325;p33"/>
          <p:cNvCxnSpPr/>
          <p:nvPr/>
        </p:nvCxnSpPr>
        <p:spPr>
          <a:xfrm>
            <a:off x="5257800" y="3810000"/>
            <a:ext cx="0" cy="339725"/>
          </a:xfrm>
          <a:prstGeom prst="straightConnector1">
            <a:avLst/>
          </a:prstGeom>
          <a:noFill/>
          <a:ln w="28575" cap="flat" cmpd="sng">
            <a:solidFill>
              <a:schemeClr val="dk1"/>
            </a:solidFill>
            <a:prstDash val="solid"/>
            <a:miter lim="800000"/>
            <a:headEnd type="none" w="med" len="med"/>
            <a:tailEnd type="none" w="med" len="med"/>
          </a:ln>
        </p:spPr>
      </p:cxnSp>
      <p:sp>
        <p:nvSpPr>
          <p:cNvPr id="326" name="Google Shape;326;p33"/>
          <p:cNvSpPr txBox="1"/>
          <p:nvPr/>
        </p:nvSpPr>
        <p:spPr>
          <a:xfrm>
            <a:off x="4649787" y="4116387"/>
            <a:ext cx="1216025" cy="528637"/>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panose="02020603050405020304"/>
              <a:buNone/>
            </a:pPr>
            <a:r>
              <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rPr>
              <a:t>Range</a:t>
            </a:r>
            <a:endParaRPr lang="en-US" sz="2800" b="1" i="0" u="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ctrTitle"/>
          </p:nvPr>
        </p:nvSpPr>
        <p:spPr>
          <a:xfrm>
            <a:off x="990600" y="1833562"/>
            <a:ext cx="7772400"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folHlink"/>
              </a:buClr>
              <a:buSzPts val="4100"/>
              <a:buFont typeface="Tahoma" panose="020B0604030504040204"/>
              <a:buNone/>
            </a:pPr>
            <a:r>
              <a:rPr lang="en-US" sz="4100" b="0" i="0" u="none">
                <a:solidFill>
                  <a:schemeClr val="folHlink"/>
                </a:solidFill>
                <a:latin typeface="Tahoma" panose="020B0604030504040204"/>
                <a:ea typeface="Tahoma" panose="020B0604030504040204"/>
                <a:cs typeface="Tahoma" panose="020B0604030504040204"/>
                <a:sym typeface="Tahoma" panose="020B0604030504040204"/>
              </a:rPr>
              <a:t>Central Tendency and Measures of dispersion</a:t>
            </a:r>
            <a:endParaRPr lang="en-US" sz="4100" b="0" i="0" u="none">
              <a:solidFill>
                <a:schemeClr val="folHlink"/>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2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10419</Words>
  <Application>WPS Presentation</Application>
  <PresentationFormat>On-screen Show (4:3)</PresentationFormat>
  <Paragraphs>444</Paragraphs>
  <Slides>61</Slides>
  <Notes>59</Notes>
  <HiddenSlides>0</HiddenSlides>
  <MMClips>0</MMClips>
  <ScaleCrop>false</ScaleCrop>
  <HeadingPairs>
    <vt:vector size="6" baseType="variant">
      <vt:variant>
        <vt:lpstr>已用的字体</vt:lpstr>
      </vt:variant>
      <vt:variant>
        <vt:i4>11</vt:i4>
      </vt:variant>
      <vt:variant>
        <vt:lpstr>主题</vt:lpstr>
      </vt:variant>
      <vt:variant>
        <vt:i4>13</vt:i4>
      </vt:variant>
      <vt:variant>
        <vt:lpstr>幻灯片标题</vt:lpstr>
      </vt:variant>
      <vt:variant>
        <vt:i4>61</vt:i4>
      </vt:variant>
    </vt:vector>
  </HeadingPairs>
  <TitlesOfParts>
    <vt:vector size="85" baseType="lpstr">
      <vt:lpstr>Arial</vt:lpstr>
      <vt:lpstr>SimSun</vt:lpstr>
      <vt:lpstr>Wingdings</vt:lpstr>
      <vt:lpstr>Arial</vt:lpstr>
      <vt:lpstr>Tahoma</vt:lpstr>
      <vt:lpstr>Noto Sans Symbols</vt:lpstr>
      <vt:lpstr>Segoe Print</vt:lpstr>
      <vt:lpstr>Times New Roman</vt:lpstr>
      <vt:lpstr>Microsoft YaHei</vt:lpstr>
      <vt:lpstr>Arial Unicode MS</vt:lpstr>
      <vt:lpstr>Verdana</vt:lpstr>
      <vt:lpstr>1_PrenHall3</vt:lpstr>
      <vt:lpstr>7_PrenHall3</vt:lpstr>
      <vt:lpstr>2_PrenHall3</vt:lpstr>
      <vt:lpstr>12_PrenHall3</vt:lpstr>
      <vt:lpstr>PrenHall3</vt:lpstr>
      <vt:lpstr>3_PrenHall3</vt:lpstr>
      <vt:lpstr>4_PrenHall3</vt:lpstr>
      <vt:lpstr>5_PrenHall3</vt:lpstr>
      <vt:lpstr>6_PrenHall3</vt:lpstr>
      <vt:lpstr>8_PrenHall3</vt:lpstr>
      <vt:lpstr>9_PrenHall3</vt:lpstr>
      <vt:lpstr>10_PrenHall3</vt:lpstr>
      <vt:lpstr>11_PrenHall3</vt:lpstr>
      <vt:lpstr>DATA ANALYTICS</vt:lpstr>
      <vt:lpstr>PowerPoint 演示文稿</vt:lpstr>
      <vt:lpstr>Data Science and Data Analytics.</vt:lpstr>
      <vt:lpstr>PowerPoint 演示文稿</vt:lpstr>
      <vt:lpstr>Identification of variables</vt:lpstr>
      <vt:lpstr>PowerPoint 演示文稿</vt:lpstr>
      <vt:lpstr>PowerPoint 演示文稿</vt:lpstr>
      <vt:lpstr>Summary Measures</vt:lpstr>
      <vt:lpstr>Central Tendency and Measures of dispersion</vt:lpstr>
      <vt:lpstr>Measures of central tendency</vt:lpstr>
      <vt:lpstr>Measures of Central Tendency</vt:lpstr>
      <vt:lpstr>Arithmetic mean</vt:lpstr>
      <vt:lpstr>Mean (Arithmetic Mean)</vt:lpstr>
      <vt:lpstr>Mean (Arithmetic Mean)</vt:lpstr>
      <vt:lpstr>Mean (Arithmetic Mean) From a Frequency Distribution</vt:lpstr>
      <vt:lpstr>Weighted average</vt:lpstr>
      <vt:lpstr>Median</vt:lpstr>
      <vt:lpstr>Median</vt:lpstr>
      <vt:lpstr>Median of grouped data</vt:lpstr>
      <vt:lpstr>Mode</vt:lpstr>
      <vt:lpstr>Mode</vt:lpstr>
      <vt:lpstr>PowerPoint 演示文稿</vt:lpstr>
      <vt:lpstr>Geometric Mean</vt:lpstr>
      <vt:lpstr>Example</vt:lpstr>
      <vt:lpstr>Percentiles</vt:lpstr>
      <vt:lpstr>PowerPoint 演示文稿</vt:lpstr>
      <vt:lpstr>Dispersion</vt:lpstr>
      <vt:lpstr>Measures of Variation</vt:lpstr>
      <vt:lpstr>Range</vt:lpstr>
      <vt:lpstr>Quartiles</vt:lpstr>
      <vt:lpstr>PowerPoint 演示文稿</vt:lpstr>
      <vt:lpstr>Variance</vt:lpstr>
      <vt:lpstr>Standard Deviation</vt:lpstr>
      <vt:lpstr>Standard Deviation From a Frequency Distribution</vt:lpstr>
      <vt:lpstr>Variance and standard deviation of the grouped data</vt:lpstr>
      <vt:lpstr>Measures of Dispersion: Summary Characteristics</vt:lpstr>
      <vt:lpstr>Mean absolute deviation (MAD) </vt:lpstr>
      <vt:lpstr>Coefficient of Variation</vt:lpstr>
      <vt:lpstr>Comparing Coefficient of Variation</vt:lpstr>
      <vt:lpstr>Covariance</vt:lpstr>
      <vt:lpstr>PowerPoint 演示文稿</vt:lpstr>
      <vt:lpstr>PowerPoint 演示文稿</vt:lpstr>
      <vt:lpstr>PowerPoint 演示文稿</vt:lpstr>
      <vt:lpstr>Correlation</vt:lpstr>
      <vt:lpstr>PowerPoint 演示文稿</vt:lpstr>
      <vt:lpstr>Measures of shape</vt:lpstr>
      <vt:lpstr>Skewness</vt:lpstr>
      <vt:lpstr>Measures of Skewness</vt:lpstr>
      <vt:lpstr>Coefficient of skewness</vt:lpstr>
      <vt:lpstr>Kurtosis (Ku)</vt:lpstr>
      <vt:lpstr>Normal distribution</vt:lpstr>
      <vt:lpstr>The Empirical Rule</vt:lpstr>
      <vt:lpstr>PowerPoint 演示文稿</vt:lpstr>
      <vt:lpstr>PowerPoint 演示文稿</vt:lpstr>
      <vt:lpstr>Example</vt:lpstr>
      <vt:lpstr>PowerPoint 演示文稿</vt:lpstr>
      <vt:lpstr>PowerPoint 演示文稿</vt:lpstr>
      <vt:lpstr>Exploratory Data Analysis</vt:lpstr>
      <vt:lpstr>Distribution Shape &amp;  Box-and-Whisker Plot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sarutigupta</dc:creator>
  <cp:lastModifiedBy>FUN Curiosity</cp:lastModifiedBy>
  <cp:revision>20</cp:revision>
  <dcterms:created xsi:type="dcterms:W3CDTF">2022-03-12T11:48:00Z</dcterms:created>
  <dcterms:modified xsi:type="dcterms:W3CDTF">2022-03-12T13:14:04Z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0x0101006BA46AB967003B43802A4329B536E1AF</vt:lpwstr>
  </property>
  <property fmtid="{D5CDD505-2E9C-101B-9397-08002B2CF9AE}" pid="3" name="ICV">
    <vt:lpwstr>3604EC77164F4C8296A68EF5FEA16DA6</vt:lpwstr>
  </property>
  <property fmtid="{D5CDD505-2E9C-101B-9397-08002B2CF9AE}" pid="4" name="KSOProductBuildVer">
    <vt:lpwstr>1033-11.2.0.11029</vt:lpwstr>
  </property>
</Properties>
</file>