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omic Sans MS" panose="030F0702030302020204" pitchFamily="66" charset="0"/>
      <p:regular r:id="rId13"/>
      <p:bold r:id="rId14"/>
      <p:italic r:id="rId15"/>
      <p:boldItalic r:id="rId16"/>
    </p:embeddedFont>
    <p:embeddedFont>
      <p:font typeface="Open Sans ExtraBold" panose="020B0604020202020204" charset="0"/>
      <p:bold r:id="rId17"/>
      <p:boldItalic r:id="rId18"/>
    </p:embeddedFont>
    <p:embeddedFont>
      <p:font typeface="Lora" panose="020B0604020202020204" charset="0"/>
      <p:regular r:id="rId19"/>
      <p:bold r:id="rId20"/>
      <p:italic r:id="rId21"/>
      <p:boldItalic r:id="rId22"/>
    </p:embeddedFont>
    <p:embeddedFont>
      <p:font typeface="Arial Black" panose="020B0A04020102020204" pitchFamily="34" charset="0"/>
      <p:bold r:id="rId23"/>
    </p:embeddedFont>
    <p:embeddedFont>
      <p:font typeface="Open Sans Light" panose="020B0604020202020204" charset="0"/>
      <p:regular r:id="rId24"/>
      <p:bold r:id="rId25"/>
      <p:italic r:id="rId26"/>
      <p:boldItalic r:id="rId27"/>
    </p:embeddedFont>
    <p:embeddedFont>
      <p:font typeface="Open Sans"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6626" y="0"/>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305984" y="2056233"/>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dirty="0">
                <a:solidFill>
                  <a:srgbClr val="FFFFFF"/>
                </a:solidFill>
                <a:latin typeface="Open Sans ExtraBold"/>
                <a:ea typeface="Open Sans ExtraBold"/>
                <a:cs typeface="Open Sans ExtraBold"/>
                <a:sym typeface="Open Sans ExtraBold"/>
              </a:rPr>
              <a:t>Sprocket Central Pty Ltd</a:t>
            </a:r>
            <a:endParaRPr dirty="0"/>
          </a:p>
        </p:txBody>
      </p:sp>
      <p:sp>
        <p:nvSpPr>
          <p:cNvPr id="101" name="Google Shape;101;p25"/>
          <p:cNvSpPr/>
          <p:nvPr/>
        </p:nvSpPr>
        <p:spPr>
          <a:xfrm>
            <a:off x="305984" y="2782622"/>
            <a:ext cx="4784035" cy="788504"/>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dirty="0">
                <a:solidFill>
                  <a:srgbClr val="FFFFFF"/>
                </a:solidFill>
                <a:latin typeface="Open Sans Light"/>
                <a:ea typeface="Open Sans Light"/>
                <a:cs typeface="Open Sans Light"/>
                <a:sym typeface="Open Sans Light"/>
              </a:rPr>
              <a:t>Data analytics approach</a:t>
            </a:r>
            <a:endParaRPr dirty="0"/>
          </a:p>
        </p:txBody>
      </p:sp>
      <p:sp>
        <p:nvSpPr>
          <p:cNvPr id="2" name="TextBox 1"/>
          <p:cNvSpPr txBox="1"/>
          <p:nvPr/>
        </p:nvSpPr>
        <p:spPr>
          <a:xfrm>
            <a:off x="4075298" y="3567980"/>
            <a:ext cx="2398644" cy="307777"/>
          </a:xfrm>
          <a:prstGeom prst="rect">
            <a:avLst/>
          </a:prstGeom>
          <a:noFill/>
        </p:spPr>
        <p:txBody>
          <a:bodyPr wrap="square" rtlCol="0">
            <a:spAutoFit/>
          </a:bodyPr>
          <a:lstStyle/>
          <a:p>
            <a:r>
              <a:rPr lang="en-US" dirty="0" smtClean="0">
                <a:solidFill>
                  <a:schemeClr val="bg1"/>
                </a:solidFill>
                <a:latin typeface="Arial Black" panose="020B0A04020102020204" pitchFamily="34" charset="0"/>
              </a:rPr>
              <a:t>VISHAL YADAV</a:t>
            </a:r>
            <a:endParaRPr lang="en-US" dirty="0">
              <a:solidFill>
                <a:schemeClr val="bg1"/>
              </a:solidFill>
              <a:latin typeface="Arial Black" panose="020B0A04020102020204" pitchFamily="34" charset="0"/>
            </a:endParaRPr>
          </a:p>
        </p:txBody>
      </p:sp>
      <p:sp>
        <p:nvSpPr>
          <p:cNvPr id="3" name="TextBox 2"/>
          <p:cNvSpPr txBox="1"/>
          <p:nvPr/>
        </p:nvSpPr>
        <p:spPr>
          <a:xfrm>
            <a:off x="1017358" y="1386629"/>
            <a:ext cx="3889513" cy="553998"/>
          </a:xfrm>
          <a:prstGeom prst="rect">
            <a:avLst/>
          </a:prstGeom>
          <a:noFill/>
        </p:spPr>
        <p:txBody>
          <a:bodyPr wrap="square" rtlCol="0">
            <a:spAutoFit/>
          </a:bodyPr>
          <a:lstStyle/>
          <a:p>
            <a:r>
              <a:rPr lang="en-US" sz="3000" b="1" dirty="0" smtClean="0">
                <a:solidFill>
                  <a:schemeClr val="bg1"/>
                </a:solidFill>
              </a:rPr>
              <a:t>The Analytics Team</a:t>
            </a:r>
            <a:endParaRPr lang="en-US" sz="3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Lora"/>
                <a:ea typeface="Lora"/>
                <a:cs typeface="Lora"/>
                <a:sym typeface="Lora"/>
              </a:rPr>
              <a:t>The approach will be implemented in three stages : </a:t>
            </a:r>
            <a:endParaRPr sz="2200" i="0" u="none" strike="noStrike" cap="none" dirty="0">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dirty="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Data Exploration</a:t>
            </a:r>
            <a:endParaRPr sz="200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Model Development</a:t>
            </a:r>
            <a:endParaRPr sz="2000" i="0" u="none" strike="noStrike" cap="none" dirty="0">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rgbClr val="000000"/>
                </a:solidFill>
                <a:latin typeface="Open Sans"/>
                <a:ea typeface="Open Sans"/>
                <a:cs typeface="Open Sans"/>
                <a:sym typeface="Open Sans"/>
              </a:rPr>
              <a:t>Interpretation</a:t>
            </a:r>
            <a:endParaRPr sz="1000" dirty="0">
              <a:latin typeface="Open Sans"/>
              <a:ea typeface="Open Sans"/>
              <a:cs typeface="Open Sans"/>
              <a:sym typeface="Open Sans"/>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Lora"/>
                <a:ea typeface="Lora"/>
                <a:cs typeface="Lora"/>
                <a:sym typeface="Lora"/>
              </a:rPr>
              <a:t>Approach for New Customer Data analysis :</a:t>
            </a:r>
            <a:endParaRPr sz="2200" dirty="0">
              <a:latin typeface="Lora"/>
              <a:ea typeface="Lora"/>
              <a:cs typeface="Lora"/>
              <a:sym typeface="Lora"/>
            </a:endParaRPr>
          </a:p>
          <a:p>
            <a:pPr marL="457200" marR="0" lvl="0" indent="0" algn="l" rtl="0">
              <a:lnSpc>
                <a:spcPct val="115000"/>
              </a:lnSpc>
              <a:spcBef>
                <a:spcPts val="0"/>
              </a:spcBef>
              <a:spcAft>
                <a:spcPts val="0"/>
              </a:spcAft>
              <a:buNone/>
            </a:pPr>
            <a:r>
              <a:rPr lang="en" sz="2400" dirty="0">
                <a:latin typeface="Lora"/>
                <a:ea typeface="Lora"/>
                <a:cs typeface="Lora"/>
                <a:sym typeface="Lora"/>
              </a:rPr>
              <a:t> </a:t>
            </a:r>
            <a:endParaRPr sz="2400" dirty="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Age distribution </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Bike purchase </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Job industry</a:t>
            </a:r>
            <a:endParaRPr sz="2000" dirty="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Number of cars owned</a:t>
            </a:r>
            <a:endParaRPr sz="2000" dirty="0">
              <a:latin typeface="Open Sans"/>
              <a:ea typeface="Open Sans"/>
              <a:cs typeface="Open Sans"/>
              <a:sym typeface="Open Sans"/>
            </a:endParaRPr>
          </a:p>
          <a:p>
            <a:pPr marL="0" marR="0" lvl="0" indent="0" algn="l" rtl="0">
              <a:lnSpc>
                <a:spcPct val="115000"/>
              </a:lnSpc>
              <a:spcBef>
                <a:spcPts val="0"/>
              </a:spcBef>
              <a:spcAft>
                <a:spcPts val="0"/>
              </a:spcAft>
              <a:buNone/>
            </a:pPr>
            <a:endParaRPr sz="2400" dirty="0">
              <a:latin typeface="Lora"/>
              <a:ea typeface="Lora"/>
              <a:cs typeface="Lora"/>
              <a:sym typeface="Lora"/>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New customers are more from the age group of 40-49 , followed by 50-59 &amp; 60-69. </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dirty="0">
                <a:latin typeface="Open Sans"/>
                <a:ea typeface="Open Sans"/>
                <a:cs typeface="Open Sans"/>
                <a:sym typeface="Open Sans"/>
              </a:rPr>
              <a:t>Fewer customer are from 10-19 &amp; 90-99 for obvious reasons.</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dirty="0">
                <a:solidFill>
                  <a:schemeClr val="dk1"/>
                </a:solidFill>
                <a:latin typeface="Open Sans"/>
                <a:ea typeface="Open Sans"/>
                <a:cs typeface="Open Sans"/>
                <a:sym typeface="Open Sans"/>
              </a:rPr>
              <a:t>Data shows age group </a:t>
            </a:r>
            <a:r>
              <a:rPr lang="en" sz="1500" b="1" i="0" u="none" strike="noStrike" cap="none" dirty="0">
                <a:solidFill>
                  <a:schemeClr val="dk1"/>
                </a:solidFill>
                <a:latin typeface="Open Sans"/>
                <a:ea typeface="Open Sans"/>
                <a:cs typeface="Open Sans"/>
                <a:sym typeface="Open Sans"/>
              </a:rPr>
              <a:t>40-50</a:t>
            </a:r>
            <a:r>
              <a:rPr lang="en" sz="1500" b="0" i="0" u="none" strike="noStrike" cap="none" dirty="0">
                <a:solidFill>
                  <a:schemeClr val="dk1"/>
                </a:solidFill>
                <a:latin typeface="Open Sans"/>
                <a:ea typeface="Open Sans"/>
                <a:cs typeface="Open Sans"/>
                <a:sym typeface="Open Sans"/>
              </a:rPr>
              <a:t> has high count in terms of bike purchased in last 3 years wit</a:t>
            </a:r>
            <a:r>
              <a:rPr lang="en" sz="1500" dirty="0">
                <a:solidFill>
                  <a:schemeClr val="dk1"/>
                </a:solidFill>
                <a:latin typeface="Open Sans"/>
                <a:ea typeface="Open Sans"/>
                <a:cs typeface="Open Sans"/>
                <a:sym typeface="Open Sans"/>
              </a:rPr>
              <a:t>h a slightly greater female ratio. </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The target audience for our marketing and advertising should be inclined to provide focus on females than males.</a:t>
            </a:r>
            <a:endParaRPr sz="1500" dirty="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dirty="0">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dirty="0">
                <a:latin typeface="Open Sans"/>
                <a:ea typeface="Open Sans"/>
                <a:cs typeface="Open Sans"/>
                <a:sym typeface="Open Sans"/>
              </a:rPr>
              <a:t>Financial Services, Manufacturing, and Health are the top three profit-generating industries, followed by retail and property.</a:t>
            </a: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dirty="0">
                <a:latin typeface="Open Sans"/>
                <a:ea typeface="Open Sans"/>
                <a:cs typeface="Open Sans"/>
                <a:sym typeface="Open Sans"/>
              </a:rPr>
              <a:t>The highest profits are also </a:t>
            </a:r>
            <a:r>
              <a:rPr lang="en" sz="1500" dirty="0">
                <a:solidFill>
                  <a:schemeClr val="dk1"/>
                </a:solidFill>
                <a:latin typeface="Open Sans"/>
                <a:ea typeface="Open Sans"/>
                <a:cs typeface="Open Sans"/>
                <a:sym typeface="Open Sans"/>
              </a:rPr>
              <a:t>Financial Services, Manufacturing, and Health as seen in the second chart. </a:t>
            </a:r>
            <a:endParaRPr sz="1500" dirty="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dirty="0">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Out of three states, New South Wales, could be potential market opportunities for the company.</a:t>
            </a:r>
            <a:endParaRPr sz="1500" dirty="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dirty="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dirty="0">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dirty="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dirty="0">
                <a:solidFill>
                  <a:srgbClr val="073763"/>
                </a:solidFill>
                <a:latin typeface="Open Sans"/>
                <a:ea typeface="Open Sans"/>
                <a:cs typeface="Open Sans"/>
                <a:sym typeface="Open Sans"/>
              </a:rPr>
              <a:t>The following are the high-value clients to target from the new list :</a:t>
            </a:r>
            <a:endParaRPr sz="2000" dirty="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Aged between 40 – 50.</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Most of the high value customers are female compared to male</a:t>
            </a:r>
            <a:endParaRPr sz="1500" dirty="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Working in Financial Service, Manufacturing and Health.</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Who are currently living in New South Wales and Victoria.</a:t>
            </a:r>
            <a:endParaRPr sz="1500" dirty="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latin typeface="Open Sans"/>
              <a:ea typeface="Open Sans"/>
              <a:cs typeface="Open Sans"/>
              <a:sym typeface="Open Sans"/>
            </a:endParaRPr>
          </a:p>
          <a:p>
            <a:pPr marL="965200" lvl="0" indent="0" algn="l" rtl="0">
              <a:lnSpc>
                <a:spcPct val="115000"/>
              </a:lnSpc>
              <a:spcBef>
                <a:spcPts val="0"/>
              </a:spcBef>
              <a:spcAft>
                <a:spcPts val="0"/>
              </a:spcAft>
              <a:buNone/>
            </a:pPr>
            <a:endParaRPr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dirty="0">
                          <a:solidFill>
                            <a:schemeClr val="lt1"/>
                          </a:solidFill>
                          <a:latin typeface="Arial"/>
                          <a:ea typeface="Arial"/>
                          <a:cs typeface="Arial"/>
                          <a:sym typeface="Arial"/>
                        </a:rPr>
                        <a:t>2001</a:t>
                      </a:r>
                      <a:endParaRPr sz="1000" b="1" u="none" strike="noStrike" cap="none" dirty="0">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New South Wales</a:t>
                      </a:r>
                      <a:endParaRPr sz="1000" u="none" strike="noStrike" cap="none" dirty="0"/>
                    </a:p>
                    <a:p>
                      <a:pPr marL="0" marR="0" lvl="0" indent="0" algn="ctr" rtl="0">
                        <a:lnSpc>
                          <a:spcPct val="100000"/>
                        </a:lnSpc>
                        <a:spcBef>
                          <a:spcPts val="0"/>
                        </a:spcBef>
                        <a:spcAft>
                          <a:spcPts val="0"/>
                        </a:spcAft>
                        <a:buClr>
                          <a:schemeClr val="dk1"/>
                        </a:buClr>
                        <a:buSzPts val="1000"/>
                        <a:buFont typeface="Arial"/>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394</Words>
  <Application>Microsoft Office PowerPoint</Application>
  <PresentationFormat>On-screen Show (16:9)</PresentationFormat>
  <Paragraphs>99</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Noto Sans Symbols</vt:lpstr>
      <vt:lpstr>Comic Sans MS</vt:lpstr>
      <vt:lpstr>Open Sans ExtraBold</vt:lpstr>
      <vt:lpstr>Lora</vt:lpstr>
      <vt:lpstr>Arial</vt:lpstr>
      <vt:lpstr>Arial Black</vt:lpstr>
      <vt:lpstr>Open Sans Light</vt:lpstr>
      <vt:lpstr>Open Sans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STUDENT</cp:lastModifiedBy>
  <cp:revision>4</cp:revision>
  <dcterms:modified xsi:type="dcterms:W3CDTF">2023-07-10T05:30:54Z</dcterms:modified>
</cp:coreProperties>
</file>