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75" r:id="rId2"/>
    <p:sldId id="388" r:id="rId3"/>
    <p:sldId id="302" r:id="rId4"/>
    <p:sldId id="384" r:id="rId5"/>
    <p:sldId id="383" r:id="rId6"/>
    <p:sldId id="386" r:id="rId7"/>
    <p:sldId id="389" r:id="rId8"/>
    <p:sldId id="390" r:id="rId9"/>
    <p:sldId id="391" r:id="rId10"/>
    <p:sldId id="392" r:id="rId11"/>
    <p:sldId id="393" r:id="rId12"/>
    <p:sldId id="394" r:id="rId13"/>
    <p:sldId id="395" r:id="rId14"/>
    <p:sldId id="396" r:id="rId15"/>
    <p:sldId id="385" r:id="rId16"/>
    <p:sldId id="279" r:id="rId17"/>
    <p:sldId id="370" r:id="rId18"/>
    <p:sldId id="387" r:id="rId19"/>
    <p:sldId id="366" r:id="rId20"/>
    <p:sldId id="397" r:id="rId21"/>
    <p:sldId id="398" r:id="rId22"/>
    <p:sldId id="30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590" autoAdjust="0"/>
  </p:normalViewPr>
  <p:slideViewPr>
    <p:cSldViewPr>
      <p:cViewPr varScale="1">
        <p:scale>
          <a:sx n="70" d="100"/>
          <a:sy n="70" d="100"/>
        </p:scale>
        <p:origin x="118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7/26/2024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7/26/2024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1</a:t>
            </a:fld>
            <a:endParaRPr lang="en-US"/>
          </a:p>
        </p:txBody>
      </p:sp>
    </p:spTree>
    <p:extLst>
      <p:ext uri="{BB962C8B-B14F-4D97-AF65-F5344CB8AC3E}">
        <p14:creationId xmlns:p14="http://schemas.microsoft.com/office/powerpoint/2010/main" val="2747739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19</a:t>
            </a:fld>
            <a:endParaRPr lang="en-US"/>
          </a:p>
        </p:txBody>
      </p:sp>
    </p:spTree>
    <p:extLst>
      <p:ext uri="{BB962C8B-B14F-4D97-AF65-F5344CB8AC3E}">
        <p14:creationId xmlns:p14="http://schemas.microsoft.com/office/powerpoint/2010/main" val="201504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BD94B3-44B9-44B7-85A7-F056FA607D46}" type="datetime3">
              <a:rPr lang="en-US" smtClean="0"/>
              <a:t>26 July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910C5-081D-4FA6-9B78-BB56BEB475DD}" type="datetime3">
              <a:rPr lang="en-US" smtClean="0"/>
              <a:t>26 July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360AF-72BE-4445-B200-736511B20555}" type="datetime3">
              <a:rPr lang="en-US" smtClean="0"/>
              <a:t>26 July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10B6530B-5C68-4965-B8A9-8C18D26903BD}" type="datetime3">
              <a:rPr lang="en-US" smtClean="0"/>
              <a:t>26 July 2024</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 - CSE</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7275DB-6D13-480B-AC77-F5019BDC5287}" type="datetime3">
              <a:rPr lang="en-US" smtClean="0"/>
              <a:t>26 July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A365F-315E-4D26-B736-3944439F5E09}" type="datetime3">
              <a:rPr lang="en-US" smtClean="0"/>
              <a:t>26 July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B1E7AE-CF1A-4AE7-BD2C-F950D278A3DB}" type="datetime3">
              <a:rPr lang="en-US" smtClean="0"/>
              <a:t>26 July 2024</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6D51F8-804C-441D-85CA-D64DC6F78406}" type="datetime3">
              <a:rPr lang="en-US" smtClean="0"/>
              <a:t>26 July 2024</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7CCCDB-4457-4C48-985F-BD1C33DF88D2}" type="datetime3">
              <a:rPr lang="en-US" smtClean="0"/>
              <a:t>26 July 2024</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26 July 2024</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C94D0-F97F-48E4-A142-9DA614267486}" type="datetime3">
              <a:rPr lang="en-US" smtClean="0"/>
              <a:t>26 July 2024</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DA9B2-FBCA-4233-9590-C0754509BDB5}" type="datetime3">
              <a:rPr lang="en-US" smtClean="0"/>
              <a:t>26 July 2024</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D4881-3C1B-4E10-8E47-87CE42F43D14}" type="datetime3">
              <a:rPr lang="en-US" smtClean="0"/>
              <a:t>26 July 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 -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571500" y="449944"/>
            <a:ext cx="7772400" cy="3505199"/>
          </a:xfrm>
        </p:spPr>
        <p:txBody>
          <a:bodyPr>
            <a:normAutofit/>
          </a:bodyPr>
          <a:lstStyle/>
          <a:p>
            <a:br>
              <a:rPr lang="en-IN" sz="2000" dirty="0">
                <a:solidFill>
                  <a:schemeClr val="accent1">
                    <a:lumMod val="50000"/>
                  </a:schemeClr>
                </a:solidFill>
                <a:latin typeface="Arial" pitchFamily="34" charset="0"/>
                <a:cs typeface="Arial" pitchFamily="34" charset="0"/>
              </a:rPr>
            </a:br>
            <a:br>
              <a:rPr lang="en-IN" sz="2400" dirty="0">
                <a:solidFill>
                  <a:schemeClr val="accent1">
                    <a:lumMod val="50000"/>
                  </a:schemeClr>
                </a:solidFill>
                <a:latin typeface="Arial" pitchFamily="34" charset="0"/>
                <a:cs typeface="Arial" pitchFamily="34" charset="0"/>
              </a:rPr>
            </a:br>
            <a:endParaRPr lang="en-US" sz="2400" dirty="0">
              <a:solidFill>
                <a:schemeClr val="accent1">
                  <a:lumMod val="50000"/>
                </a:schemeClr>
              </a:solidFill>
              <a:latin typeface="Arial" pitchFamily="34" charset="0"/>
              <a:cs typeface="Arial" pitchFamily="34" charset="0"/>
            </a:endParaRPr>
          </a:p>
        </p:txBody>
      </p:sp>
      <p:sp>
        <p:nvSpPr>
          <p:cNvPr id="17" name="Subtitle 2"/>
          <p:cNvSpPr>
            <a:spLocks noGrp="1"/>
          </p:cNvSpPr>
          <p:nvPr>
            <p:ph type="subTitle" idx="1"/>
          </p:nvPr>
        </p:nvSpPr>
        <p:spPr>
          <a:xfrm>
            <a:off x="1498410" y="3744044"/>
            <a:ext cx="6709143" cy="885409"/>
          </a:xfrm>
        </p:spPr>
        <p:txBody>
          <a:bodyPr>
            <a:normAutofit/>
          </a:bodyPr>
          <a:lstStyle/>
          <a:p>
            <a:r>
              <a:rPr lang="en-US" sz="2000" b="1" cap="small" dirty="0">
                <a:solidFill>
                  <a:srgbClr val="595959"/>
                </a:solidFill>
                <a:latin typeface="Arial" panose="020B0604020202020204" pitchFamily="34" charset="0"/>
                <a:cs typeface="Arial" panose="020B0604020202020204" pitchFamily="34" charset="0"/>
              </a:rPr>
              <a:t>CENTRALIZED LAND MANAGEMENT SYSTEM</a:t>
            </a:r>
            <a:endParaRPr lang="en-US" sz="2000" dirty="0">
              <a:solidFill>
                <a:schemeClr val="tx1"/>
              </a:solidFill>
              <a:latin typeface="Arial" pitchFamily="34" charset="0"/>
              <a:cs typeface="Arial" pitchFamily="34" charset="0"/>
            </a:endParaRPr>
          </a:p>
          <a:p>
            <a:endParaRPr lang="en-US" sz="2800" dirty="0">
              <a:solidFill>
                <a:schemeClr val="tx1"/>
              </a:solidFill>
              <a:latin typeface="Arial" pitchFamily="34" charset="0"/>
              <a:cs typeface="Arial" pitchFamily="34" charset="0"/>
            </a:endParaRP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264FFBAA-9A17-4F9A-B1BD-20F0F5B52AB6}" type="datetime3">
              <a:rPr lang="en-US" smtClean="0"/>
              <a:t>26 July 2024</a:t>
            </a:fld>
            <a:endParaRPr lang="en-US" dirty="0"/>
          </a:p>
        </p:txBody>
      </p:sp>
      <p:sp>
        <p:nvSpPr>
          <p:cNvPr id="6" name="Footer Placeholder 5"/>
          <p:cNvSpPr>
            <a:spLocks noGrp="1"/>
          </p:cNvSpPr>
          <p:nvPr>
            <p:ph type="ftr" sz="quarter" idx="11"/>
          </p:nvPr>
        </p:nvSpPr>
        <p:spPr/>
        <p:txBody>
          <a:bodyPr/>
          <a:lstStyle/>
          <a:p>
            <a:r>
              <a:rPr lang="en-US" dirty="0"/>
              <a:t>School of Computing - CSE</a:t>
            </a:r>
          </a:p>
        </p:txBody>
      </p:sp>
      <p:sp>
        <p:nvSpPr>
          <p:cNvPr id="5" name="Slide Number Placeholder 4"/>
          <p:cNvSpPr>
            <a:spLocks noGrp="1"/>
          </p:cNvSpPr>
          <p:nvPr>
            <p:ph type="sldNum" sz="quarter" idx="12"/>
          </p:nvPr>
        </p:nvSpPr>
        <p:spPr/>
        <p:txBody>
          <a:bodyPr/>
          <a:lstStyle/>
          <a:p>
            <a:fld id="{C0EC1BDC-9B67-430D-970A-E36C75175141}" type="slidenum">
              <a:rPr lang="en-US" smtClean="0"/>
              <a:pPr/>
              <a:t>1</a:t>
            </a:fld>
            <a:endParaRPr lang="en-US"/>
          </a:p>
        </p:txBody>
      </p:sp>
      <p:pic>
        <p:nvPicPr>
          <p:cNvPr id="3" name="image2.jpeg">
            <a:extLst>
              <a:ext uri="{FF2B5EF4-FFF2-40B4-BE49-F238E27FC236}">
                <a16:creationId xmlns:a16="http://schemas.microsoft.com/office/drawing/2014/main" id="{D20B592D-C5BA-5B8C-EB42-80FBD0A91D48}"/>
              </a:ext>
            </a:extLst>
          </p:cNvPr>
          <p:cNvPicPr/>
          <p:nvPr/>
        </p:nvPicPr>
        <p:blipFill>
          <a:blip r:embed="rId3" cstate="print"/>
          <a:stretch>
            <a:fillRect/>
          </a:stretch>
        </p:blipFill>
        <p:spPr>
          <a:xfrm>
            <a:off x="304800" y="136525"/>
            <a:ext cx="8610600" cy="1696686"/>
          </a:xfrm>
          <a:prstGeom prst="rect">
            <a:avLst/>
          </a:prstGeom>
          <a:ln>
            <a:solidFill>
              <a:srgbClr val="002060"/>
            </a:solidFill>
          </a:ln>
        </p:spPr>
      </p:pic>
      <p:sp>
        <p:nvSpPr>
          <p:cNvPr id="14" name="TextBox 13">
            <a:extLst>
              <a:ext uri="{FF2B5EF4-FFF2-40B4-BE49-F238E27FC236}">
                <a16:creationId xmlns:a16="http://schemas.microsoft.com/office/drawing/2014/main" id="{41C8031F-DC64-6DA7-5E1D-856D8119A1D3}"/>
              </a:ext>
            </a:extLst>
          </p:cNvPr>
          <p:cNvSpPr txBox="1"/>
          <p:nvPr/>
        </p:nvSpPr>
        <p:spPr>
          <a:xfrm>
            <a:off x="1066800" y="1833211"/>
            <a:ext cx="6553200" cy="369332"/>
          </a:xfrm>
          <a:prstGeom prst="rect">
            <a:avLst/>
          </a:prstGeom>
          <a:noFill/>
        </p:spPr>
        <p:txBody>
          <a:bodyPr wrap="square">
            <a:spAutoFit/>
          </a:bodyPr>
          <a:lstStyle/>
          <a:p>
            <a:endParaRPr lang="en-IN" dirty="0"/>
          </a:p>
        </p:txBody>
      </p:sp>
      <p:sp>
        <p:nvSpPr>
          <p:cNvPr id="29" name="Subtitle 2">
            <a:extLst>
              <a:ext uri="{FF2B5EF4-FFF2-40B4-BE49-F238E27FC236}">
                <a16:creationId xmlns:a16="http://schemas.microsoft.com/office/drawing/2014/main" id="{431E86DB-7CEA-B3DC-1DF2-33457A550B1A}"/>
              </a:ext>
            </a:extLst>
          </p:cNvPr>
          <p:cNvSpPr txBox="1">
            <a:spLocks/>
          </p:cNvSpPr>
          <p:nvPr/>
        </p:nvSpPr>
        <p:spPr>
          <a:xfrm>
            <a:off x="457200" y="4901084"/>
            <a:ext cx="8381999" cy="14878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solidFill>
              </a:rPr>
              <a:t>PROJECT STUDENTS                                                  GUIDE</a:t>
            </a:r>
          </a:p>
          <a:p>
            <a:pPr algn="l"/>
            <a:r>
              <a:rPr lang="en-US" sz="2000" b="1" dirty="0">
                <a:solidFill>
                  <a:schemeClr val="tx1"/>
                </a:solidFill>
              </a:rPr>
              <a:t>D. VISHAL,  41110344                                       Dr. S. DHAMODARAN, M.E., Ph.D.,                                     D. MAHENDRA REDDY, 41110343                                       Professor, CSE</a:t>
            </a:r>
            <a:endParaRPr lang="en-GB" sz="2000" dirty="0">
              <a:solidFill>
                <a:schemeClr val="tx1"/>
              </a:solidFill>
            </a:endParaRPr>
          </a:p>
        </p:txBody>
      </p:sp>
      <p:pic>
        <p:nvPicPr>
          <p:cNvPr id="2" name="Picture 1"/>
          <p:cNvPicPr>
            <a:picLocks noChangeAspect="1"/>
          </p:cNvPicPr>
          <p:nvPr/>
        </p:nvPicPr>
        <p:blipFill>
          <a:blip r:embed="rId4"/>
          <a:stretch>
            <a:fillRect/>
          </a:stretch>
        </p:blipFill>
        <p:spPr>
          <a:xfrm>
            <a:off x="571500" y="2146631"/>
            <a:ext cx="8115299" cy="11750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40435-1464-7B26-171D-E1E67E7C9388}"/>
              </a:ext>
            </a:extLst>
          </p:cNvPr>
          <p:cNvSpPr>
            <a:spLocks noGrp="1"/>
          </p:cNvSpPr>
          <p:nvPr>
            <p:ph type="title"/>
          </p:nvPr>
        </p:nvSpPr>
        <p:spPr/>
        <p:txBody>
          <a:bodyPr/>
          <a:lstStyle/>
          <a:p>
            <a:r>
              <a:rPr lang="en-IN" sz="4400" dirty="0">
                <a:cs typeface="Arial" panose="020B0604020202020204" pitchFamily="34" charset="0"/>
              </a:rPr>
              <a:t>LITERATURE SURVEY(6/10)</a:t>
            </a:r>
            <a:endParaRPr lang="en-US" dirty="0"/>
          </a:p>
        </p:txBody>
      </p:sp>
      <p:sp>
        <p:nvSpPr>
          <p:cNvPr id="3" name="Content Placeholder 2">
            <a:extLst>
              <a:ext uri="{FF2B5EF4-FFF2-40B4-BE49-F238E27FC236}">
                <a16:creationId xmlns:a16="http://schemas.microsoft.com/office/drawing/2014/main" id="{1BF480E8-A5DC-48E7-ED47-AA61B65342C7}"/>
              </a:ext>
            </a:extLst>
          </p:cNvPr>
          <p:cNvSpPr>
            <a:spLocks noGrp="1"/>
          </p:cNvSpPr>
          <p:nvPr>
            <p:ph idx="1"/>
          </p:nvPr>
        </p:nvSpPr>
        <p:spPr>
          <a:xfrm>
            <a:off x="457200" y="1524000"/>
            <a:ext cx="8229600" cy="4602163"/>
          </a:xfrm>
        </p:spPr>
        <p:txBody>
          <a:bodyPr>
            <a:normAutofit fontScale="25000" lnSpcReduction="20000"/>
          </a:bodyPr>
          <a:lstStyle/>
          <a:p>
            <a:pPr algn="just" rtl="0">
              <a:lnSpc>
                <a:spcPct val="120000"/>
              </a:lnSpc>
              <a:spcBef>
                <a:spcPts val="0"/>
              </a:spcBef>
              <a:spcAft>
                <a:spcPts val="0"/>
              </a:spcAft>
            </a:pPr>
            <a:r>
              <a:rPr lang="en-IN" sz="6400" b="1" i="0" u="none" strike="noStrike" dirty="0">
                <a:solidFill>
                  <a:srgbClr val="000000"/>
                </a:solidFill>
                <a:effectLst/>
                <a:latin typeface="Times New Roman" panose="02020603050405020304" pitchFamily="18" charset="0"/>
              </a:rPr>
              <a:t>C. Xu, Y. Liu and S. Jin, "A Novel Index-based Assessment Method for Rural Homestead Utilization," 2022 International Conference on Automation, Robotics and Computer Engineering (ICARCE), Wuhan, China, 2022, pp. 1-5, </a:t>
            </a:r>
            <a:r>
              <a:rPr lang="en-IN" sz="6400" b="1" i="0" u="none" strike="noStrike" dirty="0" err="1">
                <a:solidFill>
                  <a:srgbClr val="000000"/>
                </a:solidFill>
                <a:effectLst/>
                <a:latin typeface="Times New Roman" panose="02020603050405020304" pitchFamily="18" charset="0"/>
              </a:rPr>
              <a:t>doi</a:t>
            </a:r>
            <a:r>
              <a:rPr lang="en-IN" sz="6400" b="1" i="0" u="none" strike="noStrike" dirty="0">
                <a:solidFill>
                  <a:srgbClr val="000000"/>
                </a:solidFill>
                <a:effectLst/>
                <a:latin typeface="Times New Roman" panose="02020603050405020304" pitchFamily="18" charset="0"/>
              </a:rPr>
              <a:t>: 10.1109/ICARCE55724.2022.10046510</a:t>
            </a:r>
            <a:r>
              <a:rPr lang="en-US" sz="6400" b="1" i="0" u="none" strike="noStrike" dirty="0">
                <a:solidFill>
                  <a:srgbClr val="000000"/>
                </a:solidFill>
                <a:effectLst/>
                <a:latin typeface="Arial" panose="020B0604020202020204" pitchFamily="34" charset="0"/>
                <a:cs typeface="Arial" panose="020B0604020202020204" pitchFamily="34" charset="0"/>
              </a:rPr>
              <a:t>.</a:t>
            </a:r>
          </a:p>
          <a:p>
            <a:pPr marL="0" indent="0" rtl="0">
              <a:lnSpc>
                <a:spcPct val="120000"/>
              </a:lnSpc>
              <a:spcBef>
                <a:spcPts val="0"/>
              </a:spcBef>
              <a:spcAft>
                <a:spcPts val="0"/>
              </a:spcAft>
              <a:buNone/>
            </a:pPr>
            <a:endParaRPr lang="en-US" sz="6400" i="0" u="none" strike="noStrike" dirty="0">
              <a:solidFill>
                <a:srgbClr val="000000"/>
              </a:solidFill>
              <a:latin typeface="Arial" panose="020B0604020202020204" pitchFamily="34" charset="0"/>
              <a:cs typeface="Arial" panose="020B0604020202020204" pitchFamily="34" charset="0"/>
            </a:endParaRPr>
          </a:p>
          <a:p>
            <a:pPr algn="just" rtl="0">
              <a:lnSpc>
                <a:spcPct val="120000"/>
              </a:lnSpc>
              <a:spcBef>
                <a:spcPts val="0"/>
              </a:spcBef>
              <a:spcAft>
                <a:spcPts val="0"/>
              </a:spcAft>
            </a:pPr>
            <a:r>
              <a:rPr lang="en-US" sz="6400" b="0" i="0" u="none" strike="noStrike" dirty="0">
                <a:solidFill>
                  <a:srgbClr val="000000"/>
                </a:solidFill>
                <a:effectLst/>
                <a:latin typeface="Times New Roman" panose="02020603050405020304" pitchFamily="18" charset="0"/>
              </a:rPr>
              <a:t>Description: An innovative approach to evaluating the efficiency and productivity of rural homesteads using an index-based assessment method. This method takes into account various factors, such as land use, infrastructure, and sustainability practices, to provide a comprehensive analysis.</a:t>
            </a:r>
          </a:p>
          <a:p>
            <a:pPr algn="just" rtl="0">
              <a:lnSpc>
                <a:spcPct val="120000"/>
              </a:lnSpc>
              <a:spcBef>
                <a:spcPts val="0"/>
              </a:spcBef>
              <a:spcAft>
                <a:spcPts val="0"/>
              </a:spcAft>
            </a:pPr>
            <a:endParaRPr lang="en-US" sz="6400" dirty="0">
              <a:solidFill>
                <a:srgbClr val="000000"/>
              </a:solidFill>
              <a:latin typeface="Times New Roman" panose="02020603050405020304" pitchFamily="18" charset="0"/>
            </a:endParaRPr>
          </a:p>
          <a:p>
            <a:pPr rtl="0">
              <a:lnSpc>
                <a:spcPct val="120000"/>
              </a:lnSpc>
              <a:spcBef>
                <a:spcPts val="0"/>
              </a:spcBef>
              <a:spcAft>
                <a:spcPts val="0"/>
              </a:spcAft>
            </a:pPr>
            <a:r>
              <a:rPr lang="en-US" sz="6400" b="0" i="0" u="none" strike="noStrike" dirty="0">
                <a:solidFill>
                  <a:srgbClr val="000000"/>
                </a:solidFill>
                <a:effectLst/>
                <a:latin typeface="Times New Roman" panose="02020603050405020304" pitchFamily="18" charset="0"/>
              </a:rPr>
              <a:t>Merits:</a:t>
            </a:r>
            <a:endParaRPr lang="en-US" sz="6400" b="0" dirty="0">
              <a:effectLst/>
            </a:endParaRPr>
          </a:p>
          <a:p>
            <a:pPr marL="0" indent="0" rtl="0">
              <a:lnSpc>
                <a:spcPct val="120000"/>
              </a:lnSpc>
              <a:spcBef>
                <a:spcPts val="0"/>
              </a:spcBef>
              <a:spcAft>
                <a:spcPts val="0"/>
              </a:spcAft>
              <a:buNone/>
            </a:pPr>
            <a:r>
              <a:rPr lang="en-US" sz="6400" b="0" i="0" u="none" strike="noStrike" dirty="0">
                <a:solidFill>
                  <a:srgbClr val="000000"/>
                </a:solidFill>
                <a:effectLst/>
                <a:latin typeface="Times New Roman" panose="02020603050405020304" pitchFamily="18" charset="0"/>
              </a:rPr>
              <a:t>       Introduces a novel cost-sensitive learning approach.</a:t>
            </a:r>
            <a:endParaRPr lang="en-US" sz="6400" b="0" dirty="0">
              <a:effectLst/>
            </a:endParaRPr>
          </a:p>
          <a:p>
            <a:pPr marL="0" indent="0" rtl="0">
              <a:lnSpc>
                <a:spcPct val="120000"/>
              </a:lnSpc>
              <a:spcBef>
                <a:spcPts val="0"/>
              </a:spcBef>
              <a:spcAft>
                <a:spcPts val="0"/>
              </a:spcAft>
              <a:buNone/>
            </a:pPr>
            <a:r>
              <a:rPr lang="en-US" sz="6400" b="0" i="0" u="none" strike="noStrike" dirty="0">
                <a:solidFill>
                  <a:srgbClr val="000000"/>
                </a:solidFill>
                <a:effectLst/>
                <a:latin typeface="Times New Roman" panose="02020603050405020304" pitchFamily="18" charset="0"/>
              </a:rPr>
              <a:t>       Scalable and parallelizable algorithm for distributed computing.</a:t>
            </a:r>
            <a:endParaRPr lang="en-US" sz="6400" i="0" u="none" strike="noStrike" dirty="0">
              <a:solidFill>
                <a:srgbClr val="000000"/>
              </a:solidFill>
            </a:endParaRPr>
          </a:p>
          <a:p>
            <a:pPr rtl="0">
              <a:lnSpc>
                <a:spcPct val="120000"/>
              </a:lnSpc>
              <a:spcBef>
                <a:spcPts val="0"/>
              </a:spcBef>
              <a:spcAft>
                <a:spcPts val="0"/>
              </a:spcAft>
            </a:pPr>
            <a:endParaRPr lang="en-US" sz="6400" dirty="0">
              <a:solidFill>
                <a:srgbClr val="000000"/>
              </a:solidFill>
              <a:latin typeface="Arial" panose="020B0604020202020204" pitchFamily="34" charset="0"/>
              <a:cs typeface="Arial" panose="020B0604020202020204" pitchFamily="34" charset="0"/>
            </a:endParaRPr>
          </a:p>
          <a:p>
            <a:pPr rtl="0">
              <a:lnSpc>
                <a:spcPct val="120000"/>
              </a:lnSpc>
              <a:spcBef>
                <a:spcPts val="0"/>
              </a:spcBef>
              <a:spcAft>
                <a:spcPts val="0"/>
              </a:spcAft>
            </a:pPr>
            <a:r>
              <a:rPr lang="en-US" sz="6400" b="0" i="0" u="none" strike="noStrike" dirty="0">
                <a:solidFill>
                  <a:srgbClr val="000000"/>
                </a:solidFill>
                <a:effectLst/>
                <a:latin typeface="Times New Roman" panose="02020603050405020304" pitchFamily="18" charset="0"/>
              </a:rPr>
              <a:t>Demerits:</a:t>
            </a:r>
            <a:endParaRPr lang="en-US" sz="6400" b="0" dirty="0">
              <a:effectLst/>
            </a:endParaRPr>
          </a:p>
          <a:p>
            <a:pPr marL="0" indent="0" rtl="0">
              <a:lnSpc>
                <a:spcPct val="120000"/>
              </a:lnSpc>
              <a:spcBef>
                <a:spcPts val="0"/>
              </a:spcBef>
              <a:spcAft>
                <a:spcPts val="0"/>
              </a:spcAft>
              <a:buNone/>
            </a:pPr>
            <a:r>
              <a:rPr lang="en-US" sz="6400" b="0" i="0" u="none" strike="noStrike" dirty="0">
                <a:solidFill>
                  <a:srgbClr val="000000"/>
                </a:solidFill>
                <a:effectLst/>
                <a:latin typeface="Times New Roman" panose="02020603050405020304" pitchFamily="18" charset="0"/>
              </a:rPr>
              <a:t>       Insufficient investigation of model's sensitivity to hyperparameter choices.</a:t>
            </a:r>
            <a:endParaRPr lang="en-US" sz="6400" b="0" dirty="0">
              <a:effectLst/>
            </a:endParaRPr>
          </a:p>
          <a:p>
            <a:pPr marL="0" indent="0" rtl="0">
              <a:lnSpc>
                <a:spcPct val="120000"/>
              </a:lnSpc>
              <a:spcBef>
                <a:spcPts val="0"/>
              </a:spcBef>
              <a:spcAft>
                <a:spcPts val="0"/>
              </a:spcAft>
              <a:buNone/>
            </a:pPr>
            <a:r>
              <a:rPr lang="en-US" sz="6400" b="0" i="0" u="none" strike="noStrike" dirty="0">
                <a:solidFill>
                  <a:srgbClr val="000000"/>
                </a:solidFill>
                <a:effectLst/>
                <a:latin typeface="Times New Roman" panose="02020603050405020304" pitchFamily="18" charset="0"/>
              </a:rPr>
              <a:t>       Insufficient evaluation of model calibration.</a:t>
            </a:r>
            <a:endParaRPr lang="en-US" sz="6400" b="0" dirty="0">
              <a:effectLst/>
            </a:endParaRPr>
          </a:p>
          <a:p>
            <a:pPr marL="0" indent="0">
              <a:buNone/>
            </a:pPr>
            <a:br>
              <a:rPr lang="en-US" sz="6400" dirty="0"/>
            </a:br>
            <a:br>
              <a:rPr lang="en-US" sz="4900" dirty="0">
                <a:latin typeface="Arial" panose="020B0604020202020204" pitchFamily="34" charset="0"/>
                <a:cs typeface="Arial" panose="020B0604020202020204" pitchFamily="34" charset="0"/>
              </a:rPr>
            </a:br>
            <a:br>
              <a:rPr lang="en-US" dirty="0"/>
            </a:br>
            <a:endParaRPr lang="en-US" dirty="0"/>
          </a:p>
        </p:txBody>
      </p:sp>
      <p:sp>
        <p:nvSpPr>
          <p:cNvPr id="4" name="Date Placeholder 3">
            <a:extLst>
              <a:ext uri="{FF2B5EF4-FFF2-40B4-BE49-F238E27FC236}">
                <a16:creationId xmlns:a16="http://schemas.microsoft.com/office/drawing/2014/main" id="{F1B8D026-3691-ABC5-E483-C63254BC8A32}"/>
              </a:ext>
            </a:extLst>
          </p:cNvPr>
          <p:cNvSpPr>
            <a:spLocks noGrp="1"/>
          </p:cNvSpPr>
          <p:nvPr>
            <p:ph type="dt" sz="half" idx="10"/>
          </p:nvPr>
        </p:nvSpPr>
        <p:spPr/>
        <p:txBody>
          <a:bodyPr/>
          <a:lstStyle/>
          <a:p>
            <a:fld id="{EB7275DB-6D13-480B-AC77-F5019BDC5287}" type="datetime3">
              <a:rPr lang="en-US" smtClean="0"/>
              <a:t>26 July 2024</a:t>
            </a:fld>
            <a:endParaRPr lang="en-US"/>
          </a:p>
        </p:txBody>
      </p:sp>
      <p:sp>
        <p:nvSpPr>
          <p:cNvPr id="5" name="Footer Placeholder 4">
            <a:extLst>
              <a:ext uri="{FF2B5EF4-FFF2-40B4-BE49-F238E27FC236}">
                <a16:creationId xmlns:a16="http://schemas.microsoft.com/office/drawing/2014/main" id="{54C1E5E4-53C3-10D0-1256-06D7BF22764F}"/>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288BC62B-E0D7-EA6C-3AE3-52D77CB93500}"/>
              </a:ext>
            </a:extLst>
          </p:cNvPr>
          <p:cNvSpPr>
            <a:spLocks noGrp="1"/>
          </p:cNvSpPr>
          <p:nvPr>
            <p:ph type="sldNum" sz="quarter" idx="12"/>
          </p:nvPr>
        </p:nvSpPr>
        <p:spPr/>
        <p:txBody>
          <a:bodyPr/>
          <a:lstStyle/>
          <a:p>
            <a:fld id="{7B28076C-CE04-4A00-BFAA-A90EA8355859}" type="slidenum">
              <a:rPr lang="en-US" smtClean="0"/>
              <a:pPr/>
              <a:t>10</a:t>
            </a:fld>
            <a:endParaRPr lang="en-US"/>
          </a:p>
        </p:txBody>
      </p:sp>
    </p:spTree>
    <p:extLst>
      <p:ext uri="{BB962C8B-B14F-4D97-AF65-F5344CB8AC3E}">
        <p14:creationId xmlns:p14="http://schemas.microsoft.com/office/powerpoint/2010/main" val="3179872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5549B-93B6-2F60-1F1D-479A891D9853}"/>
              </a:ext>
            </a:extLst>
          </p:cNvPr>
          <p:cNvSpPr>
            <a:spLocks noGrp="1"/>
          </p:cNvSpPr>
          <p:nvPr>
            <p:ph type="title"/>
          </p:nvPr>
        </p:nvSpPr>
        <p:spPr/>
        <p:txBody>
          <a:bodyPr/>
          <a:lstStyle/>
          <a:p>
            <a:r>
              <a:rPr lang="en-IN" sz="4400" dirty="0">
                <a:cs typeface="Arial" panose="020B0604020202020204" pitchFamily="34" charset="0"/>
              </a:rPr>
              <a:t>LITERATURE SURVEY(7/10)</a:t>
            </a:r>
            <a:endParaRPr lang="en-US" dirty="0"/>
          </a:p>
        </p:txBody>
      </p:sp>
      <p:sp>
        <p:nvSpPr>
          <p:cNvPr id="3" name="Content Placeholder 2">
            <a:extLst>
              <a:ext uri="{FF2B5EF4-FFF2-40B4-BE49-F238E27FC236}">
                <a16:creationId xmlns:a16="http://schemas.microsoft.com/office/drawing/2014/main" id="{9240B7A9-31F3-B81A-5489-AE2CDE29EBCD}"/>
              </a:ext>
            </a:extLst>
          </p:cNvPr>
          <p:cNvSpPr>
            <a:spLocks noGrp="1"/>
          </p:cNvSpPr>
          <p:nvPr>
            <p:ph idx="1"/>
          </p:nvPr>
        </p:nvSpPr>
        <p:spPr>
          <a:xfrm>
            <a:off x="457200" y="1524000"/>
            <a:ext cx="8229600" cy="4602163"/>
          </a:xfrm>
        </p:spPr>
        <p:txBody>
          <a:bodyPr>
            <a:normAutofit/>
          </a:bodyPr>
          <a:lstStyle/>
          <a:p>
            <a:pPr algn="just" rtl="0">
              <a:spcBef>
                <a:spcPts val="0"/>
              </a:spcBef>
              <a:spcAft>
                <a:spcPts val="0"/>
              </a:spcAft>
            </a:pPr>
            <a:r>
              <a:rPr lang="en-IN" sz="1600" b="1" i="0" u="none" strike="noStrike" dirty="0">
                <a:solidFill>
                  <a:srgbClr val="000000"/>
                </a:solidFill>
                <a:effectLst/>
                <a:latin typeface="Times New Roman" panose="02020603050405020304" pitchFamily="18" charset="0"/>
              </a:rPr>
              <a:t>L. Junaid, K. Bilal, J. Shuja, A. O. Balogun and J. J. P. C. Rodrigues, "Blockchain-Enabled Framework for Transparent Land Lease and Mortgage Management," in IEEE Access, vol. 12, pp. 54005-54018, 2024, </a:t>
            </a:r>
            <a:r>
              <a:rPr lang="en-IN" sz="1600" b="1" i="0" u="none" strike="noStrike" dirty="0" err="1">
                <a:solidFill>
                  <a:srgbClr val="000000"/>
                </a:solidFill>
                <a:effectLst/>
                <a:latin typeface="Times New Roman" panose="02020603050405020304" pitchFamily="18" charset="0"/>
              </a:rPr>
              <a:t>doi</a:t>
            </a:r>
            <a:r>
              <a:rPr lang="en-IN" sz="1600" b="1" i="0" u="none" strike="noStrike" dirty="0">
                <a:solidFill>
                  <a:srgbClr val="000000"/>
                </a:solidFill>
                <a:effectLst/>
                <a:latin typeface="Times New Roman" panose="02020603050405020304" pitchFamily="18" charset="0"/>
              </a:rPr>
              <a:t>: 10.1109/ACCESS.2024.3388248</a:t>
            </a:r>
            <a:r>
              <a:rPr lang="en-US" sz="1600" b="1" i="0" u="none" strike="noStrike" dirty="0">
                <a:solidFill>
                  <a:srgbClr val="000000"/>
                </a:solidFill>
                <a:effectLst/>
                <a:latin typeface="Arial" panose="020B0604020202020204" pitchFamily="34" charset="0"/>
                <a:cs typeface="Arial" panose="020B0604020202020204" pitchFamily="34" charset="0"/>
              </a:rPr>
              <a:t>.</a:t>
            </a:r>
          </a:p>
          <a:p>
            <a:pPr marL="0" indent="0" algn="just" rtl="0">
              <a:spcBef>
                <a:spcPts val="0"/>
              </a:spcBef>
              <a:spcAft>
                <a:spcPts val="0"/>
              </a:spcAft>
              <a:buNone/>
            </a:pPr>
            <a:endParaRPr lang="en-US" sz="1600" b="0" dirty="0">
              <a:effectLst/>
              <a:latin typeface="Arial" panose="020B0604020202020204" pitchFamily="34" charset="0"/>
              <a:cs typeface="Arial" panose="020B0604020202020204" pitchFamily="34" charset="0"/>
            </a:endParaRPr>
          </a:p>
          <a:p>
            <a:pPr algn="just" rtl="0">
              <a:spcBef>
                <a:spcPts val="0"/>
              </a:spcBef>
              <a:spcAft>
                <a:spcPts val="0"/>
              </a:spcAft>
            </a:pPr>
            <a:r>
              <a:rPr lang="en-US" sz="1600" b="0" i="0" u="none" strike="noStrike" dirty="0">
                <a:solidFill>
                  <a:srgbClr val="000000"/>
                </a:solidFill>
                <a:effectLst/>
                <a:latin typeface="Times New Roman" panose="02020603050405020304" pitchFamily="18" charset="0"/>
              </a:rPr>
              <a:t>Description: The blockchain-enabled framework provides a transparent and secure platform for managing land lease and mortgage agreements. It ensures accountability, reduces fraud, and increases efficiency in property transactions. The technology allows for real-time updates and immutable records</a:t>
            </a:r>
            <a:r>
              <a:rPr lang="en-US" sz="1600" b="0" i="0" u="none" strike="noStrike" dirty="0">
                <a:solidFill>
                  <a:srgbClr val="000000"/>
                </a:solidFill>
                <a:effectLst/>
                <a:latin typeface="Arial" panose="020B0604020202020204" pitchFamily="34" charset="0"/>
                <a:cs typeface="Arial" panose="020B0604020202020204" pitchFamily="34" charset="0"/>
              </a:rPr>
              <a:t>.</a:t>
            </a:r>
          </a:p>
          <a:p>
            <a:pPr rtl="0">
              <a:spcBef>
                <a:spcPts val="0"/>
              </a:spcBef>
              <a:spcAft>
                <a:spcPts val="0"/>
              </a:spcAft>
            </a:pPr>
            <a:endParaRPr lang="en-US" sz="1600" dirty="0">
              <a:solidFill>
                <a:srgbClr val="000000"/>
              </a:solidFill>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Times New Roman" panose="02020603050405020304" pitchFamily="18" charset="0"/>
              </a:rPr>
              <a:t>Merits:</a:t>
            </a:r>
            <a:endParaRPr lang="en-US" sz="1600" b="0" dirty="0">
              <a:effectLst/>
            </a:endParaRPr>
          </a:p>
          <a:p>
            <a:pPr marL="0" indent="0" rtl="0">
              <a:spcBef>
                <a:spcPts val="0"/>
              </a:spcBef>
              <a:spcAft>
                <a:spcPts val="0"/>
              </a:spcAft>
              <a:buNone/>
            </a:pPr>
            <a:r>
              <a:rPr lang="en-US" sz="1600" b="0" i="0" u="none" strike="noStrike" dirty="0">
                <a:solidFill>
                  <a:srgbClr val="000000"/>
                </a:solidFill>
                <a:effectLst/>
                <a:latin typeface="Times New Roman" panose="02020603050405020304" pitchFamily="18" charset="0"/>
              </a:rPr>
              <a:t>       Addresses model fairness through post-processing techniques.</a:t>
            </a:r>
            <a:endParaRPr lang="en-US" sz="1600" b="0" dirty="0">
              <a:effectLst/>
            </a:endParaRPr>
          </a:p>
          <a:p>
            <a:pPr marL="0" indent="0" rtl="0">
              <a:spcBef>
                <a:spcPts val="0"/>
              </a:spcBef>
              <a:spcAft>
                <a:spcPts val="0"/>
              </a:spcAft>
              <a:buNone/>
            </a:pPr>
            <a:r>
              <a:rPr lang="en-US" sz="1600" b="0" i="0" u="none" strike="noStrike" dirty="0">
                <a:solidFill>
                  <a:srgbClr val="000000"/>
                </a:solidFill>
                <a:effectLst/>
                <a:latin typeface="Times New Roman" panose="02020603050405020304" pitchFamily="18" charset="0"/>
              </a:rPr>
              <a:t>       Achieves state-of-the-art results on benchmark datasets.</a:t>
            </a:r>
            <a:endParaRPr lang="en-US" sz="1600" dirty="0">
              <a:solidFill>
                <a:srgbClr val="000000"/>
              </a:solidFill>
              <a:latin typeface="Arial" panose="020B0604020202020204" pitchFamily="34" charset="0"/>
              <a:cs typeface="Arial" panose="020B0604020202020204" pitchFamily="34" charset="0"/>
            </a:endParaRPr>
          </a:p>
          <a:p>
            <a:pPr rtl="0">
              <a:spcBef>
                <a:spcPts val="0"/>
              </a:spcBef>
              <a:spcAft>
                <a:spcPts val="0"/>
              </a:spcAft>
            </a:pPr>
            <a:endParaRPr lang="en-US" sz="1600" b="0" dirty="0">
              <a:solidFill>
                <a:srgbClr val="000000"/>
              </a:solidFill>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Times New Roman" panose="02020603050405020304" pitchFamily="18" charset="0"/>
              </a:rPr>
              <a:t>Demerits:</a:t>
            </a:r>
            <a:endParaRPr lang="en-US" sz="1600" b="0" dirty="0">
              <a:effectLst/>
            </a:endParaRPr>
          </a:p>
          <a:p>
            <a:pPr marL="0" indent="0" rtl="0">
              <a:spcBef>
                <a:spcPts val="0"/>
              </a:spcBef>
              <a:spcAft>
                <a:spcPts val="0"/>
              </a:spcAft>
              <a:buNone/>
            </a:pPr>
            <a:r>
              <a:rPr lang="en-US" sz="1600" b="0" i="0" u="none" strike="noStrike" dirty="0">
                <a:solidFill>
                  <a:srgbClr val="000000"/>
                </a:solidFill>
                <a:effectLst/>
                <a:latin typeface="Times New Roman" panose="02020603050405020304" pitchFamily="18" charset="0"/>
              </a:rPr>
              <a:t>       No consideration for handling skewed class distributions.</a:t>
            </a:r>
            <a:endParaRPr lang="en-US" sz="1600" b="0" dirty="0">
              <a:effectLst/>
            </a:endParaRPr>
          </a:p>
          <a:p>
            <a:pPr marL="0" indent="0" rtl="0">
              <a:spcBef>
                <a:spcPts val="0"/>
              </a:spcBef>
              <a:spcAft>
                <a:spcPts val="0"/>
              </a:spcAft>
              <a:buNone/>
            </a:pPr>
            <a:r>
              <a:rPr lang="en-US" sz="1600" b="0" i="0" u="none" strike="noStrike" dirty="0">
                <a:solidFill>
                  <a:srgbClr val="000000"/>
                </a:solidFill>
                <a:effectLst/>
                <a:latin typeface="Times New Roman" panose="02020603050405020304" pitchFamily="18" charset="0"/>
              </a:rPr>
              <a:t>       Time-consuming due to hyperparameter tuning requirements.</a:t>
            </a:r>
            <a:endParaRPr lang="en-US" sz="1600" b="0" dirty="0">
              <a:effectLst/>
            </a:endParaRPr>
          </a:p>
          <a:p>
            <a:pPr marL="0" indent="0">
              <a:buNone/>
            </a:pPr>
            <a:endParaRPr lang="en-US" sz="1050" b="0" dirty="0">
              <a:effectLst/>
            </a:endParaRPr>
          </a:p>
        </p:txBody>
      </p:sp>
      <p:sp>
        <p:nvSpPr>
          <p:cNvPr id="4" name="Date Placeholder 3">
            <a:extLst>
              <a:ext uri="{FF2B5EF4-FFF2-40B4-BE49-F238E27FC236}">
                <a16:creationId xmlns:a16="http://schemas.microsoft.com/office/drawing/2014/main" id="{256F45E0-7EEB-A726-9ED5-3D96511932DE}"/>
              </a:ext>
            </a:extLst>
          </p:cNvPr>
          <p:cNvSpPr>
            <a:spLocks noGrp="1"/>
          </p:cNvSpPr>
          <p:nvPr>
            <p:ph type="dt" sz="half" idx="10"/>
          </p:nvPr>
        </p:nvSpPr>
        <p:spPr/>
        <p:txBody>
          <a:bodyPr/>
          <a:lstStyle/>
          <a:p>
            <a:fld id="{EB7275DB-6D13-480B-AC77-F5019BDC5287}" type="datetime3">
              <a:rPr lang="en-US" smtClean="0"/>
              <a:t>26 July 2024</a:t>
            </a:fld>
            <a:endParaRPr lang="en-US"/>
          </a:p>
        </p:txBody>
      </p:sp>
      <p:sp>
        <p:nvSpPr>
          <p:cNvPr id="5" name="Footer Placeholder 4">
            <a:extLst>
              <a:ext uri="{FF2B5EF4-FFF2-40B4-BE49-F238E27FC236}">
                <a16:creationId xmlns:a16="http://schemas.microsoft.com/office/drawing/2014/main" id="{24424311-60F9-F8B2-BD2B-3FF7E4098BC1}"/>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354D6FB6-D8FA-9D9D-3F9A-2250ABD520DB}"/>
              </a:ext>
            </a:extLst>
          </p:cNvPr>
          <p:cNvSpPr>
            <a:spLocks noGrp="1"/>
          </p:cNvSpPr>
          <p:nvPr>
            <p:ph type="sldNum" sz="quarter" idx="12"/>
          </p:nvPr>
        </p:nvSpPr>
        <p:spPr/>
        <p:txBody>
          <a:bodyPr/>
          <a:lstStyle/>
          <a:p>
            <a:fld id="{7B28076C-CE04-4A00-BFAA-A90EA8355859}" type="slidenum">
              <a:rPr lang="en-US" smtClean="0"/>
              <a:pPr/>
              <a:t>11</a:t>
            </a:fld>
            <a:endParaRPr lang="en-US"/>
          </a:p>
        </p:txBody>
      </p:sp>
    </p:spTree>
    <p:extLst>
      <p:ext uri="{BB962C8B-B14F-4D97-AF65-F5344CB8AC3E}">
        <p14:creationId xmlns:p14="http://schemas.microsoft.com/office/powerpoint/2010/main" val="692041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6179F-C1B5-8D40-8BBC-EEF450EE9655}"/>
              </a:ext>
            </a:extLst>
          </p:cNvPr>
          <p:cNvSpPr>
            <a:spLocks noGrp="1"/>
          </p:cNvSpPr>
          <p:nvPr>
            <p:ph type="title"/>
          </p:nvPr>
        </p:nvSpPr>
        <p:spPr/>
        <p:txBody>
          <a:bodyPr/>
          <a:lstStyle/>
          <a:p>
            <a:r>
              <a:rPr lang="en-IN" sz="4400" dirty="0">
                <a:cs typeface="Arial" panose="020B0604020202020204" pitchFamily="34" charset="0"/>
              </a:rPr>
              <a:t>LITERATURE SURVEY(8/10)</a:t>
            </a:r>
            <a:endParaRPr lang="en-US" dirty="0"/>
          </a:p>
        </p:txBody>
      </p:sp>
      <p:sp>
        <p:nvSpPr>
          <p:cNvPr id="3" name="Content Placeholder 2">
            <a:extLst>
              <a:ext uri="{FF2B5EF4-FFF2-40B4-BE49-F238E27FC236}">
                <a16:creationId xmlns:a16="http://schemas.microsoft.com/office/drawing/2014/main" id="{B4766090-4F4D-AF4F-0578-26E77D52790C}"/>
              </a:ext>
            </a:extLst>
          </p:cNvPr>
          <p:cNvSpPr>
            <a:spLocks noGrp="1"/>
          </p:cNvSpPr>
          <p:nvPr>
            <p:ph idx="1"/>
          </p:nvPr>
        </p:nvSpPr>
        <p:spPr>
          <a:xfrm>
            <a:off x="457200" y="1600200"/>
            <a:ext cx="8229600" cy="4756150"/>
          </a:xfrm>
        </p:spPr>
        <p:txBody>
          <a:bodyPr>
            <a:normAutofit fontScale="40000" lnSpcReduction="20000"/>
          </a:bodyPr>
          <a:lstStyle/>
          <a:p>
            <a:pPr algn="just" rtl="0">
              <a:lnSpc>
                <a:spcPct val="120000"/>
              </a:lnSpc>
              <a:spcBef>
                <a:spcPts val="0"/>
              </a:spcBef>
              <a:spcAft>
                <a:spcPts val="0"/>
              </a:spcAft>
            </a:pPr>
            <a:r>
              <a:rPr lang="en-IN" sz="4000" b="1" i="0" u="none" strike="noStrike" dirty="0">
                <a:solidFill>
                  <a:srgbClr val="000000"/>
                </a:solidFill>
                <a:effectLst/>
                <a:latin typeface="Times New Roman" panose="02020603050405020304" pitchFamily="18" charset="0"/>
              </a:rPr>
              <a:t>I. </a:t>
            </a:r>
            <a:r>
              <a:rPr lang="en-IN" sz="4000" b="1" i="0" u="none" strike="noStrike" dirty="0" err="1">
                <a:solidFill>
                  <a:srgbClr val="000000"/>
                </a:solidFill>
                <a:effectLst/>
                <a:latin typeface="Times New Roman" panose="02020603050405020304" pitchFamily="18" charset="0"/>
              </a:rPr>
              <a:t>Tikanmäki</a:t>
            </a:r>
            <a:r>
              <a:rPr lang="en-IN" sz="4000" b="1" i="0" u="none" strike="noStrike" dirty="0">
                <a:solidFill>
                  <a:srgbClr val="000000"/>
                </a:solidFill>
                <a:effectLst/>
                <a:latin typeface="Times New Roman" panose="02020603050405020304" pitchFamily="18" charset="0"/>
              </a:rPr>
              <a:t>, J. </a:t>
            </a:r>
            <a:r>
              <a:rPr lang="en-IN" sz="4000" b="1" i="0" u="none" strike="noStrike" dirty="0" err="1">
                <a:solidFill>
                  <a:srgbClr val="000000"/>
                </a:solidFill>
                <a:effectLst/>
                <a:latin typeface="Times New Roman" panose="02020603050405020304" pitchFamily="18" charset="0"/>
              </a:rPr>
              <a:t>Räsänen</a:t>
            </a:r>
            <a:r>
              <a:rPr lang="en-IN" sz="4000" b="1" i="0" u="none" strike="noStrike" dirty="0">
                <a:solidFill>
                  <a:srgbClr val="000000"/>
                </a:solidFill>
                <a:effectLst/>
                <a:latin typeface="Times New Roman" panose="02020603050405020304" pitchFamily="18" charset="0"/>
              </a:rPr>
              <a:t> and H. </a:t>
            </a:r>
            <a:r>
              <a:rPr lang="en-IN" sz="4000" b="1" i="0" u="none" strike="noStrike" dirty="0" err="1">
                <a:solidFill>
                  <a:srgbClr val="000000"/>
                </a:solidFill>
                <a:effectLst/>
                <a:latin typeface="Times New Roman" panose="02020603050405020304" pitchFamily="18" charset="0"/>
              </a:rPr>
              <a:t>Ruoslahti</a:t>
            </a:r>
            <a:r>
              <a:rPr lang="en-IN" sz="4000" b="1" i="0" u="none" strike="noStrike" dirty="0">
                <a:solidFill>
                  <a:srgbClr val="000000"/>
                </a:solidFill>
                <a:effectLst/>
                <a:latin typeface="Times New Roman" panose="02020603050405020304" pitchFamily="18" charset="0"/>
              </a:rPr>
              <a:t>, "Information Sharing Networks for European Land and Maritime Border Authorities," 2022 26th International Conference on Circuits, Systems, Communications and Computers (CSCC), Crete, Greece, 2022, pp. 149-160, </a:t>
            </a:r>
            <a:r>
              <a:rPr lang="en-IN" sz="4000" b="1" i="0" u="none" strike="noStrike" dirty="0" err="1">
                <a:solidFill>
                  <a:srgbClr val="000000"/>
                </a:solidFill>
                <a:effectLst/>
                <a:latin typeface="Times New Roman" panose="02020603050405020304" pitchFamily="18" charset="0"/>
              </a:rPr>
              <a:t>doi</a:t>
            </a:r>
            <a:r>
              <a:rPr lang="en-IN" sz="4000" b="1" i="0" u="none" strike="noStrike" dirty="0">
                <a:solidFill>
                  <a:srgbClr val="000000"/>
                </a:solidFill>
                <a:effectLst/>
                <a:latin typeface="Times New Roman" panose="02020603050405020304" pitchFamily="18" charset="0"/>
              </a:rPr>
              <a:t>: 10.1109/CSCC55931.2022.00035</a:t>
            </a:r>
            <a:r>
              <a:rPr lang="en-US" sz="4000" b="1" i="0" u="none" strike="noStrike" dirty="0">
                <a:solidFill>
                  <a:srgbClr val="000000"/>
                </a:solidFill>
                <a:effectLst/>
                <a:latin typeface="Arial" panose="020B0604020202020204" pitchFamily="34" charset="0"/>
                <a:cs typeface="Arial" panose="020B0604020202020204" pitchFamily="34" charset="0"/>
              </a:rPr>
              <a:t>.</a:t>
            </a:r>
          </a:p>
          <a:p>
            <a:pPr marL="0" indent="0" algn="just" rtl="0">
              <a:lnSpc>
                <a:spcPct val="120000"/>
              </a:lnSpc>
              <a:spcBef>
                <a:spcPts val="0"/>
              </a:spcBef>
              <a:spcAft>
                <a:spcPts val="0"/>
              </a:spcAft>
              <a:buNone/>
            </a:pPr>
            <a:endParaRPr lang="en-US" sz="3400" b="0" dirty="0">
              <a:effectLst/>
              <a:latin typeface="Arial" panose="020B0604020202020204" pitchFamily="34" charset="0"/>
              <a:cs typeface="Arial" panose="020B0604020202020204" pitchFamily="34" charset="0"/>
            </a:endParaRPr>
          </a:p>
          <a:p>
            <a:pPr algn="just" rtl="0">
              <a:lnSpc>
                <a:spcPct val="120000"/>
              </a:lnSpc>
              <a:spcBef>
                <a:spcPts val="0"/>
              </a:spcBef>
              <a:spcAft>
                <a:spcPts val="0"/>
              </a:spcAft>
            </a:pPr>
            <a:r>
              <a:rPr lang="en-US" sz="4000" b="0" i="0" u="none" strike="noStrike" dirty="0">
                <a:solidFill>
                  <a:srgbClr val="000000"/>
                </a:solidFill>
                <a:effectLst/>
                <a:latin typeface="Times New Roman" panose="02020603050405020304" pitchFamily="18" charset="0"/>
              </a:rPr>
              <a:t>Description: Information Sharing Networks for European Land and Maritime Border Authorities aim to enhance communication and collaboration among border agencies to ensure efficient and effective border security. This platform facilitates the exchange of intelligence, data, and best practices to combat cross-border crime and enhance security</a:t>
            </a:r>
            <a:r>
              <a:rPr lang="en-US" sz="4000" b="0" i="0" u="none" strike="noStrike" dirty="0">
                <a:solidFill>
                  <a:srgbClr val="000000"/>
                </a:solidFill>
                <a:effectLst/>
                <a:latin typeface="Arial" panose="020B0604020202020204" pitchFamily="34" charset="0"/>
                <a:cs typeface="Arial" panose="020B0604020202020204" pitchFamily="34" charset="0"/>
              </a:rPr>
              <a:t>.</a:t>
            </a:r>
          </a:p>
          <a:p>
            <a:pPr algn="just" rtl="0">
              <a:lnSpc>
                <a:spcPct val="120000"/>
              </a:lnSpc>
              <a:spcBef>
                <a:spcPts val="0"/>
              </a:spcBef>
              <a:spcAft>
                <a:spcPts val="0"/>
              </a:spcAft>
            </a:pPr>
            <a:endParaRPr lang="en-US" sz="4000" b="0" i="0" u="none" strike="noStrike" dirty="0">
              <a:solidFill>
                <a:srgbClr val="000000"/>
              </a:solidFill>
              <a:effectLst/>
              <a:latin typeface="Arial" panose="020B0604020202020204" pitchFamily="34" charset="0"/>
              <a:cs typeface="Arial" panose="020B0604020202020204" pitchFamily="34" charset="0"/>
            </a:endParaRPr>
          </a:p>
          <a:p>
            <a:pPr rtl="0">
              <a:lnSpc>
                <a:spcPct val="120000"/>
              </a:lnSpc>
              <a:spcBef>
                <a:spcPts val="0"/>
              </a:spcBef>
              <a:spcAft>
                <a:spcPts val="0"/>
              </a:spcAft>
            </a:pPr>
            <a:r>
              <a:rPr lang="en-US" sz="4000" b="0" i="0" u="none" strike="noStrike" dirty="0">
                <a:solidFill>
                  <a:srgbClr val="000000"/>
                </a:solidFill>
                <a:effectLst/>
                <a:latin typeface="Times New Roman" panose="02020603050405020304" pitchFamily="18" charset="0"/>
              </a:rPr>
              <a:t>Merits:</a:t>
            </a:r>
            <a:endParaRPr lang="en-US" sz="4000" b="0" dirty="0">
              <a:effectLst/>
            </a:endParaRPr>
          </a:p>
          <a:p>
            <a:pPr marL="0" indent="0" rtl="0">
              <a:lnSpc>
                <a:spcPct val="120000"/>
              </a:lnSpc>
              <a:spcBef>
                <a:spcPts val="0"/>
              </a:spcBef>
              <a:spcAft>
                <a:spcPts val="0"/>
              </a:spcAft>
              <a:buNone/>
            </a:pPr>
            <a:r>
              <a:rPr lang="en-US" sz="4000" b="0" i="0" u="none" strike="noStrike" dirty="0">
                <a:solidFill>
                  <a:srgbClr val="000000"/>
                </a:solidFill>
                <a:effectLst/>
                <a:latin typeface="Times New Roman" panose="02020603050405020304" pitchFamily="18" charset="0"/>
              </a:rPr>
              <a:t>       Addresses model fairness and bias with fairness-aware learning.</a:t>
            </a:r>
            <a:endParaRPr lang="en-US" sz="4000" b="0" dirty="0">
              <a:effectLst/>
            </a:endParaRPr>
          </a:p>
          <a:p>
            <a:pPr marL="0" indent="0" rtl="0">
              <a:lnSpc>
                <a:spcPct val="120000"/>
              </a:lnSpc>
              <a:spcBef>
                <a:spcPts val="0"/>
              </a:spcBef>
              <a:spcAft>
                <a:spcPts val="0"/>
              </a:spcAft>
              <a:buNone/>
            </a:pPr>
            <a:r>
              <a:rPr lang="en-US" sz="4000" b="0" i="0" u="none" strike="noStrike" dirty="0">
                <a:solidFill>
                  <a:srgbClr val="000000"/>
                </a:solidFill>
                <a:effectLst/>
                <a:latin typeface="Times New Roman" panose="02020603050405020304" pitchFamily="18" charset="0"/>
              </a:rPr>
              <a:t>       Thorough ablation studies justify design choices effectively.</a:t>
            </a:r>
            <a:endParaRPr lang="en-US" sz="4000" dirty="0"/>
          </a:p>
          <a:p>
            <a:pPr rtl="0">
              <a:lnSpc>
                <a:spcPct val="120000"/>
              </a:lnSpc>
              <a:spcBef>
                <a:spcPts val="0"/>
              </a:spcBef>
              <a:spcAft>
                <a:spcPts val="0"/>
              </a:spcAft>
            </a:pPr>
            <a:endParaRPr lang="en-US" sz="4000" b="0" i="0" u="none" strike="noStrike" dirty="0">
              <a:solidFill>
                <a:srgbClr val="000000"/>
              </a:solidFill>
              <a:effectLst/>
              <a:latin typeface="Arial" panose="020B0604020202020204" pitchFamily="34" charset="0"/>
              <a:cs typeface="Arial" panose="020B0604020202020204" pitchFamily="34" charset="0"/>
            </a:endParaRPr>
          </a:p>
          <a:p>
            <a:pPr rtl="0">
              <a:lnSpc>
                <a:spcPct val="120000"/>
              </a:lnSpc>
              <a:spcBef>
                <a:spcPts val="0"/>
              </a:spcBef>
              <a:spcAft>
                <a:spcPts val="0"/>
              </a:spcAft>
            </a:pPr>
            <a:r>
              <a:rPr lang="en-US" sz="4000" b="0" i="0" u="none" strike="noStrike" dirty="0">
                <a:solidFill>
                  <a:srgbClr val="000000"/>
                </a:solidFill>
                <a:effectLst/>
                <a:latin typeface="Times New Roman" panose="02020603050405020304" pitchFamily="18" charset="0"/>
              </a:rPr>
              <a:t>Demerits:</a:t>
            </a:r>
            <a:endParaRPr lang="en-US" sz="4000" b="0" dirty="0">
              <a:effectLst/>
            </a:endParaRPr>
          </a:p>
          <a:p>
            <a:pPr marL="0" indent="0" rtl="0">
              <a:lnSpc>
                <a:spcPct val="120000"/>
              </a:lnSpc>
              <a:spcBef>
                <a:spcPts val="0"/>
              </a:spcBef>
              <a:spcAft>
                <a:spcPts val="0"/>
              </a:spcAft>
              <a:buNone/>
            </a:pPr>
            <a:r>
              <a:rPr lang="en-US" sz="4000" b="0" i="0" u="none" strike="noStrike" dirty="0">
                <a:solidFill>
                  <a:srgbClr val="000000"/>
                </a:solidFill>
                <a:effectLst/>
                <a:latin typeface="Times New Roman" panose="02020603050405020304" pitchFamily="18" charset="0"/>
              </a:rPr>
              <a:t>       Fails to address model's interpretability for decision support.</a:t>
            </a:r>
            <a:endParaRPr lang="en-US" sz="4000" b="0" dirty="0">
              <a:effectLst/>
            </a:endParaRPr>
          </a:p>
          <a:p>
            <a:pPr marL="0" indent="0" rtl="0">
              <a:lnSpc>
                <a:spcPct val="120000"/>
              </a:lnSpc>
              <a:spcBef>
                <a:spcPts val="0"/>
              </a:spcBef>
              <a:spcAft>
                <a:spcPts val="0"/>
              </a:spcAft>
              <a:buNone/>
            </a:pPr>
            <a:r>
              <a:rPr lang="en-US" sz="4000" b="0" i="0" u="none" strike="noStrike" dirty="0">
                <a:solidFill>
                  <a:srgbClr val="000000"/>
                </a:solidFill>
                <a:effectLst/>
                <a:latin typeface="Times New Roman" panose="02020603050405020304" pitchFamily="18" charset="0"/>
              </a:rPr>
              <a:t>       Does not discuss model's adaptability to changing environments.</a:t>
            </a:r>
            <a:endParaRPr lang="en-US" sz="4000" b="0" i="0" u="none" strike="noStrike" dirty="0">
              <a:solidFill>
                <a:srgbClr val="000000"/>
              </a:solidFill>
              <a:effectLst/>
              <a:latin typeface="Arial" panose="020B0604020202020204" pitchFamily="34" charset="0"/>
              <a:cs typeface="Arial" panose="020B0604020202020204" pitchFamily="34" charset="0"/>
            </a:endParaRPr>
          </a:p>
          <a:p>
            <a:pPr rtl="0">
              <a:spcBef>
                <a:spcPts val="0"/>
              </a:spcBef>
              <a:spcAft>
                <a:spcPts val="0"/>
              </a:spcAft>
            </a:pPr>
            <a:endParaRPr lang="en-US" sz="2900" b="0" i="0" u="none" strike="noStrike" dirty="0">
              <a:solidFill>
                <a:srgbClr val="000000"/>
              </a:solidFill>
              <a:effectLst/>
              <a:latin typeface="Arial" panose="020B0604020202020204" pitchFamily="34" charset="0"/>
              <a:cs typeface="Arial" panose="020B0604020202020204" pitchFamily="34" charset="0"/>
            </a:endParaRPr>
          </a:p>
          <a:p>
            <a:pPr rtl="0">
              <a:spcBef>
                <a:spcPts val="0"/>
              </a:spcBef>
              <a:spcAft>
                <a:spcPts val="0"/>
              </a:spcAft>
            </a:pPr>
            <a:endParaRPr lang="en-US" sz="2300" b="0" i="0" u="none" strike="noStrike" dirty="0">
              <a:solidFill>
                <a:srgbClr val="000000"/>
              </a:solidFill>
              <a:effectLst/>
              <a:latin typeface="Arial" panose="020B0604020202020204" pitchFamily="34" charset="0"/>
              <a:cs typeface="Arial" panose="020B0604020202020204" pitchFamily="34" charset="0"/>
            </a:endParaRPr>
          </a:p>
          <a:p>
            <a:pPr marL="0" indent="0" rtl="0">
              <a:spcBef>
                <a:spcPts val="0"/>
              </a:spcBef>
              <a:spcAft>
                <a:spcPts val="0"/>
              </a:spcAft>
              <a:buNone/>
            </a:pPr>
            <a:br>
              <a:rPr lang="en-US" sz="1600" b="0" dirty="0">
                <a:effectLst/>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1F3B1E6A-12F8-F34B-8A93-1E11051734D8}"/>
              </a:ext>
            </a:extLst>
          </p:cNvPr>
          <p:cNvSpPr>
            <a:spLocks noGrp="1"/>
          </p:cNvSpPr>
          <p:nvPr>
            <p:ph type="dt" sz="half" idx="10"/>
          </p:nvPr>
        </p:nvSpPr>
        <p:spPr/>
        <p:txBody>
          <a:bodyPr/>
          <a:lstStyle/>
          <a:p>
            <a:fld id="{EB7275DB-6D13-480B-AC77-F5019BDC5287}" type="datetime3">
              <a:rPr lang="en-US" smtClean="0"/>
              <a:t>26 July 2024</a:t>
            </a:fld>
            <a:endParaRPr lang="en-US"/>
          </a:p>
        </p:txBody>
      </p:sp>
      <p:sp>
        <p:nvSpPr>
          <p:cNvPr id="5" name="Footer Placeholder 4">
            <a:extLst>
              <a:ext uri="{FF2B5EF4-FFF2-40B4-BE49-F238E27FC236}">
                <a16:creationId xmlns:a16="http://schemas.microsoft.com/office/drawing/2014/main" id="{6969EAC9-6668-AB70-AB30-EC93C47C1335}"/>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DB7DDFDA-27ED-BB7E-D719-8C179310C0BE}"/>
              </a:ext>
            </a:extLst>
          </p:cNvPr>
          <p:cNvSpPr>
            <a:spLocks noGrp="1"/>
          </p:cNvSpPr>
          <p:nvPr>
            <p:ph type="sldNum" sz="quarter" idx="12"/>
          </p:nvPr>
        </p:nvSpPr>
        <p:spPr/>
        <p:txBody>
          <a:bodyPr/>
          <a:lstStyle/>
          <a:p>
            <a:fld id="{7B28076C-CE04-4A00-BFAA-A90EA8355859}" type="slidenum">
              <a:rPr lang="en-US" smtClean="0"/>
              <a:pPr/>
              <a:t>12</a:t>
            </a:fld>
            <a:endParaRPr lang="en-US"/>
          </a:p>
        </p:txBody>
      </p:sp>
    </p:spTree>
    <p:extLst>
      <p:ext uri="{BB962C8B-B14F-4D97-AF65-F5344CB8AC3E}">
        <p14:creationId xmlns:p14="http://schemas.microsoft.com/office/powerpoint/2010/main" val="368428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9B91-F48E-59A1-02A1-2D5918B28616}"/>
              </a:ext>
            </a:extLst>
          </p:cNvPr>
          <p:cNvSpPr>
            <a:spLocks noGrp="1"/>
          </p:cNvSpPr>
          <p:nvPr>
            <p:ph type="title"/>
          </p:nvPr>
        </p:nvSpPr>
        <p:spPr/>
        <p:txBody>
          <a:bodyPr/>
          <a:lstStyle/>
          <a:p>
            <a:r>
              <a:rPr lang="en-IN" sz="4400" dirty="0">
                <a:cs typeface="Arial" panose="020B0604020202020204" pitchFamily="34" charset="0"/>
              </a:rPr>
              <a:t>LITERATURE SURVEY(9/10)</a:t>
            </a:r>
            <a:endParaRPr lang="en-US" dirty="0"/>
          </a:p>
        </p:txBody>
      </p:sp>
      <p:sp>
        <p:nvSpPr>
          <p:cNvPr id="3" name="Content Placeholder 2">
            <a:extLst>
              <a:ext uri="{FF2B5EF4-FFF2-40B4-BE49-F238E27FC236}">
                <a16:creationId xmlns:a16="http://schemas.microsoft.com/office/drawing/2014/main" id="{CCAA0017-9D07-EC10-4B43-6D6441B0393E}"/>
              </a:ext>
            </a:extLst>
          </p:cNvPr>
          <p:cNvSpPr>
            <a:spLocks noGrp="1"/>
          </p:cNvSpPr>
          <p:nvPr>
            <p:ph idx="1"/>
          </p:nvPr>
        </p:nvSpPr>
        <p:spPr/>
        <p:txBody>
          <a:bodyPr>
            <a:normAutofit lnSpcReduction="10000"/>
          </a:bodyPr>
          <a:lstStyle/>
          <a:p>
            <a:pPr algn="just" rtl="0">
              <a:spcBef>
                <a:spcPts val="0"/>
              </a:spcBef>
              <a:spcAft>
                <a:spcPts val="0"/>
              </a:spcAft>
            </a:pPr>
            <a:r>
              <a:rPr lang="en-IN" sz="1600" b="1" i="0" u="none" strike="noStrike" dirty="0">
                <a:solidFill>
                  <a:srgbClr val="000000"/>
                </a:solidFill>
                <a:effectLst/>
                <a:latin typeface="Times New Roman" panose="02020603050405020304" pitchFamily="18" charset="0"/>
              </a:rPr>
              <a:t>A. A. </a:t>
            </a:r>
            <a:r>
              <a:rPr lang="en-IN" sz="1600" b="1" i="0" u="none" strike="noStrike" dirty="0" err="1">
                <a:solidFill>
                  <a:srgbClr val="000000"/>
                </a:solidFill>
                <a:effectLst/>
                <a:latin typeface="Times New Roman" panose="02020603050405020304" pitchFamily="18" charset="0"/>
              </a:rPr>
              <a:t>Muqoffi</a:t>
            </a:r>
            <a:r>
              <a:rPr lang="en-IN" sz="1600" b="1" i="0" u="none" strike="noStrike" dirty="0">
                <a:solidFill>
                  <a:srgbClr val="000000"/>
                </a:solidFill>
                <a:effectLst/>
                <a:latin typeface="Times New Roman" panose="02020603050405020304" pitchFamily="18" charset="0"/>
              </a:rPr>
              <a:t> and I. B. </a:t>
            </a:r>
            <a:r>
              <a:rPr lang="en-IN" sz="1600" b="1" i="0" u="none" strike="noStrike" dirty="0" err="1">
                <a:solidFill>
                  <a:srgbClr val="000000"/>
                </a:solidFill>
                <a:effectLst/>
                <a:latin typeface="Times New Roman" panose="02020603050405020304" pitchFamily="18" charset="0"/>
              </a:rPr>
              <a:t>Raafiu</a:t>
            </a:r>
            <a:r>
              <a:rPr lang="en-IN" sz="1600" b="1" i="0" u="none" strike="noStrike" dirty="0">
                <a:solidFill>
                  <a:srgbClr val="000000"/>
                </a:solidFill>
                <a:effectLst/>
                <a:latin typeface="Times New Roman" panose="02020603050405020304" pitchFamily="18" charset="0"/>
              </a:rPr>
              <a:t>, "Development of </a:t>
            </a:r>
            <a:r>
              <a:rPr lang="en-IN" sz="1600" b="1" i="0" u="none" strike="noStrike" dirty="0" err="1">
                <a:solidFill>
                  <a:srgbClr val="000000"/>
                </a:solidFill>
                <a:effectLst/>
                <a:latin typeface="Times New Roman" panose="02020603050405020304" pitchFamily="18" charset="0"/>
              </a:rPr>
              <a:t>Bemisia</a:t>
            </a:r>
            <a:r>
              <a:rPr lang="en-IN" sz="1600" b="1" i="0" u="none" strike="noStrike" dirty="0">
                <a:solidFill>
                  <a:srgbClr val="000000"/>
                </a:solidFill>
                <a:effectLst/>
                <a:latin typeface="Times New Roman" panose="02020603050405020304" pitchFamily="18" charset="0"/>
              </a:rPr>
              <a:t> </a:t>
            </a:r>
            <a:r>
              <a:rPr lang="en-IN" sz="1600" b="1" i="0" u="none" strike="noStrike" dirty="0" err="1">
                <a:solidFill>
                  <a:srgbClr val="000000"/>
                </a:solidFill>
                <a:effectLst/>
                <a:latin typeface="Times New Roman" panose="02020603050405020304" pitchFamily="18" charset="0"/>
              </a:rPr>
              <a:t>Tabaci</a:t>
            </a:r>
            <a:r>
              <a:rPr lang="en-IN" sz="1600" b="1" i="0" u="none" strike="noStrike" dirty="0">
                <a:solidFill>
                  <a:srgbClr val="000000"/>
                </a:solidFill>
                <a:effectLst/>
                <a:latin typeface="Times New Roman" panose="02020603050405020304" pitchFamily="18" charset="0"/>
              </a:rPr>
              <a:t> Pest Trap Technology Based on Centralized PLTS (Off-Grid) as an Energy Source in One Hectare Edamame Agricultural Land," 2023 International Conference on Advanced Mechatronics, Intelligent Manufacture and Industrial Automation (ICAMIMIA), Surabaya, Indonesia, 2023, pp. 1-5, </a:t>
            </a:r>
            <a:r>
              <a:rPr lang="en-IN" sz="1600" b="1" i="0" u="none" strike="noStrike" dirty="0" err="1">
                <a:solidFill>
                  <a:srgbClr val="000000"/>
                </a:solidFill>
                <a:effectLst/>
                <a:latin typeface="Times New Roman" panose="02020603050405020304" pitchFamily="18" charset="0"/>
              </a:rPr>
              <a:t>doi</a:t>
            </a:r>
            <a:r>
              <a:rPr lang="en-IN" sz="1600" b="1" i="0" u="none" strike="noStrike" dirty="0">
                <a:solidFill>
                  <a:srgbClr val="000000"/>
                </a:solidFill>
                <a:effectLst/>
                <a:latin typeface="Times New Roman" panose="02020603050405020304" pitchFamily="18" charset="0"/>
              </a:rPr>
              <a:t>: 10.1109/ICAMIMIA60881.2023.10427573</a:t>
            </a:r>
            <a:r>
              <a:rPr lang="en-US" sz="1600" b="1" i="0" u="none" strike="noStrike" dirty="0">
                <a:solidFill>
                  <a:srgbClr val="000000"/>
                </a:solidFill>
                <a:effectLst/>
                <a:latin typeface="Arial" panose="020B0604020202020204" pitchFamily="34" charset="0"/>
                <a:cs typeface="Arial" panose="020B0604020202020204" pitchFamily="34" charset="0"/>
              </a:rPr>
              <a:t>.</a:t>
            </a:r>
          </a:p>
          <a:p>
            <a:pPr marL="0" indent="0" rtl="0">
              <a:spcBef>
                <a:spcPts val="0"/>
              </a:spcBef>
              <a:spcAft>
                <a:spcPts val="0"/>
              </a:spcAft>
              <a:buNone/>
            </a:pPr>
            <a:endParaRPr lang="en-US" sz="1600" b="0" dirty="0">
              <a:effectLst/>
              <a:latin typeface="Arial" panose="020B0604020202020204" pitchFamily="34" charset="0"/>
              <a:cs typeface="Arial" panose="020B0604020202020204" pitchFamily="34" charset="0"/>
            </a:endParaRPr>
          </a:p>
          <a:p>
            <a:pPr algn="just" rtl="0">
              <a:spcBef>
                <a:spcPts val="0"/>
              </a:spcBef>
              <a:spcAft>
                <a:spcPts val="0"/>
              </a:spcAft>
            </a:pPr>
            <a:r>
              <a:rPr lang="en-US" sz="1700" b="0" i="0" u="none" strike="noStrike" dirty="0">
                <a:solidFill>
                  <a:srgbClr val="000000"/>
                </a:solidFill>
                <a:effectLst/>
                <a:latin typeface="Times New Roman" panose="02020603050405020304" pitchFamily="18" charset="0"/>
              </a:rPr>
              <a:t>Description: The development of </a:t>
            </a:r>
            <a:r>
              <a:rPr lang="en-US" sz="1700" b="0" i="0" u="none" strike="noStrike" dirty="0" err="1">
                <a:solidFill>
                  <a:srgbClr val="000000"/>
                </a:solidFill>
                <a:effectLst/>
                <a:latin typeface="Times New Roman" panose="02020603050405020304" pitchFamily="18" charset="0"/>
              </a:rPr>
              <a:t>Bemisia</a:t>
            </a:r>
            <a:r>
              <a:rPr lang="en-US" sz="1700" b="0" i="0" u="none" strike="noStrike" dirty="0">
                <a:solidFill>
                  <a:srgbClr val="000000"/>
                </a:solidFill>
                <a:effectLst/>
                <a:latin typeface="Times New Roman" panose="02020603050405020304" pitchFamily="18" charset="0"/>
              </a:rPr>
              <a:t> </a:t>
            </a:r>
            <a:r>
              <a:rPr lang="en-US" sz="1700" b="0" i="0" u="none" strike="noStrike" dirty="0" err="1">
                <a:solidFill>
                  <a:srgbClr val="000000"/>
                </a:solidFill>
                <a:effectLst/>
                <a:latin typeface="Times New Roman" panose="02020603050405020304" pitchFamily="18" charset="0"/>
              </a:rPr>
              <a:t>Tabaci</a:t>
            </a:r>
            <a:r>
              <a:rPr lang="en-US" sz="1700" b="0" i="0" u="none" strike="noStrike" dirty="0">
                <a:solidFill>
                  <a:srgbClr val="000000"/>
                </a:solidFill>
                <a:effectLst/>
                <a:latin typeface="Times New Roman" panose="02020603050405020304" pitchFamily="18" charset="0"/>
              </a:rPr>
              <a:t> pest trap technology utilizes centralized PLTS (off-grid) as an energy source in one-hectare Edamame agricultural land. This innovative approach aims to effectively manage pest populations while promoting sustainable energy practices in agriculture</a:t>
            </a:r>
            <a:r>
              <a:rPr lang="en-US" sz="1700" b="0" i="0" u="none" strike="noStrike" dirty="0">
                <a:solidFill>
                  <a:srgbClr val="000000"/>
                </a:solidFill>
                <a:effectLst/>
                <a:latin typeface="Arial" panose="020B0604020202020204" pitchFamily="34" charset="0"/>
                <a:cs typeface="Arial" panose="020B0604020202020204" pitchFamily="34" charset="0"/>
              </a:rPr>
              <a:t>.</a:t>
            </a:r>
            <a:endParaRPr lang="en-US" sz="1700" i="0" u="none" strike="noStrike" dirty="0">
              <a:solidFill>
                <a:srgbClr val="000000"/>
              </a:solidFill>
              <a:latin typeface="Arial" panose="020B0604020202020204" pitchFamily="34" charset="0"/>
              <a:cs typeface="Arial" panose="020B0604020202020204" pitchFamily="34" charset="0"/>
            </a:endParaRPr>
          </a:p>
          <a:p>
            <a:pPr algn="just" rtl="0">
              <a:spcBef>
                <a:spcPts val="0"/>
              </a:spcBef>
              <a:spcAft>
                <a:spcPts val="0"/>
              </a:spcAft>
            </a:pPr>
            <a:endParaRPr lang="en-US" sz="1700" b="0" dirty="0">
              <a:solidFill>
                <a:srgbClr val="000000"/>
              </a:solidFill>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Times New Roman" panose="02020603050405020304" pitchFamily="18" charset="0"/>
              </a:rPr>
              <a:t>Merits:</a:t>
            </a:r>
            <a:endParaRPr lang="en-US" sz="1600" b="0" dirty="0">
              <a:effectLst/>
            </a:endParaRPr>
          </a:p>
          <a:p>
            <a:pPr marL="0" indent="0" rtl="0">
              <a:spcBef>
                <a:spcPts val="0"/>
              </a:spcBef>
              <a:spcAft>
                <a:spcPts val="0"/>
              </a:spcAft>
              <a:buNone/>
            </a:pPr>
            <a:r>
              <a:rPr lang="en-US" sz="1600" b="0" i="0" u="none" strike="noStrike" dirty="0">
                <a:solidFill>
                  <a:srgbClr val="000000"/>
                </a:solidFill>
                <a:effectLst/>
                <a:latin typeface="Times New Roman" panose="02020603050405020304" pitchFamily="18" charset="0"/>
              </a:rPr>
              <a:t>       Incorporates domain knowledge with model constraints.</a:t>
            </a:r>
            <a:endParaRPr lang="en-US" sz="1600" b="0" dirty="0">
              <a:effectLst/>
            </a:endParaRPr>
          </a:p>
          <a:p>
            <a:pPr marL="0" indent="0" rtl="0">
              <a:spcBef>
                <a:spcPts val="0"/>
              </a:spcBef>
              <a:spcAft>
                <a:spcPts val="0"/>
              </a:spcAft>
              <a:buNone/>
            </a:pPr>
            <a:r>
              <a:rPr lang="en-US" sz="1600" b="0" i="0" u="none" strike="noStrike" dirty="0">
                <a:solidFill>
                  <a:srgbClr val="000000"/>
                </a:solidFill>
                <a:effectLst/>
                <a:latin typeface="Times New Roman" panose="02020603050405020304" pitchFamily="18" charset="0"/>
              </a:rPr>
              <a:t>       Enables model interpretability through rule-based learning.</a:t>
            </a:r>
            <a:endParaRPr lang="en-US" sz="1600" dirty="0">
              <a:solidFill>
                <a:srgbClr val="000000"/>
              </a:solidFill>
              <a:latin typeface="Arial" panose="020B0604020202020204" pitchFamily="34" charset="0"/>
              <a:cs typeface="Arial" panose="020B0604020202020204" pitchFamily="34" charset="0"/>
            </a:endParaRPr>
          </a:p>
          <a:p>
            <a:pPr rtl="0">
              <a:spcBef>
                <a:spcPts val="0"/>
              </a:spcBef>
              <a:spcAft>
                <a:spcPts val="0"/>
              </a:spcAft>
            </a:pPr>
            <a:endParaRPr lang="en-US" sz="1600" b="0" dirty="0">
              <a:solidFill>
                <a:srgbClr val="000000"/>
              </a:solidFill>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Times New Roman" panose="02020603050405020304" pitchFamily="18" charset="0"/>
              </a:rPr>
              <a:t>Demerits:</a:t>
            </a:r>
            <a:endParaRPr lang="en-US" sz="1600" b="0" dirty="0">
              <a:effectLst/>
            </a:endParaRPr>
          </a:p>
          <a:p>
            <a:pPr marL="0" indent="0" rtl="0">
              <a:spcBef>
                <a:spcPts val="0"/>
              </a:spcBef>
              <a:spcAft>
                <a:spcPts val="0"/>
              </a:spcAft>
              <a:buNone/>
            </a:pPr>
            <a:r>
              <a:rPr lang="en-US" sz="1600" b="0" i="0" u="none" strike="noStrike" dirty="0">
                <a:solidFill>
                  <a:srgbClr val="000000"/>
                </a:solidFill>
                <a:effectLst/>
                <a:latin typeface="Times New Roman" panose="02020603050405020304" pitchFamily="18" charset="0"/>
              </a:rPr>
              <a:t>       No consideration for model's resistance to label noise.</a:t>
            </a:r>
            <a:endParaRPr lang="en-US" sz="1600" b="0" dirty="0">
              <a:effectLst/>
            </a:endParaRPr>
          </a:p>
          <a:p>
            <a:pPr marL="0" indent="0" rtl="0">
              <a:spcBef>
                <a:spcPts val="0"/>
              </a:spcBef>
              <a:spcAft>
                <a:spcPts val="0"/>
              </a:spcAft>
              <a:buNone/>
            </a:pPr>
            <a:r>
              <a:rPr lang="en-US" sz="1600" b="0" i="0" u="none" strike="noStrike" dirty="0">
                <a:solidFill>
                  <a:srgbClr val="000000"/>
                </a:solidFill>
                <a:effectLst/>
                <a:latin typeface="Times New Roman" panose="02020603050405020304" pitchFamily="18" charset="0"/>
              </a:rPr>
              <a:t>       Does not discuss model generalization to unseen domains.</a:t>
            </a:r>
            <a:br>
              <a:rPr lang="en-US" sz="1600" dirty="0"/>
            </a:br>
            <a:endParaRPr lang="en-US" sz="1600" b="0" dirty="0">
              <a:effectLst/>
            </a:endParaRPr>
          </a:p>
        </p:txBody>
      </p:sp>
      <p:sp>
        <p:nvSpPr>
          <p:cNvPr id="4" name="Date Placeholder 3">
            <a:extLst>
              <a:ext uri="{FF2B5EF4-FFF2-40B4-BE49-F238E27FC236}">
                <a16:creationId xmlns:a16="http://schemas.microsoft.com/office/drawing/2014/main" id="{455F8948-A702-9ED2-FEB0-BE0D35B4455B}"/>
              </a:ext>
            </a:extLst>
          </p:cNvPr>
          <p:cNvSpPr>
            <a:spLocks noGrp="1"/>
          </p:cNvSpPr>
          <p:nvPr>
            <p:ph type="dt" sz="half" idx="10"/>
          </p:nvPr>
        </p:nvSpPr>
        <p:spPr/>
        <p:txBody>
          <a:bodyPr/>
          <a:lstStyle/>
          <a:p>
            <a:fld id="{EB7275DB-6D13-480B-AC77-F5019BDC5287}" type="datetime3">
              <a:rPr lang="en-US" smtClean="0"/>
              <a:t>26 July 2024</a:t>
            </a:fld>
            <a:endParaRPr lang="en-US"/>
          </a:p>
        </p:txBody>
      </p:sp>
      <p:sp>
        <p:nvSpPr>
          <p:cNvPr id="5" name="Footer Placeholder 4">
            <a:extLst>
              <a:ext uri="{FF2B5EF4-FFF2-40B4-BE49-F238E27FC236}">
                <a16:creationId xmlns:a16="http://schemas.microsoft.com/office/drawing/2014/main" id="{FAAE8A33-1012-AE0A-D923-74263B554FA8}"/>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6FFDCA9C-C2C3-47D4-FB36-6D45C6F554C9}"/>
              </a:ext>
            </a:extLst>
          </p:cNvPr>
          <p:cNvSpPr>
            <a:spLocks noGrp="1"/>
          </p:cNvSpPr>
          <p:nvPr>
            <p:ph type="sldNum" sz="quarter" idx="12"/>
          </p:nvPr>
        </p:nvSpPr>
        <p:spPr/>
        <p:txBody>
          <a:bodyPr/>
          <a:lstStyle/>
          <a:p>
            <a:fld id="{7B28076C-CE04-4A00-BFAA-A90EA8355859}" type="slidenum">
              <a:rPr lang="en-US" smtClean="0"/>
              <a:pPr/>
              <a:t>13</a:t>
            </a:fld>
            <a:endParaRPr lang="en-US"/>
          </a:p>
        </p:txBody>
      </p:sp>
    </p:spTree>
    <p:extLst>
      <p:ext uri="{BB962C8B-B14F-4D97-AF65-F5344CB8AC3E}">
        <p14:creationId xmlns:p14="http://schemas.microsoft.com/office/powerpoint/2010/main" val="800265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1919-8CB7-16C8-F69A-E40BD2B79CD9}"/>
              </a:ext>
            </a:extLst>
          </p:cNvPr>
          <p:cNvSpPr>
            <a:spLocks noGrp="1"/>
          </p:cNvSpPr>
          <p:nvPr>
            <p:ph type="title"/>
          </p:nvPr>
        </p:nvSpPr>
        <p:spPr/>
        <p:txBody>
          <a:bodyPr/>
          <a:lstStyle/>
          <a:p>
            <a:r>
              <a:rPr lang="en-IN" sz="4400" dirty="0">
                <a:cs typeface="Arial" panose="020B0604020202020204" pitchFamily="34" charset="0"/>
              </a:rPr>
              <a:t>LITERATURE SURVEY(10/10)</a:t>
            </a:r>
            <a:endParaRPr lang="en-US" dirty="0"/>
          </a:p>
        </p:txBody>
      </p:sp>
      <p:sp>
        <p:nvSpPr>
          <p:cNvPr id="3" name="Content Placeholder 2">
            <a:extLst>
              <a:ext uri="{FF2B5EF4-FFF2-40B4-BE49-F238E27FC236}">
                <a16:creationId xmlns:a16="http://schemas.microsoft.com/office/drawing/2014/main" id="{FE8DD8D0-E25B-E3A3-ECC5-A99B55A26CF0}"/>
              </a:ext>
            </a:extLst>
          </p:cNvPr>
          <p:cNvSpPr>
            <a:spLocks noGrp="1"/>
          </p:cNvSpPr>
          <p:nvPr>
            <p:ph idx="1"/>
          </p:nvPr>
        </p:nvSpPr>
        <p:spPr>
          <a:xfrm>
            <a:off x="457200" y="1447800"/>
            <a:ext cx="8229600" cy="4678363"/>
          </a:xfrm>
        </p:spPr>
        <p:txBody>
          <a:bodyPr>
            <a:normAutofit/>
          </a:bodyPr>
          <a:lstStyle/>
          <a:p>
            <a:pPr algn="just" rtl="0">
              <a:spcBef>
                <a:spcPts val="0"/>
              </a:spcBef>
              <a:spcAft>
                <a:spcPts val="0"/>
              </a:spcAft>
            </a:pPr>
            <a:r>
              <a:rPr lang="en-IN" sz="1600" b="1" i="0" u="none" strike="noStrike" dirty="0">
                <a:solidFill>
                  <a:srgbClr val="000000"/>
                </a:solidFill>
                <a:effectLst/>
                <a:latin typeface="Times New Roman" panose="02020603050405020304" pitchFamily="18" charset="0"/>
              </a:rPr>
              <a:t>F. Wang, X. Sun, X. He, F. </a:t>
            </a:r>
            <a:r>
              <a:rPr lang="en-IN" sz="1600" b="1" i="0" u="none" strike="noStrike" dirty="0" err="1">
                <a:solidFill>
                  <a:srgbClr val="000000"/>
                </a:solidFill>
                <a:effectLst/>
                <a:latin typeface="Times New Roman" panose="02020603050405020304" pitchFamily="18" charset="0"/>
              </a:rPr>
              <a:t>Zhuo</a:t>
            </a:r>
            <a:r>
              <a:rPr lang="en-IN" sz="1600" b="1" i="0" u="none" strike="noStrike" dirty="0">
                <a:solidFill>
                  <a:srgbClr val="000000"/>
                </a:solidFill>
                <a:effectLst/>
                <a:latin typeface="Times New Roman" panose="02020603050405020304" pitchFamily="18" charset="0"/>
              </a:rPr>
              <a:t> and H. Yi, "Research on Energy Optimal Control Strategy of DC PV-Energy Storage System for Unmanned Aerial Vehicle," in IEEE Journal of Emerging and Selected Topics in Power Electronics, vol. 9, no. 3, pp. 2643-2651, June 2021, </a:t>
            </a:r>
            <a:r>
              <a:rPr lang="en-IN" sz="1600" b="1" i="0" u="none" strike="noStrike" dirty="0" err="1">
                <a:solidFill>
                  <a:srgbClr val="000000"/>
                </a:solidFill>
                <a:effectLst/>
                <a:latin typeface="Times New Roman" panose="02020603050405020304" pitchFamily="18" charset="0"/>
              </a:rPr>
              <a:t>doi</a:t>
            </a:r>
            <a:r>
              <a:rPr lang="en-IN" sz="1600" b="1" i="0" u="none" strike="noStrike" dirty="0">
                <a:solidFill>
                  <a:srgbClr val="000000"/>
                </a:solidFill>
                <a:effectLst/>
                <a:latin typeface="Times New Roman" panose="02020603050405020304" pitchFamily="18" charset="0"/>
              </a:rPr>
              <a:t>: 10.1109/JESTPE.2020.2983597</a:t>
            </a:r>
            <a:r>
              <a:rPr lang="en-US" sz="1600" b="1" i="0" u="none" strike="noStrike" dirty="0">
                <a:solidFill>
                  <a:srgbClr val="000000"/>
                </a:solidFill>
                <a:effectLst/>
                <a:latin typeface="Arial" panose="020B0604020202020204" pitchFamily="34" charset="0"/>
                <a:cs typeface="Arial" panose="020B0604020202020204" pitchFamily="34" charset="0"/>
              </a:rPr>
              <a:t>.</a:t>
            </a:r>
          </a:p>
          <a:p>
            <a:pPr marL="0" indent="0" rtl="0">
              <a:spcBef>
                <a:spcPts val="0"/>
              </a:spcBef>
              <a:spcAft>
                <a:spcPts val="0"/>
              </a:spcAft>
              <a:buNone/>
            </a:pPr>
            <a:endParaRPr lang="en-US" sz="1600" b="0" dirty="0">
              <a:effectLst/>
              <a:latin typeface="Arial" panose="020B0604020202020204" pitchFamily="34" charset="0"/>
              <a:cs typeface="Arial" panose="020B0604020202020204" pitchFamily="34" charset="0"/>
            </a:endParaRPr>
          </a:p>
          <a:p>
            <a:pPr algn="just" rtl="0">
              <a:spcBef>
                <a:spcPts val="0"/>
              </a:spcBef>
              <a:spcAft>
                <a:spcPts val="0"/>
              </a:spcAft>
            </a:pPr>
            <a:r>
              <a:rPr lang="en-US" sz="1600" b="0" i="0" u="none" strike="noStrike" dirty="0">
                <a:solidFill>
                  <a:srgbClr val="000000"/>
                </a:solidFill>
                <a:effectLst/>
                <a:latin typeface="Times New Roman" panose="02020603050405020304" pitchFamily="18" charset="0"/>
              </a:rPr>
              <a:t>Description: This research focuses on developing an energy optimal control strategy for a DC PV-energy storage system for unmanned aerial vehicles. The aim is to improve energy efficiency and extend flight duration while maintaining performance and reliability</a:t>
            </a:r>
            <a:r>
              <a:rPr lang="en-US" sz="1600" b="0" i="0" u="none" strike="noStrike" dirty="0">
                <a:solidFill>
                  <a:srgbClr val="000000"/>
                </a:solidFill>
                <a:effectLst/>
                <a:latin typeface="Arial" panose="020B0604020202020204" pitchFamily="34" charset="0"/>
                <a:cs typeface="Arial" panose="020B0604020202020204" pitchFamily="34" charset="0"/>
              </a:rPr>
              <a:t>.</a:t>
            </a:r>
          </a:p>
          <a:p>
            <a:pPr algn="just" rtl="0">
              <a:spcBef>
                <a:spcPts val="0"/>
              </a:spcBef>
              <a:spcAft>
                <a:spcPts val="0"/>
              </a:spcAft>
            </a:pPr>
            <a:endParaRPr lang="en-US" sz="1600" dirty="0">
              <a:solidFill>
                <a:srgbClr val="000000"/>
              </a:solidFill>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Times New Roman" panose="02020603050405020304" pitchFamily="18" charset="0"/>
              </a:rPr>
              <a:t>Merits:</a:t>
            </a:r>
            <a:endParaRPr lang="en-US" sz="1600" b="0" dirty="0">
              <a:effectLst/>
            </a:endParaRPr>
          </a:p>
          <a:p>
            <a:pPr marL="0" indent="0" rtl="0">
              <a:spcBef>
                <a:spcPts val="0"/>
              </a:spcBef>
              <a:spcAft>
                <a:spcPts val="0"/>
              </a:spcAft>
              <a:buNone/>
            </a:pPr>
            <a:r>
              <a:rPr lang="en-US" sz="1600" b="0" i="0" u="none" strike="noStrike" dirty="0">
                <a:solidFill>
                  <a:srgbClr val="000000"/>
                </a:solidFill>
                <a:effectLst/>
                <a:latin typeface="Times New Roman" panose="02020603050405020304" pitchFamily="18" charset="0"/>
              </a:rPr>
              <a:t>       Enables interpretable model comparisons with pairwise ranking.</a:t>
            </a:r>
            <a:endParaRPr lang="en-US" sz="1600" b="0" dirty="0">
              <a:effectLst/>
            </a:endParaRPr>
          </a:p>
          <a:p>
            <a:pPr marL="0" indent="0" rtl="0">
              <a:spcBef>
                <a:spcPts val="0"/>
              </a:spcBef>
              <a:spcAft>
                <a:spcPts val="0"/>
              </a:spcAft>
              <a:buNone/>
            </a:pPr>
            <a:r>
              <a:rPr lang="en-US" sz="1600" b="0" i="0" u="none" strike="noStrike">
                <a:solidFill>
                  <a:srgbClr val="000000"/>
                </a:solidFill>
                <a:effectLst/>
                <a:latin typeface="Times New Roman" panose="02020603050405020304" pitchFamily="18" charset="0"/>
              </a:rPr>
              <a:t>       Applies </a:t>
            </a:r>
            <a:r>
              <a:rPr lang="en-US" sz="1600" b="0" i="0" u="none" strike="noStrike" dirty="0">
                <a:solidFill>
                  <a:srgbClr val="000000"/>
                </a:solidFill>
                <a:effectLst/>
                <a:latin typeface="Times New Roman" panose="02020603050405020304" pitchFamily="18" charset="0"/>
              </a:rPr>
              <a:t>transfer learning with knowledge distillation.</a:t>
            </a:r>
            <a:endParaRPr lang="en-US" sz="1600" dirty="0">
              <a:solidFill>
                <a:srgbClr val="000000"/>
              </a:solidFill>
              <a:latin typeface="Arial" panose="020B0604020202020204" pitchFamily="34" charset="0"/>
              <a:cs typeface="Arial" panose="020B0604020202020204" pitchFamily="34" charset="0"/>
            </a:endParaRPr>
          </a:p>
          <a:p>
            <a:pPr rtl="0">
              <a:spcBef>
                <a:spcPts val="0"/>
              </a:spcBef>
              <a:spcAft>
                <a:spcPts val="0"/>
              </a:spcAft>
            </a:pPr>
            <a:endParaRPr lang="en-US" sz="1600" b="0" dirty="0">
              <a:solidFill>
                <a:srgbClr val="000000"/>
              </a:solidFill>
              <a:effectLst/>
              <a:latin typeface="Arial" panose="020B0604020202020204" pitchFamily="34" charset="0"/>
              <a:cs typeface="Arial" panose="020B0604020202020204" pitchFamily="34" charset="0"/>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rPr>
              <a:t>Demerits:</a:t>
            </a:r>
            <a:endParaRPr lang="en-IN" sz="1600" b="0" dirty="0">
              <a:effectLst/>
            </a:endParaRPr>
          </a:p>
          <a:p>
            <a:pPr marL="0" indent="0" rtl="0">
              <a:spcBef>
                <a:spcPts val="0"/>
              </a:spcBef>
              <a:spcAft>
                <a:spcPts val="0"/>
              </a:spcAft>
              <a:buNone/>
            </a:pPr>
            <a:r>
              <a:rPr lang="en-IN" sz="1600" b="0" i="0" u="none" strike="noStrike" dirty="0">
                <a:solidFill>
                  <a:srgbClr val="000000"/>
                </a:solidFill>
                <a:effectLst/>
                <a:latin typeface="Times New Roman" panose="02020603050405020304" pitchFamily="18" charset="0"/>
              </a:rPr>
              <a:t>       Insufficient discussion on model limitations.</a:t>
            </a:r>
            <a:endParaRPr lang="en-IN" sz="1600" b="0" dirty="0">
              <a:effectLst/>
            </a:endParaRPr>
          </a:p>
          <a:p>
            <a:pPr marL="0" indent="0" rtl="0">
              <a:spcBef>
                <a:spcPts val="0"/>
              </a:spcBef>
              <a:spcAft>
                <a:spcPts val="0"/>
              </a:spcAft>
              <a:buNone/>
            </a:pPr>
            <a:r>
              <a:rPr lang="en-IN" sz="1600" b="0" i="0" u="none" strike="noStrike" dirty="0">
                <a:solidFill>
                  <a:srgbClr val="000000"/>
                </a:solidFill>
                <a:effectLst/>
                <a:latin typeface="Times New Roman" panose="02020603050405020304" pitchFamily="18" charset="0"/>
              </a:rPr>
              <a:t>       Assumes linear separability, limiting applicability.</a:t>
            </a:r>
            <a:endParaRPr lang="en-IN" sz="1600" b="0" dirty="0">
              <a:effectLst/>
            </a:endParaRPr>
          </a:p>
          <a:p>
            <a:pPr marL="0" indent="0">
              <a:buNone/>
            </a:pPr>
            <a:endParaRPr lang="en-US" sz="1050" b="0" dirty="0">
              <a:effectLst/>
            </a:endParaRPr>
          </a:p>
        </p:txBody>
      </p:sp>
      <p:sp>
        <p:nvSpPr>
          <p:cNvPr id="4" name="Date Placeholder 3">
            <a:extLst>
              <a:ext uri="{FF2B5EF4-FFF2-40B4-BE49-F238E27FC236}">
                <a16:creationId xmlns:a16="http://schemas.microsoft.com/office/drawing/2014/main" id="{8911DCDD-7603-CDD1-1031-02CE97BBDE7A}"/>
              </a:ext>
            </a:extLst>
          </p:cNvPr>
          <p:cNvSpPr>
            <a:spLocks noGrp="1"/>
          </p:cNvSpPr>
          <p:nvPr>
            <p:ph type="dt" sz="half" idx="10"/>
          </p:nvPr>
        </p:nvSpPr>
        <p:spPr/>
        <p:txBody>
          <a:bodyPr/>
          <a:lstStyle/>
          <a:p>
            <a:fld id="{EB7275DB-6D13-480B-AC77-F5019BDC5287}" type="datetime3">
              <a:rPr lang="en-US" smtClean="0"/>
              <a:t>26 July 2024</a:t>
            </a:fld>
            <a:endParaRPr lang="en-US"/>
          </a:p>
        </p:txBody>
      </p:sp>
      <p:sp>
        <p:nvSpPr>
          <p:cNvPr id="5" name="Footer Placeholder 4">
            <a:extLst>
              <a:ext uri="{FF2B5EF4-FFF2-40B4-BE49-F238E27FC236}">
                <a16:creationId xmlns:a16="http://schemas.microsoft.com/office/drawing/2014/main" id="{71EA4236-9D58-9599-26BD-86B6E5B5F1FE}"/>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E094A639-BC2F-BF08-8E37-D2A3111E6DD4}"/>
              </a:ext>
            </a:extLst>
          </p:cNvPr>
          <p:cNvSpPr>
            <a:spLocks noGrp="1"/>
          </p:cNvSpPr>
          <p:nvPr>
            <p:ph type="sldNum" sz="quarter" idx="12"/>
          </p:nvPr>
        </p:nvSpPr>
        <p:spPr/>
        <p:txBody>
          <a:bodyPr/>
          <a:lstStyle/>
          <a:p>
            <a:fld id="{7B28076C-CE04-4A00-BFAA-A90EA8355859}" type="slidenum">
              <a:rPr lang="en-US" smtClean="0"/>
              <a:pPr/>
              <a:t>14</a:t>
            </a:fld>
            <a:endParaRPr lang="en-US"/>
          </a:p>
        </p:txBody>
      </p:sp>
    </p:spTree>
    <p:extLst>
      <p:ext uri="{BB962C8B-B14F-4D97-AF65-F5344CB8AC3E}">
        <p14:creationId xmlns:p14="http://schemas.microsoft.com/office/powerpoint/2010/main" val="4176939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IN" sz="3600" dirty="0">
                <a:cs typeface="Arial" panose="020B0604020202020204" pitchFamily="34" charset="0"/>
              </a:rPr>
              <a:t>INFERENCES FROM LITERATURE SURVEY</a:t>
            </a:r>
          </a:p>
        </p:txBody>
      </p:sp>
      <p:sp>
        <p:nvSpPr>
          <p:cNvPr id="3" name="Content Placeholder 2">
            <a:extLst>
              <a:ext uri="{FF2B5EF4-FFF2-40B4-BE49-F238E27FC236}">
                <a16:creationId xmlns:a16="http://schemas.microsoft.com/office/drawing/2014/main" id="{EFBE04FF-969B-1EF5-3CD5-8CCB83BBC128}"/>
              </a:ext>
            </a:extLst>
          </p:cNvPr>
          <p:cNvSpPr>
            <a:spLocks noGrp="1"/>
          </p:cNvSpPr>
          <p:nvPr>
            <p:ph idx="1"/>
          </p:nvPr>
        </p:nvSpPr>
        <p:spPr>
          <a:xfrm>
            <a:off x="457200" y="1600200"/>
            <a:ext cx="8229600" cy="4648200"/>
          </a:xfrm>
        </p:spPr>
        <p:txBody>
          <a:bodyPr>
            <a:noAutofit/>
          </a:bodyPr>
          <a:lstStyle/>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Lack of transparency: The current centralized land management system lacks transparency, making it difficult for stakeholders to access information about land ownership, use, and regulations.</a:t>
            </a:r>
            <a:endParaRPr lang="en-US" sz="1800" dirty="0"/>
          </a:p>
          <a:p>
            <a:pPr algn="just" rtl="0">
              <a:spcBef>
                <a:spcPts val="0"/>
              </a:spcBef>
              <a:spcAft>
                <a:spcPts val="0"/>
              </a:spcAft>
            </a:pPr>
            <a:endParaRPr lang="en-US" sz="1800" b="0" i="0" u="none" strike="noStrike" dirty="0">
              <a:solidFill>
                <a:srgbClr val="000000"/>
              </a:solidFill>
              <a:effectLst/>
              <a:latin typeface="Arial" panose="020B0604020202020204" pitchFamily="34" charset="0"/>
              <a:cs typeface="Arial" panose="020B0604020202020204" pitchFamily="34" charset="0"/>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Inefficient procedures: The system's bureaucratic processes and red tape result in delays and increased costs for landowners and developers seeking to acquire or develop land.</a:t>
            </a:r>
            <a:endParaRPr lang="en-US" sz="1800" i="0" u="none" strike="noStrike" dirty="0">
              <a:solidFill>
                <a:srgbClr val="000000"/>
              </a:solidFill>
              <a:latin typeface="Arial" panose="020B0604020202020204" pitchFamily="34" charset="0"/>
              <a:cs typeface="Arial" panose="020B0604020202020204" pitchFamily="34" charset="0"/>
            </a:endParaRPr>
          </a:p>
          <a:p>
            <a:pPr algn="just" rtl="0">
              <a:spcBef>
                <a:spcPts val="0"/>
              </a:spcBef>
              <a:spcAft>
                <a:spcPts val="0"/>
              </a:spcAft>
            </a:pPr>
            <a:endParaRPr lang="en-US" sz="1800" b="0" dirty="0">
              <a:solidFill>
                <a:srgbClr val="000000"/>
              </a:solidFill>
              <a:effectLst/>
              <a:latin typeface="Arial" panose="020B0604020202020204" pitchFamily="34" charset="0"/>
              <a:cs typeface="Arial" panose="020B0604020202020204" pitchFamily="34" charset="0"/>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Limited accountability: There is a lack of accountability in the system, with few mechanisms in place to monitor and address corruption, favoritism, or other unethical practices.</a:t>
            </a:r>
            <a:endParaRPr lang="en-US" sz="1800" i="0" u="none" strike="noStrike" dirty="0">
              <a:solidFill>
                <a:srgbClr val="000000"/>
              </a:solidFill>
              <a:latin typeface="Arial" panose="020B0604020202020204" pitchFamily="34" charset="0"/>
              <a:cs typeface="Arial" panose="020B0604020202020204" pitchFamily="34" charset="0"/>
            </a:endParaRPr>
          </a:p>
          <a:p>
            <a:pPr algn="just" rtl="0">
              <a:spcBef>
                <a:spcPts val="0"/>
              </a:spcBef>
              <a:spcAft>
                <a:spcPts val="0"/>
              </a:spcAft>
            </a:pPr>
            <a:endParaRPr lang="en-US" sz="1800" b="0" dirty="0">
              <a:solidFill>
                <a:srgbClr val="000000"/>
              </a:solidFill>
              <a:effectLst/>
              <a:latin typeface="Arial" panose="020B0604020202020204" pitchFamily="34" charset="0"/>
              <a:cs typeface="Arial" panose="020B0604020202020204" pitchFamily="34" charset="0"/>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Poor data management: The system's outdated and inadequate data management practices result in inaccuracies, inconsistencies, and difficulties in tracking land ownership and usage over time.</a:t>
            </a:r>
            <a:endParaRPr lang="en-US" sz="1800" b="0" dirty="0">
              <a:effectLst/>
            </a:endParaRP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123906DF-F5B0-46D6-99D1-A7FBFB962A6E}" type="datetime3">
              <a:rPr lang="en-US" smtClean="0"/>
              <a:t>26 July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15</a:t>
            </a:fld>
            <a:endParaRPr lang="en-US" dirty="0"/>
          </a:p>
        </p:txBody>
      </p:sp>
    </p:spTree>
    <p:extLst>
      <p:ext uri="{BB962C8B-B14F-4D97-AF65-F5344CB8AC3E}">
        <p14:creationId xmlns:p14="http://schemas.microsoft.com/office/powerpoint/2010/main" val="2559617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rmAutofit/>
          </a:bodyPr>
          <a:lstStyle/>
          <a:p>
            <a:r>
              <a:rPr lang="en-US" sz="3600" dirty="0">
                <a:cs typeface="Arial" pitchFamily="34" charset="0"/>
              </a:rPr>
              <a:t>PROPOSED SYSTEM (1/2)</a:t>
            </a:r>
          </a:p>
        </p:txBody>
      </p:sp>
      <p:sp>
        <p:nvSpPr>
          <p:cNvPr id="7" name="Date Placeholder 6"/>
          <p:cNvSpPr>
            <a:spLocks noGrp="1"/>
          </p:cNvSpPr>
          <p:nvPr>
            <p:ph type="dt" sz="half" idx="10"/>
          </p:nvPr>
        </p:nvSpPr>
        <p:spPr/>
        <p:txBody>
          <a:bodyPr/>
          <a:lstStyle/>
          <a:p>
            <a:fld id="{050741AE-4684-4D5C-854F-1AB768A2C094}" type="datetime3">
              <a:rPr lang="en-US" smtClean="0"/>
              <a:t>26 July 2024</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16</a:t>
            </a:fld>
            <a:endParaRPr lang="en-US"/>
          </a:p>
        </p:txBody>
      </p:sp>
      <p:sp>
        <p:nvSpPr>
          <p:cNvPr id="3" name="Content Placeholder 2">
            <a:extLst>
              <a:ext uri="{FF2B5EF4-FFF2-40B4-BE49-F238E27FC236}">
                <a16:creationId xmlns:a16="http://schemas.microsoft.com/office/drawing/2014/main" id="{119DBDF4-0DA2-AB30-A484-A43BC0CD40FE}"/>
              </a:ext>
            </a:extLst>
          </p:cNvPr>
          <p:cNvSpPr>
            <a:spLocks noGrp="1"/>
          </p:cNvSpPr>
          <p:nvPr>
            <p:ph idx="1"/>
          </p:nvPr>
        </p:nvSpPr>
        <p:spPr>
          <a:xfrm>
            <a:off x="457200" y="1524000"/>
            <a:ext cx="8229600" cy="4832350"/>
          </a:xfrm>
        </p:spPr>
        <p:txBody>
          <a:bodyPr>
            <a:normAutofit/>
          </a:bodyPr>
          <a:lstStyle/>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The centralized land management system would streamline and simplify the process of acquiring and managing land by providing a single point of contact for all land-related transactions.</a:t>
            </a:r>
            <a:endParaRPr lang="en-US" sz="1600" i="0" u="none" strike="noStrike" dirty="0">
              <a:solidFill>
                <a:srgbClr val="000000"/>
              </a:solidFill>
              <a:latin typeface="Arial" panose="020B0604020202020204" pitchFamily="34" charset="0"/>
              <a:cs typeface="Arial" panose="020B0604020202020204" pitchFamily="34" charset="0"/>
            </a:endParaRPr>
          </a:p>
          <a:p>
            <a:pPr algn="just" rtl="0">
              <a:spcBef>
                <a:spcPts val="0"/>
              </a:spcBef>
              <a:spcAft>
                <a:spcPts val="0"/>
              </a:spcAft>
            </a:pPr>
            <a:endParaRPr lang="en-US" sz="1600" b="0" dirty="0">
              <a:solidFill>
                <a:srgbClr val="000000"/>
              </a:solidFill>
              <a:effectLst/>
              <a:latin typeface="Arial" panose="020B0604020202020204" pitchFamily="34" charset="0"/>
              <a:cs typeface="Arial" panose="020B0604020202020204" pitchFamily="34" charset="0"/>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By having a central database of all land parcels, ownership information, and transaction history, the system would improve transparency and prevent fraud in land deals.</a:t>
            </a:r>
            <a:endParaRPr lang="en-US" sz="1050" i="0" u="none" strike="noStrike" dirty="0">
              <a:solidFill>
                <a:srgbClr val="000000"/>
              </a:solidFill>
              <a:latin typeface="Times New Roman" panose="02020603050405020304" pitchFamily="18" charset="0"/>
            </a:endParaRPr>
          </a:p>
          <a:p>
            <a:pPr algn="just" rtl="0">
              <a:spcBef>
                <a:spcPts val="0"/>
              </a:spcBef>
              <a:spcAft>
                <a:spcPts val="0"/>
              </a:spcAft>
            </a:pPr>
            <a:endParaRPr lang="en-US" sz="1050" b="0" dirty="0">
              <a:solidFill>
                <a:srgbClr val="000000"/>
              </a:solidFill>
              <a:effectLst/>
              <a:latin typeface="Times New Roman" panose="02020603050405020304" pitchFamily="18" charset="0"/>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Landowners, developers, and government agencies would benefit from the efficiency and convenience of a centralized system, reducing paperwork and time spent on land-related tasks.</a:t>
            </a:r>
            <a:endParaRPr lang="en-US" sz="800" i="0" u="none" strike="noStrike" dirty="0">
              <a:solidFill>
                <a:srgbClr val="000000"/>
              </a:solidFill>
              <a:latin typeface="Times New Roman" panose="02020603050405020304" pitchFamily="18" charset="0"/>
            </a:endParaRPr>
          </a:p>
          <a:p>
            <a:pPr algn="just" rtl="0">
              <a:spcBef>
                <a:spcPts val="0"/>
              </a:spcBef>
              <a:spcAft>
                <a:spcPts val="0"/>
              </a:spcAft>
            </a:pPr>
            <a:endParaRPr lang="en-US" sz="800" b="0" dirty="0">
              <a:solidFill>
                <a:srgbClr val="000000"/>
              </a:solidFill>
              <a:effectLst/>
              <a:latin typeface="Times New Roman" panose="02020603050405020304" pitchFamily="18" charset="0"/>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The system could also allow for better planning and coordination of land use, promoting sustainable development and minimizing disputes over land ownership.</a:t>
            </a:r>
            <a:endParaRPr lang="en-US" sz="800" b="0" dirty="0">
              <a:effectLst/>
            </a:endParaRPr>
          </a:p>
          <a:p>
            <a:pPr marL="0" indent="0">
              <a:buNone/>
            </a:pPr>
            <a:endParaRPr lang="en-US" sz="800" b="0" dirty="0">
              <a:effectLst/>
            </a:endParaRPr>
          </a:p>
        </p:txBody>
      </p:sp>
    </p:spTree>
    <p:extLst>
      <p:ext uri="{BB962C8B-B14F-4D97-AF65-F5344CB8AC3E}">
        <p14:creationId xmlns:p14="http://schemas.microsoft.com/office/powerpoint/2010/main" val="3185972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43522-87F1-0183-79A0-3BF572048E2E}"/>
              </a:ext>
            </a:extLst>
          </p:cNvPr>
          <p:cNvSpPr>
            <a:spLocks noGrp="1"/>
          </p:cNvSpPr>
          <p:nvPr>
            <p:ph type="title"/>
          </p:nvPr>
        </p:nvSpPr>
        <p:spPr/>
        <p:txBody>
          <a:bodyPr/>
          <a:lstStyle/>
          <a:p>
            <a:r>
              <a:rPr lang="en-IN" dirty="0"/>
              <a:t>PROPOSED SYSTEM(2/2)</a:t>
            </a:r>
          </a:p>
        </p:txBody>
      </p:sp>
      <p:sp>
        <p:nvSpPr>
          <p:cNvPr id="3" name="Content Placeholder 2">
            <a:extLst>
              <a:ext uri="{FF2B5EF4-FFF2-40B4-BE49-F238E27FC236}">
                <a16:creationId xmlns:a16="http://schemas.microsoft.com/office/drawing/2014/main" id="{14F458A2-9E27-14E9-09C3-753AFBFD6CF0}"/>
              </a:ext>
            </a:extLst>
          </p:cNvPr>
          <p:cNvSpPr>
            <a:spLocks noGrp="1"/>
          </p:cNvSpPr>
          <p:nvPr>
            <p:ph idx="1"/>
          </p:nvPr>
        </p:nvSpPr>
        <p:spPr>
          <a:xfrm>
            <a:off x="457200" y="1524000"/>
            <a:ext cx="8358996" cy="4864947"/>
          </a:xfrm>
        </p:spPr>
        <p:txBody>
          <a:bodyPr>
            <a:normAutofit/>
          </a:bodyPr>
          <a:lstStyle/>
          <a:p>
            <a:pPr marL="0" indent="0" algn="ctr">
              <a:buNone/>
            </a:pPr>
            <a:r>
              <a:rPr lang="en-US" sz="2400" b="1" dirty="0">
                <a:latin typeface="Arial" panose="020B0604020202020204" pitchFamily="34" charset="0"/>
                <a:cs typeface="Arial" panose="020B0604020202020204" pitchFamily="34" charset="0"/>
              </a:rPr>
              <a:t>System Architecture</a:t>
            </a:r>
          </a:p>
          <a:p>
            <a:pPr marL="0" indent="0" algn="ctr">
              <a:buNone/>
            </a:pPr>
            <a:endParaRPr lang="en-US" sz="2400" b="1"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85FCEF5C-A5C4-404E-8271-CD773518A8CC}"/>
              </a:ext>
            </a:extLst>
          </p:cNvPr>
          <p:cNvSpPr>
            <a:spLocks noGrp="1"/>
          </p:cNvSpPr>
          <p:nvPr>
            <p:ph type="dt" sz="half" idx="10"/>
          </p:nvPr>
        </p:nvSpPr>
        <p:spPr/>
        <p:txBody>
          <a:bodyPr/>
          <a:lstStyle/>
          <a:p>
            <a:fld id="{4155CCEA-12CF-4A2F-BE8D-0F11C2983375}" type="datetime3">
              <a:rPr lang="en-US" smtClean="0"/>
              <a:t>26 July 2024</a:t>
            </a:fld>
            <a:endParaRPr lang="en-US"/>
          </a:p>
        </p:txBody>
      </p:sp>
      <p:sp>
        <p:nvSpPr>
          <p:cNvPr id="5" name="Footer Placeholder 4">
            <a:extLst>
              <a:ext uri="{FF2B5EF4-FFF2-40B4-BE49-F238E27FC236}">
                <a16:creationId xmlns:a16="http://schemas.microsoft.com/office/drawing/2014/main" id="{DC06376F-42AD-365E-1C66-6123118B7336}"/>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3B68AEB9-CE7F-2F4A-0EC9-43F43959718E}"/>
              </a:ext>
            </a:extLst>
          </p:cNvPr>
          <p:cNvSpPr>
            <a:spLocks noGrp="1"/>
          </p:cNvSpPr>
          <p:nvPr>
            <p:ph type="sldNum" sz="quarter" idx="12"/>
          </p:nvPr>
        </p:nvSpPr>
        <p:spPr/>
        <p:txBody>
          <a:bodyPr/>
          <a:lstStyle/>
          <a:p>
            <a:fld id="{7B28076C-CE04-4A00-BFAA-A90EA8355859}" type="slidenum">
              <a:rPr lang="en-US" smtClean="0"/>
              <a:pPr/>
              <a:t>17</a:t>
            </a:fld>
            <a:endParaRPr lang="en-US"/>
          </a:p>
        </p:txBody>
      </p:sp>
      <p:pic>
        <p:nvPicPr>
          <p:cNvPr id="7" name="Picture 2">
            <a:extLst>
              <a:ext uri="{FF2B5EF4-FFF2-40B4-BE49-F238E27FC236}">
                <a16:creationId xmlns:a16="http://schemas.microsoft.com/office/drawing/2014/main" id="{BA1CC233-7E79-DED2-8B39-DB49E416AE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020147"/>
            <a:ext cx="7386638"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522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pPr algn="just" rtl="0">
              <a:lnSpc>
                <a:spcPct val="150000"/>
              </a:lnSpc>
              <a:spcBef>
                <a:spcPts val="0"/>
              </a:spcBef>
              <a:spcAft>
                <a:spcPts val="0"/>
              </a:spcAft>
            </a:pPr>
            <a:r>
              <a:rPr lang="en-US" sz="1800" b="0" i="0" u="none" strike="noStrike" dirty="0">
                <a:solidFill>
                  <a:srgbClr val="000000"/>
                </a:solidFill>
                <a:effectLst/>
                <a:latin typeface="Times New Roman" panose="02020603050405020304" pitchFamily="18" charset="0"/>
              </a:rPr>
              <a:t>In conclusion, a centralized land management system offers numerous benefits such as improved efficiency, better coordination, and consistent decision-making. By centralizing data and processes, it allows for streamlined communication between relevant stakeholders and facilitates more strategic planning and resource allocation. Additionally, a centralized system can ensure transparency and accountability in land management practices, ultimately leading to more sustainable and equitable outcomes. While there may be challenges in implementing and maintaining such a system, the long-term benefits for both landowners and the environment make it a worthwhile investment for effective and responsible land management.</a:t>
            </a:r>
            <a:endParaRPr lang="en-US" sz="1800" b="0" dirty="0">
              <a:effectLst/>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EB7275DB-6D13-480B-AC77-F5019BDC5287}" type="datetime3">
              <a:rPr lang="en-US" smtClean="0"/>
              <a:t>26 July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18</a:t>
            </a:fld>
            <a:endParaRPr lang="en-US"/>
          </a:p>
        </p:txBody>
      </p:sp>
    </p:spTree>
    <p:extLst>
      <p:ext uri="{BB962C8B-B14F-4D97-AF65-F5344CB8AC3E}">
        <p14:creationId xmlns:p14="http://schemas.microsoft.com/office/powerpoint/2010/main" val="1265849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A3D9-5B38-A267-7691-582DAE68AEB0}"/>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9BC309EE-F211-8F10-9087-6FE7260000F2}"/>
              </a:ext>
            </a:extLst>
          </p:cNvPr>
          <p:cNvSpPr>
            <a:spLocks noGrp="1"/>
          </p:cNvSpPr>
          <p:nvPr>
            <p:ph idx="1"/>
          </p:nvPr>
        </p:nvSpPr>
        <p:spPr>
          <a:xfrm>
            <a:off x="457200" y="1371600"/>
            <a:ext cx="8229600" cy="5105400"/>
          </a:xfrm>
        </p:spPr>
        <p:txBody>
          <a:bodyPr>
            <a:noAutofit/>
          </a:bodyPr>
          <a:lstStyle/>
          <a:p>
            <a:pPr marL="0" indent="0" algn="just">
              <a:buNone/>
            </a:pPr>
            <a:endParaRPr lang="en-IN" sz="1600" b="0" i="0" u="none" strike="noStrike" dirty="0">
              <a:solidFill>
                <a:srgbClr val="000000"/>
              </a:solidFill>
              <a:effectLst/>
              <a:latin typeface="Times New Roman" panose="02020603050405020304" pitchFamily="18" charset="0"/>
            </a:endParaRPr>
          </a:p>
          <a:p>
            <a:pPr algn="just"/>
            <a:r>
              <a:rPr lang="en-IN" sz="1600" b="0" i="0" u="none" strike="noStrike" dirty="0">
                <a:solidFill>
                  <a:srgbClr val="000000"/>
                </a:solidFill>
                <a:effectLst/>
                <a:latin typeface="Times New Roman" panose="02020603050405020304" pitchFamily="18" charset="0"/>
              </a:rPr>
              <a:t>A. A. </a:t>
            </a:r>
            <a:r>
              <a:rPr lang="en-IN" sz="1600" b="0" i="0" u="none" strike="noStrike" dirty="0" err="1">
                <a:solidFill>
                  <a:srgbClr val="000000"/>
                </a:solidFill>
                <a:effectLst/>
                <a:latin typeface="Times New Roman" panose="02020603050405020304" pitchFamily="18" charset="0"/>
              </a:rPr>
              <a:t>Muqoffi</a:t>
            </a:r>
            <a:r>
              <a:rPr lang="en-IN" sz="1600" b="0" i="0" u="none" strike="noStrike" dirty="0">
                <a:solidFill>
                  <a:srgbClr val="000000"/>
                </a:solidFill>
                <a:effectLst/>
                <a:latin typeface="Times New Roman" panose="02020603050405020304" pitchFamily="18" charset="0"/>
              </a:rPr>
              <a:t> and I. B. </a:t>
            </a:r>
            <a:r>
              <a:rPr lang="en-IN" sz="1600" b="0" i="0" u="none" strike="noStrike" dirty="0" err="1">
                <a:solidFill>
                  <a:srgbClr val="000000"/>
                </a:solidFill>
                <a:effectLst/>
                <a:latin typeface="Times New Roman" panose="02020603050405020304" pitchFamily="18" charset="0"/>
              </a:rPr>
              <a:t>Raafiu</a:t>
            </a:r>
            <a:r>
              <a:rPr lang="en-IN" sz="1600" b="0" i="0" u="none" strike="noStrike" dirty="0">
                <a:solidFill>
                  <a:srgbClr val="000000"/>
                </a:solidFill>
                <a:effectLst/>
                <a:latin typeface="Times New Roman" panose="02020603050405020304" pitchFamily="18" charset="0"/>
              </a:rPr>
              <a:t>, "Development of </a:t>
            </a:r>
            <a:r>
              <a:rPr lang="en-IN" sz="1600" b="0" i="0" u="none" strike="noStrike" dirty="0" err="1">
                <a:solidFill>
                  <a:srgbClr val="000000"/>
                </a:solidFill>
                <a:effectLst/>
                <a:latin typeface="Times New Roman" panose="02020603050405020304" pitchFamily="18" charset="0"/>
              </a:rPr>
              <a:t>Bemisia</a:t>
            </a:r>
            <a:r>
              <a:rPr lang="en-IN" sz="1600" b="0" i="0" u="none" strike="noStrike" dirty="0">
                <a:solidFill>
                  <a:srgbClr val="000000"/>
                </a:solidFill>
                <a:effectLst/>
                <a:latin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rPr>
              <a:t>Tabaci</a:t>
            </a:r>
            <a:r>
              <a:rPr lang="en-IN" sz="1600" b="0" i="0" u="none" strike="noStrike" dirty="0">
                <a:solidFill>
                  <a:srgbClr val="000000"/>
                </a:solidFill>
                <a:effectLst/>
                <a:latin typeface="Times New Roman" panose="02020603050405020304" pitchFamily="18" charset="0"/>
              </a:rPr>
              <a:t> Pest Trap Technology Based on Centralized PLTS (Off-Grid) as an Energy Source in One Hectare Edamame Agricultural Land," 2023 International Conference on Advanced Mechatronics, Intelligent Manufacture and Industrial Automation (ICAMIMIA), Surabaya, Indonesia, 2023, pp. 1-5, </a:t>
            </a:r>
            <a:r>
              <a:rPr lang="en-IN" sz="1600" b="0" i="0" u="none" strike="noStrike" dirty="0" err="1">
                <a:solidFill>
                  <a:srgbClr val="000000"/>
                </a:solidFill>
                <a:effectLst/>
                <a:latin typeface="Times New Roman" panose="02020603050405020304" pitchFamily="18" charset="0"/>
              </a:rPr>
              <a:t>doi</a:t>
            </a:r>
            <a:r>
              <a:rPr lang="en-IN" sz="1600" b="0" i="0" u="none" strike="noStrike" dirty="0">
                <a:solidFill>
                  <a:srgbClr val="000000"/>
                </a:solidFill>
                <a:effectLst/>
                <a:latin typeface="Times New Roman" panose="02020603050405020304" pitchFamily="18" charset="0"/>
              </a:rPr>
              <a:t>: 10.1109/ICAMIMIA60881.2023.10427573.</a:t>
            </a:r>
            <a:r>
              <a:rPr lang="en-US" sz="1600" b="0" i="0" u="none" strike="noStrike" dirty="0">
                <a:solidFill>
                  <a:srgbClr val="000000"/>
                </a:solidFill>
                <a:effectLst/>
                <a:latin typeface="Arial" panose="020B0604020202020204" pitchFamily="34" charset="0"/>
                <a:cs typeface="Arial" panose="020B0604020202020204" pitchFamily="34" charset="0"/>
              </a:rPr>
              <a:t>.</a:t>
            </a:r>
          </a:p>
          <a:p>
            <a:pPr algn="just"/>
            <a:r>
              <a:rPr lang="en-IN" sz="1600" b="0" i="0" u="none" strike="noStrike" dirty="0">
                <a:solidFill>
                  <a:srgbClr val="000000"/>
                </a:solidFill>
                <a:effectLst/>
                <a:latin typeface="Times New Roman" panose="02020603050405020304" pitchFamily="18" charset="0"/>
              </a:rPr>
              <a:t>A. Mittal, B. Sharma and P. Ranjan, "Real Estate Management System based on Blockchain," 2020 IEEE 7th Uttar Pradesh Section International Conference on Electrical, Electronics and Computer Engineering (UPCON), </a:t>
            </a:r>
            <a:r>
              <a:rPr lang="en-IN" sz="1600" b="0" i="0" u="none" strike="noStrike" dirty="0" err="1">
                <a:solidFill>
                  <a:srgbClr val="000000"/>
                </a:solidFill>
                <a:effectLst/>
                <a:latin typeface="Times New Roman" panose="02020603050405020304" pitchFamily="18" charset="0"/>
              </a:rPr>
              <a:t>Prayagraj</a:t>
            </a:r>
            <a:r>
              <a:rPr lang="en-IN" sz="1600" b="0" i="0" u="none" strike="noStrike" dirty="0">
                <a:solidFill>
                  <a:srgbClr val="000000"/>
                </a:solidFill>
                <a:effectLst/>
                <a:latin typeface="Times New Roman" panose="02020603050405020304" pitchFamily="18" charset="0"/>
              </a:rPr>
              <a:t>, India, 2020, pp. 1-6, </a:t>
            </a:r>
            <a:r>
              <a:rPr lang="en-IN" sz="1600" b="0" i="0" u="none" strike="noStrike" dirty="0" err="1">
                <a:solidFill>
                  <a:srgbClr val="000000"/>
                </a:solidFill>
                <a:effectLst/>
                <a:latin typeface="Times New Roman" panose="02020603050405020304" pitchFamily="18" charset="0"/>
              </a:rPr>
              <a:t>doi</a:t>
            </a:r>
            <a:r>
              <a:rPr lang="en-IN" sz="1600" b="0" i="0" u="none" strike="noStrike" dirty="0">
                <a:solidFill>
                  <a:srgbClr val="000000"/>
                </a:solidFill>
                <a:effectLst/>
                <a:latin typeface="Times New Roman" panose="02020603050405020304" pitchFamily="18" charset="0"/>
              </a:rPr>
              <a:t>: 10.1109/UPCON50219.2020.9376540.</a:t>
            </a:r>
          </a:p>
          <a:p>
            <a:pPr algn="just"/>
            <a:r>
              <a:rPr lang="en-IN" sz="1600" b="0" i="0" u="none" strike="noStrike" dirty="0">
                <a:solidFill>
                  <a:srgbClr val="000000"/>
                </a:solidFill>
                <a:effectLst/>
                <a:latin typeface="Times New Roman" panose="02020603050405020304" pitchFamily="18" charset="0"/>
              </a:rPr>
              <a:t>A. Singh, S. </a:t>
            </a:r>
            <a:r>
              <a:rPr lang="en-IN" sz="1600" b="0" i="0" u="none" strike="noStrike" dirty="0" err="1">
                <a:solidFill>
                  <a:srgbClr val="000000"/>
                </a:solidFill>
                <a:effectLst/>
                <a:latin typeface="Times New Roman" panose="02020603050405020304" pitchFamily="18" charset="0"/>
              </a:rPr>
              <a:t>Govil</a:t>
            </a:r>
            <a:r>
              <a:rPr lang="en-IN" sz="1600" b="0" i="0" u="none" strike="noStrike" dirty="0">
                <a:solidFill>
                  <a:srgbClr val="000000"/>
                </a:solidFill>
                <a:effectLst/>
                <a:latin typeface="Times New Roman" panose="02020603050405020304" pitchFamily="18" charset="0"/>
              </a:rPr>
              <a:t>, S. K. Singh and M. K. Singh, "Blockchain Based Three Tier Architecture for Land Registration System," 2024 2nd International Conference on Advancement in Computation &amp; Computer Technologies (</a:t>
            </a:r>
            <a:r>
              <a:rPr lang="en-IN" sz="1600" b="0" i="0" u="none" strike="noStrike" dirty="0" err="1">
                <a:solidFill>
                  <a:srgbClr val="000000"/>
                </a:solidFill>
                <a:effectLst/>
                <a:latin typeface="Times New Roman" panose="02020603050405020304" pitchFamily="18" charset="0"/>
              </a:rPr>
              <a:t>InCACCT</a:t>
            </a:r>
            <a:r>
              <a:rPr lang="en-IN" sz="1600" b="0" i="0" u="none" strike="noStrike" dirty="0">
                <a:solidFill>
                  <a:srgbClr val="000000"/>
                </a:solidFill>
                <a:effectLst/>
                <a:latin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rPr>
              <a:t>Gharuan</a:t>
            </a:r>
            <a:r>
              <a:rPr lang="en-IN" sz="1600" b="0" i="0" u="none" strike="noStrike" dirty="0">
                <a:solidFill>
                  <a:srgbClr val="000000"/>
                </a:solidFill>
                <a:effectLst/>
                <a:latin typeface="Times New Roman" panose="02020603050405020304" pitchFamily="18" charset="0"/>
              </a:rPr>
              <a:t>, India, 2024, pp. 881-887, </a:t>
            </a:r>
            <a:r>
              <a:rPr lang="en-IN" sz="1600" b="0" i="0" u="none" strike="noStrike" dirty="0" err="1">
                <a:solidFill>
                  <a:srgbClr val="000000"/>
                </a:solidFill>
                <a:effectLst/>
                <a:latin typeface="Times New Roman" panose="02020603050405020304" pitchFamily="18" charset="0"/>
              </a:rPr>
              <a:t>doi</a:t>
            </a:r>
            <a:r>
              <a:rPr lang="en-IN" sz="1600" b="0" i="0" u="none" strike="noStrike" dirty="0">
                <a:solidFill>
                  <a:srgbClr val="000000"/>
                </a:solidFill>
                <a:effectLst/>
                <a:latin typeface="Times New Roman" panose="02020603050405020304" pitchFamily="18" charset="0"/>
              </a:rPr>
              <a:t>: 10.1109/InCACCT61598.2024.10551079.</a:t>
            </a:r>
          </a:p>
          <a:p>
            <a:pPr algn="just"/>
            <a:r>
              <a:rPr lang="en-IN" sz="1600" b="0" i="0" u="none" strike="noStrike" dirty="0">
                <a:solidFill>
                  <a:srgbClr val="000000"/>
                </a:solidFill>
                <a:effectLst/>
                <a:latin typeface="Times New Roman" panose="02020603050405020304" pitchFamily="18" charset="0"/>
              </a:rPr>
              <a:t>C. Xu, Y. Liu and S. Jin, "A Novel Index-based Assessment Method for Rural Homestead Utilization," 2022 International Conference on Automation, Robotics and Computer Engineering (ICARCE), Wuhan, China, 2022, pp. 1-5, </a:t>
            </a:r>
            <a:r>
              <a:rPr lang="en-IN" sz="1600" b="0" i="0" u="none" strike="noStrike" dirty="0" err="1">
                <a:solidFill>
                  <a:srgbClr val="000000"/>
                </a:solidFill>
                <a:effectLst/>
                <a:latin typeface="Times New Roman" panose="02020603050405020304" pitchFamily="18" charset="0"/>
              </a:rPr>
              <a:t>doi</a:t>
            </a:r>
            <a:r>
              <a:rPr lang="en-IN" sz="1600" b="0" i="0" u="none" strike="noStrike" dirty="0">
                <a:solidFill>
                  <a:srgbClr val="000000"/>
                </a:solidFill>
                <a:effectLst/>
                <a:latin typeface="Times New Roman" panose="02020603050405020304" pitchFamily="18" charset="0"/>
              </a:rPr>
              <a:t>: 10.1109/ICARCE55724.2022.10046510.</a:t>
            </a:r>
          </a:p>
          <a:p>
            <a:pPr marL="0" lvl="0" indent="0" algn="just">
              <a:buNone/>
            </a:pPr>
            <a:endParaRPr lang="en-US" sz="1600" dirty="0"/>
          </a:p>
        </p:txBody>
      </p:sp>
      <p:sp>
        <p:nvSpPr>
          <p:cNvPr id="4" name="Date Placeholder 3">
            <a:extLst>
              <a:ext uri="{FF2B5EF4-FFF2-40B4-BE49-F238E27FC236}">
                <a16:creationId xmlns:a16="http://schemas.microsoft.com/office/drawing/2014/main" id="{2B427FE9-29DA-0E49-B4DE-4727923C5DB0}"/>
              </a:ext>
            </a:extLst>
          </p:cNvPr>
          <p:cNvSpPr>
            <a:spLocks noGrp="1"/>
          </p:cNvSpPr>
          <p:nvPr>
            <p:ph type="dt" sz="half" idx="10"/>
          </p:nvPr>
        </p:nvSpPr>
        <p:spPr/>
        <p:txBody>
          <a:bodyPr/>
          <a:lstStyle/>
          <a:p>
            <a:fld id="{6F90CAF0-101F-4054-BA93-843290D8A761}" type="datetime3">
              <a:rPr lang="en-US" smtClean="0"/>
              <a:t>26 July 2024</a:t>
            </a:fld>
            <a:endParaRPr lang="en-US" dirty="0"/>
          </a:p>
        </p:txBody>
      </p:sp>
      <p:sp>
        <p:nvSpPr>
          <p:cNvPr id="5" name="Footer Placeholder 4">
            <a:extLst>
              <a:ext uri="{FF2B5EF4-FFF2-40B4-BE49-F238E27FC236}">
                <a16:creationId xmlns:a16="http://schemas.microsoft.com/office/drawing/2014/main" id="{31B96BEE-4C03-3A3F-39AF-D11714A10FB3}"/>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B2B0431B-9CC5-946D-2E4D-E25A5A48B915}"/>
              </a:ext>
            </a:extLst>
          </p:cNvPr>
          <p:cNvSpPr>
            <a:spLocks noGrp="1"/>
          </p:cNvSpPr>
          <p:nvPr>
            <p:ph type="sldNum" sz="quarter" idx="12"/>
          </p:nvPr>
        </p:nvSpPr>
        <p:spPr/>
        <p:txBody>
          <a:bodyPr/>
          <a:lstStyle/>
          <a:p>
            <a:fld id="{7B28076C-CE04-4A00-BFAA-A90EA8355859}" type="slidenum">
              <a:rPr lang="en-US" smtClean="0"/>
              <a:pPr/>
              <a:t>19</a:t>
            </a:fld>
            <a:endParaRPr lang="en-US"/>
          </a:p>
        </p:txBody>
      </p:sp>
    </p:spTree>
    <p:extLst>
      <p:ext uri="{BB962C8B-B14F-4D97-AF65-F5344CB8AC3E}">
        <p14:creationId xmlns:p14="http://schemas.microsoft.com/office/powerpoint/2010/main" val="3811643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457200" y="1600993"/>
            <a:ext cx="8229600" cy="4525963"/>
          </a:xfrm>
        </p:spPr>
        <p:txBody>
          <a:bodyPr>
            <a:normAutofit/>
          </a:bodyPr>
          <a:lstStyle/>
          <a:p>
            <a:r>
              <a:rPr lang="en-US" dirty="0"/>
              <a:t>Abstract</a:t>
            </a:r>
          </a:p>
          <a:p>
            <a:r>
              <a:rPr lang="en-US" dirty="0"/>
              <a:t>Objective(s)</a:t>
            </a:r>
          </a:p>
          <a:p>
            <a:r>
              <a:rPr lang="en-US" dirty="0"/>
              <a:t>Literature Survey</a:t>
            </a:r>
          </a:p>
          <a:p>
            <a:r>
              <a:rPr lang="en-US" dirty="0"/>
              <a:t>Inferences from Literature Survey</a:t>
            </a:r>
          </a:p>
          <a:p>
            <a:r>
              <a:rPr lang="en-US" dirty="0"/>
              <a:t>Proposed System</a:t>
            </a:r>
          </a:p>
          <a:p>
            <a:r>
              <a:rPr lang="en-US" dirty="0"/>
              <a:t>Conclusion</a:t>
            </a:r>
          </a:p>
          <a:p>
            <a:r>
              <a:rPr lang="en-US" dirty="0"/>
              <a:t>References</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EB7275DB-6D13-480B-AC77-F5019BDC5287}" type="datetime3">
              <a:rPr lang="en-US" smtClean="0"/>
              <a:t>26 July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a:t>
            </a:fld>
            <a:endParaRPr lang="en-US"/>
          </a:p>
        </p:txBody>
      </p:sp>
    </p:spTree>
    <p:extLst>
      <p:ext uri="{BB962C8B-B14F-4D97-AF65-F5344CB8AC3E}">
        <p14:creationId xmlns:p14="http://schemas.microsoft.com/office/powerpoint/2010/main" val="3440899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DA53B-4059-4A5E-91FF-636DBF2BE83A}"/>
              </a:ext>
            </a:extLst>
          </p:cNvPr>
          <p:cNvSpPr>
            <a:spLocks noGrp="1"/>
          </p:cNvSpPr>
          <p:nvPr>
            <p:ph type="title"/>
          </p:nvPr>
        </p:nvSpPr>
        <p:spPr>
          <a:xfrm>
            <a:off x="304800" y="136524"/>
            <a:ext cx="8610600" cy="1082675"/>
          </a:xfrm>
        </p:spPr>
        <p:txBody>
          <a:bodyPr/>
          <a:lstStyle/>
          <a:p>
            <a:endParaRPr lang="en-US"/>
          </a:p>
        </p:txBody>
      </p:sp>
      <p:sp>
        <p:nvSpPr>
          <p:cNvPr id="3" name="Content Placeholder 2">
            <a:extLst>
              <a:ext uri="{FF2B5EF4-FFF2-40B4-BE49-F238E27FC236}">
                <a16:creationId xmlns:a16="http://schemas.microsoft.com/office/drawing/2014/main" id="{21301EBB-0504-EB82-E79A-ECB764D1190C}"/>
              </a:ext>
            </a:extLst>
          </p:cNvPr>
          <p:cNvSpPr>
            <a:spLocks noGrp="1"/>
          </p:cNvSpPr>
          <p:nvPr>
            <p:ph idx="1"/>
          </p:nvPr>
        </p:nvSpPr>
        <p:spPr>
          <a:xfrm>
            <a:off x="457200" y="1447800"/>
            <a:ext cx="8229600" cy="4800600"/>
          </a:xfrm>
        </p:spPr>
        <p:txBody>
          <a:bodyPr>
            <a:normAutofit lnSpcReduction="10000"/>
          </a:bodyPr>
          <a:lstStyle/>
          <a:p>
            <a:pPr algn="just"/>
            <a:r>
              <a:rPr lang="en-IN" sz="1600" b="0" i="0" u="none" strike="noStrike" dirty="0">
                <a:solidFill>
                  <a:srgbClr val="000000"/>
                </a:solidFill>
                <a:effectLst/>
                <a:latin typeface="Times New Roman" panose="02020603050405020304" pitchFamily="18" charset="0"/>
              </a:rPr>
              <a:t>F. Lepore et al., "Co-design and e-governance tools for sustainable land and water management in rural areas: the experience within the DESIRA H2020 project," 2023 IEEE International Workshop on Metrology for Agriculture and Forestry (</a:t>
            </a:r>
            <a:r>
              <a:rPr lang="en-IN" sz="1600" b="0" i="0" u="none" strike="noStrike" dirty="0" err="1">
                <a:solidFill>
                  <a:srgbClr val="000000"/>
                </a:solidFill>
                <a:effectLst/>
                <a:latin typeface="Times New Roman" panose="02020603050405020304" pitchFamily="18" charset="0"/>
              </a:rPr>
              <a:t>MetroAgriFor</a:t>
            </a:r>
            <a:r>
              <a:rPr lang="en-IN" sz="1600" b="0" i="0" u="none" strike="noStrike" dirty="0">
                <a:solidFill>
                  <a:srgbClr val="000000"/>
                </a:solidFill>
                <a:effectLst/>
                <a:latin typeface="Times New Roman" panose="02020603050405020304" pitchFamily="18" charset="0"/>
              </a:rPr>
              <a:t>), Pisa, Italy, 2023, pp. 25-30, </a:t>
            </a:r>
            <a:r>
              <a:rPr lang="en-IN" sz="1600" b="0" i="0" u="none" strike="noStrike" dirty="0" err="1">
                <a:solidFill>
                  <a:srgbClr val="000000"/>
                </a:solidFill>
                <a:effectLst/>
                <a:latin typeface="Times New Roman" panose="02020603050405020304" pitchFamily="18" charset="0"/>
              </a:rPr>
              <a:t>doi</a:t>
            </a:r>
            <a:r>
              <a:rPr lang="en-IN" sz="1600" b="0" i="0" u="none" strike="noStrike" dirty="0">
                <a:solidFill>
                  <a:srgbClr val="000000"/>
                </a:solidFill>
                <a:effectLst/>
                <a:latin typeface="Times New Roman" panose="02020603050405020304" pitchFamily="18" charset="0"/>
              </a:rPr>
              <a:t>: 10.1109/MetroAgriFor58484.2023.10424263.</a:t>
            </a:r>
          </a:p>
          <a:p>
            <a:pPr algn="just"/>
            <a:r>
              <a:rPr lang="en-IN" sz="1600" b="0" i="0" u="none" strike="noStrike" dirty="0">
                <a:solidFill>
                  <a:srgbClr val="000000"/>
                </a:solidFill>
                <a:effectLst/>
                <a:latin typeface="Times New Roman" panose="02020603050405020304" pitchFamily="18" charset="0"/>
              </a:rPr>
              <a:t>F. </a:t>
            </a:r>
            <a:r>
              <a:rPr lang="en-IN" sz="1600" b="0" i="0" u="none" strike="noStrike" dirty="0" err="1">
                <a:solidFill>
                  <a:srgbClr val="000000"/>
                </a:solidFill>
                <a:effectLst/>
                <a:latin typeface="Times New Roman" panose="02020603050405020304" pitchFamily="18" charset="0"/>
              </a:rPr>
              <a:t>Saifutdinov</a:t>
            </a:r>
            <a:r>
              <a:rPr lang="en-IN" sz="1600" b="0" i="0" u="none" strike="noStrike" dirty="0">
                <a:solidFill>
                  <a:srgbClr val="000000"/>
                </a:solidFill>
                <a:effectLst/>
                <a:latin typeface="Times New Roman" panose="02020603050405020304" pitchFamily="18" charset="0"/>
              </a:rPr>
              <a:t>, I. Jackson, J. </a:t>
            </a:r>
            <a:r>
              <a:rPr lang="en-IN" sz="1600" b="0" i="0" u="none" strike="noStrike" dirty="0" err="1">
                <a:solidFill>
                  <a:srgbClr val="000000"/>
                </a:solidFill>
                <a:effectLst/>
                <a:latin typeface="Times New Roman" panose="02020603050405020304" pitchFamily="18" charset="0"/>
              </a:rPr>
              <a:t>Tolujevs</a:t>
            </a:r>
            <a:r>
              <a:rPr lang="en-IN" sz="1600" b="0" i="0" u="none" strike="noStrike" dirty="0">
                <a:solidFill>
                  <a:srgbClr val="000000"/>
                </a:solidFill>
                <a:effectLst/>
                <a:latin typeface="Times New Roman" panose="02020603050405020304" pitchFamily="18" charset="0"/>
              </a:rPr>
              <a:t> and T. </a:t>
            </a:r>
            <a:r>
              <a:rPr lang="en-IN" sz="1600" b="0" i="0" u="none" strike="noStrike" dirty="0" err="1">
                <a:solidFill>
                  <a:srgbClr val="000000"/>
                </a:solidFill>
                <a:effectLst/>
                <a:latin typeface="Times New Roman" panose="02020603050405020304" pitchFamily="18" charset="0"/>
              </a:rPr>
              <a:t>Zmanovska</a:t>
            </a:r>
            <a:r>
              <a:rPr lang="en-IN" sz="1600" b="0" i="0" u="none" strike="noStrike" dirty="0">
                <a:solidFill>
                  <a:srgbClr val="000000"/>
                </a:solidFill>
                <a:effectLst/>
                <a:latin typeface="Times New Roman" panose="02020603050405020304" pitchFamily="18" charset="0"/>
              </a:rPr>
              <a:t>, "Digital Twin as a Decision Support Tool for Airport Traffic Control," 2020 61st International Scientific Conference on Information Technology and Management Science of Riga Technical University (ITMS), Riga, Latvia, 2020, pp. 1-5, </a:t>
            </a:r>
            <a:r>
              <a:rPr lang="en-IN" sz="1600" b="0" i="0" u="none" strike="noStrike" dirty="0" err="1">
                <a:solidFill>
                  <a:srgbClr val="000000"/>
                </a:solidFill>
                <a:effectLst/>
                <a:latin typeface="Times New Roman" panose="02020603050405020304" pitchFamily="18" charset="0"/>
              </a:rPr>
              <a:t>doi</a:t>
            </a:r>
            <a:r>
              <a:rPr lang="en-IN" sz="1600" b="0" i="0" u="none" strike="noStrike" dirty="0">
                <a:solidFill>
                  <a:srgbClr val="000000"/>
                </a:solidFill>
                <a:effectLst/>
                <a:latin typeface="Times New Roman" panose="02020603050405020304" pitchFamily="18" charset="0"/>
              </a:rPr>
              <a:t>: 10.1109/ITMS51158.2020.9259294.</a:t>
            </a:r>
          </a:p>
          <a:p>
            <a:pPr algn="just"/>
            <a:r>
              <a:rPr lang="en-IN" sz="1600" b="0" i="0" u="none" strike="noStrike" dirty="0">
                <a:solidFill>
                  <a:srgbClr val="000000"/>
                </a:solidFill>
                <a:effectLst/>
                <a:latin typeface="Times New Roman" panose="02020603050405020304" pitchFamily="18" charset="0"/>
              </a:rPr>
              <a:t>F. Wang, X. Sun, X. He, F. </a:t>
            </a:r>
            <a:r>
              <a:rPr lang="en-IN" sz="1600" b="0" i="0" u="none" strike="noStrike" dirty="0" err="1">
                <a:solidFill>
                  <a:srgbClr val="000000"/>
                </a:solidFill>
                <a:effectLst/>
                <a:latin typeface="Times New Roman" panose="02020603050405020304" pitchFamily="18" charset="0"/>
              </a:rPr>
              <a:t>Zhuo</a:t>
            </a:r>
            <a:r>
              <a:rPr lang="en-IN" sz="1600" b="0" i="0" u="none" strike="noStrike" dirty="0">
                <a:solidFill>
                  <a:srgbClr val="000000"/>
                </a:solidFill>
                <a:effectLst/>
                <a:latin typeface="Times New Roman" panose="02020603050405020304" pitchFamily="18" charset="0"/>
              </a:rPr>
              <a:t> and H. Yi, "Research on Energy Optimal Control Strategy of DC PV-Energy Storage System for Unmanned Aerial Vehicle," in IEEE Journal of Emerging and Selected Topics in Power Electronics, vol. 9, no. 3, pp. 2643-2651, June 2021, </a:t>
            </a:r>
            <a:r>
              <a:rPr lang="en-IN" sz="1600" b="0" i="0" u="none" strike="noStrike" dirty="0" err="1">
                <a:solidFill>
                  <a:srgbClr val="000000"/>
                </a:solidFill>
                <a:effectLst/>
                <a:latin typeface="Times New Roman" panose="02020603050405020304" pitchFamily="18" charset="0"/>
              </a:rPr>
              <a:t>doi</a:t>
            </a:r>
            <a:r>
              <a:rPr lang="en-IN" sz="1600" b="0" i="0" u="none" strike="noStrike" dirty="0">
                <a:solidFill>
                  <a:srgbClr val="000000"/>
                </a:solidFill>
                <a:effectLst/>
                <a:latin typeface="Times New Roman" panose="02020603050405020304" pitchFamily="18" charset="0"/>
              </a:rPr>
              <a:t>: 10.1109/JESTPE.2020.2983597.</a:t>
            </a:r>
            <a:endParaRPr lang="en-IN" sz="1600" dirty="0">
              <a:solidFill>
                <a:srgbClr val="000000"/>
              </a:solidFill>
              <a:latin typeface="Times New Roman" panose="02020603050405020304" pitchFamily="18" charset="0"/>
            </a:endParaRPr>
          </a:p>
          <a:p>
            <a:pPr algn="just"/>
            <a:r>
              <a:rPr lang="en-IN" sz="1600" b="0" i="0" u="none" strike="noStrike" dirty="0">
                <a:solidFill>
                  <a:srgbClr val="000000"/>
                </a:solidFill>
                <a:effectLst/>
                <a:latin typeface="Times New Roman" panose="02020603050405020304" pitchFamily="18" charset="0"/>
              </a:rPr>
              <a:t>I. </a:t>
            </a:r>
            <a:r>
              <a:rPr lang="en-IN" sz="1600" b="0" i="0" u="none" strike="noStrike" dirty="0" err="1">
                <a:solidFill>
                  <a:srgbClr val="000000"/>
                </a:solidFill>
                <a:effectLst/>
                <a:latin typeface="Times New Roman" panose="02020603050405020304" pitchFamily="18" charset="0"/>
              </a:rPr>
              <a:t>Tikanmäki</a:t>
            </a:r>
            <a:r>
              <a:rPr lang="en-IN" sz="1600" b="0" i="0" u="none" strike="noStrike" dirty="0">
                <a:solidFill>
                  <a:srgbClr val="000000"/>
                </a:solidFill>
                <a:effectLst/>
                <a:latin typeface="Times New Roman" panose="02020603050405020304" pitchFamily="18" charset="0"/>
              </a:rPr>
              <a:t>, J. </a:t>
            </a:r>
            <a:r>
              <a:rPr lang="en-IN" sz="1600" b="0" i="0" u="none" strike="noStrike" dirty="0" err="1">
                <a:solidFill>
                  <a:srgbClr val="000000"/>
                </a:solidFill>
                <a:effectLst/>
                <a:latin typeface="Times New Roman" panose="02020603050405020304" pitchFamily="18" charset="0"/>
              </a:rPr>
              <a:t>Räsänen</a:t>
            </a:r>
            <a:r>
              <a:rPr lang="en-IN" sz="1600" b="0" i="0" u="none" strike="noStrike" dirty="0">
                <a:solidFill>
                  <a:srgbClr val="000000"/>
                </a:solidFill>
                <a:effectLst/>
                <a:latin typeface="Times New Roman" panose="02020603050405020304" pitchFamily="18" charset="0"/>
              </a:rPr>
              <a:t> and H. </a:t>
            </a:r>
            <a:r>
              <a:rPr lang="en-IN" sz="1600" b="0" i="0" u="none" strike="noStrike" dirty="0" err="1">
                <a:solidFill>
                  <a:srgbClr val="000000"/>
                </a:solidFill>
                <a:effectLst/>
                <a:latin typeface="Times New Roman" panose="02020603050405020304" pitchFamily="18" charset="0"/>
              </a:rPr>
              <a:t>Ruoslahti</a:t>
            </a:r>
            <a:r>
              <a:rPr lang="en-IN" sz="1600" b="0" i="0" u="none" strike="noStrike" dirty="0">
                <a:solidFill>
                  <a:srgbClr val="000000"/>
                </a:solidFill>
                <a:effectLst/>
                <a:latin typeface="Times New Roman" panose="02020603050405020304" pitchFamily="18" charset="0"/>
              </a:rPr>
              <a:t>, "Information Sharing Networks for European Land and Maritime Border Authorities," 2022 26th International Conference on Circuits, Systems, Communications and Computers (CSCC), Crete, Greece, 2022, pp. 149-160, </a:t>
            </a:r>
            <a:r>
              <a:rPr lang="en-IN" sz="1600" b="0" i="0" u="none" strike="noStrike" dirty="0" err="1">
                <a:solidFill>
                  <a:srgbClr val="000000"/>
                </a:solidFill>
                <a:effectLst/>
                <a:latin typeface="Times New Roman" panose="02020603050405020304" pitchFamily="18" charset="0"/>
              </a:rPr>
              <a:t>doi</a:t>
            </a:r>
            <a:r>
              <a:rPr lang="en-IN" sz="1600" b="0" i="0" u="none" strike="noStrike" dirty="0">
                <a:solidFill>
                  <a:srgbClr val="000000"/>
                </a:solidFill>
                <a:effectLst/>
                <a:latin typeface="Times New Roman" panose="02020603050405020304" pitchFamily="18" charset="0"/>
              </a:rPr>
              <a:t>: 10.1109/CSCC55931.2022.00035.</a:t>
            </a:r>
          </a:p>
          <a:p>
            <a:pPr algn="just"/>
            <a:r>
              <a:rPr lang="en-IN" sz="1600" b="0" i="0" u="none" strike="noStrike" dirty="0">
                <a:solidFill>
                  <a:srgbClr val="000000"/>
                </a:solidFill>
                <a:effectLst/>
                <a:latin typeface="Times New Roman" panose="02020603050405020304" pitchFamily="18" charset="0"/>
              </a:rPr>
              <a:t>L. Junaid, K. Bilal, J. Shuja, A. O. Balogun and J. J. P. C. Rodrigues, "Blockchain-Enabled Framework for Transparent Land Lease and Mortgage Management," in IEEE Access, vol. 12, pp. 54005-54018, 2024, </a:t>
            </a:r>
            <a:r>
              <a:rPr lang="en-IN" sz="1600" b="0" i="0" u="none" strike="noStrike" dirty="0" err="1">
                <a:solidFill>
                  <a:srgbClr val="000000"/>
                </a:solidFill>
                <a:effectLst/>
                <a:latin typeface="Times New Roman" panose="02020603050405020304" pitchFamily="18" charset="0"/>
              </a:rPr>
              <a:t>doi</a:t>
            </a:r>
            <a:r>
              <a:rPr lang="en-IN" sz="1600" b="0" i="0" u="none" strike="noStrike" dirty="0">
                <a:solidFill>
                  <a:srgbClr val="000000"/>
                </a:solidFill>
                <a:effectLst/>
                <a:latin typeface="Times New Roman" panose="02020603050405020304" pitchFamily="18" charset="0"/>
              </a:rPr>
              <a:t>: 10.1109/ACCESS.2024.3388248.</a:t>
            </a:r>
          </a:p>
          <a:p>
            <a:pPr algn="just"/>
            <a:endParaRPr lang="en-IN" sz="1600" dirty="0">
              <a:solidFill>
                <a:srgbClr val="000000"/>
              </a:solidFill>
              <a:latin typeface="Times New Roman" panose="02020603050405020304" pitchFamily="18" charset="0"/>
            </a:endParaRPr>
          </a:p>
          <a:p>
            <a:pPr algn="just"/>
            <a:endParaRPr lang="en-IN" sz="1800" b="0" i="0" u="none" strike="noStrike" dirty="0">
              <a:solidFill>
                <a:srgbClr val="000000"/>
              </a:solidFill>
              <a:effectLst/>
              <a:latin typeface="Times New Roman" panose="02020603050405020304" pitchFamily="18" charset="0"/>
            </a:endParaRPr>
          </a:p>
        </p:txBody>
      </p:sp>
      <p:sp>
        <p:nvSpPr>
          <p:cNvPr id="4" name="Date Placeholder 3">
            <a:extLst>
              <a:ext uri="{FF2B5EF4-FFF2-40B4-BE49-F238E27FC236}">
                <a16:creationId xmlns:a16="http://schemas.microsoft.com/office/drawing/2014/main" id="{67F316BF-CCF0-BEDA-6BCA-4413337062BA}"/>
              </a:ext>
            </a:extLst>
          </p:cNvPr>
          <p:cNvSpPr>
            <a:spLocks noGrp="1"/>
          </p:cNvSpPr>
          <p:nvPr>
            <p:ph type="dt" sz="half" idx="10"/>
          </p:nvPr>
        </p:nvSpPr>
        <p:spPr/>
        <p:txBody>
          <a:bodyPr/>
          <a:lstStyle/>
          <a:p>
            <a:fld id="{EB7275DB-6D13-480B-AC77-F5019BDC5287}" type="datetime3">
              <a:rPr lang="en-US" smtClean="0"/>
              <a:t>26 July 2024</a:t>
            </a:fld>
            <a:endParaRPr lang="en-US"/>
          </a:p>
        </p:txBody>
      </p:sp>
      <p:sp>
        <p:nvSpPr>
          <p:cNvPr id="5" name="Footer Placeholder 4">
            <a:extLst>
              <a:ext uri="{FF2B5EF4-FFF2-40B4-BE49-F238E27FC236}">
                <a16:creationId xmlns:a16="http://schemas.microsoft.com/office/drawing/2014/main" id="{22B4F784-638C-659D-C259-709657E1FB35}"/>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75CFB7B1-6727-70E1-F12C-2C207E91BBC8}"/>
              </a:ext>
            </a:extLst>
          </p:cNvPr>
          <p:cNvSpPr>
            <a:spLocks noGrp="1"/>
          </p:cNvSpPr>
          <p:nvPr>
            <p:ph type="sldNum" sz="quarter" idx="12"/>
          </p:nvPr>
        </p:nvSpPr>
        <p:spPr/>
        <p:txBody>
          <a:bodyPr/>
          <a:lstStyle/>
          <a:p>
            <a:fld id="{7B28076C-CE04-4A00-BFAA-A90EA8355859}" type="slidenum">
              <a:rPr lang="en-US" smtClean="0"/>
              <a:pPr/>
              <a:t>20</a:t>
            </a:fld>
            <a:endParaRPr lang="en-US"/>
          </a:p>
        </p:txBody>
      </p:sp>
    </p:spTree>
    <p:extLst>
      <p:ext uri="{BB962C8B-B14F-4D97-AF65-F5344CB8AC3E}">
        <p14:creationId xmlns:p14="http://schemas.microsoft.com/office/powerpoint/2010/main" val="2119204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0BE4A-5CBB-6FA2-0046-3B9DA71E5823}"/>
              </a:ext>
            </a:extLst>
          </p:cNvPr>
          <p:cNvSpPr>
            <a:spLocks noGrp="1"/>
          </p:cNvSpPr>
          <p:nvPr>
            <p:ph type="title"/>
          </p:nvPr>
        </p:nvSpPr>
        <p:spPr>
          <a:xfrm>
            <a:off x="304800" y="160337"/>
            <a:ext cx="8610600" cy="1058863"/>
          </a:xfrm>
        </p:spPr>
        <p:txBody>
          <a:bodyPr/>
          <a:lstStyle/>
          <a:p>
            <a:endParaRPr lang="en-US"/>
          </a:p>
        </p:txBody>
      </p:sp>
      <p:sp>
        <p:nvSpPr>
          <p:cNvPr id="3" name="Content Placeholder 2">
            <a:extLst>
              <a:ext uri="{FF2B5EF4-FFF2-40B4-BE49-F238E27FC236}">
                <a16:creationId xmlns:a16="http://schemas.microsoft.com/office/drawing/2014/main" id="{18967264-D6B4-C54F-2CBE-C4158F4C0532}"/>
              </a:ext>
            </a:extLst>
          </p:cNvPr>
          <p:cNvSpPr>
            <a:spLocks noGrp="1"/>
          </p:cNvSpPr>
          <p:nvPr>
            <p:ph idx="1"/>
          </p:nvPr>
        </p:nvSpPr>
        <p:spPr/>
        <p:txBody>
          <a:bodyPr/>
          <a:lstStyle/>
          <a:p>
            <a:pPr algn="just"/>
            <a:r>
              <a:rPr lang="en-IN" sz="1600" b="0" i="0" u="none" strike="noStrike" dirty="0">
                <a:solidFill>
                  <a:srgbClr val="000000"/>
                </a:solidFill>
                <a:effectLst/>
                <a:latin typeface="Times New Roman" panose="02020603050405020304" pitchFamily="18" charset="0"/>
              </a:rPr>
              <a:t>L. W. D. C. </a:t>
            </a:r>
            <a:r>
              <a:rPr lang="en-IN" sz="1600" b="0" i="0" u="none" strike="noStrike" dirty="0" err="1">
                <a:solidFill>
                  <a:srgbClr val="000000"/>
                </a:solidFill>
                <a:effectLst/>
                <a:latin typeface="Times New Roman" panose="02020603050405020304" pitchFamily="18" charset="0"/>
              </a:rPr>
              <a:t>Jayabodhi</a:t>
            </a:r>
            <a:r>
              <a:rPr lang="en-IN" sz="1600" b="0" i="0" u="none" strike="noStrike" dirty="0">
                <a:solidFill>
                  <a:srgbClr val="000000"/>
                </a:solidFill>
                <a:effectLst/>
                <a:latin typeface="Times New Roman" panose="02020603050405020304" pitchFamily="18" charset="0"/>
              </a:rPr>
              <a:t>, C. Rajapakse and J. M. D. Senanayake, "Minimization of fraudulent activities in land authentication through Blockchain-based system," 2020 International Research Conference on Smart Computing and Systems Engineering (SCSE), Colombo, Sri Lanka, 2020, pp. 68-74, </a:t>
            </a:r>
            <a:r>
              <a:rPr lang="en-IN" sz="1600" b="0" i="0" u="none" strike="noStrike" dirty="0" err="1">
                <a:solidFill>
                  <a:srgbClr val="000000"/>
                </a:solidFill>
                <a:effectLst/>
                <a:latin typeface="Times New Roman" panose="02020603050405020304" pitchFamily="18" charset="0"/>
              </a:rPr>
              <a:t>doi</a:t>
            </a:r>
            <a:r>
              <a:rPr lang="en-IN" sz="1600" b="0" i="0" u="none" strike="noStrike" dirty="0">
                <a:solidFill>
                  <a:srgbClr val="000000"/>
                </a:solidFill>
                <a:effectLst/>
                <a:latin typeface="Times New Roman" panose="02020603050405020304" pitchFamily="18" charset="0"/>
              </a:rPr>
              <a:t>: 10.1109/SCSE49731.2020.9313057</a:t>
            </a:r>
            <a:r>
              <a:rPr lang="en-US" sz="1600" b="0" i="0" u="none" strike="noStrike" dirty="0">
                <a:solidFill>
                  <a:srgbClr val="000000"/>
                </a:solidFill>
                <a:effectLst/>
                <a:latin typeface="Arial" panose="020B0604020202020204" pitchFamily="34" charset="0"/>
                <a:cs typeface="Arial" panose="020B0604020202020204" pitchFamily="34" charset="0"/>
              </a:rPr>
              <a:t>.</a:t>
            </a:r>
          </a:p>
          <a:p>
            <a:pPr marL="0" indent="0">
              <a:buNone/>
            </a:pPr>
            <a:endParaRPr lang="en-US" sz="1600" b="0" i="0" u="none" strike="noStrike" dirty="0">
              <a:solidFill>
                <a:srgbClr val="000000"/>
              </a:solidFill>
              <a:effectLst/>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4013997D-FAC6-C22F-DD07-34FA11732EBC}"/>
              </a:ext>
            </a:extLst>
          </p:cNvPr>
          <p:cNvSpPr>
            <a:spLocks noGrp="1"/>
          </p:cNvSpPr>
          <p:nvPr>
            <p:ph type="dt" sz="half" idx="10"/>
          </p:nvPr>
        </p:nvSpPr>
        <p:spPr/>
        <p:txBody>
          <a:bodyPr/>
          <a:lstStyle/>
          <a:p>
            <a:fld id="{EB7275DB-6D13-480B-AC77-F5019BDC5287}" type="datetime3">
              <a:rPr lang="en-US" smtClean="0"/>
              <a:t>26 July 2024</a:t>
            </a:fld>
            <a:endParaRPr lang="en-US"/>
          </a:p>
        </p:txBody>
      </p:sp>
      <p:sp>
        <p:nvSpPr>
          <p:cNvPr id="5" name="Footer Placeholder 4">
            <a:extLst>
              <a:ext uri="{FF2B5EF4-FFF2-40B4-BE49-F238E27FC236}">
                <a16:creationId xmlns:a16="http://schemas.microsoft.com/office/drawing/2014/main" id="{515CCBF8-9B2A-6C60-DF26-A031A4B5BA12}"/>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D4D078DE-40F3-A8C7-6863-84A7A44A3213}"/>
              </a:ext>
            </a:extLst>
          </p:cNvPr>
          <p:cNvSpPr>
            <a:spLocks noGrp="1"/>
          </p:cNvSpPr>
          <p:nvPr>
            <p:ph type="sldNum" sz="quarter" idx="12"/>
          </p:nvPr>
        </p:nvSpPr>
        <p:spPr/>
        <p:txBody>
          <a:bodyPr/>
          <a:lstStyle/>
          <a:p>
            <a:fld id="{7B28076C-CE04-4A00-BFAA-A90EA8355859}" type="slidenum">
              <a:rPr lang="en-US" smtClean="0"/>
              <a:pPr/>
              <a:t>21</a:t>
            </a:fld>
            <a:endParaRPr lang="en-US"/>
          </a:p>
        </p:txBody>
      </p:sp>
    </p:spTree>
    <p:extLst>
      <p:ext uri="{BB962C8B-B14F-4D97-AF65-F5344CB8AC3E}">
        <p14:creationId xmlns:p14="http://schemas.microsoft.com/office/powerpoint/2010/main" val="1631637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THANK YOU</a:t>
            </a:r>
          </a:p>
        </p:txBody>
      </p:sp>
      <p:sp>
        <p:nvSpPr>
          <p:cNvPr id="3" name="Date Placeholder 2"/>
          <p:cNvSpPr>
            <a:spLocks noGrp="1"/>
          </p:cNvSpPr>
          <p:nvPr>
            <p:ph type="dt" sz="half" idx="10"/>
          </p:nvPr>
        </p:nvSpPr>
        <p:spPr/>
        <p:txBody>
          <a:bodyPr/>
          <a:lstStyle/>
          <a:p>
            <a:fld id="{9FE8A9F4-4DB3-4EF1-A315-68E41BB689F2}" type="datetime3">
              <a:rPr lang="en-US" smtClean="0"/>
              <a:t>26 July 2024</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22</a:t>
            </a:fld>
            <a:endParaRPr lang="en-US"/>
          </a:p>
        </p:txBody>
      </p:sp>
      <p:sp>
        <p:nvSpPr>
          <p:cNvPr id="6" name="Rectangle 5"/>
          <p:cNvSpPr/>
          <p:nvPr/>
        </p:nvSpPr>
        <p:spPr>
          <a:xfrm>
            <a:off x="609600" y="2690336"/>
            <a:ext cx="7918940" cy="1384995"/>
          </a:xfrm>
          <a:prstGeom prst="rect">
            <a:avLst/>
          </a:prstGeom>
        </p:spPr>
        <p:txBody>
          <a:bodyPr wrap="square">
            <a:spAutoFit/>
          </a:bodyPr>
          <a:lstStyle/>
          <a:p>
            <a:pPr algn="just"/>
            <a:r>
              <a:rPr lang="en-IN" sz="2800" dirty="0"/>
              <a:t>We thank God, Our Department, Guide, Panel Members, Supportive Professors and all Technical and non Technical staff who helped us in our Project.</a:t>
            </a:r>
          </a:p>
        </p:txBody>
      </p:sp>
    </p:spTree>
    <p:extLst>
      <p:ext uri="{BB962C8B-B14F-4D97-AF65-F5344CB8AC3E}">
        <p14:creationId xmlns:p14="http://schemas.microsoft.com/office/powerpoint/2010/main" val="1111329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IN" sz="3600" dirty="0">
                <a:cs typeface="Arial" panose="020B0604020202020204" pitchFamily="34" charset="0"/>
              </a:rPr>
              <a:t>ABSTRACT</a:t>
            </a:r>
          </a:p>
        </p:txBody>
      </p:sp>
      <p:sp>
        <p:nvSpPr>
          <p:cNvPr id="3" name="Content Placeholder 2">
            <a:extLst>
              <a:ext uri="{FF2B5EF4-FFF2-40B4-BE49-F238E27FC236}">
                <a16:creationId xmlns:a16="http://schemas.microsoft.com/office/drawing/2014/main" id="{EFBE04FF-969B-1EF5-3CD5-8CCB83BBC128}"/>
              </a:ext>
            </a:extLst>
          </p:cNvPr>
          <p:cNvSpPr>
            <a:spLocks noGrp="1"/>
          </p:cNvSpPr>
          <p:nvPr>
            <p:ph idx="1"/>
          </p:nvPr>
        </p:nvSpPr>
        <p:spPr>
          <a:xfrm>
            <a:off x="457200" y="1600200"/>
            <a:ext cx="8382000" cy="4756150"/>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The Centralized Land Management System (CLMS) is an advanced digital platform designed to streamline and enhance land management processes. By integrating geospatial technology, blockchain, and data analytics, CLMS provides a comprehensive solution for managing land records, transactions, and related administrative tasks. The system ensures transparency, security, and efficiency by utilizing blockchain for immutable record-keeping and GIS for precise land mapping. Users can access real-time data on land ownership, boundaries, and usage, facilitating informed decision-making for government agencies, developers, and landowners. Automated workflows and digital documentation reduce bureaucratic delays and minimize errors. Additionally, the system supports remote access, enabling stakeholders to manage land assets from anywhere. CLMS’s innovative approach addresses common challenges in land management, such as fraud, disputes, and inefficient resource allocation, </a:t>
            </a:r>
            <a:r>
              <a:rPr lang="en-US" sz="1800">
                <a:latin typeface="Times New Roman" panose="02020603050405020304" pitchFamily="18" charset="0"/>
                <a:cs typeface="Times New Roman" panose="02020603050405020304" pitchFamily="18" charset="0"/>
              </a:rPr>
              <a:t>promoting sustainable development </a:t>
            </a:r>
            <a:r>
              <a:rPr lang="en-US" sz="1800" dirty="0">
                <a:latin typeface="Times New Roman" panose="02020603050405020304" pitchFamily="18" charset="0"/>
                <a:cs typeface="Times New Roman" panose="02020603050405020304" pitchFamily="18" charset="0"/>
              </a:rPr>
              <a:t>and optimal land utilization.</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3B1C548D-CF43-4BC8-83D8-88CF4E87D1EF}" type="datetime3">
              <a:rPr lang="en-US" smtClean="0"/>
              <a:t>26 July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a:t>School of Computing - CSE</a:t>
            </a:r>
            <a:endParaRPr lang="en-US" dirty="0"/>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3</a:t>
            </a:fld>
            <a:endParaRPr lang="en-US" dirty="0"/>
          </a:p>
        </p:txBody>
      </p:sp>
    </p:spTree>
    <p:extLst>
      <p:ext uri="{BB962C8B-B14F-4D97-AF65-F5344CB8AC3E}">
        <p14:creationId xmlns:p14="http://schemas.microsoft.com/office/powerpoint/2010/main" val="208756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lnSpcReduction="10000"/>
          </a:bodyPr>
          <a:lstStyle/>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A Centralized Land Management System is a comprehensive platform designed to streamline and improve the management of land resources within a specific region or jurisdiction. This system integrates various functionalities such as land registration, land use planning, land valuation, and land administration processes into a centralized database for efficient monitoring and decision-making.</a:t>
            </a:r>
            <a:endParaRPr lang="en-US" sz="1600" b="0" i="0" u="none" strike="noStrike" dirty="0">
              <a:solidFill>
                <a:srgbClr val="000000"/>
              </a:solidFill>
              <a:effectLst/>
              <a:latin typeface="Arial" panose="020B0604020202020204" pitchFamily="34" charset="0"/>
              <a:cs typeface="Arial" panose="020B0604020202020204" pitchFamily="34" charset="0"/>
            </a:endParaRPr>
          </a:p>
          <a:p>
            <a:pPr marL="0" indent="0" rtl="0">
              <a:spcBef>
                <a:spcPts val="0"/>
              </a:spcBef>
              <a:spcAft>
                <a:spcPts val="0"/>
              </a:spcAft>
              <a:buNone/>
            </a:pPr>
            <a:endParaRPr lang="en-US" sz="1600" b="0" dirty="0">
              <a:effectLst/>
              <a:latin typeface="Arial" panose="020B0604020202020204" pitchFamily="34" charset="0"/>
              <a:cs typeface="Arial" panose="020B0604020202020204" pitchFamily="34" charset="0"/>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Key features of a Centralized Land Management System include the ability to accurately map and catalog land parcels, track ownership and usage information, automate land transaction processes, and provide real-time updates on land-related activities. This system enables better coordination between government agencies, landowners, and stakeholders, leading to more transparent and accountable land management practices.</a:t>
            </a:r>
            <a:endParaRPr lang="en-US" sz="1600" b="0" i="0" u="none" strike="noStrike" dirty="0">
              <a:solidFill>
                <a:srgbClr val="000000"/>
              </a:solidFill>
              <a:effectLst/>
              <a:latin typeface="Arial" panose="020B0604020202020204" pitchFamily="34" charset="0"/>
              <a:cs typeface="Arial" panose="020B0604020202020204" pitchFamily="34" charset="0"/>
            </a:endParaRPr>
          </a:p>
          <a:p>
            <a:pPr marL="0" indent="0" rtl="0">
              <a:spcBef>
                <a:spcPts val="0"/>
              </a:spcBef>
              <a:spcAft>
                <a:spcPts val="0"/>
              </a:spcAft>
              <a:buNone/>
            </a:pPr>
            <a:endParaRPr lang="en-US" sz="1600" b="0" dirty="0">
              <a:effectLst/>
              <a:latin typeface="Arial" panose="020B0604020202020204" pitchFamily="34" charset="0"/>
              <a:cs typeface="Arial" panose="020B0604020202020204" pitchFamily="34" charset="0"/>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Overall, a Centralized Land Management System aims to enhance land governance, promote sustainable land development, reduce discrepancies and conflicts over land ownership, and facilitate economic growth through efficient land utilization and allocation.</a:t>
            </a:r>
            <a:endParaRPr lang="en-US" sz="1600" b="0" dirty="0">
              <a:effectLst/>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4259E4DB-F4A9-4B55-8A4A-2E7F131B9C3D}" type="datetime3">
              <a:rPr lang="en-US" smtClean="0"/>
              <a:t>26 July 2024</a:t>
            </a:fld>
            <a:endParaRPr lang="en-US" dirty="0"/>
          </a:p>
        </p:txBody>
      </p:sp>
      <p:sp>
        <p:nvSpPr>
          <p:cNvPr id="5" name="Footer Placeholder 4"/>
          <p:cNvSpPr>
            <a:spLocks noGrp="1"/>
          </p:cNvSpPr>
          <p:nvPr>
            <p:ph type="ftr" sz="quarter" idx="11"/>
          </p:nvPr>
        </p:nvSpPr>
        <p:spPr/>
        <p:txBody>
          <a:bodyPr/>
          <a:lstStyle/>
          <a:p>
            <a:r>
              <a:rPr lang="en-US" dirty="0"/>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2689403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IN" sz="3600" dirty="0">
                <a:cs typeface="Arial" panose="020B0604020202020204" pitchFamily="34" charset="0"/>
              </a:rPr>
              <a:t>LITERATURE SURVEY(1/10)</a:t>
            </a:r>
          </a:p>
        </p:txBody>
      </p:sp>
      <p:sp>
        <p:nvSpPr>
          <p:cNvPr id="3" name="Content Placeholder 2">
            <a:extLst>
              <a:ext uri="{FF2B5EF4-FFF2-40B4-BE49-F238E27FC236}">
                <a16:creationId xmlns:a16="http://schemas.microsoft.com/office/drawing/2014/main" id="{EFBE04FF-969B-1EF5-3CD5-8CCB83BBC128}"/>
              </a:ext>
            </a:extLst>
          </p:cNvPr>
          <p:cNvSpPr>
            <a:spLocks noGrp="1"/>
          </p:cNvSpPr>
          <p:nvPr>
            <p:ph idx="1"/>
          </p:nvPr>
        </p:nvSpPr>
        <p:spPr>
          <a:xfrm>
            <a:off x="457200" y="1524000"/>
            <a:ext cx="8229600" cy="4572000"/>
          </a:xfrm>
        </p:spPr>
        <p:txBody>
          <a:bodyPr>
            <a:noAutofit/>
          </a:bodyPr>
          <a:lstStyle/>
          <a:p>
            <a:pPr algn="just" rtl="0">
              <a:spcBef>
                <a:spcPts val="0"/>
              </a:spcBef>
              <a:spcAft>
                <a:spcPts val="0"/>
              </a:spcAft>
            </a:pPr>
            <a:r>
              <a:rPr lang="en-IN" sz="1600" b="1" i="0" u="none" strike="noStrike" dirty="0">
                <a:solidFill>
                  <a:srgbClr val="000000"/>
                </a:solidFill>
                <a:effectLst/>
                <a:latin typeface="Times New Roman" panose="02020603050405020304" pitchFamily="18" charset="0"/>
              </a:rPr>
              <a:t>L. W. D. C. </a:t>
            </a:r>
            <a:r>
              <a:rPr lang="en-IN" sz="1600" b="1" i="0" u="none" strike="noStrike" dirty="0" err="1">
                <a:solidFill>
                  <a:srgbClr val="000000"/>
                </a:solidFill>
                <a:effectLst/>
                <a:latin typeface="Times New Roman" panose="02020603050405020304" pitchFamily="18" charset="0"/>
              </a:rPr>
              <a:t>Jayabodhi</a:t>
            </a:r>
            <a:r>
              <a:rPr lang="en-IN" sz="1600" b="1" i="0" u="none" strike="noStrike" dirty="0">
                <a:solidFill>
                  <a:srgbClr val="000000"/>
                </a:solidFill>
                <a:effectLst/>
                <a:latin typeface="Times New Roman" panose="02020603050405020304" pitchFamily="18" charset="0"/>
              </a:rPr>
              <a:t>, C. Rajapakse and J. M. D. Senanayake, "Minimization of fraudulent activities in land authentication through Blockchain-based system," 2020 International Research Conference on Smart Computing and Systems Engineering (SCSE), Colombo, Sri Lanka, 2020, pp. 68-74, </a:t>
            </a:r>
            <a:r>
              <a:rPr lang="en-IN" sz="1600" b="1" i="0" u="none" strike="noStrike" dirty="0" err="1">
                <a:solidFill>
                  <a:srgbClr val="000000"/>
                </a:solidFill>
                <a:effectLst/>
                <a:latin typeface="Times New Roman" panose="02020603050405020304" pitchFamily="18" charset="0"/>
              </a:rPr>
              <a:t>doi</a:t>
            </a:r>
            <a:r>
              <a:rPr lang="en-IN" sz="1600" b="1" i="0" u="none" strike="noStrike" dirty="0">
                <a:solidFill>
                  <a:srgbClr val="000000"/>
                </a:solidFill>
                <a:effectLst/>
                <a:latin typeface="Times New Roman" panose="02020603050405020304" pitchFamily="18" charset="0"/>
              </a:rPr>
              <a:t>: 10.1109/SCSE49731.2020.9313057.</a:t>
            </a:r>
            <a:endParaRPr lang="en-US" sz="1600" b="1" i="0" u="none" strike="noStrike" dirty="0">
              <a:solidFill>
                <a:srgbClr val="000000"/>
              </a:solidFill>
              <a:effectLst/>
              <a:latin typeface="Arial" panose="020B0604020202020204" pitchFamily="34" charset="0"/>
              <a:cs typeface="Arial" panose="020B0604020202020204" pitchFamily="34" charset="0"/>
            </a:endParaRPr>
          </a:p>
          <a:p>
            <a:pPr marL="0" indent="0" algn="just" rtl="0">
              <a:spcBef>
                <a:spcPts val="0"/>
              </a:spcBef>
              <a:spcAft>
                <a:spcPts val="0"/>
              </a:spcAft>
              <a:buNone/>
            </a:pPr>
            <a:endParaRPr lang="en-US" sz="1600" b="1" i="0" u="none" strike="noStrike" dirty="0">
              <a:solidFill>
                <a:srgbClr val="000000"/>
              </a:solidFill>
              <a:effectLst/>
              <a:latin typeface="Arial" panose="020B0604020202020204" pitchFamily="34" charset="0"/>
              <a:cs typeface="Arial" panose="020B0604020202020204" pitchFamily="34" charset="0"/>
            </a:endParaRPr>
          </a:p>
          <a:p>
            <a:pPr algn="just" rtl="0">
              <a:spcBef>
                <a:spcPts val="0"/>
              </a:spcBef>
              <a:spcAft>
                <a:spcPts val="0"/>
              </a:spcAft>
            </a:pPr>
            <a:r>
              <a:rPr lang="en-US" sz="1600" b="0" i="0" u="none" strike="noStrike" dirty="0">
                <a:solidFill>
                  <a:srgbClr val="000000"/>
                </a:solidFill>
                <a:effectLst/>
                <a:latin typeface="Times New Roman" panose="02020603050405020304" pitchFamily="18" charset="0"/>
              </a:rPr>
              <a:t>Description: Minimization of fraudulent activities in land authentication is achieved through implementing a secure and transparent Blockchain-based system which ensures reliable verification of transactions, preventing unauthorized alterations and ensuring trustworthiness in land ownership records.</a:t>
            </a:r>
            <a:endParaRPr lang="en-US" sz="1600" dirty="0">
              <a:solidFill>
                <a:srgbClr val="000000"/>
              </a:solidFill>
              <a:latin typeface="Arial" panose="020B0604020202020204" pitchFamily="34" charset="0"/>
              <a:cs typeface="Arial" panose="020B0604020202020204" pitchFamily="34" charset="0"/>
            </a:endParaRPr>
          </a:p>
          <a:p>
            <a:pPr marL="0" indent="0" rtl="0">
              <a:spcBef>
                <a:spcPts val="0"/>
              </a:spcBef>
              <a:spcAft>
                <a:spcPts val="0"/>
              </a:spcAft>
              <a:buNone/>
            </a:pPr>
            <a:endParaRPr lang="en-US" sz="1600" dirty="0">
              <a:solidFill>
                <a:srgbClr val="000000"/>
              </a:solidFill>
              <a:latin typeface="Arial" panose="020B0604020202020204" pitchFamily="34" charset="0"/>
              <a:cs typeface="Arial" panose="020B0604020202020204" pitchFamily="34" charset="0"/>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rPr>
              <a:t>Merits:</a:t>
            </a:r>
            <a:endParaRPr lang="en-IN" sz="1600" b="0" dirty="0">
              <a:effectLst/>
            </a:endParaRPr>
          </a:p>
          <a:p>
            <a:pPr marL="0" indent="0" rtl="0">
              <a:spcBef>
                <a:spcPts val="0"/>
              </a:spcBef>
              <a:spcAft>
                <a:spcPts val="0"/>
              </a:spcAft>
              <a:buNone/>
            </a:pPr>
            <a:r>
              <a:rPr lang="en-IN" sz="1600" b="0" i="0" u="none" strike="noStrike" dirty="0">
                <a:solidFill>
                  <a:srgbClr val="000000"/>
                </a:solidFill>
                <a:effectLst/>
                <a:latin typeface="Times New Roman" panose="02020603050405020304" pitchFamily="18" charset="0"/>
              </a:rPr>
              <a:t>      Effectively handles class imbalance with ensemble pruning.</a:t>
            </a:r>
            <a:endParaRPr lang="en-IN" sz="1600" dirty="0"/>
          </a:p>
          <a:p>
            <a:pPr marL="0" indent="0" rtl="0">
              <a:spcBef>
                <a:spcPts val="0"/>
              </a:spcBef>
              <a:spcAft>
                <a:spcPts val="0"/>
              </a:spcAft>
              <a:buNone/>
            </a:pPr>
            <a:r>
              <a:rPr lang="en-IN" sz="1600" b="0" i="0" u="none" strike="noStrike" dirty="0">
                <a:solidFill>
                  <a:srgbClr val="000000"/>
                </a:solidFill>
                <a:effectLst/>
                <a:latin typeface="Times New Roman" panose="02020603050405020304" pitchFamily="18" charset="0"/>
              </a:rPr>
              <a:t>      Proposes a novel hyperparameter tuning algorithm.</a:t>
            </a:r>
            <a:endParaRPr lang="en-US" sz="1600" i="0" u="none" strike="noStrike" dirty="0">
              <a:solidFill>
                <a:srgbClr val="000000"/>
              </a:solidFill>
              <a:latin typeface="Arial" panose="020B0604020202020204" pitchFamily="34" charset="0"/>
              <a:cs typeface="Arial" panose="020B0604020202020204" pitchFamily="34" charset="0"/>
            </a:endParaRPr>
          </a:p>
          <a:p>
            <a:pPr marL="0" indent="0">
              <a:spcBef>
                <a:spcPts val="0"/>
              </a:spcBef>
              <a:buNone/>
            </a:pPr>
            <a:endParaRPr lang="en-US" sz="1600" b="0" dirty="0">
              <a:solidFill>
                <a:srgbClr val="000000"/>
              </a:solidFill>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Times New Roman" panose="02020603050405020304" pitchFamily="18" charset="0"/>
              </a:rPr>
              <a:t>Demerits:</a:t>
            </a:r>
            <a:endParaRPr lang="en-US" sz="1600" b="0" dirty="0">
              <a:effectLst/>
            </a:endParaRPr>
          </a:p>
          <a:p>
            <a:pPr marL="0" indent="0" rtl="0">
              <a:spcBef>
                <a:spcPts val="0"/>
              </a:spcBef>
              <a:spcAft>
                <a:spcPts val="0"/>
              </a:spcAft>
              <a:buNone/>
            </a:pPr>
            <a:r>
              <a:rPr lang="en-US" sz="1600" b="0" i="0" u="none" strike="noStrike" dirty="0">
                <a:solidFill>
                  <a:srgbClr val="000000"/>
                </a:solidFill>
                <a:effectLst/>
                <a:latin typeface="Times New Roman" panose="02020603050405020304" pitchFamily="18" charset="0"/>
              </a:rPr>
              <a:t>       No discussion on handling of hierarchical feature interactions</a:t>
            </a:r>
          </a:p>
          <a:p>
            <a:pPr marL="0" indent="0" rtl="0">
              <a:spcBef>
                <a:spcPts val="0"/>
              </a:spcBef>
              <a:spcAft>
                <a:spcPts val="0"/>
              </a:spcAft>
              <a:buNone/>
            </a:pPr>
            <a:r>
              <a:rPr lang="en-US" sz="1600" dirty="0">
                <a:solidFill>
                  <a:srgbClr val="000000"/>
                </a:solidFill>
                <a:latin typeface="Times New Roman" panose="02020603050405020304" pitchFamily="18" charset="0"/>
              </a:rPr>
              <a:t>       </a:t>
            </a:r>
            <a:r>
              <a:rPr lang="en-US" sz="1600" b="0" i="0" u="none" strike="noStrike" dirty="0">
                <a:solidFill>
                  <a:srgbClr val="000000"/>
                </a:solidFill>
                <a:effectLst/>
                <a:latin typeface="Times New Roman" panose="02020603050405020304" pitchFamily="18" charset="0"/>
              </a:rPr>
              <a:t>Insufficient investigation of model convergence.</a:t>
            </a:r>
            <a:endParaRPr lang="en-US" sz="1600" b="0" dirty="0">
              <a:effectLst/>
            </a:endParaRPr>
          </a:p>
          <a:p>
            <a:pPr marL="0" indent="0">
              <a:buNone/>
            </a:pPr>
            <a:br>
              <a:rPr lang="en-US" sz="800" dirty="0"/>
            </a:br>
            <a:endParaRPr lang="en-IN" sz="1050" b="0" dirty="0">
              <a:effectLst/>
            </a:endParaRP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1672C3CE-068D-457A-B129-FDDB32156C83}" type="datetime3">
              <a:rPr lang="en-US" smtClean="0"/>
              <a:t>26 July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a:t>School of Computing - CSE</a:t>
            </a:r>
            <a:endParaRPr lang="en-US" dirty="0"/>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5</a:t>
            </a:fld>
            <a:endParaRPr lang="en-US" dirty="0"/>
          </a:p>
        </p:txBody>
      </p:sp>
    </p:spTree>
    <p:extLst>
      <p:ext uri="{BB962C8B-B14F-4D97-AF65-F5344CB8AC3E}">
        <p14:creationId xmlns:p14="http://schemas.microsoft.com/office/powerpoint/2010/main" val="2589297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IN" sz="3600" dirty="0">
                <a:cs typeface="Arial" panose="020B0604020202020204" pitchFamily="34" charset="0"/>
              </a:rPr>
              <a:t>LITERATURE SURVEY(2/10)</a:t>
            </a:r>
          </a:p>
        </p:txBody>
      </p:sp>
      <p:sp>
        <p:nvSpPr>
          <p:cNvPr id="3" name="Content Placeholder 2">
            <a:extLst>
              <a:ext uri="{FF2B5EF4-FFF2-40B4-BE49-F238E27FC236}">
                <a16:creationId xmlns:a16="http://schemas.microsoft.com/office/drawing/2014/main" id="{EFBE04FF-969B-1EF5-3CD5-8CCB83BBC128}"/>
              </a:ext>
            </a:extLst>
          </p:cNvPr>
          <p:cNvSpPr>
            <a:spLocks noGrp="1"/>
          </p:cNvSpPr>
          <p:nvPr>
            <p:ph idx="1"/>
          </p:nvPr>
        </p:nvSpPr>
        <p:spPr>
          <a:xfrm>
            <a:off x="457200" y="1447800"/>
            <a:ext cx="8229600" cy="4908550"/>
          </a:xfrm>
        </p:spPr>
        <p:txBody>
          <a:bodyPr>
            <a:noAutofit/>
          </a:bodyPr>
          <a:lstStyle/>
          <a:p>
            <a:pPr algn="just" rtl="0">
              <a:spcBef>
                <a:spcPts val="0"/>
              </a:spcBef>
              <a:spcAft>
                <a:spcPts val="0"/>
              </a:spcAft>
            </a:pPr>
            <a:r>
              <a:rPr lang="en-IN" sz="1600" b="1" i="0" u="none" strike="noStrike" dirty="0">
                <a:solidFill>
                  <a:srgbClr val="000000"/>
                </a:solidFill>
                <a:effectLst/>
                <a:latin typeface="Times New Roman" panose="02020603050405020304" pitchFamily="18" charset="0"/>
              </a:rPr>
              <a:t>A. Mittal, B. Sharma and P. Ranjan, "Real Estate Management System based on Blockchain," 2020 IEEE 7th Uttar Pradesh Section International Conference on Electrical, Electronics and Computer Engineering (UPCON), </a:t>
            </a:r>
            <a:r>
              <a:rPr lang="en-IN" sz="1600" b="1" i="0" u="none" strike="noStrike" dirty="0" err="1">
                <a:solidFill>
                  <a:srgbClr val="000000"/>
                </a:solidFill>
                <a:effectLst/>
                <a:latin typeface="Times New Roman" panose="02020603050405020304" pitchFamily="18" charset="0"/>
              </a:rPr>
              <a:t>Prayagraj</a:t>
            </a:r>
            <a:r>
              <a:rPr lang="en-IN" sz="1600" b="1" i="0" u="none" strike="noStrike" dirty="0">
                <a:solidFill>
                  <a:srgbClr val="000000"/>
                </a:solidFill>
                <a:effectLst/>
                <a:latin typeface="Times New Roman" panose="02020603050405020304" pitchFamily="18" charset="0"/>
              </a:rPr>
              <a:t>, India, 2020, pp. 1-6, </a:t>
            </a:r>
            <a:r>
              <a:rPr lang="en-IN" sz="1600" b="1" i="0" u="none" strike="noStrike" dirty="0" err="1">
                <a:solidFill>
                  <a:srgbClr val="000000"/>
                </a:solidFill>
                <a:effectLst/>
                <a:latin typeface="Times New Roman" panose="02020603050405020304" pitchFamily="18" charset="0"/>
              </a:rPr>
              <a:t>doi</a:t>
            </a:r>
            <a:r>
              <a:rPr lang="en-IN" sz="1600" b="1" i="0" u="none" strike="noStrike" dirty="0">
                <a:solidFill>
                  <a:srgbClr val="000000"/>
                </a:solidFill>
                <a:effectLst/>
                <a:latin typeface="Times New Roman" panose="02020603050405020304" pitchFamily="18" charset="0"/>
              </a:rPr>
              <a:t>: 10.1109/UPCON50219.2020.9376540.</a:t>
            </a:r>
            <a:endParaRPr lang="en-US" sz="1600" b="1" i="0" u="none" strike="noStrike" dirty="0">
              <a:solidFill>
                <a:srgbClr val="000000"/>
              </a:solidFill>
              <a:effectLst/>
              <a:latin typeface="Arial" panose="020B0604020202020204" pitchFamily="34" charset="0"/>
              <a:cs typeface="Arial" panose="020B0604020202020204" pitchFamily="34" charset="0"/>
            </a:endParaRPr>
          </a:p>
          <a:p>
            <a:pPr marL="0" indent="0" algn="just" rtl="0">
              <a:spcBef>
                <a:spcPts val="0"/>
              </a:spcBef>
              <a:spcAft>
                <a:spcPts val="0"/>
              </a:spcAft>
              <a:buNone/>
            </a:pPr>
            <a:endParaRPr lang="en-US" sz="1600" b="0" dirty="0">
              <a:effectLst/>
              <a:latin typeface="Arial" panose="020B0604020202020204" pitchFamily="34" charset="0"/>
              <a:cs typeface="Arial" panose="020B0604020202020204" pitchFamily="34" charset="0"/>
            </a:endParaRPr>
          </a:p>
          <a:p>
            <a:pPr algn="just" rtl="0">
              <a:spcBef>
                <a:spcPts val="0"/>
              </a:spcBef>
              <a:spcAft>
                <a:spcPts val="0"/>
              </a:spcAft>
            </a:pPr>
            <a:r>
              <a:rPr lang="en-US" sz="1600" b="0" i="0" u="none" strike="noStrike" dirty="0">
                <a:solidFill>
                  <a:srgbClr val="000000"/>
                </a:solidFill>
                <a:effectLst/>
                <a:latin typeface="Times New Roman" panose="02020603050405020304" pitchFamily="18" charset="0"/>
              </a:rPr>
              <a:t>Description: This Real Estate Management System utilizes Blockchain technology to securely manage property records, transactions, and contracts. It provides transparency, efficiency, and trust in the real estate industry, streamlining processes and reducing fraud.</a:t>
            </a:r>
          </a:p>
          <a:p>
            <a:pPr rtl="0">
              <a:spcBef>
                <a:spcPts val="0"/>
              </a:spcBef>
              <a:spcAft>
                <a:spcPts val="0"/>
              </a:spcAft>
            </a:pPr>
            <a:endParaRPr lang="en-US" sz="1800" dirty="0">
              <a:solidFill>
                <a:srgbClr val="000000"/>
              </a:solidFill>
              <a:latin typeface="Times New Roman" panose="02020603050405020304" pitchFamily="18"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Times New Roman" panose="02020603050405020304" pitchFamily="18" charset="0"/>
              </a:rPr>
              <a:t>Merits:</a:t>
            </a:r>
            <a:endParaRPr lang="en-US" sz="1600" b="0" dirty="0">
              <a:effectLst/>
            </a:endParaRPr>
          </a:p>
          <a:p>
            <a:pPr marL="0" indent="0" rtl="0">
              <a:spcBef>
                <a:spcPts val="0"/>
              </a:spcBef>
              <a:spcAft>
                <a:spcPts val="0"/>
              </a:spcAft>
              <a:buNone/>
            </a:pPr>
            <a:r>
              <a:rPr lang="en-US" sz="1600" b="0" i="0" u="none" strike="noStrike" dirty="0">
                <a:solidFill>
                  <a:srgbClr val="000000"/>
                </a:solidFill>
                <a:effectLst/>
                <a:latin typeface="Times New Roman" panose="02020603050405020304" pitchFamily="18" charset="0"/>
              </a:rPr>
              <a:t>      Incorporates model uncertainty with ensemble methods.</a:t>
            </a:r>
            <a:endParaRPr lang="en-US" sz="1600" b="0" dirty="0">
              <a:effectLst/>
            </a:endParaRPr>
          </a:p>
          <a:p>
            <a:pPr marL="0" indent="0" rtl="0">
              <a:spcBef>
                <a:spcPts val="0"/>
              </a:spcBef>
              <a:spcAft>
                <a:spcPts val="0"/>
              </a:spcAft>
              <a:buNone/>
            </a:pPr>
            <a:r>
              <a:rPr lang="en-US" sz="1600" b="0" i="0" u="none" strike="noStrike" dirty="0">
                <a:solidFill>
                  <a:srgbClr val="000000"/>
                </a:solidFill>
                <a:effectLst/>
                <a:latin typeface="Times New Roman" panose="02020603050405020304" pitchFamily="18" charset="0"/>
              </a:rPr>
              <a:t>      Effectively handles noisy data with robust regression.</a:t>
            </a:r>
            <a:endParaRPr lang="en-US" sz="1600" b="0" dirty="0">
              <a:solidFill>
                <a:srgbClr val="000000"/>
              </a:solidFill>
              <a:effectLst/>
              <a:latin typeface="Times New Roman" panose="02020603050405020304" pitchFamily="18" charset="0"/>
            </a:endParaRPr>
          </a:p>
          <a:p>
            <a:pPr marL="0" indent="0" rtl="0">
              <a:spcBef>
                <a:spcPts val="0"/>
              </a:spcBef>
              <a:spcAft>
                <a:spcPts val="0"/>
              </a:spcAft>
              <a:buNone/>
            </a:pPr>
            <a:endParaRPr lang="en-US" sz="1600" dirty="0">
              <a:solidFill>
                <a:srgbClr val="000000"/>
              </a:solidFill>
              <a:latin typeface="Times New Roman" panose="02020603050405020304" pitchFamily="18" charset="0"/>
            </a:endParaRPr>
          </a:p>
          <a:p>
            <a:pPr rtl="0">
              <a:spcBef>
                <a:spcPts val="0"/>
              </a:spcBef>
              <a:spcAft>
                <a:spcPts val="0"/>
              </a:spcAft>
            </a:pPr>
            <a:r>
              <a:rPr lang="en-US" sz="1600" b="0" i="0" u="none" strike="noStrike" dirty="0">
                <a:solidFill>
                  <a:srgbClr val="000000"/>
                </a:solidFill>
                <a:effectLst/>
                <a:latin typeface="Times New Roman" panose="02020603050405020304" pitchFamily="18" charset="0"/>
              </a:rPr>
              <a:t>Demerits:</a:t>
            </a:r>
            <a:endParaRPr lang="en-US" sz="1600" b="0" dirty="0">
              <a:effectLst/>
            </a:endParaRPr>
          </a:p>
          <a:p>
            <a:pPr marL="0" indent="0" rtl="0">
              <a:spcBef>
                <a:spcPts val="0"/>
              </a:spcBef>
              <a:spcAft>
                <a:spcPts val="0"/>
              </a:spcAft>
              <a:buNone/>
            </a:pPr>
            <a:r>
              <a:rPr lang="en-US" sz="1600" b="0" i="0" u="none" strike="noStrike" dirty="0">
                <a:solidFill>
                  <a:srgbClr val="000000"/>
                </a:solidFill>
                <a:effectLst/>
                <a:latin typeface="Times New Roman" panose="02020603050405020304" pitchFamily="18" charset="0"/>
              </a:rPr>
              <a:t>      No consideration for data privacy and security concerns.</a:t>
            </a:r>
            <a:endParaRPr lang="en-US" sz="1600" b="0" dirty="0">
              <a:effectLst/>
            </a:endParaRPr>
          </a:p>
          <a:p>
            <a:pPr marL="0" indent="0" rtl="0">
              <a:spcBef>
                <a:spcPts val="0"/>
              </a:spcBef>
              <a:spcAft>
                <a:spcPts val="0"/>
              </a:spcAft>
              <a:buNone/>
            </a:pPr>
            <a:r>
              <a:rPr lang="en-US" sz="1600" b="0" i="0" u="none" strike="noStrike" dirty="0">
                <a:solidFill>
                  <a:srgbClr val="000000"/>
                </a:solidFill>
                <a:effectLst/>
                <a:latin typeface="Times New Roman" panose="02020603050405020304" pitchFamily="18" charset="0"/>
              </a:rPr>
              <a:t>      Does not provide insights into model training convergence.</a:t>
            </a:r>
            <a:endParaRPr lang="en-US" sz="1600" b="0" dirty="0">
              <a:effectLst/>
            </a:endParaRPr>
          </a:p>
          <a:p>
            <a:pPr marL="0" indent="0">
              <a:buNone/>
            </a:pPr>
            <a:br>
              <a:rPr lang="en-US" sz="1600" dirty="0"/>
            </a:br>
            <a:br>
              <a:rPr lang="en-US" sz="1050" dirty="0"/>
            </a:br>
            <a:endParaRPr lang="en-US" sz="1600" dirty="0">
              <a:solidFill>
                <a:srgbClr val="000000"/>
              </a:solidFill>
              <a:latin typeface="Arial" panose="020B0604020202020204" pitchFamily="34" charset="0"/>
              <a:cs typeface="Arial" panose="020B0604020202020204" pitchFamily="34" charset="0"/>
            </a:endParaRPr>
          </a:p>
          <a:p>
            <a:pPr rtl="0">
              <a:spcBef>
                <a:spcPts val="0"/>
              </a:spcBef>
              <a:spcAft>
                <a:spcPts val="0"/>
              </a:spcAft>
            </a:pPr>
            <a:endParaRPr lang="en-US" sz="1600" b="0" dirty="0">
              <a:solidFill>
                <a:srgbClr val="000000"/>
              </a:solidFill>
              <a:effectLst/>
              <a:latin typeface="Arial" panose="020B0604020202020204" pitchFamily="34" charset="0"/>
              <a:cs typeface="Arial" panose="020B0604020202020204" pitchFamily="34" charset="0"/>
            </a:endParaRPr>
          </a:p>
          <a:p>
            <a:pPr rtl="0">
              <a:spcBef>
                <a:spcPts val="0"/>
              </a:spcBef>
              <a:spcAft>
                <a:spcPts val="0"/>
              </a:spcAft>
            </a:pPr>
            <a:endParaRPr lang="en-US" sz="1600" b="0" dirty="0">
              <a:effectLst/>
              <a:latin typeface="Arial" panose="020B0604020202020204" pitchFamily="34" charset="0"/>
              <a:cs typeface="Arial" panose="020B0604020202020204" pitchFamily="34" charset="0"/>
            </a:endParaRPr>
          </a:p>
          <a:p>
            <a:pPr marL="0" indent="0">
              <a:buNone/>
            </a:pPr>
            <a:br>
              <a:rPr lang="en-US" sz="1400" dirty="0"/>
            </a:br>
            <a:endParaRPr lang="en-US" sz="2400" b="1" dirty="0"/>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70C79A3F-D437-4D1F-B754-864497DF6759}" type="datetime3">
              <a:rPr lang="en-US" smtClean="0"/>
              <a:t>26 July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a:t>School of Computing - CSE</a:t>
            </a:r>
            <a:endParaRPr lang="en-US" dirty="0"/>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6</a:t>
            </a:fld>
            <a:endParaRPr lang="en-US" dirty="0"/>
          </a:p>
        </p:txBody>
      </p:sp>
    </p:spTree>
    <p:extLst>
      <p:ext uri="{BB962C8B-B14F-4D97-AF65-F5344CB8AC3E}">
        <p14:creationId xmlns:p14="http://schemas.microsoft.com/office/powerpoint/2010/main" val="328968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ED2B4-E33B-EF51-D4EF-2E8A37D29587}"/>
              </a:ext>
            </a:extLst>
          </p:cNvPr>
          <p:cNvSpPr>
            <a:spLocks noGrp="1"/>
          </p:cNvSpPr>
          <p:nvPr>
            <p:ph type="title"/>
          </p:nvPr>
        </p:nvSpPr>
        <p:spPr/>
        <p:txBody>
          <a:bodyPr/>
          <a:lstStyle/>
          <a:p>
            <a:r>
              <a:rPr lang="en-IN" sz="4400" dirty="0">
                <a:cs typeface="Arial" panose="020B0604020202020204" pitchFamily="34" charset="0"/>
              </a:rPr>
              <a:t>LITERATURE SURVEY(3/10)</a:t>
            </a:r>
            <a:endParaRPr lang="en-US" dirty="0"/>
          </a:p>
        </p:txBody>
      </p:sp>
      <p:sp>
        <p:nvSpPr>
          <p:cNvPr id="3" name="Content Placeholder 2">
            <a:extLst>
              <a:ext uri="{FF2B5EF4-FFF2-40B4-BE49-F238E27FC236}">
                <a16:creationId xmlns:a16="http://schemas.microsoft.com/office/drawing/2014/main" id="{B8596D48-DC80-EF52-320A-F6B9DAB46412}"/>
              </a:ext>
            </a:extLst>
          </p:cNvPr>
          <p:cNvSpPr>
            <a:spLocks noGrp="1"/>
          </p:cNvSpPr>
          <p:nvPr>
            <p:ph idx="1"/>
          </p:nvPr>
        </p:nvSpPr>
        <p:spPr>
          <a:xfrm>
            <a:off x="457200" y="1524000"/>
            <a:ext cx="8229600" cy="4832350"/>
          </a:xfrm>
        </p:spPr>
        <p:txBody>
          <a:bodyPr>
            <a:noAutofit/>
          </a:bodyPr>
          <a:lstStyle/>
          <a:p>
            <a:pPr algn="just" rtl="0">
              <a:spcBef>
                <a:spcPts val="0"/>
              </a:spcBef>
              <a:spcAft>
                <a:spcPts val="0"/>
              </a:spcAft>
            </a:pPr>
            <a:r>
              <a:rPr lang="en-IN" sz="1600" b="1" i="0" u="none" strike="noStrike" dirty="0">
                <a:solidFill>
                  <a:srgbClr val="000000"/>
                </a:solidFill>
                <a:effectLst/>
                <a:latin typeface="Times New Roman" panose="02020603050405020304" pitchFamily="18" charset="0"/>
              </a:rPr>
              <a:t>F. Lepore et al., "Co-design and e-governance tools for sustainable land and water management in rural areas: the experience within the DESIRA H2020 project," 2023 IEEE International Workshop on Metrology for Agriculture and Forestry (</a:t>
            </a:r>
            <a:r>
              <a:rPr lang="en-IN" sz="1600" b="1" i="0" u="none" strike="noStrike" dirty="0" err="1">
                <a:solidFill>
                  <a:srgbClr val="000000"/>
                </a:solidFill>
                <a:effectLst/>
                <a:latin typeface="Times New Roman" panose="02020603050405020304" pitchFamily="18" charset="0"/>
              </a:rPr>
              <a:t>MetroAgriFor</a:t>
            </a:r>
            <a:r>
              <a:rPr lang="en-IN" sz="1600" b="1" i="0" u="none" strike="noStrike" dirty="0">
                <a:solidFill>
                  <a:srgbClr val="000000"/>
                </a:solidFill>
                <a:effectLst/>
                <a:latin typeface="Times New Roman" panose="02020603050405020304" pitchFamily="18" charset="0"/>
              </a:rPr>
              <a:t>), Pisa, Italy, 2023, pp. 25-30, </a:t>
            </a:r>
            <a:r>
              <a:rPr lang="en-IN" sz="1600" b="1" i="0" u="none" strike="noStrike" dirty="0" err="1">
                <a:solidFill>
                  <a:srgbClr val="000000"/>
                </a:solidFill>
                <a:effectLst/>
                <a:latin typeface="Times New Roman" panose="02020603050405020304" pitchFamily="18" charset="0"/>
              </a:rPr>
              <a:t>doi</a:t>
            </a:r>
            <a:r>
              <a:rPr lang="en-IN" sz="1600" b="1" i="0" u="none" strike="noStrike" dirty="0">
                <a:solidFill>
                  <a:srgbClr val="000000"/>
                </a:solidFill>
                <a:effectLst/>
                <a:latin typeface="Times New Roman" panose="02020603050405020304" pitchFamily="18" charset="0"/>
              </a:rPr>
              <a:t>: 10.1109/MetroAgriFor58484.2023. 10424263.</a:t>
            </a:r>
            <a:endParaRPr lang="en-US" sz="1600" b="1" i="0" u="none" strike="noStrike" dirty="0">
              <a:solidFill>
                <a:srgbClr val="000000"/>
              </a:solidFill>
              <a:effectLst/>
              <a:latin typeface="Arial" panose="020B0604020202020204" pitchFamily="34" charset="0"/>
              <a:cs typeface="Arial" panose="020B0604020202020204" pitchFamily="34" charset="0"/>
            </a:endParaRPr>
          </a:p>
          <a:p>
            <a:pPr marL="0" indent="0" rtl="0">
              <a:lnSpc>
                <a:spcPct val="120000"/>
              </a:lnSpc>
              <a:spcBef>
                <a:spcPts val="0"/>
              </a:spcBef>
              <a:spcAft>
                <a:spcPts val="0"/>
              </a:spcAft>
              <a:buNone/>
            </a:pPr>
            <a:endParaRPr lang="en-US" sz="1600" b="0" dirty="0">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Times New Roman" panose="02020603050405020304" pitchFamily="18" charset="0"/>
              </a:rPr>
              <a:t>Description: Co-design and e-governance tools are being utilized in the DESIRA H2020 project to foster sustainable land and water management in rural areas. Stakeholders collaborate to develop innovative solutions for long-term environmental preservation and community prosperity.</a:t>
            </a:r>
            <a:endParaRPr lang="en-US" sz="1600" i="0" u="none" strike="noStrike" dirty="0">
              <a:solidFill>
                <a:srgbClr val="000000"/>
              </a:solidFill>
            </a:endParaRPr>
          </a:p>
          <a:p>
            <a:pPr rtl="0">
              <a:spcBef>
                <a:spcPts val="0"/>
              </a:spcBef>
              <a:spcAft>
                <a:spcPts val="0"/>
              </a:spcAft>
            </a:pPr>
            <a:endParaRPr lang="en-US" sz="1600" b="0" dirty="0">
              <a:solidFill>
                <a:srgbClr val="000000"/>
              </a:solidFill>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Times New Roman" panose="02020603050405020304" pitchFamily="18" charset="0"/>
              </a:rPr>
              <a:t>Merits:</a:t>
            </a:r>
            <a:endParaRPr lang="en-US" sz="1600" b="0" dirty="0">
              <a:effectLst/>
            </a:endParaRPr>
          </a:p>
          <a:p>
            <a:pPr marL="0" indent="0" rtl="0">
              <a:spcBef>
                <a:spcPts val="0"/>
              </a:spcBef>
              <a:spcAft>
                <a:spcPts val="0"/>
              </a:spcAft>
              <a:buNone/>
            </a:pPr>
            <a:r>
              <a:rPr lang="en-US" sz="1600" b="0" i="0" u="none" strike="noStrike" dirty="0">
                <a:solidFill>
                  <a:srgbClr val="000000"/>
                </a:solidFill>
                <a:effectLst/>
                <a:latin typeface="Times New Roman" panose="02020603050405020304" pitchFamily="18" charset="0"/>
              </a:rPr>
              <a:t>      Provides a novel ensemble method for improved prediction.</a:t>
            </a:r>
            <a:endParaRPr lang="en-US" sz="1600" b="0" dirty="0">
              <a:effectLst/>
            </a:endParaRPr>
          </a:p>
          <a:p>
            <a:pPr marL="0" indent="0" rtl="0">
              <a:spcBef>
                <a:spcPts val="0"/>
              </a:spcBef>
              <a:spcAft>
                <a:spcPts val="0"/>
              </a:spcAft>
              <a:buNone/>
            </a:pPr>
            <a:r>
              <a:rPr lang="en-US" sz="1600" b="0" i="0" u="none" strike="noStrike" dirty="0">
                <a:solidFill>
                  <a:srgbClr val="000000"/>
                </a:solidFill>
                <a:effectLst/>
                <a:latin typeface="Times New Roman" panose="02020603050405020304" pitchFamily="18" charset="0"/>
              </a:rPr>
              <a:t>      Applies deep generative models for data synthesis.</a:t>
            </a:r>
            <a:endParaRPr lang="en-US" sz="1600" i="0" u="none" strike="noStrike" dirty="0">
              <a:solidFill>
                <a:srgbClr val="000000"/>
              </a:solidFill>
              <a:latin typeface="Arial" panose="020B0604020202020204" pitchFamily="34" charset="0"/>
              <a:cs typeface="Arial" panose="020B0604020202020204" pitchFamily="34" charset="0"/>
            </a:endParaRPr>
          </a:p>
          <a:p>
            <a:pPr rtl="0">
              <a:spcBef>
                <a:spcPts val="0"/>
              </a:spcBef>
              <a:spcAft>
                <a:spcPts val="0"/>
              </a:spcAft>
            </a:pPr>
            <a:endParaRPr lang="en-US" sz="1600" b="0" dirty="0">
              <a:solidFill>
                <a:srgbClr val="000000"/>
              </a:solidFill>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Times New Roman" panose="02020603050405020304" pitchFamily="18" charset="0"/>
              </a:rPr>
              <a:t>Demerits:</a:t>
            </a:r>
            <a:endParaRPr lang="en-US" sz="1600" b="0" dirty="0">
              <a:effectLst/>
            </a:endParaRPr>
          </a:p>
          <a:p>
            <a:pPr marL="0" indent="0" rtl="0">
              <a:spcBef>
                <a:spcPts val="0"/>
              </a:spcBef>
              <a:spcAft>
                <a:spcPts val="0"/>
              </a:spcAft>
              <a:buNone/>
            </a:pPr>
            <a:r>
              <a:rPr lang="en-US" sz="1600" b="0" i="0" u="none" strike="noStrike" dirty="0">
                <a:solidFill>
                  <a:srgbClr val="000000"/>
                </a:solidFill>
                <a:effectLst/>
                <a:latin typeface="Times New Roman" panose="02020603050405020304" pitchFamily="18" charset="0"/>
              </a:rPr>
              <a:t>      No consideration for handling skewed class distributions.</a:t>
            </a:r>
            <a:endParaRPr lang="en-US" sz="1600" dirty="0"/>
          </a:p>
          <a:p>
            <a:pPr marL="0" indent="0" rtl="0">
              <a:spcBef>
                <a:spcPts val="0"/>
              </a:spcBef>
              <a:spcAft>
                <a:spcPts val="0"/>
              </a:spcAft>
              <a:buNone/>
            </a:pPr>
            <a:r>
              <a:rPr lang="en-US" sz="1600" b="0" i="0" u="none" strike="noStrike" dirty="0">
                <a:solidFill>
                  <a:srgbClr val="000000"/>
                </a:solidFill>
                <a:effectLst/>
                <a:latin typeface="Times New Roman" panose="02020603050405020304" pitchFamily="18" charset="0"/>
              </a:rPr>
              <a:t>      No discussion on the impact of feature normalization.</a:t>
            </a:r>
            <a:endParaRPr lang="en-US" sz="1600" b="0" dirty="0">
              <a:effectLst/>
            </a:endParaRPr>
          </a:p>
          <a:p>
            <a:pPr marL="0" indent="0">
              <a:buNone/>
            </a:pPr>
            <a:br>
              <a:rPr lang="en-US" sz="800" dirty="0"/>
            </a:br>
            <a:endParaRPr lang="en-US" sz="1050" b="0" dirty="0">
              <a:effectLst/>
            </a:endParaRPr>
          </a:p>
        </p:txBody>
      </p:sp>
      <p:sp>
        <p:nvSpPr>
          <p:cNvPr id="4" name="Date Placeholder 3">
            <a:extLst>
              <a:ext uri="{FF2B5EF4-FFF2-40B4-BE49-F238E27FC236}">
                <a16:creationId xmlns:a16="http://schemas.microsoft.com/office/drawing/2014/main" id="{3959785D-16B4-DF5D-CBA2-5CA107C78A67}"/>
              </a:ext>
            </a:extLst>
          </p:cNvPr>
          <p:cNvSpPr>
            <a:spLocks noGrp="1"/>
          </p:cNvSpPr>
          <p:nvPr>
            <p:ph type="dt" sz="half" idx="10"/>
          </p:nvPr>
        </p:nvSpPr>
        <p:spPr/>
        <p:txBody>
          <a:bodyPr/>
          <a:lstStyle/>
          <a:p>
            <a:fld id="{EB7275DB-6D13-480B-AC77-F5019BDC5287}" type="datetime3">
              <a:rPr lang="en-US" smtClean="0"/>
              <a:t>26 July 2024</a:t>
            </a:fld>
            <a:endParaRPr lang="en-US"/>
          </a:p>
        </p:txBody>
      </p:sp>
      <p:sp>
        <p:nvSpPr>
          <p:cNvPr id="5" name="Footer Placeholder 4">
            <a:extLst>
              <a:ext uri="{FF2B5EF4-FFF2-40B4-BE49-F238E27FC236}">
                <a16:creationId xmlns:a16="http://schemas.microsoft.com/office/drawing/2014/main" id="{851A2D92-77C5-FA60-EF13-817B4477CB1F}"/>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FD42A51E-CE87-2C0C-FE28-0EE9FCB45483}"/>
              </a:ext>
            </a:extLst>
          </p:cNvPr>
          <p:cNvSpPr>
            <a:spLocks noGrp="1"/>
          </p:cNvSpPr>
          <p:nvPr>
            <p:ph type="sldNum" sz="quarter" idx="12"/>
          </p:nvPr>
        </p:nvSpPr>
        <p:spPr/>
        <p:txBody>
          <a:bodyPr/>
          <a:lstStyle/>
          <a:p>
            <a:fld id="{7B28076C-CE04-4A00-BFAA-A90EA8355859}" type="slidenum">
              <a:rPr lang="en-US" smtClean="0"/>
              <a:pPr/>
              <a:t>7</a:t>
            </a:fld>
            <a:endParaRPr lang="en-US"/>
          </a:p>
        </p:txBody>
      </p:sp>
    </p:spTree>
    <p:extLst>
      <p:ext uri="{BB962C8B-B14F-4D97-AF65-F5344CB8AC3E}">
        <p14:creationId xmlns:p14="http://schemas.microsoft.com/office/powerpoint/2010/main" val="975322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9C778-02F0-F302-8E5E-2997705DE2A9}"/>
              </a:ext>
            </a:extLst>
          </p:cNvPr>
          <p:cNvSpPr>
            <a:spLocks noGrp="1"/>
          </p:cNvSpPr>
          <p:nvPr>
            <p:ph type="title"/>
          </p:nvPr>
        </p:nvSpPr>
        <p:spPr/>
        <p:txBody>
          <a:bodyPr/>
          <a:lstStyle/>
          <a:p>
            <a:r>
              <a:rPr lang="en-IN" sz="4400" dirty="0">
                <a:cs typeface="Arial" panose="020B0604020202020204" pitchFamily="34" charset="0"/>
              </a:rPr>
              <a:t>LITERATURE SURVEY(4/10)</a:t>
            </a:r>
            <a:endParaRPr lang="en-US" dirty="0"/>
          </a:p>
        </p:txBody>
      </p:sp>
      <p:sp>
        <p:nvSpPr>
          <p:cNvPr id="3" name="Content Placeholder 2">
            <a:extLst>
              <a:ext uri="{FF2B5EF4-FFF2-40B4-BE49-F238E27FC236}">
                <a16:creationId xmlns:a16="http://schemas.microsoft.com/office/drawing/2014/main" id="{A7762CC1-9779-9B55-E5EF-AE90FD814CD9}"/>
              </a:ext>
            </a:extLst>
          </p:cNvPr>
          <p:cNvSpPr>
            <a:spLocks noGrp="1"/>
          </p:cNvSpPr>
          <p:nvPr>
            <p:ph idx="1"/>
          </p:nvPr>
        </p:nvSpPr>
        <p:spPr>
          <a:xfrm>
            <a:off x="457200" y="1524000"/>
            <a:ext cx="8229600" cy="4602163"/>
          </a:xfrm>
        </p:spPr>
        <p:txBody>
          <a:bodyPr>
            <a:normAutofit/>
          </a:bodyPr>
          <a:lstStyle/>
          <a:p>
            <a:pPr algn="just" rtl="0">
              <a:spcBef>
                <a:spcPts val="0"/>
              </a:spcBef>
              <a:spcAft>
                <a:spcPts val="0"/>
              </a:spcAft>
            </a:pPr>
            <a:r>
              <a:rPr lang="en-IN" sz="1600" b="1" i="0" u="none" strike="noStrike" dirty="0">
                <a:solidFill>
                  <a:srgbClr val="000000"/>
                </a:solidFill>
                <a:effectLst/>
                <a:latin typeface="Times New Roman" panose="02020603050405020304" pitchFamily="18" charset="0"/>
              </a:rPr>
              <a:t>A. Singh, S. </a:t>
            </a:r>
            <a:r>
              <a:rPr lang="en-IN" sz="1600" b="1" i="0" u="none" strike="noStrike" dirty="0" err="1">
                <a:solidFill>
                  <a:srgbClr val="000000"/>
                </a:solidFill>
                <a:effectLst/>
                <a:latin typeface="Times New Roman" panose="02020603050405020304" pitchFamily="18" charset="0"/>
              </a:rPr>
              <a:t>Govil</a:t>
            </a:r>
            <a:r>
              <a:rPr lang="en-IN" sz="1600" b="1" i="0" u="none" strike="noStrike" dirty="0">
                <a:solidFill>
                  <a:srgbClr val="000000"/>
                </a:solidFill>
                <a:effectLst/>
                <a:latin typeface="Times New Roman" panose="02020603050405020304" pitchFamily="18" charset="0"/>
              </a:rPr>
              <a:t>, S. K. Singh and M. K. Singh, "Blockchain Based Three Tier Architecture for Land Registration System," 2024 2nd International Conference on Advancement in Computation &amp; Computer Technologies (</a:t>
            </a:r>
            <a:r>
              <a:rPr lang="en-IN" sz="1600" b="1" i="0" u="none" strike="noStrike" dirty="0" err="1">
                <a:solidFill>
                  <a:srgbClr val="000000"/>
                </a:solidFill>
                <a:effectLst/>
                <a:latin typeface="Times New Roman" panose="02020603050405020304" pitchFamily="18" charset="0"/>
              </a:rPr>
              <a:t>InCACCT</a:t>
            </a:r>
            <a:r>
              <a:rPr lang="en-IN" sz="1600" b="1" i="0" u="none" strike="noStrike" dirty="0">
                <a:solidFill>
                  <a:srgbClr val="000000"/>
                </a:solidFill>
                <a:effectLst/>
                <a:latin typeface="Times New Roman" panose="02020603050405020304" pitchFamily="18" charset="0"/>
              </a:rPr>
              <a:t>), </a:t>
            </a:r>
            <a:r>
              <a:rPr lang="en-IN" sz="1600" b="1" i="0" u="none" strike="noStrike" dirty="0" err="1">
                <a:solidFill>
                  <a:srgbClr val="000000"/>
                </a:solidFill>
                <a:effectLst/>
                <a:latin typeface="Times New Roman" panose="02020603050405020304" pitchFamily="18" charset="0"/>
              </a:rPr>
              <a:t>Gharuan</a:t>
            </a:r>
            <a:r>
              <a:rPr lang="en-IN" sz="1600" b="1" i="0" u="none" strike="noStrike" dirty="0">
                <a:solidFill>
                  <a:srgbClr val="000000"/>
                </a:solidFill>
                <a:effectLst/>
                <a:latin typeface="Times New Roman" panose="02020603050405020304" pitchFamily="18" charset="0"/>
              </a:rPr>
              <a:t>, India, 2024, pp. 881-887, </a:t>
            </a:r>
            <a:r>
              <a:rPr lang="en-IN" sz="1600" b="1" i="0" u="none" strike="noStrike" dirty="0" err="1">
                <a:solidFill>
                  <a:srgbClr val="000000"/>
                </a:solidFill>
                <a:effectLst/>
                <a:latin typeface="Times New Roman" panose="02020603050405020304" pitchFamily="18" charset="0"/>
              </a:rPr>
              <a:t>doi</a:t>
            </a:r>
            <a:r>
              <a:rPr lang="en-IN" sz="1600" b="1" i="0" u="none" strike="noStrike" dirty="0">
                <a:solidFill>
                  <a:srgbClr val="000000"/>
                </a:solidFill>
                <a:effectLst/>
                <a:latin typeface="Times New Roman" panose="02020603050405020304" pitchFamily="18" charset="0"/>
              </a:rPr>
              <a:t>: 10.1109/InCACCT61598.2024.10551079</a:t>
            </a:r>
            <a:r>
              <a:rPr lang="en-US" sz="1600" b="1" i="0" u="none" strike="noStrike" dirty="0">
                <a:solidFill>
                  <a:srgbClr val="000000"/>
                </a:solidFill>
                <a:effectLst/>
                <a:latin typeface="Arial" panose="020B0604020202020204" pitchFamily="34" charset="0"/>
                <a:cs typeface="Arial" panose="020B0604020202020204" pitchFamily="34" charset="0"/>
              </a:rPr>
              <a:t>.</a:t>
            </a:r>
          </a:p>
          <a:p>
            <a:pPr marL="0" indent="0" algn="just" rtl="0">
              <a:spcBef>
                <a:spcPts val="0"/>
              </a:spcBef>
              <a:spcAft>
                <a:spcPts val="0"/>
              </a:spcAft>
              <a:buNone/>
            </a:pPr>
            <a:endParaRPr lang="en-US" sz="1600" b="0" dirty="0">
              <a:effectLst/>
              <a:latin typeface="Arial" panose="020B0604020202020204" pitchFamily="34" charset="0"/>
              <a:cs typeface="Arial" panose="020B0604020202020204" pitchFamily="34" charset="0"/>
            </a:endParaRPr>
          </a:p>
          <a:p>
            <a:pPr algn="just" rtl="0">
              <a:spcBef>
                <a:spcPts val="0"/>
              </a:spcBef>
              <a:spcAft>
                <a:spcPts val="0"/>
              </a:spcAft>
            </a:pPr>
            <a:r>
              <a:rPr lang="en-US" sz="1600" b="0" i="0" u="none" strike="noStrike" dirty="0">
                <a:solidFill>
                  <a:srgbClr val="000000"/>
                </a:solidFill>
                <a:effectLst/>
                <a:latin typeface="Times New Roman" panose="02020603050405020304" pitchFamily="18" charset="0"/>
              </a:rPr>
              <a:t>Description: Blockchain-based three-tier architecture for land registration system provides security, transparency, and efficiency. The system utilizes blockchain technology to store land records, transactions are verified by multiple nodes, ensuring accuracy and immutability</a:t>
            </a:r>
            <a:r>
              <a:rPr lang="en-US" sz="1600" b="0" i="0" u="none" strike="noStrike" dirty="0">
                <a:solidFill>
                  <a:srgbClr val="000000"/>
                </a:solidFill>
                <a:effectLst/>
                <a:latin typeface="Arial" panose="020B0604020202020204" pitchFamily="34" charset="0"/>
                <a:cs typeface="Arial" panose="020B0604020202020204" pitchFamily="34" charset="0"/>
              </a:rPr>
              <a:t>.</a:t>
            </a:r>
          </a:p>
          <a:p>
            <a:pPr algn="just" rtl="0">
              <a:spcBef>
                <a:spcPts val="0"/>
              </a:spcBef>
              <a:spcAft>
                <a:spcPts val="0"/>
              </a:spcAft>
            </a:pPr>
            <a:endParaRPr lang="en-US" sz="1600" dirty="0">
              <a:solidFill>
                <a:srgbClr val="000000"/>
              </a:solidFill>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Times New Roman" panose="02020603050405020304" pitchFamily="18" charset="0"/>
              </a:rPr>
              <a:t>Merits:</a:t>
            </a:r>
            <a:endParaRPr lang="en-US" sz="1600" b="0" dirty="0">
              <a:effectLst/>
            </a:endParaRPr>
          </a:p>
          <a:p>
            <a:pPr marL="0" indent="0" rtl="0">
              <a:spcBef>
                <a:spcPts val="0"/>
              </a:spcBef>
              <a:spcAft>
                <a:spcPts val="0"/>
              </a:spcAft>
              <a:buNone/>
            </a:pPr>
            <a:r>
              <a:rPr lang="en-US" sz="1600" b="0" i="0" u="none" strike="noStrike" dirty="0">
                <a:solidFill>
                  <a:srgbClr val="000000"/>
                </a:solidFill>
                <a:effectLst/>
                <a:latin typeface="Times New Roman" panose="02020603050405020304" pitchFamily="18" charset="0"/>
              </a:rPr>
              <a:t>       Efficient hyperparameter optimization with Bayesian optimization.</a:t>
            </a:r>
            <a:endParaRPr lang="en-US" sz="1600" b="0" dirty="0">
              <a:effectLst/>
            </a:endParaRPr>
          </a:p>
          <a:p>
            <a:pPr marL="0" indent="0" rtl="0">
              <a:spcBef>
                <a:spcPts val="0"/>
              </a:spcBef>
              <a:spcAft>
                <a:spcPts val="0"/>
              </a:spcAft>
              <a:buNone/>
            </a:pPr>
            <a:r>
              <a:rPr lang="en-US" sz="1600" b="0" i="0" u="none" strike="noStrike" dirty="0">
                <a:solidFill>
                  <a:srgbClr val="000000"/>
                </a:solidFill>
                <a:effectLst/>
                <a:latin typeface="Times New Roman" panose="02020603050405020304" pitchFamily="18" charset="0"/>
              </a:rPr>
              <a:t>       Addresses transfer learning with domain-specific fine-tuning.</a:t>
            </a:r>
            <a:endParaRPr lang="en-US" sz="1600" dirty="0">
              <a:solidFill>
                <a:srgbClr val="000000"/>
              </a:solidFill>
              <a:latin typeface="Arial" panose="020B0604020202020204" pitchFamily="34" charset="0"/>
              <a:cs typeface="Arial" panose="020B0604020202020204" pitchFamily="34" charset="0"/>
            </a:endParaRPr>
          </a:p>
          <a:p>
            <a:pPr rtl="0">
              <a:spcBef>
                <a:spcPts val="0"/>
              </a:spcBef>
              <a:spcAft>
                <a:spcPts val="0"/>
              </a:spcAft>
            </a:pPr>
            <a:endParaRPr lang="en-US" sz="1600" b="0" dirty="0">
              <a:solidFill>
                <a:srgbClr val="000000"/>
              </a:solidFill>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Times New Roman" panose="02020603050405020304" pitchFamily="18" charset="0"/>
              </a:rPr>
              <a:t>Demerits:</a:t>
            </a:r>
            <a:endParaRPr lang="en-US" sz="1600" b="0" dirty="0">
              <a:effectLst/>
            </a:endParaRPr>
          </a:p>
          <a:p>
            <a:pPr marL="0" indent="0" rtl="0">
              <a:spcBef>
                <a:spcPts val="0"/>
              </a:spcBef>
              <a:spcAft>
                <a:spcPts val="0"/>
              </a:spcAft>
              <a:buNone/>
            </a:pPr>
            <a:r>
              <a:rPr lang="en-US" sz="1600" b="0" i="0" u="none" strike="noStrike" dirty="0">
                <a:solidFill>
                  <a:srgbClr val="000000"/>
                </a:solidFill>
                <a:effectLst/>
                <a:latin typeface="Times New Roman" panose="02020603050405020304" pitchFamily="18" charset="0"/>
              </a:rPr>
              <a:t>       No consideration for model's resistance to label noise.</a:t>
            </a:r>
            <a:endParaRPr lang="en-US" sz="1600" b="0" dirty="0">
              <a:effectLst/>
            </a:endParaRPr>
          </a:p>
          <a:p>
            <a:pPr marL="0" indent="0" rtl="0">
              <a:spcBef>
                <a:spcPts val="0"/>
              </a:spcBef>
              <a:spcAft>
                <a:spcPts val="0"/>
              </a:spcAft>
              <a:buNone/>
            </a:pPr>
            <a:r>
              <a:rPr lang="en-US" sz="1600" b="0" i="0" u="none" strike="noStrike" dirty="0">
                <a:solidFill>
                  <a:srgbClr val="000000"/>
                </a:solidFill>
                <a:effectLst/>
                <a:latin typeface="Times New Roman" panose="02020603050405020304" pitchFamily="18" charset="0"/>
              </a:rPr>
              <a:t>       Does not consider model transferability to different tasks.</a:t>
            </a:r>
            <a:endParaRPr lang="en-US" sz="1600" b="0" dirty="0">
              <a:effectLst/>
            </a:endParaRPr>
          </a:p>
          <a:p>
            <a:pPr marL="0" indent="0">
              <a:buNone/>
            </a:pPr>
            <a:endParaRPr lang="en-US" sz="1050" b="0" dirty="0">
              <a:effectLst/>
            </a:endParaRPr>
          </a:p>
        </p:txBody>
      </p:sp>
      <p:sp>
        <p:nvSpPr>
          <p:cNvPr id="4" name="Date Placeholder 3">
            <a:extLst>
              <a:ext uri="{FF2B5EF4-FFF2-40B4-BE49-F238E27FC236}">
                <a16:creationId xmlns:a16="http://schemas.microsoft.com/office/drawing/2014/main" id="{39CB4AE4-4E05-BE49-D83B-DBB79ED70956}"/>
              </a:ext>
            </a:extLst>
          </p:cNvPr>
          <p:cNvSpPr>
            <a:spLocks noGrp="1"/>
          </p:cNvSpPr>
          <p:nvPr>
            <p:ph type="dt" sz="half" idx="10"/>
          </p:nvPr>
        </p:nvSpPr>
        <p:spPr/>
        <p:txBody>
          <a:bodyPr/>
          <a:lstStyle/>
          <a:p>
            <a:fld id="{EB7275DB-6D13-480B-AC77-F5019BDC5287}" type="datetime3">
              <a:rPr lang="en-US" smtClean="0"/>
              <a:t>26 July 2024</a:t>
            </a:fld>
            <a:endParaRPr lang="en-US"/>
          </a:p>
        </p:txBody>
      </p:sp>
      <p:sp>
        <p:nvSpPr>
          <p:cNvPr id="5" name="Footer Placeholder 4">
            <a:extLst>
              <a:ext uri="{FF2B5EF4-FFF2-40B4-BE49-F238E27FC236}">
                <a16:creationId xmlns:a16="http://schemas.microsoft.com/office/drawing/2014/main" id="{0709114E-FBFD-B936-A37C-013670C91D8D}"/>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17266FAE-C30E-03A6-5F08-A8DFE19B3FB4}"/>
              </a:ext>
            </a:extLst>
          </p:cNvPr>
          <p:cNvSpPr>
            <a:spLocks noGrp="1"/>
          </p:cNvSpPr>
          <p:nvPr>
            <p:ph type="sldNum" sz="quarter" idx="12"/>
          </p:nvPr>
        </p:nvSpPr>
        <p:spPr/>
        <p:txBody>
          <a:bodyPr/>
          <a:lstStyle/>
          <a:p>
            <a:fld id="{7B28076C-CE04-4A00-BFAA-A90EA8355859}" type="slidenum">
              <a:rPr lang="en-US" smtClean="0"/>
              <a:pPr/>
              <a:t>8</a:t>
            </a:fld>
            <a:endParaRPr lang="en-US"/>
          </a:p>
        </p:txBody>
      </p:sp>
    </p:spTree>
    <p:extLst>
      <p:ext uri="{BB962C8B-B14F-4D97-AF65-F5344CB8AC3E}">
        <p14:creationId xmlns:p14="http://schemas.microsoft.com/office/powerpoint/2010/main" val="2303641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5D2CB-C417-C1C2-F072-EAD11F09EBCF}"/>
              </a:ext>
            </a:extLst>
          </p:cNvPr>
          <p:cNvSpPr>
            <a:spLocks noGrp="1"/>
          </p:cNvSpPr>
          <p:nvPr>
            <p:ph type="title"/>
          </p:nvPr>
        </p:nvSpPr>
        <p:spPr/>
        <p:txBody>
          <a:bodyPr/>
          <a:lstStyle/>
          <a:p>
            <a:r>
              <a:rPr lang="en-IN" sz="4400" dirty="0">
                <a:cs typeface="Arial" panose="020B0604020202020204" pitchFamily="34" charset="0"/>
              </a:rPr>
              <a:t>LITERATURE SURVEY(5/10)</a:t>
            </a:r>
            <a:endParaRPr lang="en-US" dirty="0"/>
          </a:p>
        </p:txBody>
      </p:sp>
      <p:sp>
        <p:nvSpPr>
          <p:cNvPr id="3" name="Content Placeholder 2">
            <a:extLst>
              <a:ext uri="{FF2B5EF4-FFF2-40B4-BE49-F238E27FC236}">
                <a16:creationId xmlns:a16="http://schemas.microsoft.com/office/drawing/2014/main" id="{05AAAED3-287C-6A33-6599-DB88C49DBE02}"/>
              </a:ext>
            </a:extLst>
          </p:cNvPr>
          <p:cNvSpPr>
            <a:spLocks noGrp="1"/>
          </p:cNvSpPr>
          <p:nvPr>
            <p:ph idx="1"/>
          </p:nvPr>
        </p:nvSpPr>
        <p:spPr>
          <a:xfrm>
            <a:off x="457200" y="1524000"/>
            <a:ext cx="8229600" cy="4724400"/>
          </a:xfrm>
        </p:spPr>
        <p:txBody>
          <a:bodyPr>
            <a:normAutofit fontScale="92500" lnSpcReduction="10000"/>
          </a:bodyPr>
          <a:lstStyle/>
          <a:p>
            <a:pPr algn="just" rtl="0">
              <a:spcBef>
                <a:spcPts val="0"/>
              </a:spcBef>
              <a:spcAft>
                <a:spcPts val="0"/>
              </a:spcAft>
            </a:pPr>
            <a:r>
              <a:rPr lang="en-IN" sz="1700" b="1" i="0" u="none" strike="noStrike" dirty="0">
                <a:solidFill>
                  <a:srgbClr val="000000"/>
                </a:solidFill>
                <a:effectLst/>
                <a:latin typeface="Times New Roman" panose="02020603050405020304" pitchFamily="18" charset="0"/>
              </a:rPr>
              <a:t>F. </a:t>
            </a:r>
            <a:r>
              <a:rPr lang="en-IN" sz="1700" b="1" i="0" u="none" strike="noStrike" dirty="0" err="1">
                <a:solidFill>
                  <a:srgbClr val="000000"/>
                </a:solidFill>
                <a:effectLst/>
                <a:latin typeface="Times New Roman" panose="02020603050405020304" pitchFamily="18" charset="0"/>
              </a:rPr>
              <a:t>Saifutdinov</a:t>
            </a:r>
            <a:r>
              <a:rPr lang="en-IN" sz="1700" b="1" i="0" u="none" strike="noStrike" dirty="0">
                <a:solidFill>
                  <a:srgbClr val="000000"/>
                </a:solidFill>
                <a:effectLst/>
                <a:latin typeface="Times New Roman" panose="02020603050405020304" pitchFamily="18" charset="0"/>
              </a:rPr>
              <a:t>, I. Jackson, J. </a:t>
            </a:r>
            <a:r>
              <a:rPr lang="en-IN" sz="1700" b="1" i="0" u="none" strike="noStrike" dirty="0" err="1">
                <a:solidFill>
                  <a:srgbClr val="000000"/>
                </a:solidFill>
                <a:effectLst/>
                <a:latin typeface="Times New Roman" panose="02020603050405020304" pitchFamily="18" charset="0"/>
              </a:rPr>
              <a:t>Tolujevs</a:t>
            </a:r>
            <a:r>
              <a:rPr lang="en-IN" sz="1700" b="1" i="0" u="none" strike="noStrike" dirty="0">
                <a:solidFill>
                  <a:srgbClr val="000000"/>
                </a:solidFill>
                <a:effectLst/>
                <a:latin typeface="Times New Roman" panose="02020603050405020304" pitchFamily="18" charset="0"/>
              </a:rPr>
              <a:t> and T. </a:t>
            </a:r>
            <a:r>
              <a:rPr lang="en-IN" sz="1700" b="1" i="0" u="none" strike="noStrike" dirty="0" err="1">
                <a:solidFill>
                  <a:srgbClr val="000000"/>
                </a:solidFill>
                <a:effectLst/>
                <a:latin typeface="Times New Roman" panose="02020603050405020304" pitchFamily="18" charset="0"/>
              </a:rPr>
              <a:t>Zmanovska</a:t>
            </a:r>
            <a:r>
              <a:rPr lang="en-IN" sz="1700" b="1" i="0" u="none" strike="noStrike" dirty="0">
                <a:solidFill>
                  <a:srgbClr val="000000"/>
                </a:solidFill>
                <a:effectLst/>
                <a:latin typeface="Times New Roman" panose="02020603050405020304" pitchFamily="18" charset="0"/>
              </a:rPr>
              <a:t>, "Digital Twin as a Decision Support Tool for Airport Traffic Control," 2020 61st International Scientific Conference on Information Technology and Management Science of Riga Technical University (ITMS), Riga, Latvia, 2020, pp. 1-5, </a:t>
            </a:r>
            <a:r>
              <a:rPr lang="en-IN" sz="1700" b="1" i="0" u="none" strike="noStrike" dirty="0" err="1">
                <a:solidFill>
                  <a:srgbClr val="000000"/>
                </a:solidFill>
                <a:effectLst/>
                <a:latin typeface="Times New Roman" panose="02020603050405020304" pitchFamily="18" charset="0"/>
              </a:rPr>
              <a:t>doi</a:t>
            </a:r>
            <a:r>
              <a:rPr lang="en-IN" sz="1700" b="1" i="0" u="none" strike="noStrike" dirty="0">
                <a:solidFill>
                  <a:srgbClr val="000000"/>
                </a:solidFill>
                <a:effectLst/>
                <a:latin typeface="Times New Roman" panose="02020603050405020304" pitchFamily="18" charset="0"/>
              </a:rPr>
              <a:t>: 10.1109/ITMS51158.2020.9259294</a:t>
            </a:r>
            <a:r>
              <a:rPr lang="en-US" sz="1700" b="1" i="0" u="none" strike="noStrike" dirty="0">
                <a:solidFill>
                  <a:srgbClr val="000000"/>
                </a:solidFill>
                <a:effectLst/>
                <a:latin typeface="Arial" panose="020B0604020202020204" pitchFamily="34" charset="0"/>
                <a:cs typeface="Arial" panose="020B0604020202020204" pitchFamily="34" charset="0"/>
              </a:rPr>
              <a:t>.</a:t>
            </a:r>
          </a:p>
          <a:p>
            <a:pPr marL="0" indent="0" rtl="0">
              <a:spcBef>
                <a:spcPts val="0"/>
              </a:spcBef>
              <a:spcAft>
                <a:spcPts val="0"/>
              </a:spcAft>
              <a:buNone/>
            </a:pPr>
            <a:endParaRPr lang="en-US" sz="1700" b="0" dirty="0">
              <a:effectLst/>
              <a:latin typeface="Arial" panose="020B0604020202020204" pitchFamily="34" charset="0"/>
              <a:cs typeface="Arial" panose="020B0604020202020204" pitchFamily="34" charset="0"/>
            </a:endParaRPr>
          </a:p>
          <a:p>
            <a:pPr algn="just" rtl="0">
              <a:spcBef>
                <a:spcPts val="0"/>
              </a:spcBef>
              <a:spcAft>
                <a:spcPts val="0"/>
              </a:spcAft>
            </a:pPr>
            <a:r>
              <a:rPr lang="en-US" sz="1700" b="0" i="0" u="none" strike="noStrike" dirty="0">
                <a:solidFill>
                  <a:srgbClr val="000000"/>
                </a:solidFill>
                <a:effectLst/>
                <a:latin typeface="Times New Roman" panose="02020603050405020304" pitchFamily="18" charset="0"/>
              </a:rPr>
              <a:t>Description: Digital Twin is a cutting-edge technology that creates a virtual replica of a physical system or process. In the context of airport traffic control, it can provide real-time data and simulations to help operators make informed decisions and optimize operations. It allows for better understanding of traffic patterns, potential bottlenecks, and optimal routing of aircraft. By using predictive analytics and machine learning algorithms, it can assist in predicting and preventing potential disruptions or delays. Overall, the Digital Twin serves as a powerful decision support tool for airport traffic control, enhancing efficiency, safety, and overall performance</a:t>
            </a:r>
            <a:r>
              <a:rPr lang="en-US" sz="1700" b="0" i="0" u="none" strike="noStrike" dirty="0">
                <a:solidFill>
                  <a:srgbClr val="000000"/>
                </a:solidFill>
                <a:effectLst/>
                <a:latin typeface="Arial" panose="020B0604020202020204" pitchFamily="34" charset="0"/>
                <a:cs typeface="Arial" panose="020B0604020202020204" pitchFamily="34" charset="0"/>
              </a:rPr>
              <a:t>.</a:t>
            </a:r>
          </a:p>
          <a:p>
            <a:pPr algn="just" rtl="0">
              <a:spcBef>
                <a:spcPts val="0"/>
              </a:spcBef>
              <a:spcAft>
                <a:spcPts val="0"/>
              </a:spcAft>
            </a:pPr>
            <a:endParaRPr lang="en-US" sz="1700" dirty="0">
              <a:solidFill>
                <a:srgbClr val="000000"/>
              </a:solidFill>
              <a:latin typeface="Arial" panose="020B0604020202020204" pitchFamily="34" charset="0"/>
              <a:cs typeface="Arial" panose="020B0604020202020204" pitchFamily="34" charset="0"/>
            </a:endParaRPr>
          </a:p>
          <a:p>
            <a:pPr rtl="0">
              <a:spcBef>
                <a:spcPts val="0"/>
              </a:spcBef>
              <a:spcAft>
                <a:spcPts val="0"/>
              </a:spcAft>
            </a:pPr>
            <a:r>
              <a:rPr lang="en-US" sz="1700" b="0" i="0" u="none" strike="noStrike" dirty="0">
                <a:solidFill>
                  <a:srgbClr val="000000"/>
                </a:solidFill>
                <a:effectLst/>
                <a:latin typeface="Times New Roman" panose="02020603050405020304" pitchFamily="18" charset="0"/>
              </a:rPr>
              <a:t>Merits:</a:t>
            </a:r>
            <a:endParaRPr lang="en-US" sz="1700" b="0" dirty="0">
              <a:effectLst/>
            </a:endParaRPr>
          </a:p>
          <a:p>
            <a:pPr marL="0" indent="0" rtl="0">
              <a:spcBef>
                <a:spcPts val="0"/>
              </a:spcBef>
              <a:spcAft>
                <a:spcPts val="0"/>
              </a:spcAft>
              <a:buNone/>
            </a:pPr>
            <a:r>
              <a:rPr lang="en-US" sz="1700" b="0" i="0" u="none" strike="noStrike" dirty="0">
                <a:solidFill>
                  <a:srgbClr val="000000"/>
                </a:solidFill>
                <a:effectLst/>
                <a:latin typeface="Times New Roman" panose="02020603050405020304" pitchFamily="18" charset="0"/>
              </a:rPr>
              <a:t>       Addresses transfer learning with model adaptation.</a:t>
            </a:r>
            <a:endParaRPr lang="en-US" sz="1700" b="0" dirty="0">
              <a:effectLst/>
            </a:endParaRPr>
          </a:p>
          <a:p>
            <a:pPr marL="0" indent="0" rtl="0">
              <a:spcBef>
                <a:spcPts val="0"/>
              </a:spcBef>
              <a:spcAft>
                <a:spcPts val="0"/>
              </a:spcAft>
              <a:buNone/>
            </a:pPr>
            <a:r>
              <a:rPr lang="en-US" sz="1700" b="0" i="0" u="none" strike="noStrike" dirty="0">
                <a:solidFill>
                  <a:srgbClr val="000000"/>
                </a:solidFill>
                <a:effectLst/>
                <a:latin typeface="Times New Roman" panose="02020603050405020304" pitchFamily="18" charset="0"/>
              </a:rPr>
              <a:t>       Effectively clusters high-dimensional data with Gaussian Mixture Models.</a:t>
            </a:r>
            <a:endParaRPr lang="en-US" sz="1700" dirty="0"/>
          </a:p>
          <a:p>
            <a:pPr rtl="0">
              <a:spcBef>
                <a:spcPts val="0"/>
              </a:spcBef>
              <a:spcAft>
                <a:spcPts val="0"/>
              </a:spcAft>
            </a:pPr>
            <a:endParaRPr lang="en-US" sz="1700" b="0" i="0" u="none" strike="noStrike" dirty="0">
              <a:solidFill>
                <a:srgbClr val="000000"/>
              </a:solidFill>
              <a:effectLst/>
              <a:latin typeface="Arial" panose="020B0604020202020204" pitchFamily="34" charset="0"/>
              <a:cs typeface="Arial" panose="020B0604020202020204" pitchFamily="34" charset="0"/>
            </a:endParaRPr>
          </a:p>
          <a:p>
            <a:pPr rtl="0">
              <a:spcBef>
                <a:spcPts val="0"/>
              </a:spcBef>
              <a:spcAft>
                <a:spcPts val="0"/>
              </a:spcAft>
            </a:pPr>
            <a:r>
              <a:rPr lang="en-US" sz="1700" b="0" i="0" u="none" strike="noStrike" dirty="0">
                <a:solidFill>
                  <a:srgbClr val="000000"/>
                </a:solidFill>
                <a:effectLst/>
                <a:latin typeface="Times New Roman" panose="02020603050405020304" pitchFamily="18" charset="0"/>
              </a:rPr>
              <a:t>Demerits:</a:t>
            </a:r>
            <a:endParaRPr lang="en-US" sz="1700" b="0" dirty="0">
              <a:effectLst/>
            </a:endParaRPr>
          </a:p>
          <a:p>
            <a:pPr marL="0" indent="0" rtl="0">
              <a:spcBef>
                <a:spcPts val="0"/>
              </a:spcBef>
              <a:spcAft>
                <a:spcPts val="0"/>
              </a:spcAft>
              <a:buNone/>
            </a:pPr>
            <a:r>
              <a:rPr lang="en-US" sz="1700" b="0" i="0" u="none" strike="noStrike" dirty="0">
                <a:solidFill>
                  <a:srgbClr val="000000"/>
                </a:solidFill>
                <a:effectLst/>
                <a:latin typeface="Times New Roman" panose="02020603050405020304" pitchFamily="18" charset="0"/>
              </a:rPr>
              <a:t>       No discussion on handling of ordinal time series forecasting.</a:t>
            </a:r>
            <a:endParaRPr lang="en-US" sz="1700" b="0" dirty="0">
              <a:effectLst/>
            </a:endParaRPr>
          </a:p>
          <a:p>
            <a:pPr marL="0" indent="0" rtl="0">
              <a:spcBef>
                <a:spcPts val="0"/>
              </a:spcBef>
              <a:spcAft>
                <a:spcPts val="0"/>
              </a:spcAft>
              <a:buNone/>
            </a:pPr>
            <a:r>
              <a:rPr lang="en-US" sz="1700" b="0" i="0" u="none" strike="noStrike" dirty="0">
                <a:solidFill>
                  <a:srgbClr val="000000"/>
                </a:solidFill>
                <a:effectLst/>
                <a:latin typeface="Times New Roman" panose="02020603050405020304" pitchFamily="18" charset="0"/>
              </a:rPr>
              <a:t>       No discussion on handling of hierarchical feature interactions.</a:t>
            </a:r>
            <a:endParaRPr lang="en-US" sz="1700" b="0" i="0" u="none" strike="noStrike" dirty="0">
              <a:solidFill>
                <a:srgbClr val="000000"/>
              </a:solidFill>
              <a:effectLst/>
              <a:latin typeface="Arial" panose="020B0604020202020204" pitchFamily="34" charset="0"/>
              <a:cs typeface="Arial" panose="020B0604020202020204" pitchFamily="34" charset="0"/>
            </a:endParaRPr>
          </a:p>
          <a:p>
            <a:pPr algn="just" rtl="0">
              <a:spcBef>
                <a:spcPts val="0"/>
              </a:spcBef>
              <a:spcAft>
                <a:spcPts val="0"/>
              </a:spcAft>
            </a:pPr>
            <a:endParaRPr lang="en-US" sz="1600" dirty="0">
              <a:solidFill>
                <a:srgbClr val="000000"/>
              </a:solidFill>
              <a:latin typeface="Arial" panose="020B0604020202020204" pitchFamily="34" charset="0"/>
              <a:cs typeface="Arial" panose="020B0604020202020204" pitchFamily="34" charset="0"/>
            </a:endParaRPr>
          </a:p>
          <a:p>
            <a:pPr rtl="0">
              <a:spcBef>
                <a:spcPts val="0"/>
              </a:spcBef>
              <a:spcAft>
                <a:spcPts val="0"/>
              </a:spcAft>
            </a:pPr>
            <a:endParaRPr lang="en-US" sz="1600" b="0" i="0" u="none" strike="noStrike" dirty="0">
              <a:solidFill>
                <a:srgbClr val="000000"/>
              </a:solidFill>
              <a:effectLst/>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E88DDFBA-1C23-7FC9-4D3C-3320B23853C4}"/>
              </a:ext>
            </a:extLst>
          </p:cNvPr>
          <p:cNvSpPr>
            <a:spLocks noGrp="1"/>
          </p:cNvSpPr>
          <p:nvPr>
            <p:ph type="dt" sz="half" idx="10"/>
          </p:nvPr>
        </p:nvSpPr>
        <p:spPr/>
        <p:txBody>
          <a:bodyPr/>
          <a:lstStyle/>
          <a:p>
            <a:fld id="{EB7275DB-6D13-480B-AC77-F5019BDC5287}" type="datetime3">
              <a:rPr lang="en-US" smtClean="0"/>
              <a:t>26 July 2024</a:t>
            </a:fld>
            <a:endParaRPr lang="en-US"/>
          </a:p>
        </p:txBody>
      </p:sp>
      <p:sp>
        <p:nvSpPr>
          <p:cNvPr id="5" name="Footer Placeholder 4">
            <a:extLst>
              <a:ext uri="{FF2B5EF4-FFF2-40B4-BE49-F238E27FC236}">
                <a16:creationId xmlns:a16="http://schemas.microsoft.com/office/drawing/2014/main" id="{1DF74325-6475-BD6B-FDCB-499F7F4A3F71}"/>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A6E5CA47-CA42-92FB-50CF-2114B329D80D}"/>
              </a:ext>
            </a:extLst>
          </p:cNvPr>
          <p:cNvSpPr>
            <a:spLocks noGrp="1"/>
          </p:cNvSpPr>
          <p:nvPr>
            <p:ph type="sldNum" sz="quarter" idx="12"/>
          </p:nvPr>
        </p:nvSpPr>
        <p:spPr/>
        <p:txBody>
          <a:bodyPr/>
          <a:lstStyle/>
          <a:p>
            <a:fld id="{7B28076C-CE04-4A00-BFAA-A90EA8355859}" type="slidenum">
              <a:rPr lang="en-US" smtClean="0"/>
              <a:pPr/>
              <a:t>9</a:t>
            </a:fld>
            <a:endParaRPr lang="en-US"/>
          </a:p>
        </p:txBody>
      </p:sp>
    </p:spTree>
    <p:extLst>
      <p:ext uri="{BB962C8B-B14F-4D97-AF65-F5344CB8AC3E}">
        <p14:creationId xmlns:p14="http://schemas.microsoft.com/office/powerpoint/2010/main" val="279658072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5813</TotalTime>
  <Words>3072</Words>
  <Application>Microsoft Office PowerPoint</Application>
  <PresentationFormat>On-screen Show (4:3)</PresentationFormat>
  <Paragraphs>253</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Custom Design</vt:lpstr>
      <vt:lpstr>  </vt:lpstr>
      <vt:lpstr>AGENDA</vt:lpstr>
      <vt:lpstr>ABSTRACT</vt:lpstr>
      <vt:lpstr>OBJECTIVE(S)</vt:lpstr>
      <vt:lpstr>LITERATURE SURVEY(1/10)</vt:lpstr>
      <vt:lpstr>LITERATURE SURVEY(2/10)</vt:lpstr>
      <vt:lpstr>LITERATURE SURVEY(3/10)</vt:lpstr>
      <vt:lpstr>LITERATURE SURVEY(4/10)</vt:lpstr>
      <vt:lpstr>LITERATURE SURVEY(5/10)</vt:lpstr>
      <vt:lpstr>LITERATURE SURVEY(6/10)</vt:lpstr>
      <vt:lpstr>LITERATURE SURVEY(7/10)</vt:lpstr>
      <vt:lpstr>LITERATURE SURVEY(8/10)</vt:lpstr>
      <vt:lpstr>LITERATURE SURVEY(9/10)</vt:lpstr>
      <vt:lpstr>LITERATURE SURVEY(10/10)</vt:lpstr>
      <vt:lpstr>INFERENCES FROM LITERATURE SURVEY</vt:lpstr>
      <vt:lpstr>PROPOSED SYSTEM (1/2)</vt:lpstr>
      <vt:lpstr>PROPOSED SYSTEM(2/2)</vt:lpstr>
      <vt:lpstr>CONCLUSION</vt:lpstr>
      <vt:lpstr>REFERENCES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SIROSHMA REDDY</cp:lastModifiedBy>
  <cp:revision>107</cp:revision>
  <dcterms:created xsi:type="dcterms:W3CDTF">2019-11-06T07:48:53Z</dcterms:created>
  <dcterms:modified xsi:type="dcterms:W3CDTF">2024-07-26T18:17:11Z</dcterms:modified>
</cp:coreProperties>
</file>