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67" r:id="rId4"/>
    <p:sldId id="257" r:id="rId5"/>
    <p:sldId id="265" r:id="rId6"/>
    <p:sldId id="258" r:id="rId7"/>
    <p:sldId id="259" r:id="rId8"/>
    <p:sldId id="260" r:id="rId9"/>
    <p:sldId id="261" r:id="rId10"/>
    <p:sldId id="262" r:id="rId11"/>
    <p:sldId id="270" r:id="rId12"/>
    <p:sldId id="271" r:id="rId13"/>
    <p:sldId id="272" r:id="rId14"/>
    <p:sldId id="264" r:id="rId15"/>
    <p:sldId id="269"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p:scale>
          <a:sx n="75" d="100"/>
          <a:sy n="75" d="100"/>
        </p:scale>
        <p:origin x="974" y="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C225E-D912-4AC6-9708-C9CDB7701121}" type="datetimeFigureOut">
              <a:rPr lang="en-IN" smtClean="0"/>
              <a:t>04/10/23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9DAD2-A7DF-41C8-BC00-71E327D6E485}" type="slidenum">
              <a:rPr lang="en-IN" smtClean="0"/>
              <a:t>‹#›</a:t>
            </a:fld>
            <a:endParaRPr lang="en-IN"/>
          </a:p>
        </p:txBody>
      </p:sp>
    </p:spTree>
    <p:extLst>
      <p:ext uri="{BB962C8B-B14F-4D97-AF65-F5344CB8AC3E}">
        <p14:creationId xmlns:p14="http://schemas.microsoft.com/office/powerpoint/2010/main" val="22102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8798-74BE-199D-0296-5747575E29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52C8CA-D8F2-7699-C7E9-45E025B91E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79F2A1-4FFB-885D-2D99-156E3795A762}"/>
              </a:ext>
            </a:extLst>
          </p:cNvPr>
          <p:cNvSpPr>
            <a:spLocks noGrp="1"/>
          </p:cNvSpPr>
          <p:nvPr>
            <p:ph type="dt" sz="half" idx="10"/>
          </p:nvPr>
        </p:nvSpPr>
        <p:spPr/>
        <p:txBody>
          <a:bodyPr/>
          <a:lstStyle/>
          <a:p>
            <a:fld id="{E28BDE7E-A658-428E-B4B8-B1AB247E0526}" type="datetime3">
              <a:rPr lang="en-US" smtClean="0"/>
              <a:t>4 October 2023</a:t>
            </a:fld>
            <a:endParaRPr lang="en-IN"/>
          </a:p>
        </p:txBody>
      </p:sp>
      <p:sp>
        <p:nvSpPr>
          <p:cNvPr id="5" name="Footer Placeholder 4">
            <a:extLst>
              <a:ext uri="{FF2B5EF4-FFF2-40B4-BE49-F238E27FC236}">
                <a16:creationId xmlns:a16="http://schemas.microsoft.com/office/drawing/2014/main" id="{22FF1737-E8DF-8374-AF5F-24EDD43847E5}"/>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0A9FEC80-B1CA-0280-F46E-86C3216E22D4}"/>
              </a:ext>
            </a:extLst>
          </p:cNvPr>
          <p:cNvSpPr>
            <a:spLocks noGrp="1"/>
          </p:cNvSpPr>
          <p:nvPr>
            <p:ph type="sldNum" sz="quarter" idx="12"/>
          </p:nvPr>
        </p:nvSpPr>
        <p:spPr/>
        <p:txBody>
          <a:bodyPr/>
          <a:lstStyle/>
          <a:p>
            <a:fld id="{DDF043EB-F604-4379-B33B-282D9275FC0B}" type="slidenum">
              <a:rPr lang="en-IN" smtClean="0"/>
              <a:t>‹#›</a:t>
            </a:fld>
            <a:endParaRPr lang="en-IN"/>
          </a:p>
        </p:txBody>
      </p:sp>
    </p:spTree>
    <p:extLst>
      <p:ext uri="{BB962C8B-B14F-4D97-AF65-F5344CB8AC3E}">
        <p14:creationId xmlns:p14="http://schemas.microsoft.com/office/powerpoint/2010/main" val="16973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95E8-845C-EA51-072B-49B7075F20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8A1C11-E3C3-0AE1-6CD9-727AF8642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E020E7-99A0-3AB4-A647-C8A0332A15D9}"/>
              </a:ext>
            </a:extLst>
          </p:cNvPr>
          <p:cNvSpPr>
            <a:spLocks noGrp="1"/>
          </p:cNvSpPr>
          <p:nvPr>
            <p:ph type="dt" sz="half" idx="10"/>
          </p:nvPr>
        </p:nvSpPr>
        <p:spPr/>
        <p:txBody>
          <a:bodyPr/>
          <a:lstStyle/>
          <a:p>
            <a:fld id="{58E70570-1D70-40DB-8AB1-29F2E75D35F4}" type="datetime3">
              <a:rPr lang="en-US" smtClean="0"/>
              <a:t>4 October 2023</a:t>
            </a:fld>
            <a:endParaRPr lang="en-IN"/>
          </a:p>
        </p:txBody>
      </p:sp>
      <p:sp>
        <p:nvSpPr>
          <p:cNvPr id="5" name="Footer Placeholder 4">
            <a:extLst>
              <a:ext uri="{FF2B5EF4-FFF2-40B4-BE49-F238E27FC236}">
                <a16:creationId xmlns:a16="http://schemas.microsoft.com/office/drawing/2014/main" id="{952D4900-982D-2033-4293-2773C0665EA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C08C9539-B00C-9A8E-2B95-090DC9B3E712}"/>
              </a:ext>
            </a:extLst>
          </p:cNvPr>
          <p:cNvSpPr>
            <a:spLocks noGrp="1"/>
          </p:cNvSpPr>
          <p:nvPr>
            <p:ph type="sldNum" sz="quarter" idx="12"/>
          </p:nvPr>
        </p:nvSpPr>
        <p:spPr/>
        <p:txBody>
          <a:bodyPr/>
          <a:lstStyle/>
          <a:p>
            <a:fld id="{DDF043EB-F604-4379-B33B-282D9275FC0B}" type="slidenum">
              <a:rPr lang="en-IN" smtClean="0"/>
              <a:t>‹#›</a:t>
            </a:fld>
            <a:endParaRPr lang="en-IN"/>
          </a:p>
        </p:txBody>
      </p:sp>
    </p:spTree>
    <p:extLst>
      <p:ext uri="{BB962C8B-B14F-4D97-AF65-F5344CB8AC3E}">
        <p14:creationId xmlns:p14="http://schemas.microsoft.com/office/powerpoint/2010/main" val="70374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D56C43-88B2-2ECB-19FB-7C35320CF8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3173DF-4065-BF42-A07C-B00824EA66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4D2079-B848-483E-8529-1FCC9DC1D604}"/>
              </a:ext>
            </a:extLst>
          </p:cNvPr>
          <p:cNvSpPr>
            <a:spLocks noGrp="1"/>
          </p:cNvSpPr>
          <p:nvPr>
            <p:ph type="dt" sz="half" idx="10"/>
          </p:nvPr>
        </p:nvSpPr>
        <p:spPr/>
        <p:txBody>
          <a:bodyPr/>
          <a:lstStyle/>
          <a:p>
            <a:fld id="{5FE7E623-817B-4723-9099-E01ADDA6D980}" type="datetime3">
              <a:rPr lang="en-US" smtClean="0"/>
              <a:t>4 October 2023</a:t>
            </a:fld>
            <a:endParaRPr lang="en-IN"/>
          </a:p>
        </p:txBody>
      </p:sp>
      <p:sp>
        <p:nvSpPr>
          <p:cNvPr id="5" name="Footer Placeholder 4">
            <a:extLst>
              <a:ext uri="{FF2B5EF4-FFF2-40B4-BE49-F238E27FC236}">
                <a16:creationId xmlns:a16="http://schemas.microsoft.com/office/drawing/2014/main" id="{F12354E3-5CA4-9DE1-678D-2AB32668765A}"/>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BDE62E11-6DAA-4728-3790-EE34A5CCD12B}"/>
              </a:ext>
            </a:extLst>
          </p:cNvPr>
          <p:cNvSpPr>
            <a:spLocks noGrp="1"/>
          </p:cNvSpPr>
          <p:nvPr>
            <p:ph type="sldNum" sz="quarter" idx="12"/>
          </p:nvPr>
        </p:nvSpPr>
        <p:spPr/>
        <p:txBody>
          <a:bodyPr/>
          <a:lstStyle/>
          <a:p>
            <a:fld id="{DDF043EB-F604-4379-B33B-282D9275FC0B}" type="slidenum">
              <a:rPr lang="en-IN" smtClean="0"/>
              <a:t>‹#›</a:t>
            </a:fld>
            <a:endParaRPr lang="en-IN"/>
          </a:p>
        </p:txBody>
      </p:sp>
    </p:spTree>
    <p:extLst>
      <p:ext uri="{BB962C8B-B14F-4D97-AF65-F5344CB8AC3E}">
        <p14:creationId xmlns:p14="http://schemas.microsoft.com/office/powerpoint/2010/main" val="90328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A8CE-9FCB-5690-601D-4CC79C1BD3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5C4A2A-0C0B-2E33-6452-667991D390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010A2-5EB9-C1C3-D0D1-40A006DBAD32}"/>
              </a:ext>
            </a:extLst>
          </p:cNvPr>
          <p:cNvSpPr>
            <a:spLocks noGrp="1"/>
          </p:cNvSpPr>
          <p:nvPr>
            <p:ph type="dt" sz="half" idx="10"/>
          </p:nvPr>
        </p:nvSpPr>
        <p:spPr/>
        <p:txBody>
          <a:bodyPr/>
          <a:lstStyle/>
          <a:p>
            <a:fld id="{EAC64F8B-C1C0-469A-BDCD-614CA993467F}" type="datetime3">
              <a:rPr lang="en-US" smtClean="0"/>
              <a:t>4 October 2023</a:t>
            </a:fld>
            <a:endParaRPr lang="en-IN"/>
          </a:p>
        </p:txBody>
      </p:sp>
      <p:sp>
        <p:nvSpPr>
          <p:cNvPr id="5" name="Footer Placeholder 4">
            <a:extLst>
              <a:ext uri="{FF2B5EF4-FFF2-40B4-BE49-F238E27FC236}">
                <a16:creationId xmlns:a16="http://schemas.microsoft.com/office/drawing/2014/main" id="{6C483410-A5B7-36DA-A1CE-38416D491942}"/>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E15CC145-98BC-2A62-B910-5A8AC3B2B53B}"/>
              </a:ext>
            </a:extLst>
          </p:cNvPr>
          <p:cNvSpPr>
            <a:spLocks noGrp="1"/>
          </p:cNvSpPr>
          <p:nvPr>
            <p:ph type="sldNum" sz="quarter" idx="12"/>
          </p:nvPr>
        </p:nvSpPr>
        <p:spPr/>
        <p:txBody>
          <a:bodyPr/>
          <a:lstStyle/>
          <a:p>
            <a:fld id="{DDF043EB-F604-4379-B33B-282D9275FC0B}" type="slidenum">
              <a:rPr lang="en-IN" smtClean="0"/>
              <a:t>‹#›</a:t>
            </a:fld>
            <a:endParaRPr lang="en-IN"/>
          </a:p>
        </p:txBody>
      </p:sp>
    </p:spTree>
    <p:extLst>
      <p:ext uri="{BB962C8B-B14F-4D97-AF65-F5344CB8AC3E}">
        <p14:creationId xmlns:p14="http://schemas.microsoft.com/office/powerpoint/2010/main" val="325318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D9A2-71D5-B718-6272-59A4A5D821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716E05-2F78-1623-727C-D3B7CA7E0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3B408C-5602-D937-50A1-70D90244B214}"/>
              </a:ext>
            </a:extLst>
          </p:cNvPr>
          <p:cNvSpPr>
            <a:spLocks noGrp="1"/>
          </p:cNvSpPr>
          <p:nvPr>
            <p:ph type="dt" sz="half" idx="10"/>
          </p:nvPr>
        </p:nvSpPr>
        <p:spPr/>
        <p:txBody>
          <a:bodyPr/>
          <a:lstStyle/>
          <a:p>
            <a:fld id="{18AE02F1-F845-42E7-AFD1-D84EF9B75E52}" type="datetime3">
              <a:rPr lang="en-US" smtClean="0"/>
              <a:t>4 October 2023</a:t>
            </a:fld>
            <a:endParaRPr lang="en-IN"/>
          </a:p>
        </p:txBody>
      </p:sp>
      <p:sp>
        <p:nvSpPr>
          <p:cNvPr id="5" name="Footer Placeholder 4">
            <a:extLst>
              <a:ext uri="{FF2B5EF4-FFF2-40B4-BE49-F238E27FC236}">
                <a16:creationId xmlns:a16="http://schemas.microsoft.com/office/drawing/2014/main" id="{7C3EFE91-DC20-334B-180E-149918C181E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E340D57C-5FB4-3BB6-77CE-21D4FB456E69}"/>
              </a:ext>
            </a:extLst>
          </p:cNvPr>
          <p:cNvSpPr>
            <a:spLocks noGrp="1"/>
          </p:cNvSpPr>
          <p:nvPr>
            <p:ph type="sldNum" sz="quarter" idx="12"/>
          </p:nvPr>
        </p:nvSpPr>
        <p:spPr/>
        <p:txBody>
          <a:bodyPr/>
          <a:lstStyle/>
          <a:p>
            <a:fld id="{DDF043EB-F604-4379-B33B-282D9275FC0B}" type="slidenum">
              <a:rPr lang="en-IN" smtClean="0"/>
              <a:t>‹#›</a:t>
            </a:fld>
            <a:endParaRPr lang="en-IN"/>
          </a:p>
        </p:txBody>
      </p:sp>
    </p:spTree>
    <p:extLst>
      <p:ext uri="{BB962C8B-B14F-4D97-AF65-F5344CB8AC3E}">
        <p14:creationId xmlns:p14="http://schemas.microsoft.com/office/powerpoint/2010/main" val="374104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B8E8-5E31-408C-3080-894ABBC007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7A0E77-E9DB-F52C-BCDB-663378668D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6A48A0-91D8-E79E-8D50-EFB8E40AB7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BBC78F-5E5C-E3F2-119C-228FF926B9C4}"/>
              </a:ext>
            </a:extLst>
          </p:cNvPr>
          <p:cNvSpPr>
            <a:spLocks noGrp="1"/>
          </p:cNvSpPr>
          <p:nvPr>
            <p:ph type="dt" sz="half" idx="10"/>
          </p:nvPr>
        </p:nvSpPr>
        <p:spPr/>
        <p:txBody>
          <a:bodyPr/>
          <a:lstStyle/>
          <a:p>
            <a:fld id="{81DD1959-D4A3-4299-B65F-280415A2B1E3}" type="datetime3">
              <a:rPr lang="en-US" smtClean="0"/>
              <a:t>4 October 2023</a:t>
            </a:fld>
            <a:endParaRPr lang="en-IN"/>
          </a:p>
        </p:txBody>
      </p:sp>
      <p:sp>
        <p:nvSpPr>
          <p:cNvPr id="6" name="Footer Placeholder 5">
            <a:extLst>
              <a:ext uri="{FF2B5EF4-FFF2-40B4-BE49-F238E27FC236}">
                <a16:creationId xmlns:a16="http://schemas.microsoft.com/office/drawing/2014/main" id="{68E83201-FF01-E417-4031-86B1AA978F18}"/>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EFD8D4FB-6847-3AF1-17EA-6A62B6BC0789}"/>
              </a:ext>
            </a:extLst>
          </p:cNvPr>
          <p:cNvSpPr>
            <a:spLocks noGrp="1"/>
          </p:cNvSpPr>
          <p:nvPr>
            <p:ph type="sldNum" sz="quarter" idx="12"/>
          </p:nvPr>
        </p:nvSpPr>
        <p:spPr/>
        <p:txBody>
          <a:bodyPr/>
          <a:lstStyle/>
          <a:p>
            <a:fld id="{DDF043EB-F604-4379-B33B-282D9275FC0B}" type="slidenum">
              <a:rPr lang="en-IN" smtClean="0"/>
              <a:t>‹#›</a:t>
            </a:fld>
            <a:endParaRPr lang="en-IN"/>
          </a:p>
        </p:txBody>
      </p:sp>
    </p:spTree>
    <p:extLst>
      <p:ext uri="{BB962C8B-B14F-4D97-AF65-F5344CB8AC3E}">
        <p14:creationId xmlns:p14="http://schemas.microsoft.com/office/powerpoint/2010/main" val="246659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03CA-8A39-DECD-5A07-E23613B8C1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1826CB-FA09-6ADE-B1C2-5FCE78323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312F49-F685-D80D-F887-38AE0CFE70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0ABFC6-2066-0D76-DD7E-AC02D802B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E629B3-B285-C10E-DE0F-6436E9BD3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6453C8-BDBB-A027-C66B-5C3DCAF35D26}"/>
              </a:ext>
            </a:extLst>
          </p:cNvPr>
          <p:cNvSpPr>
            <a:spLocks noGrp="1"/>
          </p:cNvSpPr>
          <p:nvPr>
            <p:ph type="dt" sz="half" idx="10"/>
          </p:nvPr>
        </p:nvSpPr>
        <p:spPr/>
        <p:txBody>
          <a:bodyPr/>
          <a:lstStyle/>
          <a:p>
            <a:fld id="{73760A90-654C-44F1-9611-469CF3C89B48}" type="datetime3">
              <a:rPr lang="en-US" smtClean="0"/>
              <a:t>4 October 2023</a:t>
            </a:fld>
            <a:endParaRPr lang="en-IN"/>
          </a:p>
        </p:txBody>
      </p:sp>
      <p:sp>
        <p:nvSpPr>
          <p:cNvPr id="8" name="Footer Placeholder 7">
            <a:extLst>
              <a:ext uri="{FF2B5EF4-FFF2-40B4-BE49-F238E27FC236}">
                <a16:creationId xmlns:a16="http://schemas.microsoft.com/office/drawing/2014/main" id="{EA7957A7-5FE6-EA37-21FF-23BED291749C}"/>
              </a:ext>
            </a:extLst>
          </p:cNvPr>
          <p:cNvSpPr>
            <a:spLocks noGrp="1"/>
          </p:cNvSpPr>
          <p:nvPr>
            <p:ph type="ftr" sz="quarter" idx="11"/>
          </p:nvPr>
        </p:nvSpPr>
        <p:spPr/>
        <p:txBody>
          <a:bodyPr/>
          <a:lstStyle/>
          <a:p>
            <a:r>
              <a:rPr lang="en-IN"/>
              <a:t>DEPARTMENT OF CSE</a:t>
            </a:r>
          </a:p>
        </p:txBody>
      </p:sp>
      <p:sp>
        <p:nvSpPr>
          <p:cNvPr id="9" name="Slide Number Placeholder 8">
            <a:extLst>
              <a:ext uri="{FF2B5EF4-FFF2-40B4-BE49-F238E27FC236}">
                <a16:creationId xmlns:a16="http://schemas.microsoft.com/office/drawing/2014/main" id="{58CCA8F5-D3B6-2865-7F0B-5EE809D16C92}"/>
              </a:ext>
            </a:extLst>
          </p:cNvPr>
          <p:cNvSpPr>
            <a:spLocks noGrp="1"/>
          </p:cNvSpPr>
          <p:nvPr>
            <p:ph type="sldNum" sz="quarter" idx="12"/>
          </p:nvPr>
        </p:nvSpPr>
        <p:spPr/>
        <p:txBody>
          <a:bodyPr/>
          <a:lstStyle/>
          <a:p>
            <a:fld id="{DDF043EB-F604-4379-B33B-282D9275FC0B}" type="slidenum">
              <a:rPr lang="en-IN" smtClean="0"/>
              <a:t>‹#›</a:t>
            </a:fld>
            <a:endParaRPr lang="en-IN"/>
          </a:p>
        </p:txBody>
      </p:sp>
    </p:spTree>
    <p:extLst>
      <p:ext uri="{BB962C8B-B14F-4D97-AF65-F5344CB8AC3E}">
        <p14:creationId xmlns:p14="http://schemas.microsoft.com/office/powerpoint/2010/main" val="231821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3AD0-60EE-E61C-11D9-CE1ECA8EBD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4A2F15-989C-F7B4-7C6F-FA50C6F47A10}"/>
              </a:ext>
            </a:extLst>
          </p:cNvPr>
          <p:cNvSpPr>
            <a:spLocks noGrp="1"/>
          </p:cNvSpPr>
          <p:nvPr>
            <p:ph type="dt" sz="half" idx="10"/>
          </p:nvPr>
        </p:nvSpPr>
        <p:spPr/>
        <p:txBody>
          <a:bodyPr/>
          <a:lstStyle/>
          <a:p>
            <a:fld id="{0840174D-D999-4942-AD6B-727D352147EF}" type="datetime3">
              <a:rPr lang="en-US" smtClean="0"/>
              <a:t>4 October 2023</a:t>
            </a:fld>
            <a:endParaRPr lang="en-IN"/>
          </a:p>
        </p:txBody>
      </p:sp>
      <p:sp>
        <p:nvSpPr>
          <p:cNvPr id="4" name="Footer Placeholder 3">
            <a:extLst>
              <a:ext uri="{FF2B5EF4-FFF2-40B4-BE49-F238E27FC236}">
                <a16:creationId xmlns:a16="http://schemas.microsoft.com/office/drawing/2014/main" id="{610E9616-907A-E1EB-61BB-660B406BBE8B}"/>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EEC579AD-4DDD-A7FC-0C77-6FA2D3584BC6}"/>
              </a:ext>
            </a:extLst>
          </p:cNvPr>
          <p:cNvSpPr>
            <a:spLocks noGrp="1"/>
          </p:cNvSpPr>
          <p:nvPr>
            <p:ph type="sldNum" sz="quarter" idx="12"/>
          </p:nvPr>
        </p:nvSpPr>
        <p:spPr/>
        <p:txBody>
          <a:bodyPr/>
          <a:lstStyle/>
          <a:p>
            <a:fld id="{DDF043EB-F604-4379-B33B-282D9275FC0B}" type="slidenum">
              <a:rPr lang="en-IN" smtClean="0"/>
              <a:t>‹#›</a:t>
            </a:fld>
            <a:endParaRPr lang="en-IN"/>
          </a:p>
        </p:txBody>
      </p:sp>
    </p:spTree>
    <p:extLst>
      <p:ext uri="{BB962C8B-B14F-4D97-AF65-F5344CB8AC3E}">
        <p14:creationId xmlns:p14="http://schemas.microsoft.com/office/powerpoint/2010/main" val="168669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18AD98-6470-C3D6-4594-D1E06C4CC107}"/>
              </a:ext>
            </a:extLst>
          </p:cNvPr>
          <p:cNvSpPr>
            <a:spLocks noGrp="1"/>
          </p:cNvSpPr>
          <p:nvPr>
            <p:ph type="dt" sz="half" idx="10"/>
          </p:nvPr>
        </p:nvSpPr>
        <p:spPr/>
        <p:txBody>
          <a:bodyPr/>
          <a:lstStyle/>
          <a:p>
            <a:fld id="{0A33299C-4C2B-47E8-93DF-6AAD0205C802}" type="datetime3">
              <a:rPr lang="en-US" smtClean="0"/>
              <a:t>4 October 2023</a:t>
            </a:fld>
            <a:endParaRPr lang="en-IN"/>
          </a:p>
        </p:txBody>
      </p:sp>
      <p:sp>
        <p:nvSpPr>
          <p:cNvPr id="3" name="Footer Placeholder 2">
            <a:extLst>
              <a:ext uri="{FF2B5EF4-FFF2-40B4-BE49-F238E27FC236}">
                <a16:creationId xmlns:a16="http://schemas.microsoft.com/office/drawing/2014/main" id="{F52EC530-ACBA-5F54-0838-85A123D545F5}"/>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7BC46F14-4C63-2895-1A73-C2399D11509B}"/>
              </a:ext>
            </a:extLst>
          </p:cNvPr>
          <p:cNvSpPr>
            <a:spLocks noGrp="1"/>
          </p:cNvSpPr>
          <p:nvPr>
            <p:ph type="sldNum" sz="quarter" idx="12"/>
          </p:nvPr>
        </p:nvSpPr>
        <p:spPr/>
        <p:txBody>
          <a:bodyPr/>
          <a:lstStyle/>
          <a:p>
            <a:fld id="{DDF043EB-F604-4379-B33B-282D9275FC0B}" type="slidenum">
              <a:rPr lang="en-IN" smtClean="0"/>
              <a:t>‹#›</a:t>
            </a:fld>
            <a:endParaRPr lang="en-IN"/>
          </a:p>
        </p:txBody>
      </p:sp>
    </p:spTree>
    <p:extLst>
      <p:ext uri="{BB962C8B-B14F-4D97-AF65-F5344CB8AC3E}">
        <p14:creationId xmlns:p14="http://schemas.microsoft.com/office/powerpoint/2010/main" val="60294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5001-A16E-7E5B-2AA3-286850480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027F39-CC94-BF5B-43C8-37B29DA0F5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A17E0B-07AB-0525-ADB7-3103A4F93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1A4C1-BB6F-EFCA-434E-AB3D61108CC5}"/>
              </a:ext>
            </a:extLst>
          </p:cNvPr>
          <p:cNvSpPr>
            <a:spLocks noGrp="1"/>
          </p:cNvSpPr>
          <p:nvPr>
            <p:ph type="dt" sz="half" idx="10"/>
          </p:nvPr>
        </p:nvSpPr>
        <p:spPr/>
        <p:txBody>
          <a:bodyPr/>
          <a:lstStyle/>
          <a:p>
            <a:fld id="{31BDFB65-5881-4DB2-8DBE-2B52AA1BB397}" type="datetime3">
              <a:rPr lang="en-US" smtClean="0"/>
              <a:t>4 October 2023</a:t>
            </a:fld>
            <a:endParaRPr lang="en-IN"/>
          </a:p>
        </p:txBody>
      </p:sp>
      <p:sp>
        <p:nvSpPr>
          <p:cNvPr id="6" name="Footer Placeholder 5">
            <a:extLst>
              <a:ext uri="{FF2B5EF4-FFF2-40B4-BE49-F238E27FC236}">
                <a16:creationId xmlns:a16="http://schemas.microsoft.com/office/drawing/2014/main" id="{FEB7B583-923C-46B5-79A0-F56866112F6A}"/>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71372514-B3C7-4725-EF9B-49A439765F52}"/>
              </a:ext>
            </a:extLst>
          </p:cNvPr>
          <p:cNvSpPr>
            <a:spLocks noGrp="1"/>
          </p:cNvSpPr>
          <p:nvPr>
            <p:ph type="sldNum" sz="quarter" idx="12"/>
          </p:nvPr>
        </p:nvSpPr>
        <p:spPr/>
        <p:txBody>
          <a:bodyPr/>
          <a:lstStyle/>
          <a:p>
            <a:fld id="{DDF043EB-F604-4379-B33B-282D9275FC0B}" type="slidenum">
              <a:rPr lang="en-IN" smtClean="0"/>
              <a:t>‹#›</a:t>
            </a:fld>
            <a:endParaRPr lang="en-IN"/>
          </a:p>
        </p:txBody>
      </p:sp>
    </p:spTree>
    <p:extLst>
      <p:ext uri="{BB962C8B-B14F-4D97-AF65-F5344CB8AC3E}">
        <p14:creationId xmlns:p14="http://schemas.microsoft.com/office/powerpoint/2010/main" val="79204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A833-CABB-2061-779F-36ADA60D2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89FEE9-67F6-D9D4-E752-36A095730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6C9CB3-68EC-8011-3164-5002740B9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D0527-7DB4-9626-5995-6B27AAD00D84}"/>
              </a:ext>
            </a:extLst>
          </p:cNvPr>
          <p:cNvSpPr>
            <a:spLocks noGrp="1"/>
          </p:cNvSpPr>
          <p:nvPr>
            <p:ph type="dt" sz="half" idx="10"/>
          </p:nvPr>
        </p:nvSpPr>
        <p:spPr/>
        <p:txBody>
          <a:bodyPr/>
          <a:lstStyle/>
          <a:p>
            <a:fld id="{83F231DD-2696-41DF-B59B-37C7BB9D10F4}" type="datetime3">
              <a:rPr lang="en-US" smtClean="0"/>
              <a:t>4 October 2023</a:t>
            </a:fld>
            <a:endParaRPr lang="en-IN"/>
          </a:p>
        </p:txBody>
      </p:sp>
      <p:sp>
        <p:nvSpPr>
          <p:cNvPr id="6" name="Footer Placeholder 5">
            <a:extLst>
              <a:ext uri="{FF2B5EF4-FFF2-40B4-BE49-F238E27FC236}">
                <a16:creationId xmlns:a16="http://schemas.microsoft.com/office/drawing/2014/main" id="{D434E001-E850-0413-6288-1CCFAE230307}"/>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8710B9CA-B053-2151-05BD-8EE03FB20937}"/>
              </a:ext>
            </a:extLst>
          </p:cNvPr>
          <p:cNvSpPr>
            <a:spLocks noGrp="1"/>
          </p:cNvSpPr>
          <p:nvPr>
            <p:ph type="sldNum" sz="quarter" idx="12"/>
          </p:nvPr>
        </p:nvSpPr>
        <p:spPr/>
        <p:txBody>
          <a:bodyPr/>
          <a:lstStyle/>
          <a:p>
            <a:fld id="{DDF043EB-F604-4379-B33B-282D9275FC0B}" type="slidenum">
              <a:rPr lang="en-IN" smtClean="0"/>
              <a:t>‹#›</a:t>
            </a:fld>
            <a:endParaRPr lang="en-IN"/>
          </a:p>
        </p:txBody>
      </p:sp>
    </p:spTree>
    <p:extLst>
      <p:ext uri="{BB962C8B-B14F-4D97-AF65-F5344CB8AC3E}">
        <p14:creationId xmlns:p14="http://schemas.microsoft.com/office/powerpoint/2010/main" val="122083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7D68C5-AA6E-3ACD-CE2E-9F6BE37C2A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D598A4-2DAB-3F85-BFA0-A124F671A1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C466A-0202-D65C-7C88-8816783FA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1DE9F-FDDF-4AC1-B51B-C688C64844D6}" type="datetime3">
              <a:rPr lang="en-US" smtClean="0"/>
              <a:t>4 October 2023</a:t>
            </a:fld>
            <a:endParaRPr lang="en-IN"/>
          </a:p>
        </p:txBody>
      </p:sp>
      <p:sp>
        <p:nvSpPr>
          <p:cNvPr id="5" name="Footer Placeholder 4">
            <a:extLst>
              <a:ext uri="{FF2B5EF4-FFF2-40B4-BE49-F238E27FC236}">
                <a16:creationId xmlns:a16="http://schemas.microsoft.com/office/drawing/2014/main" id="{4CCBBF54-E03D-62E5-979B-B120705CAF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CSE</a:t>
            </a:r>
          </a:p>
        </p:txBody>
      </p:sp>
      <p:sp>
        <p:nvSpPr>
          <p:cNvPr id="6" name="Slide Number Placeholder 5">
            <a:extLst>
              <a:ext uri="{FF2B5EF4-FFF2-40B4-BE49-F238E27FC236}">
                <a16:creationId xmlns:a16="http://schemas.microsoft.com/office/drawing/2014/main" id="{E21BE48A-7D58-584B-90AB-4552DECF7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043EB-F604-4379-B33B-282D9275FC0B}" type="slidenum">
              <a:rPr lang="en-IN" smtClean="0"/>
              <a:t>‹#›</a:t>
            </a:fld>
            <a:endParaRPr lang="en-IN"/>
          </a:p>
        </p:txBody>
      </p:sp>
    </p:spTree>
    <p:extLst>
      <p:ext uri="{BB962C8B-B14F-4D97-AF65-F5344CB8AC3E}">
        <p14:creationId xmlns:p14="http://schemas.microsoft.com/office/powerpoint/2010/main" val="3672160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315324-3082-F736-6E71-B14CE6F53E3B}"/>
              </a:ext>
            </a:extLst>
          </p:cNvPr>
          <p:cNvPicPr>
            <a:picLocks noChangeAspect="1"/>
          </p:cNvPicPr>
          <p:nvPr/>
        </p:nvPicPr>
        <p:blipFill>
          <a:blip r:embed="rId2"/>
          <a:stretch>
            <a:fillRect/>
          </a:stretch>
        </p:blipFill>
        <p:spPr>
          <a:xfrm>
            <a:off x="1524000" y="330964"/>
            <a:ext cx="8687553" cy="1755800"/>
          </a:xfrm>
          <a:prstGeom prst="rect">
            <a:avLst/>
          </a:prstGeom>
        </p:spPr>
      </p:pic>
      <p:sp>
        <p:nvSpPr>
          <p:cNvPr id="2" name="Title 1">
            <a:extLst>
              <a:ext uri="{FF2B5EF4-FFF2-40B4-BE49-F238E27FC236}">
                <a16:creationId xmlns:a16="http://schemas.microsoft.com/office/drawing/2014/main" id="{D2EEBB02-D57A-1519-AF00-E65E666FE7AE}"/>
              </a:ext>
            </a:extLst>
          </p:cNvPr>
          <p:cNvSpPr>
            <a:spLocks noGrp="1"/>
          </p:cNvSpPr>
          <p:nvPr>
            <p:ph type="ctrTitle"/>
          </p:nvPr>
        </p:nvSpPr>
        <p:spPr>
          <a:xfrm>
            <a:off x="1295776" y="863870"/>
            <a:ext cx="9144000" cy="2387600"/>
          </a:xfrm>
        </p:spPr>
        <p:txBody>
          <a:bodyPr>
            <a:normAutofit/>
          </a:bodyPr>
          <a:lstStyle/>
          <a:p>
            <a:r>
              <a:rPr lang="en-IN" sz="3600" dirty="0"/>
              <a:t>GATEWAY LOAD BALANCER(GWLB</a:t>
            </a:r>
            <a:r>
              <a:rPr lang="en-IN" sz="3200" dirty="0"/>
              <a:t>)</a:t>
            </a:r>
          </a:p>
        </p:txBody>
      </p:sp>
      <p:sp>
        <p:nvSpPr>
          <p:cNvPr id="3" name="Subtitle 2">
            <a:extLst>
              <a:ext uri="{FF2B5EF4-FFF2-40B4-BE49-F238E27FC236}">
                <a16:creationId xmlns:a16="http://schemas.microsoft.com/office/drawing/2014/main" id="{4CF2368F-491E-42B0-6BA9-6231D50F5B67}"/>
              </a:ext>
            </a:extLst>
          </p:cNvPr>
          <p:cNvSpPr>
            <a:spLocks noGrp="1"/>
          </p:cNvSpPr>
          <p:nvPr>
            <p:ph type="subTitle" idx="1"/>
          </p:nvPr>
        </p:nvSpPr>
        <p:spPr>
          <a:xfrm>
            <a:off x="3222811" y="4338368"/>
            <a:ext cx="9144000" cy="1655762"/>
          </a:xfrm>
        </p:spPr>
        <p:txBody>
          <a:bodyPr>
            <a:normAutofit/>
          </a:bodyPr>
          <a:lstStyle/>
          <a:p>
            <a:r>
              <a:rPr lang="en-IN" sz="2000" dirty="0">
                <a:latin typeface="Arial" panose="020B0604020202020204" pitchFamily="34" charset="0"/>
                <a:cs typeface="Arial" panose="020B0604020202020204" pitchFamily="34" charset="0"/>
              </a:rPr>
              <a:t>                     </a:t>
            </a:r>
            <a:r>
              <a:rPr lang="en-IN" sz="1600" dirty="0">
                <a:latin typeface="Times New Roman" panose="02020603050405020304" pitchFamily="18" charset="0"/>
                <a:cs typeface="Times New Roman" panose="02020603050405020304" pitchFamily="18" charset="0"/>
              </a:rPr>
              <a:t>UNDER THE GUIDANCE OF : MS.T.ANANDHI </a:t>
            </a:r>
          </a:p>
          <a:p>
            <a:r>
              <a:rPr lang="en-IN" sz="1600" dirty="0">
                <a:latin typeface="Times New Roman" panose="02020603050405020304" pitchFamily="18" charset="0"/>
                <a:cs typeface="Times New Roman" panose="02020603050405020304" pitchFamily="18" charset="0"/>
              </a:rPr>
              <a:t>                                     NAME OF THE STUDENT : D.MAHENDRA REDDY</a:t>
            </a:r>
          </a:p>
          <a:p>
            <a:r>
              <a:rPr lang="en-IN" sz="1600" dirty="0">
                <a:latin typeface="Times New Roman" panose="02020603050405020304" pitchFamily="18" charset="0"/>
                <a:cs typeface="Times New Roman" panose="02020603050405020304" pitchFamily="18" charset="0"/>
              </a:rPr>
              <a:t>   REGISTER NUMBER:41110343</a:t>
            </a:r>
          </a:p>
        </p:txBody>
      </p:sp>
      <p:sp>
        <p:nvSpPr>
          <p:cNvPr id="5" name="Date Placeholder 4">
            <a:extLst>
              <a:ext uri="{FF2B5EF4-FFF2-40B4-BE49-F238E27FC236}">
                <a16:creationId xmlns:a16="http://schemas.microsoft.com/office/drawing/2014/main" id="{B21EEE0D-B4AB-182C-CDA1-248603246B8E}"/>
              </a:ext>
            </a:extLst>
          </p:cNvPr>
          <p:cNvSpPr>
            <a:spLocks noGrp="1"/>
          </p:cNvSpPr>
          <p:nvPr>
            <p:ph type="dt" sz="half" idx="10"/>
          </p:nvPr>
        </p:nvSpPr>
        <p:spPr/>
        <p:txBody>
          <a:bodyPr/>
          <a:lstStyle/>
          <a:p>
            <a:fld id="{45E4272B-1B03-4B2C-ACC6-019D6AEA8DC9}" type="datetime3">
              <a:rPr lang="en-US" smtClean="0"/>
              <a:t>4 October 2023</a:t>
            </a:fld>
            <a:endParaRPr lang="en-IN"/>
          </a:p>
        </p:txBody>
      </p:sp>
      <p:sp>
        <p:nvSpPr>
          <p:cNvPr id="6" name="Footer Placeholder 5">
            <a:extLst>
              <a:ext uri="{FF2B5EF4-FFF2-40B4-BE49-F238E27FC236}">
                <a16:creationId xmlns:a16="http://schemas.microsoft.com/office/drawing/2014/main" id="{79366828-F129-28FD-1122-E4EAC02D7A08}"/>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CB37A576-5445-0DEB-AAD3-995CF7555DF1}"/>
              </a:ext>
            </a:extLst>
          </p:cNvPr>
          <p:cNvSpPr>
            <a:spLocks noGrp="1"/>
          </p:cNvSpPr>
          <p:nvPr>
            <p:ph type="sldNum" sz="quarter" idx="12"/>
          </p:nvPr>
        </p:nvSpPr>
        <p:spPr/>
        <p:txBody>
          <a:bodyPr/>
          <a:lstStyle/>
          <a:p>
            <a:fld id="{DDF043EB-F604-4379-B33B-282D9275FC0B}" type="slidenum">
              <a:rPr lang="en-IN" smtClean="0"/>
              <a:t>1</a:t>
            </a:fld>
            <a:endParaRPr lang="en-IN"/>
          </a:p>
        </p:txBody>
      </p:sp>
    </p:spTree>
    <p:extLst>
      <p:ext uri="{BB962C8B-B14F-4D97-AF65-F5344CB8AC3E}">
        <p14:creationId xmlns:p14="http://schemas.microsoft.com/office/powerpoint/2010/main" val="283767651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3F07-7F8D-D912-B275-96CE8DDDC806}"/>
              </a:ext>
            </a:extLst>
          </p:cNvPr>
          <p:cNvSpPr>
            <a:spLocks noGrp="1"/>
          </p:cNvSpPr>
          <p:nvPr>
            <p:ph type="title"/>
          </p:nvPr>
        </p:nvSpPr>
        <p:spPr>
          <a:xfrm>
            <a:off x="3352800" y="77036"/>
            <a:ext cx="10515600" cy="1325563"/>
          </a:xfrm>
        </p:spPr>
        <p:txBody>
          <a:bodyPr>
            <a:normAutofit/>
          </a:bodyPr>
          <a:lstStyle/>
          <a:p>
            <a:r>
              <a:rPr lang="en-IN" sz="3200" dirty="0">
                <a:latin typeface="Times New Roman" panose="02020603050405020304" pitchFamily="18" charset="0"/>
                <a:cs typeface="Times New Roman" panose="02020603050405020304" pitchFamily="18" charset="0"/>
              </a:rPr>
              <a:t>SYSTEM ARCHITECTURE </a:t>
            </a:r>
          </a:p>
        </p:txBody>
      </p:sp>
      <p:pic>
        <p:nvPicPr>
          <p:cNvPr id="7" name="Content Placeholder 6">
            <a:extLst>
              <a:ext uri="{FF2B5EF4-FFF2-40B4-BE49-F238E27FC236}">
                <a16:creationId xmlns:a16="http://schemas.microsoft.com/office/drawing/2014/main" id="{B362BAA4-88DB-E102-88D0-4F587FBEC078}"/>
              </a:ext>
            </a:extLst>
          </p:cNvPr>
          <p:cNvPicPr>
            <a:picLocks noGrp="1" noChangeAspect="1"/>
          </p:cNvPicPr>
          <p:nvPr>
            <p:ph idx="1"/>
          </p:nvPr>
        </p:nvPicPr>
        <p:blipFill>
          <a:blip r:embed="rId2"/>
          <a:stretch>
            <a:fillRect/>
          </a:stretch>
        </p:blipFill>
        <p:spPr>
          <a:xfrm>
            <a:off x="657726" y="1402599"/>
            <a:ext cx="11101137" cy="4613190"/>
          </a:xfrm>
          <a:prstGeom prst="rect">
            <a:avLst/>
          </a:prstGeom>
        </p:spPr>
      </p:pic>
      <p:sp>
        <p:nvSpPr>
          <p:cNvPr id="4" name="Date Placeholder 3">
            <a:extLst>
              <a:ext uri="{FF2B5EF4-FFF2-40B4-BE49-F238E27FC236}">
                <a16:creationId xmlns:a16="http://schemas.microsoft.com/office/drawing/2014/main" id="{BDA3DF73-E785-D91C-B015-F4AD4CEE2CA5}"/>
              </a:ext>
            </a:extLst>
          </p:cNvPr>
          <p:cNvSpPr>
            <a:spLocks noGrp="1"/>
          </p:cNvSpPr>
          <p:nvPr>
            <p:ph type="dt" sz="half" idx="10"/>
          </p:nvPr>
        </p:nvSpPr>
        <p:spPr/>
        <p:txBody>
          <a:bodyPr/>
          <a:lstStyle/>
          <a:p>
            <a:fld id="{833EB9FA-70AF-4755-B547-18C566D9B43A}" type="datetime3">
              <a:rPr lang="en-US" smtClean="0"/>
              <a:t>4 October 2023</a:t>
            </a:fld>
            <a:endParaRPr lang="en-IN"/>
          </a:p>
        </p:txBody>
      </p:sp>
      <p:sp>
        <p:nvSpPr>
          <p:cNvPr id="5" name="Footer Placeholder 4">
            <a:extLst>
              <a:ext uri="{FF2B5EF4-FFF2-40B4-BE49-F238E27FC236}">
                <a16:creationId xmlns:a16="http://schemas.microsoft.com/office/drawing/2014/main" id="{1C09BE27-02C1-43FB-0AA2-707764746A72}"/>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2B9AE7B5-CA41-54DA-7DD5-C6E5D7CDEB83}"/>
              </a:ext>
            </a:extLst>
          </p:cNvPr>
          <p:cNvSpPr>
            <a:spLocks noGrp="1"/>
          </p:cNvSpPr>
          <p:nvPr>
            <p:ph type="sldNum" sz="quarter" idx="12"/>
          </p:nvPr>
        </p:nvSpPr>
        <p:spPr/>
        <p:txBody>
          <a:bodyPr/>
          <a:lstStyle/>
          <a:p>
            <a:fld id="{DDF043EB-F604-4379-B33B-282D9275FC0B}" type="slidenum">
              <a:rPr lang="en-IN" smtClean="0"/>
              <a:t>10</a:t>
            </a:fld>
            <a:endParaRPr lang="en-IN"/>
          </a:p>
        </p:txBody>
      </p:sp>
    </p:spTree>
    <p:extLst>
      <p:ext uri="{BB962C8B-B14F-4D97-AF65-F5344CB8AC3E}">
        <p14:creationId xmlns:p14="http://schemas.microsoft.com/office/powerpoint/2010/main" val="86632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DD6F-24B5-6460-87B5-3F634BA02B0B}"/>
              </a:ext>
            </a:extLst>
          </p:cNvPr>
          <p:cNvSpPr>
            <a:spLocks noGrp="1"/>
          </p:cNvSpPr>
          <p:nvPr>
            <p:ph type="title"/>
          </p:nvPr>
        </p:nvSpPr>
        <p:spPr/>
        <p:txBody>
          <a:bodyPr/>
          <a:lstStyle/>
          <a:p>
            <a:r>
              <a:rPr lang="en-US" dirty="0"/>
              <a:t>SNAPSHOTS</a:t>
            </a:r>
            <a:endParaRPr lang="en-IN" dirty="0"/>
          </a:p>
        </p:txBody>
      </p:sp>
      <p:sp>
        <p:nvSpPr>
          <p:cNvPr id="4" name="Date Placeholder 3">
            <a:extLst>
              <a:ext uri="{FF2B5EF4-FFF2-40B4-BE49-F238E27FC236}">
                <a16:creationId xmlns:a16="http://schemas.microsoft.com/office/drawing/2014/main" id="{77826DF5-737A-B19C-D8E8-957C5A41FCBD}"/>
              </a:ext>
            </a:extLst>
          </p:cNvPr>
          <p:cNvSpPr>
            <a:spLocks noGrp="1"/>
          </p:cNvSpPr>
          <p:nvPr>
            <p:ph type="dt" sz="half" idx="10"/>
          </p:nvPr>
        </p:nvSpPr>
        <p:spPr/>
        <p:txBody>
          <a:bodyPr/>
          <a:lstStyle/>
          <a:p>
            <a:fld id="{EAC64F8B-C1C0-469A-BDCD-614CA993467F}" type="datetime3">
              <a:rPr lang="en-US" smtClean="0"/>
              <a:t>4 October 2023</a:t>
            </a:fld>
            <a:endParaRPr lang="en-IN"/>
          </a:p>
        </p:txBody>
      </p:sp>
      <p:sp>
        <p:nvSpPr>
          <p:cNvPr id="5" name="Footer Placeholder 4">
            <a:extLst>
              <a:ext uri="{FF2B5EF4-FFF2-40B4-BE49-F238E27FC236}">
                <a16:creationId xmlns:a16="http://schemas.microsoft.com/office/drawing/2014/main" id="{946E7DBA-CEB2-1396-2EE5-785F8C345D1A}"/>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DFAC24D8-CC2F-FF75-7379-00A51B4AFF50}"/>
              </a:ext>
            </a:extLst>
          </p:cNvPr>
          <p:cNvSpPr>
            <a:spLocks noGrp="1"/>
          </p:cNvSpPr>
          <p:nvPr>
            <p:ph type="sldNum" sz="quarter" idx="12"/>
          </p:nvPr>
        </p:nvSpPr>
        <p:spPr/>
        <p:txBody>
          <a:bodyPr/>
          <a:lstStyle/>
          <a:p>
            <a:fld id="{DDF043EB-F604-4379-B33B-282D9275FC0B}" type="slidenum">
              <a:rPr lang="en-IN" smtClean="0"/>
              <a:t>11</a:t>
            </a:fld>
            <a:endParaRPr lang="en-IN"/>
          </a:p>
        </p:txBody>
      </p:sp>
      <p:pic>
        <p:nvPicPr>
          <p:cNvPr id="7" name="image9.jpeg">
            <a:extLst>
              <a:ext uri="{FF2B5EF4-FFF2-40B4-BE49-F238E27FC236}">
                <a16:creationId xmlns:a16="http://schemas.microsoft.com/office/drawing/2014/main" id="{6844088D-F2E4-22A3-BB8A-B40E7912D3ED}"/>
              </a:ext>
            </a:extLst>
          </p:cNvPr>
          <p:cNvPicPr>
            <a:picLocks noGrp="1" noChangeAspect="1"/>
          </p:cNvPicPr>
          <p:nvPr>
            <p:ph idx="1"/>
          </p:nvPr>
        </p:nvPicPr>
        <p:blipFill>
          <a:blip r:embed="rId2" cstate="print"/>
          <a:stretch>
            <a:fillRect/>
          </a:stretch>
        </p:blipFill>
        <p:spPr>
          <a:xfrm>
            <a:off x="838200" y="1963896"/>
            <a:ext cx="10515600" cy="4074795"/>
          </a:xfrm>
          <a:prstGeom prst="rect">
            <a:avLst/>
          </a:prstGeom>
        </p:spPr>
      </p:pic>
    </p:spTree>
    <p:extLst>
      <p:ext uri="{BB962C8B-B14F-4D97-AF65-F5344CB8AC3E}">
        <p14:creationId xmlns:p14="http://schemas.microsoft.com/office/powerpoint/2010/main" val="15928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6CDFBF-6B58-56D7-5594-A07059931F84}"/>
              </a:ext>
            </a:extLst>
          </p:cNvPr>
          <p:cNvSpPr>
            <a:spLocks noGrp="1"/>
          </p:cNvSpPr>
          <p:nvPr>
            <p:ph type="dt" sz="half" idx="10"/>
          </p:nvPr>
        </p:nvSpPr>
        <p:spPr/>
        <p:txBody>
          <a:bodyPr/>
          <a:lstStyle/>
          <a:p>
            <a:fld id="{0A33299C-4C2B-47E8-93DF-6AAD0205C802}" type="datetime3">
              <a:rPr lang="en-US" smtClean="0"/>
              <a:t>4 October 2023</a:t>
            </a:fld>
            <a:endParaRPr lang="en-IN"/>
          </a:p>
        </p:txBody>
      </p:sp>
      <p:sp>
        <p:nvSpPr>
          <p:cNvPr id="3" name="Footer Placeholder 2">
            <a:extLst>
              <a:ext uri="{FF2B5EF4-FFF2-40B4-BE49-F238E27FC236}">
                <a16:creationId xmlns:a16="http://schemas.microsoft.com/office/drawing/2014/main" id="{49EC7046-81C2-6E37-EE69-2786E3A65D64}"/>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A6E9D762-706C-632C-62C9-7549865CA012}"/>
              </a:ext>
            </a:extLst>
          </p:cNvPr>
          <p:cNvSpPr>
            <a:spLocks noGrp="1"/>
          </p:cNvSpPr>
          <p:nvPr>
            <p:ph type="sldNum" sz="quarter" idx="12"/>
          </p:nvPr>
        </p:nvSpPr>
        <p:spPr/>
        <p:txBody>
          <a:bodyPr/>
          <a:lstStyle/>
          <a:p>
            <a:fld id="{DDF043EB-F604-4379-B33B-282D9275FC0B}" type="slidenum">
              <a:rPr lang="en-IN" smtClean="0"/>
              <a:t>12</a:t>
            </a:fld>
            <a:endParaRPr lang="en-IN"/>
          </a:p>
        </p:txBody>
      </p:sp>
      <p:pic>
        <p:nvPicPr>
          <p:cNvPr id="5" name="image10.jpeg">
            <a:extLst>
              <a:ext uri="{FF2B5EF4-FFF2-40B4-BE49-F238E27FC236}">
                <a16:creationId xmlns:a16="http://schemas.microsoft.com/office/drawing/2014/main" id="{996881D4-1245-C37A-3F69-41B6B2319ED0}"/>
              </a:ext>
            </a:extLst>
          </p:cNvPr>
          <p:cNvPicPr>
            <a:picLocks noChangeAspect="1"/>
          </p:cNvPicPr>
          <p:nvPr/>
        </p:nvPicPr>
        <p:blipFill>
          <a:blip r:embed="rId2" cstate="print"/>
          <a:stretch>
            <a:fillRect/>
          </a:stretch>
        </p:blipFill>
        <p:spPr>
          <a:xfrm>
            <a:off x="838200" y="1150620"/>
            <a:ext cx="4785360" cy="3535680"/>
          </a:xfrm>
          <a:prstGeom prst="rect">
            <a:avLst/>
          </a:prstGeom>
        </p:spPr>
      </p:pic>
      <p:pic>
        <p:nvPicPr>
          <p:cNvPr id="6" name="image11.jpeg">
            <a:extLst>
              <a:ext uri="{FF2B5EF4-FFF2-40B4-BE49-F238E27FC236}">
                <a16:creationId xmlns:a16="http://schemas.microsoft.com/office/drawing/2014/main" id="{307EEECF-28FE-63E4-A25F-B69325EC54DD}"/>
              </a:ext>
            </a:extLst>
          </p:cNvPr>
          <p:cNvPicPr>
            <a:picLocks noChangeAspect="1"/>
          </p:cNvPicPr>
          <p:nvPr/>
        </p:nvPicPr>
        <p:blipFill>
          <a:blip r:embed="rId3" cstate="print"/>
          <a:stretch>
            <a:fillRect/>
          </a:stretch>
        </p:blipFill>
        <p:spPr>
          <a:xfrm>
            <a:off x="6217922" y="1021080"/>
            <a:ext cx="5256845" cy="3794760"/>
          </a:xfrm>
          <a:prstGeom prst="rect">
            <a:avLst/>
          </a:prstGeom>
        </p:spPr>
      </p:pic>
    </p:spTree>
    <p:extLst>
      <p:ext uri="{BB962C8B-B14F-4D97-AF65-F5344CB8AC3E}">
        <p14:creationId xmlns:p14="http://schemas.microsoft.com/office/powerpoint/2010/main" val="888138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CE95C2-75E0-D135-021F-8697F49DE5FC}"/>
              </a:ext>
            </a:extLst>
          </p:cNvPr>
          <p:cNvSpPr>
            <a:spLocks noGrp="1"/>
          </p:cNvSpPr>
          <p:nvPr>
            <p:ph type="dt" sz="half" idx="10"/>
          </p:nvPr>
        </p:nvSpPr>
        <p:spPr/>
        <p:txBody>
          <a:bodyPr/>
          <a:lstStyle/>
          <a:p>
            <a:fld id="{0A33299C-4C2B-47E8-93DF-6AAD0205C802}" type="datetime3">
              <a:rPr lang="en-US" smtClean="0"/>
              <a:t>4 October 2023</a:t>
            </a:fld>
            <a:endParaRPr lang="en-IN"/>
          </a:p>
        </p:txBody>
      </p:sp>
      <p:sp>
        <p:nvSpPr>
          <p:cNvPr id="3" name="Footer Placeholder 2">
            <a:extLst>
              <a:ext uri="{FF2B5EF4-FFF2-40B4-BE49-F238E27FC236}">
                <a16:creationId xmlns:a16="http://schemas.microsoft.com/office/drawing/2014/main" id="{88EDEDF9-2EE9-2896-F78B-E3085CEF9312}"/>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D7C61A01-71AD-E57B-943C-B063E0E8DFAE}"/>
              </a:ext>
            </a:extLst>
          </p:cNvPr>
          <p:cNvSpPr>
            <a:spLocks noGrp="1"/>
          </p:cNvSpPr>
          <p:nvPr>
            <p:ph type="sldNum" sz="quarter" idx="12"/>
          </p:nvPr>
        </p:nvSpPr>
        <p:spPr/>
        <p:txBody>
          <a:bodyPr/>
          <a:lstStyle/>
          <a:p>
            <a:fld id="{DDF043EB-F604-4379-B33B-282D9275FC0B}" type="slidenum">
              <a:rPr lang="en-IN" smtClean="0"/>
              <a:t>13</a:t>
            </a:fld>
            <a:endParaRPr lang="en-IN"/>
          </a:p>
        </p:txBody>
      </p:sp>
      <p:pic>
        <p:nvPicPr>
          <p:cNvPr id="5" name="image12.jpeg">
            <a:extLst>
              <a:ext uri="{FF2B5EF4-FFF2-40B4-BE49-F238E27FC236}">
                <a16:creationId xmlns:a16="http://schemas.microsoft.com/office/drawing/2014/main" id="{A64498C3-A97C-5BFE-4AD9-F7D4A4750B77}"/>
              </a:ext>
            </a:extLst>
          </p:cNvPr>
          <p:cNvPicPr>
            <a:picLocks noChangeAspect="1"/>
          </p:cNvPicPr>
          <p:nvPr/>
        </p:nvPicPr>
        <p:blipFill>
          <a:blip r:embed="rId2" cstate="print"/>
          <a:stretch>
            <a:fillRect/>
          </a:stretch>
        </p:blipFill>
        <p:spPr>
          <a:xfrm>
            <a:off x="644525" y="1589405"/>
            <a:ext cx="4862195" cy="2622550"/>
          </a:xfrm>
          <a:prstGeom prst="rect">
            <a:avLst/>
          </a:prstGeom>
        </p:spPr>
      </p:pic>
      <p:pic>
        <p:nvPicPr>
          <p:cNvPr id="6" name="image13.jpeg">
            <a:extLst>
              <a:ext uri="{FF2B5EF4-FFF2-40B4-BE49-F238E27FC236}">
                <a16:creationId xmlns:a16="http://schemas.microsoft.com/office/drawing/2014/main" id="{8447D574-CE00-3EC0-BA92-581AB7DDB67B}"/>
              </a:ext>
            </a:extLst>
          </p:cNvPr>
          <p:cNvPicPr>
            <a:picLocks noChangeAspect="1"/>
          </p:cNvPicPr>
          <p:nvPr/>
        </p:nvPicPr>
        <p:blipFill>
          <a:blip r:embed="rId3" cstate="print"/>
          <a:stretch>
            <a:fillRect/>
          </a:stretch>
        </p:blipFill>
        <p:spPr>
          <a:xfrm>
            <a:off x="5847397" y="1218247"/>
            <a:ext cx="5922645" cy="3913505"/>
          </a:xfrm>
          <a:prstGeom prst="rect">
            <a:avLst/>
          </a:prstGeom>
        </p:spPr>
      </p:pic>
    </p:spTree>
    <p:extLst>
      <p:ext uri="{BB962C8B-B14F-4D97-AF65-F5344CB8AC3E}">
        <p14:creationId xmlns:p14="http://schemas.microsoft.com/office/powerpoint/2010/main" val="233291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914F-04E7-4D3E-846F-40F844D9C4C6}"/>
              </a:ext>
            </a:extLst>
          </p:cNvPr>
          <p:cNvSpPr>
            <a:spLocks noGrp="1"/>
          </p:cNvSpPr>
          <p:nvPr>
            <p:ph type="ctrTitle"/>
          </p:nvPr>
        </p:nvSpPr>
        <p:spPr>
          <a:xfrm>
            <a:off x="1192306" y="-1522225"/>
            <a:ext cx="9144000" cy="2387600"/>
          </a:xfrm>
        </p:spPr>
        <p:txBody>
          <a:bodyPr>
            <a:normAutofit/>
          </a:bodyPr>
          <a:lstStyle/>
          <a:p>
            <a:r>
              <a:rPr lang="en-IN" sz="3600"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AA65C41C-DD39-5AEF-20D6-FD422978E403}"/>
              </a:ext>
            </a:extLst>
          </p:cNvPr>
          <p:cNvSpPr>
            <a:spLocks noGrp="1"/>
          </p:cNvSpPr>
          <p:nvPr>
            <p:ph type="subTitle" idx="1"/>
          </p:nvPr>
        </p:nvSpPr>
        <p:spPr>
          <a:xfrm>
            <a:off x="838200" y="1147483"/>
            <a:ext cx="10515600" cy="4433834"/>
          </a:xfrm>
        </p:spPr>
        <p:txBody>
          <a:bodyPr>
            <a:noAutofit/>
          </a:bodyPr>
          <a:lstStyle/>
          <a:p>
            <a:pPr marL="285750" indent="-285750" algn="just">
              <a:buFont typeface="Arial" panose="020B0604020202020204" pitchFamily="34" charset="0"/>
              <a:buChar char="•"/>
            </a:pPr>
            <a:r>
              <a:rPr lang="en-US" sz="1500" dirty="0">
                <a:solidFill>
                  <a:srgbClr val="313030"/>
                </a:solidFill>
                <a:cs typeface="Times New Roman" panose="02020603050405020304" pitchFamily="18" charset="0"/>
              </a:rPr>
              <a:t>A</a:t>
            </a:r>
            <a:r>
              <a:rPr lang="en-US" sz="1500" b="0" i="0" dirty="0">
                <a:solidFill>
                  <a:srgbClr val="313030"/>
                </a:solidFill>
                <a:effectLst/>
                <a:cs typeface="Times New Roman" panose="02020603050405020304" pitchFamily="18" charset="0"/>
              </a:rPr>
              <a:t> Gateway Load Balancer (GWLB) is a crucial component in modern network architecture, providing high availability, scalability, and enhanced security for applications and services. By distributing incoming traffic across multiple targets and offering advanced routing capabilities, GWLBs ensure efficient and reliable access to resources. </a:t>
            </a:r>
          </a:p>
          <a:p>
            <a:pPr marL="285750" indent="-285750" algn="just">
              <a:buFont typeface="Arial" panose="020B0604020202020204" pitchFamily="34" charset="0"/>
              <a:buChar char="•"/>
            </a:pPr>
            <a:r>
              <a:rPr lang="en-US" sz="1500" b="0" i="0" dirty="0">
                <a:solidFill>
                  <a:srgbClr val="313030"/>
                </a:solidFill>
                <a:effectLst/>
                <a:cs typeface="Times New Roman" panose="02020603050405020304" pitchFamily="18" charset="0"/>
              </a:rPr>
              <a:t>As organizations continue to adopt cloud-based and hybrid environments, the importance of Gateway Load Balancers in optimizing network performance and maintaining service availability cannot be </a:t>
            </a:r>
            <a:r>
              <a:rPr lang="en-US" sz="1500" b="0" i="0" dirty="0" err="1">
                <a:solidFill>
                  <a:srgbClr val="313030"/>
                </a:solidFill>
                <a:effectLst/>
                <a:cs typeface="Times New Roman" panose="02020603050405020304" pitchFamily="18" charset="0"/>
              </a:rPr>
              <a:t>overstated.The</a:t>
            </a:r>
            <a:r>
              <a:rPr lang="en-US" sz="1500" b="0" i="0" dirty="0">
                <a:solidFill>
                  <a:srgbClr val="313030"/>
                </a:solidFill>
                <a:effectLst/>
                <a:cs typeface="Times New Roman" panose="02020603050405020304" pitchFamily="18" charset="0"/>
              </a:rPr>
              <a:t> AWS Gateway Load Balancer is massive, bringing to the cloud a capability that has never existed in traditional/legacy data center networks. </a:t>
            </a:r>
          </a:p>
          <a:p>
            <a:pPr marL="285750" indent="-285750" algn="just">
              <a:buFont typeface="Arial" panose="020B0604020202020204" pitchFamily="34" charset="0"/>
              <a:buChar char="•"/>
            </a:pPr>
            <a:r>
              <a:rPr lang="en-US" sz="1500" b="0" i="0" dirty="0">
                <a:solidFill>
                  <a:srgbClr val="333333"/>
                </a:solidFill>
                <a:effectLst/>
                <a:cs typeface="Times New Roman" panose="02020603050405020304" pitchFamily="18" charset="0"/>
              </a:rPr>
              <a:t>Gateway Load balancer combined with Gateway Load Balancer Endpoint provides customers with a highly available next hop for Transit Gateway VPC attachments in the Appliance VPC.</a:t>
            </a:r>
          </a:p>
          <a:p>
            <a:pPr marL="285750" indent="-285750" algn="just">
              <a:buFont typeface="Arial" panose="020B0604020202020204" pitchFamily="34" charset="0"/>
              <a:buChar char="•"/>
            </a:pPr>
            <a:r>
              <a:rPr lang="en-US" sz="1500" b="0" i="0" dirty="0">
                <a:solidFill>
                  <a:srgbClr val="333333"/>
                </a:solidFill>
                <a:effectLst/>
                <a:cs typeface="Times New Roman" panose="02020603050405020304" pitchFamily="18" charset="0"/>
              </a:rPr>
              <a:t>Gateway Load Balancer’s ability to check appliance health, use auto scaling groups as targets, and remain transparent to network traffic, makes it easier to centralize and scale fleets of firewalls and other virtual appliances. As a result, customers no longer need to create complex configurations, scaling mechanisms, and relying on manual health checks.</a:t>
            </a:r>
            <a:endParaRPr lang="en-US" sz="1500" b="0" i="0" dirty="0">
              <a:solidFill>
                <a:srgbClr val="313030"/>
              </a:solidFill>
              <a:effectLst/>
              <a:cs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313030"/>
                </a:solidFill>
                <a:effectLst/>
                <a:cs typeface="Times New Roman" panose="02020603050405020304" pitchFamily="18" charset="0"/>
              </a:rPr>
              <a:t>However, as we have seen, Gateway Load Balancer is not the only load balancer; there are many other load balancers offered by AWS, such as Classic Load Balancer, Application Load Balancer, and Network Load Balancer.</a:t>
            </a:r>
            <a:endParaRPr lang="en-IN" sz="1500" dirty="0">
              <a:cs typeface="Times New Roman" panose="02020603050405020304" pitchFamily="18" charset="0"/>
            </a:endParaRPr>
          </a:p>
        </p:txBody>
      </p:sp>
      <p:sp>
        <p:nvSpPr>
          <p:cNvPr id="4" name="Date Placeholder 3">
            <a:extLst>
              <a:ext uri="{FF2B5EF4-FFF2-40B4-BE49-F238E27FC236}">
                <a16:creationId xmlns:a16="http://schemas.microsoft.com/office/drawing/2014/main" id="{51B67337-606F-FE99-6C1B-209E2F2C2668}"/>
              </a:ext>
            </a:extLst>
          </p:cNvPr>
          <p:cNvSpPr>
            <a:spLocks noGrp="1"/>
          </p:cNvSpPr>
          <p:nvPr>
            <p:ph type="dt" sz="half" idx="10"/>
          </p:nvPr>
        </p:nvSpPr>
        <p:spPr/>
        <p:txBody>
          <a:bodyPr/>
          <a:lstStyle/>
          <a:p>
            <a:fld id="{E28BDE7E-A658-428E-B4B8-B1AB247E0526}" type="datetime3">
              <a:rPr lang="en-US" smtClean="0"/>
              <a:t>4 October 2023</a:t>
            </a:fld>
            <a:endParaRPr lang="en-IN"/>
          </a:p>
        </p:txBody>
      </p:sp>
      <p:sp>
        <p:nvSpPr>
          <p:cNvPr id="5" name="Footer Placeholder 4">
            <a:extLst>
              <a:ext uri="{FF2B5EF4-FFF2-40B4-BE49-F238E27FC236}">
                <a16:creationId xmlns:a16="http://schemas.microsoft.com/office/drawing/2014/main" id="{71B99931-369E-FA0A-39FD-6B06134FD2BA}"/>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A2A13DAE-0305-74F8-A17F-80B3E0860CC6}"/>
              </a:ext>
            </a:extLst>
          </p:cNvPr>
          <p:cNvSpPr>
            <a:spLocks noGrp="1"/>
          </p:cNvSpPr>
          <p:nvPr>
            <p:ph type="sldNum" sz="quarter" idx="12"/>
          </p:nvPr>
        </p:nvSpPr>
        <p:spPr/>
        <p:txBody>
          <a:bodyPr/>
          <a:lstStyle/>
          <a:p>
            <a:fld id="{DDF043EB-F604-4379-B33B-282D9275FC0B}" type="slidenum">
              <a:rPr lang="en-IN" smtClean="0"/>
              <a:t>14</a:t>
            </a:fld>
            <a:endParaRPr lang="en-IN"/>
          </a:p>
        </p:txBody>
      </p:sp>
    </p:spTree>
    <p:extLst>
      <p:ext uri="{BB962C8B-B14F-4D97-AF65-F5344CB8AC3E}">
        <p14:creationId xmlns:p14="http://schemas.microsoft.com/office/powerpoint/2010/main" val="171506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E645-CF10-1864-858A-DD244970F500}"/>
              </a:ext>
            </a:extLst>
          </p:cNvPr>
          <p:cNvSpPr>
            <a:spLocks noGrp="1"/>
          </p:cNvSpPr>
          <p:nvPr>
            <p:ph type="title"/>
          </p:nvPr>
        </p:nvSpPr>
        <p:spPr>
          <a:xfrm>
            <a:off x="4038600" y="31249"/>
            <a:ext cx="10515600" cy="1325563"/>
          </a:xfrm>
        </p:spPr>
        <p:txBody>
          <a:bodyPr>
            <a:normAutofit/>
          </a:bodyPr>
          <a:lstStyle/>
          <a:p>
            <a:r>
              <a:rPr lang="en-US" sz="4000" b="1" dirty="0"/>
              <a:t>REFERENCES</a:t>
            </a:r>
            <a:endParaRPr lang="en-IN" sz="4000" b="1" dirty="0"/>
          </a:p>
        </p:txBody>
      </p:sp>
      <p:sp>
        <p:nvSpPr>
          <p:cNvPr id="3" name="Content Placeholder 2">
            <a:extLst>
              <a:ext uri="{FF2B5EF4-FFF2-40B4-BE49-F238E27FC236}">
                <a16:creationId xmlns:a16="http://schemas.microsoft.com/office/drawing/2014/main" id="{88CE1C91-D6C6-4639-4CA2-67A4F5B53CDC}"/>
              </a:ext>
            </a:extLst>
          </p:cNvPr>
          <p:cNvSpPr>
            <a:spLocks noGrp="1"/>
          </p:cNvSpPr>
          <p:nvPr>
            <p:ph idx="1"/>
          </p:nvPr>
        </p:nvSpPr>
        <p:spPr>
          <a:xfrm>
            <a:off x="838200" y="969212"/>
            <a:ext cx="10515600" cy="5523664"/>
          </a:xfrm>
        </p:spPr>
        <p:txBody>
          <a:bodyPr>
            <a:noAutofit/>
          </a:bodyPr>
          <a:lstStyle/>
          <a:p>
            <a:pPr marL="182880" marR="556260" algn="just">
              <a:lnSpc>
                <a:spcPct val="150000"/>
              </a:lnSpc>
              <a:spcAft>
                <a:spcPts val="0"/>
              </a:spcAft>
            </a:pPr>
            <a:r>
              <a:rPr lang="en-US" sz="1500" dirty="0">
                <a:solidFill>
                  <a:srgbClr val="1F1F1F"/>
                </a:solidFill>
                <a:effectLst/>
                <a:ea typeface="Tahoma" panose="020B0604030504040204" pitchFamily="34" charset="0"/>
              </a:rPr>
              <a:t>A</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Survey</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on</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Gateway</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Load</a:t>
            </a:r>
            <a:r>
              <a:rPr lang="en-US" sz="1500" spc="-2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Balancing</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Techniques</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for</a:t>
            </a:r>
            <a:r>
              <a:rPr lang="en-US" sz="1500" spc="-4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Cloud</a:t>
            </a:r>
            <a:r>
              <a:rPr lang="en-US" sz="1500" spc="-2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Computing</a:t>
            </a:r>
            <a:r>
              <a:rPr lang="en-US" sz="1500" spc="-3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by</a:t>
            </a:r>
            <a:r>
              <a:rPr lang="en-US" sz="1500" spc="-4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a:t>
            </a:r>
            <a:r>
              <a:rPr lang="en-US" sz="1500" spc="-2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M.</a:t>
            </a:r>
            <a:r>
              <a:rPr lang="en-US" sz="1500" spc="-4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Al-</a:t>
            </a:r>
            <a:r>
              <a:rPr lang="en-US" sz="1500" spc="-345" dirty="0">
                <a:solidFill>
                  <a:srgbClr val="1F1F1F"/>
                </a:solidFill>
                <a:effectLst/>
                <a:ea typeface="Tahoma" panose="020B0604030504040204" pitchFamily="34" charset="0"/>
              </a:rPr>
              <a:t> </a:t>
            </a:r>
            <a:r>
              <a:rPr lang="en-US" sz="1500" dirty="0" err="1">
                <a:solidFill>
                  <a:srgbClr val="1F1F1F"/>
                </a:solidFill>
                <a:effectLst/>
                <a:ea typeface="Tahoma" panose="020B0604030504040204" pitchFamily="34" charset="0"/>
              </a:rPr>
              <a:t>Shammari</a:t>
            </a:r>
            <a:r>
              <a:rPr lang="en-US" sz="1500" dirty="0">
                <a:solidFill>
                  <a:srgbClr val="1F1F1F"/>
                </a:solidFill>
                <a:effectLst/>
                <a:ea typeface="Tahoma" panose="020B0604030504040204" pitchFamily="34" charset="0"/>
              </a:rPr>
              <a:t>, N. Z. </a:t>
            </a:r>
            <a:r>
              <a:rPr lang="en-US" sz="1500" dirty="0" err="1">
                <a:solidFill>
                  <a:srgbClr val="1F1F1F"/>
                </a:solidFill>
                <a:effectLst/>
                <a:ea typeface="Tahoma" panose="020B0604030504040204" pitchFamily="34" charset="0"/>
              </a:rPr>
              <a:t>Jhanji</a:t>
            </a:r>
            <a:r>
              <a:rPr lang="en-US" sz="1500" dirty="0">
                <a:solidFill>
                  <a:srgbClr val="1F1F1F"/>
                </a:solidFill>
                <a:effectLst/>
                <a:ea typeface="Tahoma" panose="020B0604030504040204" pitchFamily="34" charset="0"/>
              </a:rPr>
              <a:t>, and Y. Al-</a:t>
            </a:r>
            <a:r>
              <a:rPr lang="en-US" sz="1500" dirty="0" err="1">
                <a:solidFill>
                  <a:srgbClr val="1F1F1F"/>
                </a:solidFill>
                <a:effectLst/>
                <a:ea typeface="Tahoma" panose="020B0604030504040204" pitchFamily="34" charset="0"/>
              </a:rPr>
              <a:t>Nabhan</a:t>
            </a:r>
            <a:r>
              <a:rPr lang="en-US" sz="1500" dirty="0">
                <a:solidFill>
                  <a:srgbClr val="1F1F1F"/>
                </a:solidFill>
                <a:effectLst/>
                <a:ea typeface="Tahoma" panose="020B0604030504040204" pitchFamily="34" charset="0"/>
              </a:rPr>
              <a:t> (2016). This paper provides a</a:t>
            </a:r>
            <a:r>
              <a:rPr lang="en-US" sz="1500" spc="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comprehensive</a:t>
            </a:r>
            <a:r>
              <a:rPr lang="en-US" sz="1500" spc="6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survey</a:t>
            </a:r>
            <a:r>
              <a:rPr lang="en-US" sz="1500" spc="7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of</a:t>
            </a:r>
            <a:r>
              <a:rPr lang="en-US" sz="1500" spc="9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gateway</a:t>
            </a:r>
            <a:r>
              <a:rPr lang="en-US" sz="1500" spc="6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load</a:t>
            </a:r>
            <a:r>
              <a:rPr lang="en-US" sz="1500" spc="8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balancing</a:t>
            </a:r>
            <a:r>
              <a:rPr lang="en-US" sz="1500" spc="8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techniques</a:t>
            </a:r>
            <a:r>
              <a:rPr lang="en-US" sz="1500" spc="7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for</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cloud</a:t>
            </a:r>
            <a:r>
              <a:rPr lang="en-US" sz="1500" spc="8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computing.</a:t>
            </a:r>
            <a:r>
              <a:rPr lang="en-US" sz="1500" spc="6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It</a:t>
            </a:r>
            <a:r>
              <a:rPr lang="en-US" sz="1500" spc="-33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covers</a:t>
            </a:r>
            <a:r>
              <a:rPr lang="en-US" sz="1500" spc="3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the</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different</a:t>
            </a:r>
            <a:r>
              <a:rPr lang="en-US" sz="1500" spc="3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types</a:t>
            </a:r>
            <a:r>
              <a:rPr lang="en-US" sz="1500" spc="5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of</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load</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balancers,</a:t>
            </a:r>
            <a:r>
              <a:rPr lang="en-US" sz="1500" spc="3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the</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different</a:t>
            </a:r>
            <a:r>
              <a:rPr lang="en-US" sz="1500" spc="3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load</a:t>
            </a:r>
            <a:r>
              <a:rPr lang="en-US" sz="1500" spc="3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balancing</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algorithms,</a:t>
            </a:r>
            <a:r>
              <a:rPr lang="en-US" sz="1500" spc="5" dirty="0">
                <a:solidFill>
                  <a:srgbClr val="1F1F1F"/>
                </a:solidFill>
                <a:effectLst/>
                <a:ea typeface="Tahoma" panose="020B0604030504040204" pitchFamily="34" charset="0"/>
              </a:rPr>
              <a:t> </a:t>
            </a:r>
            <a:r>
              <a:rPr lang="en-US" sz="1500" spc="-5" dirty="0">
                <a:solidFill>
                  <a:srgbClr val="1F1F1F"/>
                </a:solidFill>
                <a:effectLst/>
                <a:ea typeface="Tahoma" panose="020B0604030504040204" pitchFamily="34" charset="0"/>
              </a:rPr>
              <a:t>and the different factors to consider when choosing </a:t>
            </a:r>
            <a:r>
              <a:rPr lang="en-US" sz="1500" dirty="0">
                <a:solidFill>
                  <a:srgbClr val="1F1F1F"/>
                </a:solidFill>
                <a:effectLst/>
                <a:ea typeface="Tahoma" panose="020B0604030504040204" pitchFamily="34" charset="0"/>
              </a:rPr>
              <a:t>a load balancer for a cloud</a:t>
            </a:r>
            <a:r>
              <a:rPr lang="en-US" sz="1500" spc="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computing</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environment.</a:t>
            </a:r>
            <a:r>
              <a:rPr lang="en-US" sz="1500" dirty="0">
                <a:effectLst/>
                <a:ea typeface="Tahoma" panose="020B0604030504040204" pitchFamily="34" charset="0"/>
              </a:rPr>
              <a:t> </a:t>
            </a:r>
            <a:endParaRPr lang="en-IN" sz="1500" dirty="0">
              <a:effectLst/>
              <a:ea typeface="Tahoma" panose="020B0604030504040204" pitchFamily="34" charset="0"/>
            </a:endParaRPr>
          </a:p>
          <a:p>
            <a:pPr marL="189230" algn="just">
              <a:lnSpc>
                <a:spcPct val="150000"/>
              </a:lnSpc>
            </a:pPr>
            <a:r>
              <a:rPr lang="en-US" sz="1500" dirty="0">
                <a:solidFill>
                  <a:srgbClr val="1F1F1F"/>
                </a:solidFill>
                <a:effectLst/>
                <a:ea typeface="Tahoma" panose="020B0604030504040204" pitchFamily="34" charset="0"/>
              </a:rPr>
              <a:t>A</a:t>
            </a:r>
            <a:r>
              <a:rPr lang="en-US" sz="1500" spc="-4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Comparative</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Study</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of</a:t>
            </a:r>
            <a:r>
              <a:rPr lang="en-US" sz="1500" spc="-6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Gateway</a:t>
            </a:r>
            <a:r>
              <a:rPr lang="en-US" sz="1500" spc="-5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Load</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Balancing</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Algorithms</a:t>
            </a:r>
            <a:r>
              <a:rPr lang="en-US" sz="1500" spc="-4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in</a:t>
            </a:r>
            <a:r>
              <a:rPr lang="en-US" sz="1500" spc="-4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Cloud</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Computing</a:t>
            </a:r>
            <a:r>
              <a:rPr lang="en-US" sz="1500" spc="-60" dirty="0">
                <a:solidFill>
                  <a:srgbClr val="1F1F1F"/>
                </a:solidFill>
                <a:effectLst/>
                <a:ea typeface="Tahoma" panose="020B0604030504040204" pitchFamily="34" charset="0"/>
              </a:rPr>
              <a:t> </a:t>
            </a:r>
            <a:r>
              <a:rPr lang="en-US" sz="1500" dirty="0" err="1">
                <a:solidFill>
                  <a:srgbClr val="1F1F1F"/>
                </a:solidFill>
                <a:effectLst/>
                <a:ea typeface="Tahoma" panose="020B0604030504040204" pitchFamily="34" charset="0"/>
              </a:rPr>
              <a:t>byS</a:t>
            </a:r>
            <a:r>
              <a:rPr lang="en-US" sz="1500" dirty="0">
                <a:solidFill>
                  <a:srgbClr val="1F1F1F"/>
                </a:solidFill>
                <a:effectLst/>
                <a:ea typeface="Tahoma" panose="020B0604030504040204" pitchFamily="34" charset="0"/>
              </a:rPr>
              <a:t>.</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Kumar</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and</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P.</a:t>
            </a:r>
            <a:r>
              <a:rPr lang="en-US" sz="1500" spc="4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Singh</a:t>
            </a:r>
            <a:r>
              <a:rPr lang="en-US" sz="1500" spc="5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(2017).</a:t>
            </a:r>
            <a:r>
              <a:rPr lang="en-US" sz="1500" spc="4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This</a:t>
            </a:r>
            <a:r>
              <a:rPr lang="en-US" sz="1500" spc="4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paper</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compares</a:t>
            </a:r>
            <a:r>
              <a:rPr lang="en-US" sz="1500" spc="4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the</a:t>
            </a:r>
            <a:r>
              <a:rPr lang="en-US" sz="1500" spc="5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performance</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of</a:t>
            </a:r>
            <a:r>
              <a:rPr lang="en-US" sz="1500" spc="3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different</a:t>
            </a:r>
            <a:r>
              <a:rPr lang="en-US" sz="1500" spc="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gateway</a:t>
            </a:r>
            <a:r>
              <a:rPr lang="en-US" sz="1500" spc="9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load</a:t>
            </a:r>
            <a:r>
              <a:rPr lang="en-US" sz="1500" spc="8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balancing</a:t>
            </a:r>
            <a:r>
              <a:rPr lang="en-US" sz="1500" spc="7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algorithms</a:t>
            </a:r>
            <a:r>
              <a:rPr lang="en-US" sz="1500" spc="10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in</a:t>
            </a:r>
            <a:r>
              <a:rPr lang="en-US" sz="1500" spc="90" dirty="0">
                <a:solidFill>
                  <a:srgbClr val="1F1F1F"/>
                </a:solidFill>
                <a:effectLst/>
                <a:ea typeface="Tahoma" panose="020B0604030504040204" pitchFamily="34" charset="0"/>
              </a:rPr>
              <a:t> </a:t>
            </a:r>
            <a:r>
              <a:rPr lang="en-US" sz="1500" dirty="0" err="1">
                <a:solidFill>
                  <a:srgbClr val="1F1F1F"/>
                </a:solidFill>
                <a:effectLst/>
                <a:ea typeface="Tahoma" panose="020B0604030504040204" pitchFamily="34" charset="0"/>
              </a:rPr>
              <a:t>cloudcomputing</a:t>
            </a:r>
            <a:r>
              <a:rPr lang="en-US" sz="1500" dirty="0">
                <a:solidFill>
                  <a:srgbClr val="1F1F1F"/>
                </a:solidFill>
                <a:effectLst/>
                <a:ea typeface="Tahoma" panose="020B0604030504040204" pitchFamily="34" charset="0"/>
              </a:rPr>
              <a:t>.</a:t>
            </a:r>
            <a:r>
              <a:rPr lang="en-US" sz="1500" spc="7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It</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considers</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metrics</a:t>
            </a:r>
            <a:r>
              <a:rPr lang="en-US" sz="1500" spc="8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such</a:t>
            </a:r>
            <a:r>
              <a:rPr lang="en-US" sz="1500" spc="9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as</a:t>
            </a:r>
            <a:r>
              <a:rPr lang="en-US" sz="1500" spc="-33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throughput,</a:t>
            </a:r>
            <a:r>
              <a:rPr lang="en-US" sz="1500" spc="-3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latency,</a:t>
            </a:r>
            <a:r>
              <a:rPr lang="en-US" sz="1500" spc="-1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and response</a:t>
            </a:r>
            <a:r>
              <a:rPr lang="en-US" sz="1500" spc="-3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time</a:t>
            </a:r>
            <a:endParaRPr lang="en-US" sz="1500" dirty="0">
              <a:solidFill>
                <a:srgbClr val="1F1F1F"/>
              </a:solidFill>
              <a:ea typeface="Tahoma" panose="020B0604030504040204" pitchFamily="34" charset="0"/>
            </a:endParaRPr>
          </a:p>
          <a:p>
            <a:pPr marL="189230" algn="just">
              <a:lnSpc>
                <a:spcPct val="150000"/>
              </a:lnSpc>
            </a:pPr>
            <a:r>
              <a:rPr lang="en-US" sz="1500" dirty="0">
                <a:solidFill>
                  <a:srgbClr val="1F1F1F"/>
                </a:solidFill>
                <a:effectLst/>
                <a:ea typeface="Tahoma" panose="020B0604030504040204" pitchFamily="34" charset="0"/>
              </a:rPr>
              <a:t> A Comprehensive Survey of Gateway Load Balancing Techniques in Software</a:t>
            </a:r>
            <a:r>
              <a:rPr lang="en-US" sz="1500" spc="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Defined Networks (SDNs) by K. G. Kumar and M. R.             Babu (2019).This paper</a:t>
            </a:r>
            <a:r>
              <a:rPr lang="en-US" sz="1500" spc="5" dirty="0">
                <a:solidFill>
                  <a:srgbClr val="1F1F1F"/>
                </a:solidFill>
                <a:effectLst/>
                <a:ea typeface="Tahoma" panose="020B0604030504040204" pitchFamily="34" charset="0"/>
              </a:rPr>
              <a:t> </a:t>
            </a:r>
            <a:r>
              <a:rPr lang="en-US" sz="1500" spc="-5" dirty="0">
                <a:solidFill>
                  <a:srgbClr val="1F1F1F"/>
                </a:solidFill>
                <a:effectLst/>
                <a:ea typeface="Tahoma" panose="020B0604030504040204" pitchFamily="34" charset="0"/>
              </a:rPr>
              <a:t>provides</a:t>
            </a:r>
            <a:r>
              <a:rPr lang="en-US" sz="1500" spc="-85" dirty="0">
                <a:solidFill>
                  <a:srgbClr val="1F1F1F"/>
                </a:solidFill>
                <a:effectLst/>
                <a:ea typeface="Tahoma" panose="020B0604030504040204" pitchFamily="34" charset="0"/>
              </a:rPr>
              <a:t> </a:t>
            </a:r>
            <a:r>
              <a:rPr lang="en-US" sz="1500" spc="-5" dirty="0">
                <a:solidFill>
                  <a:srgbClr val="1F1F1F"/>
                </a:solidFill>
                <a:effectLst/>
                <a:ea typeface="Tahoma" panose="020B0604030504040204" pitchFamily="34" charset="0"/>
              </a:rPr>
              <a:t>a</a:t>
            </a:r>
            <a:r>
              <a:rPr lang="en-US" sz="1500" spc="-80" dirty="0">
                <a:solidFill>
                  <a:srgbClr val="1F1F1F"/>
                </a:solidFill>
                <a:effectLst/>
                <a:ea typeface="Tahoma" panose="020B0604030504040204" pitchFamily="34" charset="0"/>
              </a:rPr>
              <a:t> </a:t>
            </a:r>
            <a:r>
              <a:rPr lang="en-US" sz="1500" spc="-5" dirty="0">
                <a:solidFill>
                  <a:srgbClr val="1F1F1F"/>
                </a:solidFill>
                <a:effectLst/>
                <a:ea typeface="Tahoma" panose="020B0604030504040204" pitchFamily="34" charset="0"/>
              </a:rPr>
              <a:t>comprehensive</a:t>
            </a:r>
            <a:r>
              <a:rPr lang="en-US" sz="1500" spc="-7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survey</a:t>
            </a:r>
            <a:r>
              <a:rPr lang="en-US" sz="1500" spc="-6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of</a:t>
            </a:r>
            <a:r>
              <a:rPr lang="en-US" sz="1500" spc="-6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gateway</a:t>
            </a:r>
            <a:r>
              <a:rPr lang="en-US" sz="1500" spc="-7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load</a:t>
            </a:r>
            <a:r>
              <a:rPr lang="en-US" sz="1500" spc="-8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balancing</a:t>
            </a:r>
            <a:r>
              <a:rPr lang="en-US" sz="1500" spc="-7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techniques</a:t>
            </a:r>
            <a:r>
              <a:rPr lang="en-US" sz="1500" spc="-6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in</a:t>
            </a:r>
            <a:r>
              <a:rPr lang="en-US" sz="1500" spc="-7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software</a:t>
            </a:r>
            <a:r>
              <a:rPr lang="en-US" sz="1500" spc="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defined</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networks</a:t>
            </a:r>
            <a:r>
              <a:rPr lang="en-US" sz="1500" spc="3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(SDNs).</a:t>
            </a:r>
            <a:r>
              <a:rPr lang="en-US" sz="1500" spc="2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It</a:t>
            </a:r>
            <a:r>
              <a:rPr lang="en-US" sz="1500" spc="3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covers</a:t>
            </a:r>
            <a:r>
              <a:rPr lang="en-US" sz="1500" spc="2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the</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different</a:t>
            </a:r>
            <a:r>
              <a:rPr lang="en-US" sz="1500" spc="3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types</a:t>
            </a:r>
            <a:r>
              <a:rPr lang="en-US" sz="1500" spc="3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of</a:t>
            </a:r>
            <a:r>
              <a:rPr lang="en-US" sz="1500" spc="5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load</a:t>
            </a:r>
            <a:r>
              <a:rPr lang="en-US" sz="1500" spc="2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balancers,</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the</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different</a:t>
            </a:r>
            <a:r>
              <a:rPr lang="en-US" sz="1500" spc="-33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load</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balancing</a:t>
            </a:r>
            <a:r>
              <a:rPr lang="en-US" sz="1500" spc="7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algorithms,</a:t>
            </a:r>
            <a:r>
              <a:rPr lang="en-US" sz="1500" spc="8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and</a:t>
            </a:r>
            <a:r>
              <a:rPr lang="en-US" sz="1500" spc="5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the</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different</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factors</a:t>
            </a:r>
            <a:r>
              <a:rPr lang="en-US" sz="1500" spc="4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to</a:t>
            </a:r>
            <a:r>
              <a:rPr lang="en-US" sz="1500" spc="8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consider</a:t>
            </a:r>
            <a:r>
              <a:rPr lang="en-US" sz="1500" spc="5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when</a:t>
            </a:r>
            <a:r>
              <a:rPr lang="en-US" sz="1500" spc="5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choosing</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a:t>
            </a:r>
            <a:r>
              <a:rPr lang="en-US" sz="1500" spc="8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load</a:t>
            </a:r>
            <a:r>
              <a:rPr lang="en-US" sz="1500" spc="-32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balancer</a:t>
            </a:r>
            <a:r>
              <a:rPr lang="en-US" sz="1500" spc="-5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for</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an</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SDN</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environment.</a:t>
            </a:r>
            <a:endParaRPr lang="en-IN" sz="1500" dirty="0">
              <a:ea typeface="Tahoma" panose="020B0604030504040204" pitchFamily="34" charset="0"/>
            </a:endParaRPr>
          </a:p>
          <a:p>
            <a:pPr marL="189230" algn="just">
              <a:lnSpc>
                <a:spcPct val="150000"/>
              </a:lnSpc>
            </a:pPr>
            <a:r>
              <a:rPr lang="en-IN" sz="1500" dirty="0">
                <a:solidFill>
                  <a:srgbClr val="1F1F1F"/>
                </a:solidFill>
                <a:ea typeface="Tahoma" panose="020B0604030504040204" pitchFamily="34" charset="0"/>
              </a:rPr>
              <a:t>A</a:t>
            </a:r>
            <a:r>
              <a:rPr lang="en-US" sz="1500" dirty="0">
                <a:solidFill>
                  <a:srgbClr val="1F1F1F"/>
                </a:solidFill>
                <a:effectLst/>
                <a:ea typeface="Tahoma" panose="020B0604030504040204" pitchFamily="34" charset="0"/>
              </a:rPr>
              <a:t> Review of Gateway Load Balancing Techniques in Cloud Computing by M. A.</a:t>
            </a:r>
            <a:r>
              <a:rPr lang="en-US" sz="1500" spc="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Razzaq,</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M.</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Hussain,</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and</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Y.</a:t>
            </a:r>
            <a:r>
              <a:rPr lang="en-US" sz="1500" spc="-5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Xiang</a:t>
            </a:r>
            <a:r>
              <a:rPr lang="en-US" sz="1500" spc="-5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(2020).</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This</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paper</a:t>
            </a:r>
            <a:r>
              <a:rPr lang="en-US" sz="1500" spc="-5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is</a:t>
            </a:r>
            <a:r>
              <a:rPr lang="en-US" sz="1500" spc="-5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an</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updated</a:t>
            </a:r>
            <a:r>
              <a:rPr lang="en-US" sz="1500" spc="-6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version</a:t>
            </a:r>
            <a:r>
              <a:rPr lang="en-US" sz="1500" spc="-4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of</a:t>
            </a:r>
            <a:r>
              <a:rPr lang="en-US" sz="1500" spc="-7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the</a:t>
            </a:r>
            <a:r>
              <a:rPr lang="en-US" sz="1500" spc="-34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authors'</a:t>
            </a:r>
            <a:r>
              <a:rPr lang="en-US" sz="1500" spc="2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2018</a:t>
            </a:r>
            <a:r>
              <a:rPr lang="en-US" sz="1500" spc="1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paper</a:t>
            </a:r>
            <a:r>
              <a:rPr lang="en-US" sz="1500" spc="2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on</a:t>
            </a:r>
            <a:r>
              <a:rPr lang="en-US" sz="1500" spc="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gateway</a:t>
            </a:r>
            <a:r>
              <a:rPr lang="en-US" sz="1500" spc="1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load</a:t>
            </a:r>
            <a:r>
              <a:rPr lang="en-US" sz="1500" spc="2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balancing</a:t>
            </a:r>
            <a:r>
              <a:rPr lang="en-US" sz="1500" spc="2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in the cloud.</a:t>
            </a:r>
            <a:r>
              <a:rPr lang="en-US" sz="1500" spc="2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It includes</a:t>
            </a:r>
            <a:r>
              <a:rPr lang="en-US" sz="1500" spc="1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new</a:t>
            </a:r>
            <a:r>
              <a:rPr lang="en-US" sz="1500" spc="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information</a:t>
            </a:r>
            <a:r>
              <a:rPr lang="en-US" sz="1500" spc="-7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on</a:t>
            </a:r>
            <a:r>
              <a:rPr lang="en-US" sz="1500" spc="-8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the</a:t>
            </a:r>
            <a:r>
              <a:rPr lang="en-US" sz="1500" spc="-7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latest</a:t>
            </a:r>
            <a:r>
              <a:rPr lang="en-US" sz="1500" spc="-7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gateway</a:t>
            </a:r>
            <a:r>
              <a:rPr lang="en-US" sz="1500" spc="-6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load</a:t>
            </a:r>
            <a:r>
              <a:rPr lang="en-US" sz="1500" spc="-8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balancing</a:t>
            </a:r>
            <a:r>
              <a:rPr lang="en-US" sz="1500" spc="-7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techniques</a:t>
            </a:r>
            <a:r>
              <a:rPr lang="en-US" sz="1500" spc="-80"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and</a:t>
            </a:r>
            <a:r>
              <a:rPr lang="en-US" sz="1500" spc="-85" dirty="0">
                <a:solidFill>
                  <a:srgbClr val="1F1F1F"/>
                </a:solidFill>
                <a:effectLst/>
                <a:ea typeface="Tahoma" panose="020B0604030504040204" pitchFamily="34" charset="0"/>
              </a:rPr>
              <a:t> </a:t>
            </a:r>
            <a:r>
              <a:rPr lang="en-US" sz="1500" dirty="0">
                <a:solidFill>
                  <a:srgbClr val="1F1F1F"/>
                </a:solidFill>
                <a:effectLst/>
                <a:ea typeface="Tahoma" panose="020B0604030504040204" pitchFamily="34" charset="0"/>
              </a:rPr>
              <a:t>trends.</a:t>
            </a:r>
            <a:endParaRPr lang="en-IN" sz="1500" dirty="0">
              <a:effectLst/>
              <a:ea typeface="Tahoma" panose="020B0604030504040204" pitchFamily="34" charset="0"/>
            </a:endParaRPr>
          </a:p>
          <a:p>
            <a:pPr algn="just"/>
            <a:endParaRPr lang="en-IN" sz="1500" dirty="0"/>
          </a:p>
        </p:txBody>
      </p:sp>
      <p:sp>
        <p:nvSpPr>
          <p:cNvPr id="4" name="Date Placeholder 3">
            <a:extLst>
              <a:ext uri="{FF2B5EF4-FFF2-40B4-BE49-F238E27FC236}">
                <a16:creationId xmlns:a16="http://schemas.microsoft.com/office/drawing/2014/main" id="{44BC1266-FB0D-BE96-2E1E-68FEFF2EAE00}"/>
              </a:ext>
            </a:extLst>
          </p:cNvPr>
          <p:cNvSpPr>
            <a:spLocks noGrp="1"/>
          </p:cNvSpPr>
          <p:nvPr>
            <p:ph type="dt" sz="half" idx="10"/>
          </p:nvPr>
        </p:nvSpPr>
        <p:spPr/>
        <p:txBody>
          <a:bodyPr/>
          <a:lstStyle/>
          <a:p>
            <a:r>
              <a:rPr lang="en-US" dirty="0"/>
              <a:t>3 October 2023</a:t>
            </a:r>
            <a:endParaRPr lang="en-IN" dirty="0"/>
          </a:p>
        </p:txBody>
      </p:sp>
      <p:sp>
        <p:nvSpPr>
          <p:cNvPr id="5" name="Footer Placeholder 4">
            <a:extLst>
              <a:ext uri="{FF2B5EF4-FFF2-40B4-BE49-F238E27FC236}">
                <a16:creationId xmlns:a16="http://schemas.microsoft.com/office/drawing/2014/main" id="{371EC894-0739-7670-1CD3-90C82049B4AA}"/>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7AFA9833-B059-88C0-2F98-C4AE7EB3155B}"/>
              </a:ext>
            </a:extLst>
          </p:cNvPr>
          <p:cNvSpPr>
            <a:spLocks noGrp="1"/>
          </p:cNvSpPr>
          <p:nvPr>
            <p:ph type="sldNum" sz="quarter" idx="12"/>
          </p:nvPr>
        </p:nvSpPr>
        <p:spPr/>
        <p:txBody>
          <a:bodyPr/>
          <a:lstStyle/>
          <a:p>
            <a:fld id="{DDF043EB-F604-4379-B33B-282D9275FC0B}" type="slidenum">
              <a:rPr lang="en-IN" smtClean="0"/>
              <a:t>15</a:t>
            </a:fld>
            <a:endParaRPr lang="en-IN"/>
          </a:p>
        </p:txBody>
      </p:sp>
    </p:spTree>
    <p:extLst>
      <p:ext uri="{BB962C8B-B14F-4D97-AF65-F5344CB8AC3E}">
        <p14:creationId xmlns:p14="http://schemas.microsoft.com/office/powerpoint/2010/main" val="2012257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397D6C-D8A9-EE08-28B4-613463D5883E}"/>
              </a:ext>
            </a:extLst>
          </p:cNvPr>
          <p:cNvSpPr>
            <a:spLocks noGrp="1"/>
          </p:cNvSpPr>
          <p:nvPr>
            <p:ph type="dt" sz="half" idx="10"/>
          </p:nvPr>
        </p:nvSpPr>
        <p:spPr/>
        <p:txBody>
          <a:bodyPr/>
          <a:lstStyle/>
          <a:p>
            <a:fld id="{AC0D378A-93AD-45A0-8446-F48E1A2ACE18}" type="datetime3">
              <a:rPr lang="en-US" smtClean="0"/>
              <a:t>4 October 2023</a:t>
            </a:fld>
            <a:endParaRPr lang="en-IN"/>
          </a:p>
        </p:txBody>
      </p:sp>
      <p:sp>
        <p:nvSpPr>
          <p:cNvPr id="3" name="Footer Placeholder 2">
            <a:extLst>
              <a:ext uri="{FF2B5EF4-FFF2-40B4-BE49-F238E27FC236}">
                <a16:creationId xmlns:a16="http://schemas.microsoft.com/office/drawing/2014/main" id="{201B7134-59B9-B772-0482-79A300DCC4F8}"/>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C727C3D3-0A90-6178-3EDA-D89D74877C56}"/>
              </a:ext>
            </a:extLst>
          </p:cNvPr>
          <p:cNvSpPr>
            <a:spLocks noGrp="1"/>
          </p:cNvSpPr>
          <p:nvPr>
            <p:ph type="sldNum" sz="quarter" idx="12"/>
          </p:nvPr>
        </p:nvSpPr>
        <p:spPr/>
        <p:txBody>
          <a:bodyPr/>
          <a:lstStyle/>
          <a:p>
            <a:fld id="{DDF043EB-F604-4379-B33B-282D9275FC0B}" type="slidenum">
              <a:rPr lang="en-IN" smtClean="0"/>
              <a:t>16</a:t>
            </a:fld>
            <a:endParaRPr lang="en-IN"/>
          </a:p>
        </p:txBody>
      </p:sp>
      <p:pic>
        <p:nvPicPr>
          <p:cNvPr id="6" name="Picture 5">
            <a:extLst>
              <a:ext uri="{FF2B5EF4-FFF2-40B4-BE49-F238E27FC236}">
                <a16:creationId xmlns:a16="http://schemas.microsoft.com/office/drawing/2014/main" id="{F755B488-6BB1-9FA5-1917-D0A3ACFFA3D0}"/>
              </a:ext>
            </a:extLst>
          </p:cNvPr>
          <p:cNvPicPr>
            <a:picLocks noChangeAspect="1"/>
          </p:cNvPicPr>
          <p:nvPr/>
        </p:nvPicPr>
        <p:blipFill>
          <a:blip r:embed="rId2"/>
          <a:stretch>
            <a:fillRect/>
          </a:stretch>
        </p:blipFill>
        <p:spPr>
          <a:xfrm>
            <a:off x="381000" y="337542"/>
            <a:ext cx="10972800" cy="6182916"/>
          </a:xfrm>
          <a:prstGeom prst="rect">
            <a:avLst/>
          </a:prstGeom>
        </p:spPr>
      </p:pic>
    </p:spTree>
    <p:extLst>
      <p:ext uri="{BB962C8B-B14F-4D97-AF65-F5344CB8AC3E}">
        <p14:creationId xmlns:p14="http://schemas.microsoft.com/office/powerpoint/2010/main" val="129368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48D4-D4A0-9FD1-16F7-61B4350E9F66}"/>
              </a:ext>
            </a:extLst>
          </p:cNvPr>
          <p:cNvSpPr>
            <a:spLocks noGrp="1"/>
          </p:cNvSpPr>
          <p:nvPr>
            <p:ph type="title"/>
          </p:nvPr>
        </p:nvSpPr>
        <p:spPr>
          <a:xfrm>
            <a:off x="838200" y="338231"/>
            <a:ext cx="10515600" cy="1325563"/>
          </a:xfrm>
        </p:spPr>
        <p:txBody>
          <a:bodyPr>
            <a:normAutofit/>
          </a:bodyPr>
          <a:lstStyle/>
          <a:p>
            <a:r>
              <a:rPr lang="en-US" sz="3600" b="1" dirty="0"/>
              <a:t>PRESENTATION OUTLINE</a:t>
            </a:r>
            <a:endParaRPr lang="en-IN" sz="3600" b="1" dirty="0"/>
          </a:p>
        </p:txBody>
      </p:sp>
      <p:sp>
        <p:nvSpPr>
          <p:cNvPr id="3" name="Content Placeholder 2">
            <a:extLst>
              <a:ext uri="{FF2B5EF4-FFF2-40B4-BE49-F238E27FC236}">
                <a16:creationId xmlns:a16="http://schemas.microsoft.com/office/drawing/2014/main" id="{A0433A38-447A-A240-C58A-EB7E4D79D8DC}"/>
              </a:ext>
            </a:extLst>
          </p:cNvPr>
          <p:cNvSpPr>
            <a:spLocks noGrp="1"/>
          </p:cNvSpPr>
          <p:nvPr>
            <p:ph idx="1"/>
          </p:nvPr>
        </p:nvSpPr>
        <p:spPr>
          <a:xfrm>
            <a:off x="838200" y="1690688"/>
            <a:ext cx="10515600" cy="4486275"/>
          </a:xfrm>
        </p:spPr>
        <p:txBody>
          <a:bodyPr>
            <a:normAutofit lnSpcReduction="10000"/>
          </a:bodyPr>
          <a:lstStyle/>
          <a:p>
            <a:r>
              <a:rPr lang="en-US" sz="2400" dirty="0"/>
              <a:t>Course Certificate</a:t>
            </a:r>
          </a:p>
          <a:p>
            <a:r>
              <a:rPr lang="en-US" sz="2400" dirty="0"/>
              <a:t>Abstract</a:t>
            </a:r>
          </a:p>
          <a:p>
            <a:r>
              <a:rPr lang="en-US" sz="2400" dirty="0"/>
              <a:t>Introduction</a:t>
            </a:r>
          </a:p>
          <a:p>
            <a:r>
              <a:rPr lang="en-US" sz="2400" dirty="0"/>
              <a:t>Objectives</a:t>
            </a:r>
          </a:p>
          <a:p>
            <a:r>
              <a:rPr lang="en-US" sz="2400" dirty="0"/>
              <a:t>Applications</a:t>
            </a:r>
          </a:p>
          <a:p>
            <a:r>
              <a:rPr lang="en-US" sz="2400" dirty="0"/>
              <a:t>Software and Hardware Requirements</a:t>
            </a:r>
          </a:p>
          <a:p>
            <a:r>
              <a:rPr lang="en-US" sz="2400" dirty="0"/>
              <a:t>System Architecture</a:t>
            </a:r>
          </a:p>
          <a:p>
            <a:r>
              <a:rPr lang="en-US" sz="2400" dirty="0"/>
              <a:t>Snapshots</a:t>
            </a:r>
          </a:p>
          <a:p>
            <a:r>
              <a:rPr lang="en-US" sz="2400" dirty="0"/>
              <a:t>Conclusion</a:t>
            </a:r>
          </a:p>
          <a:p>
            <a:r>
              <a:rPr lang="en-US" sz="2400" dirty="0"/>
              <a:t>References</a:t>
            </a:r>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964B0007-D602-3697-9AFB-6C36F43531EB}"/>
              </a:ext>
            </a:extLst>
          </p:cNvPr>
          <p:cNvSpPr>
            <a:spLocks noGrp="1"/>
          </p:cNvSpPr>
          <p:nvPr>
            <p:ph type="dt" sz="half" idx="10"/>
          </p:nvPr>
        </p:nvSpPr>
        <p:spPr/>
        <p:txBody>
          <a:bodyPr/>
          <a:lstStyle/>
          <a:p>
            <a:fld id="{EAC64F8B-C1C0-469A-BDCD-614CA993467F}" type="datetime3">
              <a:rPr lang="en-US" smtClean="0"/>
              <a:t>4 October 2023</a:t>
            </a:fld>
            <a:endParaRPr lang="en-IN"/>
          </a:p>
        </p:txBody>
      </p:sp>
      <p:sp>
        <p:nvSpPr>
          <p:cNvPr id="5" name="Footer Placeholder 4">
            <a:extLst>
              <a:ext uri="{FF2B5EF4-FFF2-40B4-BE49-F238E27FC236}">
                <a16:creationId xmlns:a16="http://schemas.microsoft.com/office/drawing/2014/main" id="{0111B050-9FFC-43B6-556B-C5B1B3E9ED9B}"/>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1031C23D-86BF-2052-42E2-2D4824F72C53}"/>
              </a:ext>
            </a:extLst>
          </p:cNvPr>
          <p:cNvSpPr>
            <a:spLocks noGrp="1"/>
          </p:cNvSpPr>
          <p:nvPr>
            <p:ph type="sldNum" sz="quarter" idx="12"/>
          </p:nvPr>
        </p:nvSpPr>
        <p:spPr/>
        <p:txBody>
          <a:bodyPr/>
          <a:lstStyle/>
          <a:p>
            <a:fld id="{DDF043EB-F604-4379-B33B-282D9275FC0B}" type="slidenum">
              <a:rPr lang="en-IN" smtClean="0"/>
              <a:t>2</a:t>
            </a:fld>
            <a:endParaRPr lang="en-IN"/>
          </a:p>
        </p:txBody>
      </p:sp>
    </p:spTree>
    <p:extLst>
      <p:ext uri="{BB962C8B-B14F-4D97-AF65-F5344CB8AC3E}">
        <p14:creationId xmlns:p14="http://schemas.microsoft.com/office/powerpoint/2010/main" val="134694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7ADA94-F332-907A-6869-19585A47B744}"/>
              </a:ext>
            </a:extLst>
          </p:cNvPr>
          <p:cNvSpPr>
            <a:spLocks noGrp="1"/>
          </p:cNvSpPr>
          <p:nvPr>
            <p:ph type="dt" sz="half" idx="10"/>
          </p:nvPr>
        </p:nvSpPr>
        <p:spPr/>
        <p:txBody>
          <a:bodyPr/>
          <a:lstStyle/>
          <a:p>
            <a:fld id="{0A33299C-4C2B-47E8-93DF-6AAD0205C802}" type="datetime3">
              <a:rPr lang="en-US" smtClean="0"/>
              <a:t>4 October 2023</a:t>
            </a:fld>
            <a:endParaRPr lang="en-IN"/>
          </a:p>
        </p:txBody>
      </p:sp>
      <p:sp>
        <p:nvSpPr>
          <p:cNvPr id="3" name="Footer Placeholder 2">
            <a:extLst>
              <a:ext uri="{FF2B5EF4-FFF2-40B4-BE49-F238E27FC236}">
                <a16:creationId xmlns:a16="http://schemas.microsoft.com/office/drawing/2014/main" id="{13094691-6C58-3622-DCD0-16A1CAC38428}"/>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2535AC29-4836-C747-2AA5-FAE0CB78159D}"/>
              </a:ext>
            </a:extLst>
          </p:cNvPr>
          <p:cNvSpPr>
            <a:spLocks noGrp="1"/>
          </p:cNvSpPr>
          <p:nvPr>
            <p:ph type="sldNum" sz="quarter" idx="12"/>
          </p:nvPr>
        </p:nvSpPr>
        <p:spPr/>
        <p:txBody>
          <a:bodyPr/>
          <a:lstStyle/>
          <a:p>
            <a:fld id="{DDF043EB-F604-4379-B33B-282D9275FC0B}" type="slidenum">
              <a:rPr lang="en-IN" smtClean="0"/>
              <a:t>3</a:t>
            </a:fld>
            <a:endParaRPr lang="en-IN"/>
          </a:p>
        </p:txBody>
      </p:sp>
      <p:pic>
        <p:nvPicPr>
          <p:cNvPr id="7" name="Picture 6">
            <a:extLst>
              <a:ext uri="{FF2B5EF4-FFF2-40B4-BE49-F238E27FC236}">
                <a16:creationId xmlns:a16="http://schemas.microsoft.com/office/drawing/2014/main" id="{6A788A50-F3BD-F18A-A76D-3503C80021FC}"/>
              </a:ext>
            </a:extLst>
          </p:cNvPr>
          <p:cNvPicPr>
            <a:picLocks noChangeAspect="1"/>
          </p:cNvPicPr>
          <p:nvPr/>
        </p:nvPicPr>
        <p:blipFill>
          <a:blip r:embed="rId2"/>
          <a:srcRect/>
          <a:stretch/>
        </p:blipFill>
        <p:spPr>
          <a:xfrm>
            <a:off x="3428553" y="71718"/>
            <a:ext cx="5209386" cy="6786282"/>
          </a:xfrm>
          <a:prstGeom prst="rect">
            <a:avLst/>
          </a:prstGeom>
        </p:spPr>
      </p:pic>
    </p:spTree>
    <p:extLst>
      <p:ext uri="{BB962C8B-B14F-4D97-AF65-F5344CB8AC3E}">
        <p14:creationId xmlns:p14="http://schemas.microsoft.com/office/powerpoint/2010/main" val="321205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05A0-8DD8-07A5-7954-33E4D5702C5E}"/>
              </a:ext>
            </a:extLst>
          </p:cNvPr>
          <p:cNvSpPr>
            <a:spLocks noGrp="1"/>
          </p:cNvSpPr>
          <p:nvPr>
            <p:ph type="ctrTitle"/>
          </p:nvPr>
        </p:nvSpPr>
        <p:spPr>
          <a:xfrm>
            <a:off x="4554070" y="-1596791"/>
            <a:ext cx="9144000" cy="2387600"/>
          </a:xfrm>
        </p:spPr>
        <p:txBody>
          <a:bodyPr>
            <a:normAutofit/>
          </a:bodyPr>
          <a:lstStyle/>
          <a:p>
            <a:pPr algn="just"/>
            <a:r>
              <a:rPr lang="en-IN" sz="3200" dirty="0">
                <a:latin typeface="Arial" panose="020B0604020202020204" pitchFamily="34" charset="0"/>
                <a:cs typeface="Arial" panose="020B0604020202020204" pitchFamily="34" charset="0"/>
              </a:rPr>
              <a:t>ABSTRACT</a:t>
            </a:r>
          </a:p>
        </p:txBody>
      </p:sp>
      <p:sp>
        <p:nvSpPr>
          <p:cNvPr id="4" name="Date Placeholder 3">
            <a:extLst>
              <a:ext uri="{FF2B5EF4-FFF2-40B4-BE49-F238E27FC236}">
                <a16:creationId xmlns:a16="http://schemas.microsoft.com/office/drawing/2014/main" id="{9BB368FE-F6CD-3E5C-872A-7D8B500F9B6B}"/>
              </a:ext>
            </a:extLst>
          </p:cNvPr>
          <p:cNvSpPr>
            <a:spLocks noGrp="1"/>
          </p:cNvSpPr>
          <p:nvPr>
            <p:ph type="dt" sz="half" idx="10"/>
          </p:nvPr>
        </p:nvSpPr>
        <p:spPr/>
        <p:txBody>
          <a:bodyPr/>
          <a:lstStyle/>
          <a:p>
            <a:fld id="{D2F0F2B8-DBBF-45D7-B8A6-C4BDF6CCA249}" type="datetime3">
              <a:rPr lang="en-US" smtClean="0"/>
              <a:t>4 October 2023</a:t>
            </a:fld>
            <a:endParaRPr lang="en-IN"/>
          </a:p>
        </p:txBody>
      </p:sp>
      <p:sp>
        <p:nvSpPr>
          <p:cNvPr id="5" name="Footer Placeholder 4">
            <a:extLst>
              <a:ext uri="{FF2B5EF4-FFF2-40B4-BE49-F238E27FC236}">
                <a16:creationId xmlns:a16="http://schemas.microsoft.com/office/drawing/2014/main" id="{51021E8B-FB58-9A92-5829-B07AF2AA6268}"/>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79C5CE5E-3619-BE97-6476-019D6C0AF9AC}"/>
              </a:ext>
            </a:extLst>
          </p:cNvPr>
          <p:cNvSpPr>
            <a:spLocks noGrp="1"/>
          </p:cNvSpPr>
          <p:nvPr>
            <p:ph type="sldNum" sz="quarter" idx="12"/>
          </p:nvPr>
        </p:nvSpPr>
        <p:spPr/>
        <p:txBody>
          <a:bodyPr/>
          <a:lstStyle/>
          <a:p>
            <a:fld id="{DDF043EB-F604-4379-B33B-282D9275FC0B}" type="slidenum">
              <a:rPr lang="en-IN" smtClean="0"/>
              <a:t>4</a:t>
            </a:fld>
            <a:endParaRPr lang="en-IN"/>
          </a:p>
        </p:txBody>
      </p:sp>
      <p:sp>
        <p:nvSpPr>
          <p:cNvPr id="8" name="Subtitle 7">
            <a:extLst>
              <a:ext uri="{FF2B5EF4-FFF2-40B4-BE49-F238E27FC236}">
                <a16:creationId xmlns:a16="http://schemas.microsoft.com/office/drawing/2014/main" id="{43B34A63-5AE4-6EBB-6619-1CC8B5117C3F}"/>
              </a:ext>
            </a:extLst>
          </p:cNvPr>
          <p:cNvSpPr>
            <a:spLocks noGrp="1"/>
          </p:cNvSpPr>
          <p:nvPr>
            <p:ph type="subTitle" idx="1"/>
          </p:nvPr>
        </p:nvSpPr>
        <p:spPr>
          <a:xfrm>
            <a:off x="744071" y="1109709"/>
            <a:ext cx="11062447" cy="4957482"/>
          </a:xfrm>
        </p:spPr>
        <p:txBody>
          <a:bodyPr>
            <a:noAutofit/>
          </a:bodyPr>
          <a:lstStyle/>
          <a:p>
            <a:pPr algn="l"/>
            <a:r>
              <a:rPr lang="en-IN" sz="1500" kern="100" dirty="0">
                <a:solidFill>
                  <a:srgbClr val="000000"/>
                </a:solidFill>
                <a:effectLst/>
                <a:ea typeface="Times New Roman" panose="02020603050405020304" pitchFamily="18" charset="0"/>
                <a:cs typeface="Times New Roman" panose="02020603050405020304" pitchFamily="18" charset="0"/>
              </a:rPr>
              <a:t>AWS Gateway Load Balancer (GWLB) is an Elastic Load Balancing (ELB) service operates at the third layer of the Open Systems Interconnection 105 model, the network layer. It listens for all IP packets across all ports and forwards </a:t>
            </a:r>
            <a:r>
              <a:rPr lang="en-IN" sz="1500" kern="100" dirty="0" err="1">
                <a:solidFill>
                  <a:srgbClr val="000000"/>
                </a:solidFill>
                <a:effectLst/>
                <a:ea typeface="Times New Roman" panose="02020603050405020304" pitchFamily="18" charset="0"/>
                <a:cs typeface="Times New Roman" panose="02020603050405020304" pitchFamily="18" charset="0"/>
              </a:rPr>
              <a:t>trallic</a:t>
            </a:r>
            <a:r>
              <a:rPr lang="en-IN" sz="1500" kern="100" dirty="0">
                <a:solidFill>
                  <a:srgbClr val="000000"/>
                </a:solidFill>
                <a:effectLst/>
                <a:ea typeface="Times New Roman" panose="02020603050405020304" pitchFamily="18" charset="0"/>
                <a:cs typeface="Times New Roman" panose="02020603050405020304" pitchFamily="18" charset="0"/>
              </a:rPr>
              <a:t> to the target group that's specified in the listener Gateway Load Balancer helps you easily </a:t>
            </a:r>
            <a:r>
              <a:rPr lang="en-IN" sz="1500" kern="100" dirty="0" err="1">
                <a:solidFill>
                  <a:srgbClr val="000000"/>
                </a:solidFill>
                <a:effectLst/>
                <a:ea typeface="Times New Roman" panose="02020603050405020304" pitchFamily="18" charset="0"/>
                <a:cs typeface="Times New Roman" panose="02020603050405020304" pitchFamily="18" charset="0"/>
              </a:rPr>
              <a:t>depic</a:t>
            </a:r>
            <a:r>
              <a:rPr lang="en-IN" sz="1500" kern="100" dirty="0">
                <a:solidFill>
                  <a:srgbClr val="000000"/>
                </a:solidFill>
                <a:effectLst/>
                <a:ea typeface="Times New Roman" panose="02020603050405020304" pitchFamily="18" charset="0"/>
                <a:cs typeface="Times New Roman" panose="02020603050405020304" pitchFamily="18" charset="0"/>
              </a:rPr>
              <a:t> scale, and manage your third-party virtual rule. appliances. It gives you one gateway for distributing traffic across multiple virtual appliances while scaling them up or down, based on demand your network and increases availability. It ensures high availability and reliability by r appliances, and rerouting flows when a virtual appliance becomes unhealthy. To ensure that your virtual appliances are available and healthy, Gateway Load Balancer runs health checks on each virtual appliance instance on a configurable cadence. if the number of consecutive failed tests This decreases potential points of failure in O exceed a set threshold, the appliance will be declared unhealthy and traffic will no longer be routed to that instance. touting traffic flows through healthy virtual Gateway Load Balancer combines a transparent network gateway (that is, a single entry and exit point for all traffic) and a load balancer that distributes traffic and scales your virtual appliances with the demand. You can send traffic to GWLB by making simple configuration updates in your VPCs' route tables. With GWLB, customers can scale their virtual appliances elastically by load balancing traffic across a fleet of virtual appliances, GWLB improves availability by routing traffic flows through healthy virtual appliances, and reroutes flows when an appliance becomes </a:t>
            </a:r>
            <a:r>
              <a:rPr lang="en-IN" sz="1500" kern="100" dirty="0" err="1">
                <a:solidFill>
                  <a:srgbClr val="000000"/>
                </a:solidFill>
                <a:effectLst/>
                <a:ea typeface="Times New Roman" panose="02020603050405020304" pitchFamily="18" charset="0"/>
                <a:cs typeface="Times New Roman" panose="02020603050405020304" pitchFamily="18" charset="0"/>
              </a:rPr>
              <a:t>unhealthy.With</a:t>
            </a:r>
            <a:r>
              <a:rPr lang="en-IN" sz="1500" kern="100" dirty="0">
                <a:solidFill>
                  <a:srgbClr val="000000"/>
                </a:solidFill>
                <a:effectLst/>
                <a:ea typeface="Times New Roman" panose="02020603050405020304" pitchFamily="18" charset="0"/>
                <a:cs typeface="Times New Roman" panose="02020603050405020304" pitchFamily="18" charset="0"/>
              </a:rPr>
              <a:t> GWLB, you can use your own appliances of choice in AWS and rely on GWLB to manage their scale and availability needs, while retaining skillsets and existing processes. You can also scale your virtual appliances elastically by load balancing traffic across a fleet of virtual appliances. The scaling up and down of appliances reduces costs. GWLB sends both </a:t>
            </a:r>
            <a:r>
              <a:rPr lang="en-IN" sz="1500" kern="100" dirty="0">
                <a:solidFill>
                  <a:srgbClr val="000000"/>
                </a:solidFill>
                <a:effectLst/>
                <a:ea typeface="Calibri" panose="020F0502020204030204" pitchFamily="34" charset="0"/>
                <a:cs typeface="Times New Roman" panose="02020603050405020304" pitchFamily="18" charset="0"/>
              </a:rPr>
              <a:t> </a:t>
            </a:r>
            <a:r>
              <a:rPr lang="en-IN" sz="1500" kern="100" dirty="0">
                <a:solidFill>
                  <a:srgbClr val="000000"/>
                </a:solidFill>
                <a:effectLst/>
                <a:ea typeface="Times New Roman" panose="02020603050405020304" pitchFamily="18" charset="0"/>
                <a:cs typeface="Times New Roman" panose="02020603050405020304" pitchFamily="18" charset="0"/>
              </a:rPr>
              <a:t>directions of the traffic flow to the same appliance, there by allowing the appliance to perform stateful traffic </a:t>
            </a:r>
            <a:r>
              <a:rPr lang="en-IN" sz="1500" kern="100" dirty="0" err="1">
                <a:solidFill>
                  <a:srgbClr val="000000"/>
                </a:solidFill>
                <a:effectLst/>
                <a:ea typeface="Times New Roman" panose="02020603050405020304" pitchFamily="18" charset="0"/>
                <a:cs typeface="Times New Roman" panose="02020603050405020304" pitchFamily="18" charset="0"/>
              </a:rPr>
              <a:t>processing.GWLB</a:t>
            </a:r>
            <a:r>
              <a:rPr lang="en-IN" sz="1500" kern="100" dirty="0">
                <a:solidFill>
                  <a:srgbClr val="000000"/>
                </a:solidFill>
                <a:effectLst/>
                <a:ea typeface="Times New Roman" panose="02020603050405020304" pitchFamily="18" charset="0"/>
                <a:cs typeface="Times New Roman" panose="02020603050405020304" pitchFamily="18" charset="0"/>
              </a:rPr>
              <a:t> and the virtual appliances exchange application traffic with each other using GENEVE encapsulation, which allows GWLB to preserve the content of the original traffic. GWLB uses Gateway Load Balancer Endpoint (</a:t>
            </a:r>
            <a:r>
              <a:rPr lang="en-IN" sz="1500" kern="100" dirty="0" err="1">
                <a:solidFill>
                  <a:srgbClr val="000000"/>
                </a:solidFill>
                <a:effectLst/>
                <a:ea typeface="Times New Roman" panose="02020603050405020304" pitchFamily="18" charset="0"/>
                <a:cs typeface="Times New Roman" panose="02020603050405020304" pitchFamily="18" charset="0"/>
              </a:rPr>
              <a:t>GWLBe</a:t>
            </a:r>
            <a:r>
              <a:rPr lang="en-IN" sz="1500" kern="100" dirty="0">
                <a:solidFill>
                  <a:srgbClr val="000000"/>
                </a:solidFill>
                <a:effectLst/>
                <a:ea typeface="Times New Roman" panose="02020603050405020304" pitchFamily="18" charset="0"/>
                <a:cs typeface="Times New Roman" panose="02020603050405020304" pitchFamily="18" charset="0"/>
              </a:rPr>
              <a:t>), a new type of VPC Endpoint powered by AWS </a:t>
            </a:r>
            <a:r>
              <a:rPr lang="en-IN" sz="1500" kern="100" dirty="0" err="1">
                <a:solidFill>
                  <a:srgbClr val="000000"/>
                </a:solidFill>
                <a:effectLst/>
                <a:ea typeface="Times New Roman" panose="02020603050405020304" pitchFamily="18" charset="0"/>
                <a:cs typeface="Times New Roman" panose="02020603050405020304" pitchFamily="18" charset="0"/>
              </a:rPr>
              <a:t>PrivateLink</a:t>
            </a:r>
            <a:r>
              <a:rPr lang="en-IN" sz="1500" kern="100" dirty="0">
                <a:solidFill>
                  <a:srgbClr val="000000"/>
                </a:solidFill>
                <a:effectLst/>
                <a:ea typeface="Times New Roman" panose="02020603050405020304" pitchFamily="18" charset="0"/>
                <a:cs typeface="Times New Roman" panose="02020603050405020304" pitchFamily="18" charset="0"/>
              </a:rPr>
              <a:t>, which can be a next-hop in the route table. This simplifies insertion of appliance services across VPC boundaries.</a:t>
            </a:r>
            <a:r>
              <a:rPr lang="en-IN" sz="1500" kern="100" dirty="0">
                <a:solidFill>
                  <a:srgbClr val="000000"/>
                </a:solidFill>
                <a:effectLst/>
                <a:ea typeface="Calibri" panose="020F0502020204030204" pitchFamily="34" charset="0"/>
                <a:cs typeface="Times New Roman" panose="02020603050405020304" pitchFamily="18" charset="0"/>
              </a:rPr>
              <a:t> </a:t>
            </a:r>
          </a:p>
          <a:p>
            <a:endParaRPr lang="en-IN" sz="1500" dirty="0"/>
          </a:p>
        </p:txBody>
      </p:sp>
    </p:spTree>
    <p:extLst>
      <p:ext uri="{BB962C8B-B14F-4D97-AF65-F5344CB8AC3E}">
        <p14:creationId xmlns:p14="http://schemas.microsoft.com/office/powerpoint/2010/main" val="6343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693239-891F-7861-EF81-1F8C05DB41F2}"/>
              </a:ext>
            </a:extLst>
          </p:cNvPr>
          <p:cNvSpPr>
            <a:spLocks noGrp="1"/>
          </p:cNvSpPr>
          <p:nvPr>
            <p:ph type="dt" sz="half" idx="10"/>
          </p:nvPr>
        </p:nvSpPr>
        <p:spPr/>
        <p:txBody>
          <a:bodyPr/>
          <a:lstStyle/>
          <a:p>
            <a:fld id="{0A33299C-4C2B-47E8-93DF-6AAD0205C802}" type="datetime3">
              <a:rPr lang="en-US" smtClean="0"/>
              <a:t>4 October 2023</a:t>
            </a:fld>
            <a:endParaRPr lang="en-IN"/>
          </a:p>
        </p:txBody>
      </p:sp>
      <p:sp>
        <p:nvSpPr>
          <p:cNvPr id="3" name="Footer Placeholder 2">
            <a:extLst>
              <a:ext uri="{FF2B5EF4-FFF2-40B4-BE49-F238E27FC236}">
                <a16:creationId xmlns:a16="http://schemas.microsoft.com/office/drawing/2014/main" id="{228D5504-72A9-EA9D-D5CF-217104D6671F}"/>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CC27395F-C74F-9EF1-0244-B18E1C9F74DA}"/>
              </a:ext>
            </a:extLst>
          </p:cNvPr>
          <p:cNvSpPr>
            <a:spLocks noGrp="1"/>
          </p:cNvSpPr>
          <p:nvPr>
            <p:ph type="sldNum" sz="quarter" idx="12"/>
          </p:nvPr>
        </p:nvSpPr>
        <p:spPr/>
        <p:txBody>
          <a:bodyPr/>
          <a:lstStyle/>
          <a:p>
            <a:fld id="{DDF043EB-F604-4379-B33B-282D9275FC0B}" type="slidenum">
              <a:rPr lang="en-IN" smtClean="0"/>
              <a:t>5</a:t>
            </a:fld>
            <a:endParaRPr lang="en-IN"/>
          </a:p>
        </p:txBody>
      </p:sp>
      <p:pic>
        <p:nvPicPr>
          <p:cNvPr id="1026" name="Picture 2" descr="How Gateway Load Balancer works">
            <a:extLst>
              <a:ext uri="{FF2B5EF4-FFF2-40B4-BE49-F238E27FC236}">
                <a16:creationId xmlns:a16="http://schemas.microsoft.com/office/drawing/2014/main" id="{9CD9BECD-5408-282F-B5B9-900B6BC64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478" y="699527"/>
            <a:ext cx="7708526" cy="514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37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9D61-A36E-E5B8-AA68-942403550059}"/>
              </a:ext>
            </a:extLst>
          </p:cNvPr>
          <p:cNvSpPr>
            <a:spLocks noGrp="1"/>
          </p:cNvSpPr>
          <p:nvPr>
            <p:ph type="ctrTitle"/>
          </p:nvPr>
        </p:nvSpPr>
        <p:spPr>
          <a:xfrm>
            <a:off x="923364" y="-1611873"/>
            <a:ext cx="9144000" cy="2302157"/>
          </a:xfrm>
        </p:spPr>
        <p:txBody>
          <a:bodyPr>
            <a:normAutofit/>
          </a:bodyPr>
          <a:lstStyle/>
          <a:p>
            <a:r>
              <a:rPr lang="en-IN" sz="3200" dirty="0">
                <a:latin typeface="Arial" panose="020B0604020202020204" pitchFamily="34" charset="0"/>
                <a:cs typeface="Arial" panose="020B0604020202020204" pitchFamily="34" charset="0"/>
              </a:rPr>
              <a:t>INTRODUCTION</a:t>
            </a:r>
          </a:p>
        </p:txBody>
      </p:sp>
      <p:sp>
        <p:nvSpPr>
          <p:cNvPr id="3" name="Subtitle 2">
            <a:extLst>
              <a:ext uri="{FF2B5EF4-FFF2-40B4-BE49-F238E27FC236}">
                <a16:creationId xmlns:a16="http://schemas.microsoft.com/office/drawing/2014/main" id="{0734D1C0-AFDB-204C-BA35-DC3F5BB58188}"/>
              </a:ext>
            </a:extLst>
          </p:cNvPr>
          <p:cNvSpPr>
            <a:spLocks noGrp="1"/>
          </p:cNvSpPr>
          <p:nvPr>
            <p:ph type="subTitle" idx="1"/>
          </p:nvPr>
        </p:nvSpPr>
        <p:spPr>
          <a:xfrm>
            <a:off x="1138516" y="699249"/>
            <a:ext cx="10215283" cy="5657101"/>
          </a:xfrm>
        </p:spPr>
        <p:txBody>
          <a:bodyPr>
            <a:noAutofit/>
          </a:bodyPr>
          <a:lstStyle/>
          <a:p>
            <a:pPr marL="342900" marR="80010" lvl="0" indent="-342900" algn="l" fontAlgn="base">
              <a:lnSpc>
                <a:spcPct val="91000"/>
              </a:lnSpc>
              <a:spcAft>
                <a:spcPts val="1975"/>
              </a:spcAft>
              <a:buClr>
                <a:srgbClr val="374151"/>
              </a:buClr>
              <a:buSzPts val="2000"/>
              <a:buFont typeface="Arial" panose="020B0604020202020204" pitchFamily="34" charset="0"/>
              <a:buChar char="•"/>
            </a:pPr>
            <a:r>
              <a:rPr lang="en-IN" sz="1500" u="none" strike="noStrike" kern="100" dirty="0">
                <a:effectLst/>
                <a:uFill>
                  <a:solidFill>
                    <a:srgbClr val="000000"/>
                  </a:solidFill>
                </a:uFill>
                <a:ea typeface="Times New Roman" panose="02020603050405020304" pitchFamily="18" charset="0"/>
                <a:cs typeface="Times New Roman" panose="02020603050405020304" pitchFamily="18" charset="0"/>
              </a:rPr>
              <a:t>A Gateway Load Balancer (GLB) is a network service provided by cloud providers like Amazon Web Services (AWS) that is designed to distribute incoming internet traffic across multiple target resources. It operates at the network layer (Layer 3) of the OSI model and is primarily used to enhance the availability, reliability, and security of applications and services hosted in the cloud.</a:t>
            </a:r>
            <a:r>
              <a:rPr lang="en-IN" sz="1500" u="none" strike="noStrike" kern="100" baseline="-25000" dirty="0">
                <a:effectLst/>
                <a:uFill>
                  <a:solidFill>
                    <a:srgbClr val="000000"/>
                  </a:solidFill>
                </a:uFill>
                <a:ea typeface="Times New Roman" panose="02020603050405020304" pitchFamily="18" charset="0"/>
                <a:cs typeface="Times New Roman" panose="02020603050405020304" pitchFamily="18" charset="0"/>
              </a:rPr>
              <a:t> </a:t>
            </a:r>
            <a:endParaRPr lang="en-IN" sz="1500" kern="100" baseline="-25000" dirty="0">
              <a:uFill>
                <a:solidFill>
                  <a:srgbClr val="000000"/>
                </a:solidFill>
              </a:uFill>
              <a:ea typeface="Times New Roman" panose="02020603050405020304" pitchFamily="18" charset="0"/>
              <a:cs typeface="Times New Roman" panose="02020603050405020304" pitchFamily="18" charset="0"/>
            </a:endParaRPr>
          </a:p>
          <a:p>
            <a:pPr marL="342900" marR="80010" lvl="0" indent="-342900" algn="l" fontAlgn="base">
              <a:lnSpc>
                <a:spcPct val="91000"/>
              </a:lnSpc>
              <a:spcAft>
                <a:spcPts val="1975"/>
              </a:spcAft>
              <a:buClr>
                <a:srgbClr val="374151"/>
              </a:buClr>
              <a:buSzPts val="2000"/>
              <a:buFont typeface="Arial" panose="020B0604020202020204" pitchFamily="34" charset="0"/>
              <a:buChar char="•"/>
            </a:pPr>
            <a:r>
              <a:rPr lang="en-IN" sz="1500" u="sng" strike="noStrike" kern="100" dirty="0">
                <a:effectLst/>
                <a:uFill>
                  <a:solidFill>
                    <a:srgbClr val="374151"/>
                  </a:solidFill>
                </a:uFill>
                <a:ea typeface="Times New Roman" panose="02020603050405020304" pitchFamily="18" charset="0"/>
                <a:cs typeface="Times New Roman" panose="02020603050405020304" pitchFamily="18" charset="0"/>
              </a:rPr>
              <a:t>Traffic Distribution</a:t>
            </a:r>
            <a:r>
              <a:rPr lang="en-IN" sz="1500" u="none" strike="noStrike" kern="100" dirty="0">
                <a:effectLst/>
                <a:uFill>
                  <a:solidFill>
                    <a:srgbClr val="000000"/>
                  </a:solidFill>
                </a:uFill>
                <a:ea typeface="Times New Roman" panose="02020603050405020304" pitchFamily="18" charset="0"/>
                <a:cs typeface="Times New Roman" panose="02020603050405020304" pitchFamily="18" charset="0"/>
              </a:rPr>
              <a:t>: GLBs distribute incoming traffic across multiple target resources, such as Virtual Private Clouds (VPCs), data </a:t>
            </a:r>
            <a:r>
              <a:rPr lang="en-IN" sz="1500" u="none" strike="noStrike" kern="100" dirty="0" err="1">
                <a:effectLst/>
                <a:uFill>
                  <a:solidFill>
                    <a:srgbClr val="000000"/>
                  </a:solidFill>
                </a:uFill>
                <a:ea typeface="Times New Roman" panose="02020603050405020304" pitchFamily="18" charset="0"/>
                <a:cs typeface="Times New Roman" panose="02020603050405020304" pitchFamily="18" charset="0"/>
              </a:rPr>
              <a:t>centers</a:t>
            </a:r>
            <a:r>
              <a:rPr lang="en-IN" sz="1500" u="none" strike="noStrike" kern="100" dirty="0">
                <a:effectLst/>
                <a:uFill>
                  <a:solidFill>
                    <a:srgbClr val="000000"/>
                  </a:solidFill>
                </a:uFill>
                <a:ea typeface="Times New Roman" panose="02020603050405020304" pitchFamily="18" charset="0"/>
                <a:cs typeface="Times New Roman" panose="02020603050405020304" pitchFamily="18" charset="0"/>
              </a:rPr>
              <a:t>, or services. This distribution ensures that no single resource becomes overwhelmed with traffic, optimizing resource utilization.</a:t>
            </a:r>
            <a:r>
              <a:rPr lang="en-IN" sz="1500" u="none" strike="noStrike" kern="100" baseline="-25000" dirty="0">
                <a:effectLst/>
                <a:uFill>
                  <a:solidFill>
                    <a:srgbClr val="000000"/>
                  </a:solidFill>
                </a:uFill>
                <a:ea typeface="Times New Roman" panose="02020603050405020304" pitchFamily="18" charset="0"/>
                <a:cs typeface="Times New Roman" panose="02020603050405020304" pitchFamily="18" charset="0"/>
              </a:rPr>
              <a:t> </a:t>
            </a:r>
            <a:endParaRPr lang="en-IN" sz="1500" u="none" strike="noStrike" kern="100" dirty="0">
              <a:effectLst/>
              <a:uFill>
                <a:solidFill>
                  <a:srgbClr val="000000"/>
                </a:solidFill>
              </a:uFill>
              <a:ea typeface="Times New Roman" panose="02020603050405020304" pitchFamily="18" charset="0"/>
              <a:cs typeface="Times New Roman" panose="02020603050405020304" pitchFamily="18" charset="0"/>
            </a:endParaRPr>
          </a:p>
          <a:p>
            <a:pPr marL="342900" marR="80010" lvl="0" indent="-342900" algn="l" fontAlgn="base">
              <a:lnSpc>
                <a:spcPct val="91000"/>
              </a:lnSpc>
              <a:spcAft>
                <a:spcPts val="1975"/>
              </a:spcAft>
              <a:buClr>
                <a:srgbClr val="374151"/>
              </a:buClr>
              <a:buSzPts val="2000"/>
              <a:buFont typeface="Arial" panose="020B0604020202020204" pitchFamily="34" charset="0"/>
              <a:buChar char="•"/>
            </a:pPr>
            <a:r>
              <a:rPr lang="en-IN" sz="1500" u="sng" strike="noStrike" kern="100" dirty="0">
                <a:effectLst/>
                <a:uFill>
                  <a:solidFill>
                    <a:srgbClr val="374151"/>
                  </a:solidFill>
                </a:uFill>
                <a:ea typeface="Times New Roman" panose="02020603050405020304" pitchFamily="18" charset="0"/>
                <a:cs typeface="Times New Roman" panose="02020603050405020304" pitchFamily="18" charset="0"/>
              </a:rPr>
              <a:t>High Availability</a:t>
            </a:r>
            <a:r>
              <a:rPr lang="en-IN" sz="1500" u="none" strike="noStrike" kern="100" dirty="0">
                <a:effectLst/>
                <a:uFill>
                  <a:solidFill>
                    <a:srgbClr val="000000"/>
                  </a:solidFill>
                </a:uFill>
                <a:ea typeface="Times New Roman" panose="02020603050405020304" pitchFamily="18" charset="0"/>
                <a:cs typeface="Times New Roman" panose="02020603050405020304" pitchFamily="18" charset="0"/>
              </a:rPr>
              <a:t>: Gateway Load Balancers are designed to provide high availability and fault tolerance. They can distribute traffic across multiple availability zones or regions, reducing the risk of service disruption due to hardware failures or network issues.</a:t>
            </a:r>
            <a:r>
              <a:rPr lang="en-IN" sz="1500" u="none" strike="noStrike" kern="100" baseline="-25000" dirty="0">
                <a:effectLst/>
                <a:uFill>
                  <a:solidFill>
                    <a:srgbClr val="000000"/>
                  </a:solidFill>
                </a:uFill>
                <a:ea typeface="Times New Roman" panose="02020603050405020304" pitchFamily="18" charset="0"/>
                <a:cs typeface="Times New Roman" panose="02020603050405020304" pitchFamily="18" charset="0"/>
              </a:rPr>
              <a:t> </a:t>
            </a:r>
            <a:endParaRPr lang="en-IN" sz="1500" u="none" strike="noStrike" kern="100" dirty="0">
              <a:effectLst/>
              <a:uFill>
                <a:solidFill>
                  <a:srgbClr val="000000"/>
                </a:solidFill>
              </a:uFill>
              <a:ea typeface="Times New Roman" panose="02020603050405020304" pitchFamily="18" charset="0"/>
              <a:cs typeface="Times New Roman" panose="02020603050405020304" pitchFamily="18" charset="0"/>
            </a:endParaRPr>
          </a:p>
          <a:p>
            <a:pPr marL="342900" marR="80010" lvl="0" indent="-342900" algn="l" fontAlgn="base">
              <a:lnSpc>
                <a:spcPct val="91000"/>
              </a:lnSpc>
              <a:spcAft>
                <a:spcPts val="1975"/>
              </a:spcAft>
              <a:buClr>
                <a:srgbClr val="374151"/>
              </a:buClr>
              <a:buSzPts val="2000"/>
              <a:buFont typeface="Arial" panose="020B0604020202020204" pitchFamily="34" charset="0"/>
              <a:buChar char="•"/>
            </a:pPr>
            <a:r>
              <a:rPr lang="en-IN" sz="1500" u="sng" strike="noStrike" kern="100" dirty="0">
                <a:effectLst/>
                <a:uFill>
                  <a:solidFill>
                    <a:srgbClr val="374151"/>
                  </a:solidFill>
                </a:uFill>
                <a:ea typeface="Times New Roman" panose="02020603050405020304" pitchFamily="18" charset="0"/>
                <a:cs typeface="Times New Roman" panose="02020603050405020304" pitchFamily="18" charset="0"/>
              </a:rPr>
              <a:t>Scalability</a:t>
            </a:r>
            <a:r>
              <a:rPr lang="en-IN" sz="1500" u="none" strike="noStrike" kern="100" dirty="0">
                <a:effectLst/>
                <a:uFill>
                  <a:solidFill>
                    <a:srgbClr val="000000"/>
                  </a:solidFill>
                </a:uFill>
                <a:ea typeface="Times New Roman" panose="02020603050405020304" pitchFamily="18" charset="0"/>
                <a:cs typeface="Times New Roman" panose="02020603050405020304" pitchFamily="18" charset="0"/>
              </a:rPr>
              <a:t>: They support the scaling of applications and services by intelligently routing traffic to the appropriate backend resources. As traffic patterns change, Gateway Load Balancers can adapt to accommodate.</a:t>
            </a:r>
            <a:r>
              <a:rPr lang="en-IN" sz="1500" u="none" strike="noStrike" kern="100" baseline="-25000" dirty="0">
                <a:effectLst/>
                <a:uFill>
                  <a:solidFill>
                    <a:srgbClr val="000000"/>
                  </a:solidFill>
                </a:uFill>
                <a:ea typeface="Times New Roman" panose="02020603050405020304" pitchFamily="18" charset="0"/>
                <a:cs typeface="Times New Roman" panose="02020603050405020304" pitchFamily="18" charset="0"/>
              </a:rPr>
              <a:t> </a:t>
            </a:r>
          </a:p>
          <a:p>
            <a:pPr marL="342900" marR="80010" lvl="0" indent="-342900" algn="l" fontAlgn="base">
              <a:lnSpc>
                <a:spcPct val="90000"/>
              </a:lnSpc>
              <a:spcAft>
                <a:spcPts val="1515"/>
              </a:spcAft>
              <a:buClr>
                <a:srgbClr val="374151"/>
              </a:buClr>
              <a:buSzPts val="2000"/>
              <a:buFont typeface="Arial" panose="020B0604020202020204" pitchFamily="34" charset="0"/>
              <a:buChar char="•"/>
            </a:pPr>
            <a:r>
              <a:rPr lang="en-IN" sz="1500" u="sng" strike="noStrike" kern="100" dirty="0">
                <a:effectLst/>
                <a:uFill>
                  <a:solidFill>
                    <a:srgbClr val="374151"/>
                  </a:solidFill>
                </a:uFill>
                <a:ea typeface="Times New Roman" panose="02020603050405020304" pitchFamily="18" charset="0"/>
                <a:cs typeface="Times New Roman" panose="02020603050405020304" pitchFamily="18" charset="0"/>
              </a:rPr>
              <a:t>Granular Control</a:t>
            </a:r>
            <a:r>
              <a:rPr lang="en-IN" sz="1500" u="none" strike="noStrike" kern="100" dirty="0">
                <a:effectLst/>
                <a:uFill>
                  <a:solidFill>
                    <a:srgbClr val="000000"/>
                  </a:solidFill>
                </a:uFill>
                <a:ea typeface="Times New Roman" panose="02020603050405020304" pitchFamily="18" charset="0"/>
                <a:cs typeface="Times New Roman" panose="02020603050405020304" pitchFamily="18" charset="0"/>
              </a:rPr>
              <a:t>: Gateway Load Balancers offer granular control over traffic routing. Administrators can define routing policies based on criteria such as destination IP address, port, or protocol. This flexibility allows for fine-tuning traffic distribution strategies.</a:t>
            </a:r>
            <a:r>
              <a:rPr lang="en-IN" sz="1500" u="none" strike="noStrike" kern="100" baseline="-25000" dirty="0">
                <a:effectLst/>
                <a:uFill>
                  <a:solidFill>
                    <a:srgbClr val="000000"/>
                  </a:solidFill>
                </a:uFill>
                <a:ea typeface="Times New Roman" panose="02020603050405020304" pitchFamily="18" charset="0"/>
                <a:cs typeface="Times New Roman" panose="02020603050405020304" pitchFamily="18" charset="0"/>
              </a:rPr>
              <a:t> </a:t>
            </a:r>
            <a:endParaRPr lang="en-IN" sz="1500" u="none" strike="noStrike" kern="100" dirty="0">
              <a:effectLst/>
              <a:uFill>
                <a:solidFill>
                  <a:srgbClr val="000000"/>
                </a:solidFill>
              </a:uFill>
              <a:ea typeface="Times New Roman" panose="02020603050405020304" pitchFamily="18" charset="0"/>
              <a:cs typeface="Times New Roman" panose="02020603050405020304" pitchFamily="18" charset="0"/>
            </a:endParaRPr>
          </a:p>
          <a:p>
            <a:pPr marL="342900" marR="80010" lvl="0" indent="-342900" algn="l" fontAlgn="base">
              <a:lnSpc>
                <a:spcPct val="91000"/>
              </a:lnSpc>
              <a:spcAft>
                <a:spcPts val="1565"/>
              </a:spcAft>
              <a:buClr>
                <a:srgbClr val="374151"/>
              </a:buClr>
              <a:buSzPts val="2000"/>
              <a:buFont typeface="Arial" panose="020B0604020202020204" pitchFamily="34" charset="0"/>
              <a:buChar char="•"/>
            </a:pPr>
            <a:r>
              <a:rPr lang="en-IN" sz="1500" u="sng" strike="noStrike" kern="100" dirty="0">
                <a:effectLst/>
                <a:uFill>
                  <a:solidFill>
                    <a:srgbClr val="374151"/>
                  </a:solidFill>
                </a:uFill>
                <a:ea typeface="Times New Roman" panose="02020603050405020304" pitchFamily="18" charset="0"/>
                <a:cs typeface="Times New Roman" panose="02020603050405020304" pitchFamily="18" charset="0"/>
              </a:rPr>
              <a:t>Integration with Other Services</a:t>
            </a:r>
            <a:r>
              <a:rPr lang="en-IN" sz="1500" u="none" strike="noStrike" kern="100" dirty="0">
                <a:effectLst/>
                <a:uFill>
                  <a:solidFill>
                    <a:srgbClr val="000000"/>
                  </a:solidFill>
                </a:uFill>
                <a:ea typeface="Times New Roman" panose="02020603050405020304" pitchFamily="18" charset="0"/>
                <a:cs typeface="Times New Roman" panose="02020603050405020304" pitchFamily="18" charset="0"/>
              </a:rPr>
              <a:t>: GLBs can integrate with other cloud services and features, such as Virtual Private Clouds (VPCs), security groups, and network access control lists (ACLs), to provide a comprehensive network solution.</a:t>
            </a:r>
            <a:r>
              <a:rPr lang="en-IN" sz="1500" u="none" strike="noStrike" kern="100" baseline="-25000" dirty="0">
                <a:effectLst/>
                <a:uFill>
                  <a:solidFill>
                    <a:srgbClr val="000000"/>
                  </a:solidFill>
                </a:uFill>
                <a:ea typeface="Times New Roman" panose="02020603050405020304" pitchFamily="18" charset="0"/>
                <a:cs typeface="Times New Roman" panose="02020603050405020304" pitchFamily="18" charset="0"/>
              </a:rPr>
              <a:t> </a:t>
            </a:r>
            <a:endParaRPr lang="en-IN" sz="1500" u="none" strike="noStrike" kern="100" dirty="0">
              <a:effectLst/>
              <a:uFill>
                <a:solidFill>
                  <a:srgbClr val="000000"/>
                </a:solidFill>
              </a:uFill>
              <a:ea typeface="Times New Roman" panose="02020603050405020304" pitchFamily="18" charset="0"/>
              <a:cs typeface="Times New Roman" panose="02020603050405020304" pitchFamily="18" charset="0"/>
            </a:endParaRPr>
          </a:p>
          <a:p>
            <a:pPr marL="342900" marR="80010" lvl="0" indent="-342900" algn="l" fontAlgn="base">
              <a:lnSpc>
                <a:spcPct val="91000"/>
              </a:lnSpc>
              <a:spcAft>
                <a:spcPts val="1975"/>
              </a:spcAft>
              <a:buClr>
                <a:srgbClr val="374151"/>
              </a:buClr>
              <a:buSzPts val="2000"/>
              <a:buFont typeface="Arial" panose="020B0604020202020204" pitchFamily="34" charset="0"/>
              <a:buChar char="•"/>
            </a:pPr>
            <a:endParaRPr lang="en-IN" sz="1500" u="none" strike="noStrike" kern="100" dirty="0">
              <a:effectLst/>
              <a:uFill>
                <a:solidFill>
                  <a:srgbClr val="000000"/>
                </a:solidFill>
              </a:uFill>
              <a:ea typeface="Times New Roman" panose="02020603050405020304" pitchFamily="18" charset="0"/>
              <a:cs typeface="Times New Roman" panose="02020603050405020304" pitchFamily="18" charset="0"/>
            </a:endParaRPr>
          </a:p>
          <a:p>
            <a:pPr marR="80010" lvl="0" fontAlgn="base">
              <a:lnSpc>
                <a:spcPct val="91000"/>
              </a:lnSpc>
              <a:spcAft>
                <a:spcPts val="1975"/>
              </a:spcAft>
              <a:buClr>
                <a:srgbClr val="374151"/>
              </a:buClr>
              <a:buSzPts val="2000"/>
            </a:pPr>
            <a:endParaRPr lang="en-IN" sz="1500" dirty="0">
              <a:cs typeface="Arial" panose="020B0604020202020204" pitchFamily="34" charset="0"/>
            </a:endParaRPr>
          </a:p>
        </p:txBody>
      </p:sp>
      <p:sp>
        <p:nvSpPr>
          <p:cNvPr id="4" name="Date Placeholder 3">
            <a:extLst>
              <a:ext uri="{FF2B5EF4-FFF2-40B4-BE49-F238E27FC236}">
                <a16:creationId xmlns:a16="http://schemas.microsoft.com/office/drawing/2014/main" id="{9D2329EE-7C0E-EA5D-5818-05AC711FB3F9}"/>
              </a:ext>
            </a:extLst>
          </p:cNvPr>
          <p:cNvSpPr>
            <a:spLocks noGrp="1"/>
          </p:cNvSpPr>
          <p:nvPr>
            <p:ph type="dt" sz="half" idx="10"/>
          </p:nvPr>
        </p:nvSpPr>
        <p:spPr/>
        <p:txBody>
          <a:bodyPr/>
          <a:lstStyle/>
          <a:p>
            <a:fld id="{0D0E4AB4-F20E-4E12-82C5-FF098AE5ED6F}" type="datetime3">
              <a:rPr lang="en-US" smtClean="0"/>
              <a:t>4 October 2023</a:t>
            </a:fld>
            <a:endParaRPr lang="en-IN"/>
          </a:p>
        </p:txBody>
      </p:sp>
      <p:sp>
        <p:nvSpPr>
          <p:cNvPr id="5" name="Footer Placeholder 4">
            <a:extLst>
              <a:ext uri="{FF2B5EF4-FFF2-40B4-BE49-F238E27FC236}">
                <a16:creationId xmlns:a16="http://schemas.microsoft.com/office/drawing/2014/main" id="{77FDC714-445B-EED3-131E-8558687EBB32}"/>
              </a:ext>
            </a:extLst>
          </p:cNvPr>
          <p:cNvSpPr>
            <a:spLocks noGrp="1"/>
          </p:cNvSpPr>
          <p:nvPr>
            <p:ph type="ftr" sz="quarter" idx="11"/>
          </p:nvPr>
        </p:nvSpPr>
        <p:spPr/>
        <p:txBody>
          <a:bodyPr/>
          <a:lstStyle/>
          <a:p>
            <a:r>
              <a:rPr lang="en-IN" dirty="0"/>
              <a:t>DEPARTMENT OF CSE</a:t>
            </a:r>
          </a:p>
        </p:txBody>
      </p:sp>
      <p:sp>
        <p:nvSpPr>
          <p:cNvPr id="6" name="Slide Number Placeholder 5">
            <a:extLst>
              <a:ext uri="{FF2B5EF4-FFF2-40B4-BE49-F238E27FC236}">
                <a16:creationId xmlns:a16="http://schemas.microsoft.com/office/drawing/2014/main" id="{F1824B9F-AF23-37DB-C09A-A3F97247195B}"/>
              </a:ext>
            </a:extLst>
          </p:cNvPr>
          <p:cNvSpPr>
            <a:spLocks noGrp="1"/>
          </p:cNvSpPr>
          <p:nvPr>
            <p:ph type="sldNum" sz="quarter" idx="12"/>
          </p:nvPr>
        </p:nvSpPr>
        <p:spPr/>
        <p:txBody>
          <a:bodyPr/>
          <a:lstStyle/>
          <a:p>
            <a:fld id="{DDF043EB-F604-4379-B33B-282D9275FC0B}" type="slidenum">
              <a:rPr lang="en-IN" smtClean="0"/>
              <a:t>6</a:t>
            </a:fld>
            <a:endParaRPr lang="en-IN"/>
          </a:p>
        </p:txBody>
      </p:sp>
    </p:spTree>
    <p:extLst>
      <p:ext uri="{BB962C8B-B14F-4D97-AF65-F5344CB8AC3E}">
        <p14:creationId xmlns:p14="http://schemas.microsoft.com/office/powerpoint/2010/main" val="59067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3270-0EF6-2DE0-2E70-D8AC1B3C0076}"/>
              </a:ext>
            </a:extLst>
          </p:cNvPr>
          <p:cNvSpPr>
            <a:spLocks noGrp="1"/>
          </p:cNvSpPr>
          <p:nvPr>
            <p:ph type="ctrTitle"/>
          </p:nvPr>
        </p:nvSpPr>
        <p:spPr>
          <a:xfrm>
            <a:off x="1524000" y="-1380205"/>
            <a:ext cx="9144000" cy="2387600"/>
          </a:xfrm>
        </p:spPr>
        <p:txBody>
          <a:bodyPr>
            <a:normAutofit/>
          </a:bodyPr>
          <a:lstStyle/>
          <a:p>
            <a:r>
              <a:rPr lang="en-IN" sz="3200" dirty="0">
                <a:latin typeface="Arial" panose="020B0604020202020204" pitchFamily="34" charset="0"/>
                <a:cs typeface="Arial" panose="020B0604020202020204" pitchFamily="34" charset="0"/>
              </a:rPr>
              <a:t>OBJECTIVES</a:t>
            </a:r>
          </a:p>
        </p:txBody>
      </p:sp>
      <p:sp>
        <p:nvSpPr>
          <p:cNvPr id="3" name="Subtitle 2">
            <a:extLst>
              <a:ext uri="{FF2B5EF4-FFF2-40B4-BE49-F238E27FC236}">
                <a16:creationId xmlns:a16="http://schemas.microsoft.com/office/drawing/2014/main" id="{A836D45C-44B6-8A8F-B149-6546F29DD8C6}"/>
              </a:ext>
            </a:extLst>
          </p:cNvPr>
          <p:cNvSpPr>
            <a:spLocks noGrp="1"/>
          </p:cNvSpPr>
          <p:nvPr>
            <p:ph type="subTitle" idx="1"/>
          </p:nvPr>
        </p:nvSpPr>
        <p:spPr>
          <a:xfrm>
            <a:off x="932328" y="1156447"/>
            <a:ext cx="10421472" cy="5280211"/>
          </a:xfrm>
        </p:spPr>
        <p:txBody>
          <a:bodyPr>
            <a:noAutofit/>
          </a:bodyPr>
          <a:lstStyle/>
          <a:p>
            <a:pPr marL="342900" lvl="0" indent="-342900" algn="l" fontAlgn="base">
              <a:lnSpc>
                <a:spcPct val="135000"/>
              </a:lnSpc>
              <a:spcAft>
                <a:spcPts val="800"/>
              </a:spcAft>
              <a:buClr>
                <a:srgbClr val="1C1C1C"/>
              </a:buClr>
              <a:buSzPts val="2000"/>
              <a:buFont typeface="Arial" panose="020B0604020202020204" pitchFamily="34" charset="0"/>
              <a:buChar char="•"/>
            </a:pPr>
            <a:r>
              <a:rPr lang="en-IN" sz="1600" u="none" strike="noStrike" kern="100" dirty="0">
                <a:solidFill>
                  <a:srgbClr val="1C1C1C"/>
                </a:solidFill>
                <a:effectLst/>
                <a:uFill>
                  <a:solidFill>
                    <a:srgbClr val="000000"/>
                  </a:solidFill>
                </a:uFill>
                <a:ea typeface="Times New Roman" panose="02020603050405020304" pitchFamily="18" charset="0"/>
                <a:cs typeface="Times New Roman" panose="02020603050405020304" pitchFamily="18" charset="0"/>
              </a:rPr>
              <a:t>A “Gateway Load Balancer” is a type of load balancer that enables you to deploy, scale, and manage virtual appliances such as firewalls, intrusion detection and prevention systems, and deep packet inspection systems. It operates at the third layer of the Open Systems Interconnection (OSI) model, the network layer. It listens for all IP packets across all ports and forwards traffic to the target group that's specified in the listener rule. It maintains stickiness of flows to a specific target appliance using 5tuple (for TCP/UDP flows) or 3-tuple (for non-TCP/UDP flows). Gateway Load Balancers use Gateway Load Balancer endpoints to securely exchange traffic across VPC boundaries. A Gateway Load Balancer endpoint is a VPC endpoint that provides private connectivity between virtual appliances in the service provider VPC and application servers in the service consumer VPC.</a:t>
            </a:r>
            <a:r>
              <a:rPr lang="en-IN" sz="1600" u="none" strike="noStrike" kern="100" baseline="-250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a:t>
            </a:r>
            <a:endParaRPr lang="en-IN" sz="16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endParaRPr>
          </a:p>
          <a:p>
            <a:pPr marL="342900" lvl="0" indent="-342900" algn="l" fontAlgn="base">
              <a:lnSpc>
                <a:spcPct val="105000"/>
              </a:lnSpc>
              <a:spcAft>
                <a:spcPts val="800"/>
              </a:spcAft>
              <a:buClr>
                <a:srgbClr val="1C1C1C"/>
              </a:buClr>
              <a:buSzPts val="2000"/>
              <a:buFont typeface="Arial" panose="020B0604020202020204" pitchFamily="34" charset="0"/>
              <a:buChar char="•"/>
            </a:pPr>
            <a:r>
              <a:rPr lang="en-IN" sz="1600" u="none" strike="noStrike" kern="100" dirty="0">
                <a:solidFill>
                  <a:srgbClr val="1C1C1C"/>
                </a:solidFill>
                <a:effectLst/>
                <a:uFill>
                  <a:solidFill>
                    <a:srgbClr val="000000"/>
                  </a:solidFill>
                </a:uFill>
                <a:ea typeface="Times New Roman" panose="02020603050405020304" pitchFamily="18" charset="0"/>
                <a:cs typeface="Times New Roman" panose="02020603050405020304" pitchFamily="18" charset="0"/>
              </a:rPr>
              <a:t>Microsoft Azure also has a Gateway Load Balancer SKU that is catered for high performance and high availability scenarios with third-party Network Virtual Appliances (NVAs). With the capabilities of Gateway Load Balancer, you can easily deploy, scale, and manage NVAs.</a:t>
            </a:r>
            <a:r>
              <a:rPr lang="en-IN" sz="1600" u="none" strike="noStrike" kern="100" baseline="-250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a:t>
            </a:r>
            <a:br>
              <a:rPr lang="en-IN" sz="16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br>
            <a:endParaRPr lang="en-IN" sz="16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endParaRPr>
          </a:p>
          <a:p>
            <a:endParaRPr lang="en-IN" sz="1600" dirty="0">
              <a:cs typeface="Times New Roman" panose="02020603050405020304" pitchFamily="18" charset="0"/>
            </a:endParaRPr>
          </a:p>
        </p:txBody>
      </p:sp>
      <p:sp>
        <p:nvSpPr>
          <p:cNvPr id="4" name="Date Placeholder 3">
            <a:extLst>
              <a:ext uri="{FF2B5EF4-FFF2-40B4-BE49-F238E27FC236}">
                <a16:creationId xmlns:a16="http://schemas.microsoft.com/office/drawing/2014/main" id="{9FE26765-8A82-26C6-6E89-9FFC1C928916}"/>
              </a:ext>
            </a:extLst>
          </p:cNvPr>
          <p:cNvSpPr>
            <a:spLocks noGrp="1"/>
          </p:cNvSpPr>
          <p:nvPr>
            <p:ph type="dt" sz="half" idx="10"/>
          </p:nvPr>
        </p:nvSpPr>
        <p:spPr/>
        <p:txBody>
          <a:bodyPr/>
          <a:lstStyle/>
          <a:p>
            <a:fld id="{1D55AD9E-44F1-416C-AE9F-719125C341E5}" type="datetime3">
              <a:rPr lang="en-US" smtClean="0"/>
              <a:t>4 October 2023</a:t>
            </a:fld>
            <a:endParaRPr lang="en-IN"/>
          </a:p>
        </p:txBody>
      </p:sp>
      <p:sp>
        <p:nvSpPr>
          <p:cNvPr id="5" name="Footer Placeholder 4">
            <a:extLst>
              <a:ext uri="{FF2B5EF4-FFF2-40B4-BE49-F238E27FC236}">
                <a16:creationId xmlns:a16="http://schemas.microsoft.com/office/drawing/2014/main" id="{D898D632-609A-A1E2-8B2D-7D43C562B6EA}"/>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48F2DA3D-9F80-D48E-D34D-5DF533F9FEBE}"/>
              </a:ext>
            </a:extLst>
          </p:cNvPr>
          <p:cNvSpPr>
            <a:spLocks noGrp="1"/>
          </p:cNvSpPr>
          <p:nvPr>
            <p:ph type="sldNum" sz="quarter" idx="12"/>
          </p:nvPr>
        </p:nvSpPr>
        <p:spPr/>
        <p:txBody>
          <a:bodyPr/>
          <a:lstStyle/>
          <a:p>
            <a:fld id="{DDF043EB-F604-4379-B33B-282D9275FC0B}" type="slidenum">
              <a:rPr lang="en-IN" smtClean="0"/>
              <a:t>7</a:t>
            </a:fld>
            <a:endParaRPr lang="en-IN"/>
          </a:p>
        </p:txBody>
      </p:sp>
    </p:spTree>
    <p:extLst>
      <p:ext uri="{BB962C8B-B14F-4D97-AF65-F5344CB8AC3E}">
        <p14:creationId xmlns:p14="http://schemas.microsoft.com/office/powerpoint/2010/main" val="501950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E766-D6FE-996B-37BE-D1E365E940C7}"/>
              </a:ext>
            </a:extLst>
          </p:cNvPr>
          <p:cNvSpPr>
            <a:spLocks noGrp="1"/>
          </p:cNvSpPr>
          <p:nvPr>
            <p:ph type="ctrTitle"/>
          </p:nvPr>
        </p:nvSpPr>
        <p:spPr>
          <a:xfrm>
            <a:off x="1084729" y="-1333967"/>
            <a:ext cx="9144000" cy="2387600"/>
          </a:xfrm>
        </p:spPr>
        <p:txBody>
          <a:bodyPr>
            <a:normAutofit/>
          </a:bodyPr>
          <a:lstStyle/>
          <a:p>
            <a:r>
              <a:rPr lang="en-IN" sz="3200" dirty="0">
                <a:latin typeface="Times New Roman" panose="02020603050405020304" pitchFamily="18" charset="0"/>
                <a:cs typeface="Times New Roman" panose="02020603050405020304" pitchFamily="18" charset="0"/>
              </a:rPr>
              <a:t>APPLICATIONS</a:t>
            </a:r>
          </a:p>
        </p:txBody>
      </p:sp>
      <p:sp>
        <p:nvSpPr>
          <p:cNvPr id="3" name="Subtitle 2">
            <a:extLst>
              <a:ext uri="{FF2B5EF4-FFF2-40B4-BE49-F238E27FC236}">
                <a16:creationId xmlns:a16="http://schemas.microsoft.com/office/drawing/2014/main" id="{72DB8800-2B61-9AA0-0C6D-DCA6582327A4}"/>
              </a:ext>
            </a:extLst>
          </p:cNvPr>
          <p:cNvSpPr>
            <a:spLocks noGrp="1"/>
          </p:cNvSpPr>
          <p:nvPr>
            <p:ph type="subTitle" idx="1"/>
          </p:nvPr>
        </p:nvSpPr>
        <p:spPr>
          <a:xfrm>
            <a:off x="1084728" y="1387755"/>
            <a:ext cx="10269071" cy="4728298"/>
          </a:xfrm>
        </p:spPr>
        <p:txBody>
          <a:bodyPr>
            <a:noAutofit/>
          </a:bodyPr>
          <a:lstStyle/>
          <a:p>
            <a:pPr marL="342900" lvl="0" indent="-342900" algn="l" fontAlgn="base">
              <a:lnSpc>
                <a:spcPct val="105000"/>
              </a:lnSpc>
              <a:spcAft>
                <a:spcPts val="1070"/>
              </a:spcAft>
              <a:buClr>
                <a:srgbClr val="1C1C1C"/>
              </a:buClr>
              <a:buSzPts val="2000"/>
              <a:buFont typeface="Arial" panose="020B0604020202020204" pitchFamily="34" charset="0"/>
              <a:buChar char="•"/>
            </a:pPr>
            <a:r>
              <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Gateway Load Balancer (GWLB) is a versatile service provided by Amazon Web Services (AWS) that can be applied to various use cases to improve the availability, scalability, and security of applications and services. Here are some common applications of Gateway Load Balancer:</a:t>
            </a:r>
            <a:r>
              <a:rPr lang="en-IN" sz="1500" u="none" strike="noStrike" kern="100" baseline="-250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a:t>
            </a:r>
            <a:endPar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endParaRPr>
          </a:p>
          <a:p>
            <a:pPr marL="342900" lvl="0" indent="-342900" algn="l" fontAlgn="base">
              <a:lnSpc>
                <a:spcPct val="107000"/>
              </a:lnSpc>
              <a:spcAft>
                <a:spcPts val="400"/>
              </a:spcAft>
              <a:buClr>
                <a:srgbClr val="1C1C1C"/>
              </a:buClr>
              <a:buSzPts val="2000"/>
              <a:buFont typeface="Arial" panose="020B0604020202020204" pitchFamily="34" charset="0"/>
              <a:buChar char="•"/>
            </a:pPr>
            <a:r>
              <a:rPr lang="en-IN" sz="1500" u="sng"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Highly Available VPN (Virtual Private Network):</a:t>
            </a:r>
            <a:r>
              <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a:t>
            </a:r>
            <a:r>
              <a:rPr lang="en-IN" sz="1500" kern="100" dirty="0">
                <a:solidFill>
                  <a:srgbClr val="000000"/>
                </a:solidFill>
                <a:effectLst/>
                <a:ea typeface="Times New Roman" panose="02020603050405020304" pitchFamily="18" charset="0"/>
                <a:cs typeface="Times New Roman" panose="02020603050405020304" pitchFamily="18" charset="0"/>
              </a:rPr>
              <a:t>Use GWLB to distribute VPN traffic across multiple </a:t>
            </a:r>
            <a:r>
              <a:rPr lang="en-IN" sz="1500" kern="100" dirty="0" err="1">
                <a:solidFill>
                  <a:srgbClr val="000000"/>
                </a:solidFill>
                <a:effectLst/>
                <a:ea typeface="Times New Roman" panose="02020603050405020304" pitchFamily="18" charset="0"/>
                <a:cs typeface="Times New Roman" panose="02020603050405020304" pitchFamily="18" charset="0"/>
              </a:rPr>
              <a:t>VPN.Appliances</a:t>
            </a:r>
            <a:r>
              <a:rPr lang="en-IN" sz="1500" kern="100" dirty="0">
                <a:solidFill>
                  <a:srgbClr val="000000"/>
                </a:solidFill>
                <a:effectLst/>
                <a:ea typeface="Times New Roman" panose="02020603050405020304" pitchFamily="18" charset="0"/>
                <a:cs typeface="Times New Roman" panose="02020603050405020304" pitchFamily="18" charset="0"/>
              </a:rPr>
              <a:t> in different Availability Zones (AZs), ensuring high availability and redundancy for your remote connectivity needs.</a:t>
            </a:r>
            <a:r>
              <a:rPr lang="en-IN" sz="1500" kern="100" baseline="-25000" dirty="0">
                <a:solidFill>
                  <a:srgbClr val="000000"/>
                </a:solidFill>
                <a:effectLst/>
                <a:ea typeface="Calibri" panose="020F0502020204030204" pitchFamily="34" charset="0"/>
                <a:cs typeface="Times New Roman" panose="02020603050405020304" pitchFamily="18" charset="0"/>
              </a:rPr>
              <a:t> </a:t>
            </a:r>
            <a:endParaRPr lang="en-IN" sz="1500" kern="100" dirty="0">
              <a:solidFill>
                <a:srgbClr val="000000"/>
              </a:solidFill>
              <a:effectLst/>
              <a:ea typeface="Calibri" panose="020F0502020204030204" pitchFamily="34" charset="0"/>
              <a:cs typeface="Times New Roman" panose="02020603050405020304" pitchFamily="18" charset="0"/>
            </a:endParaRPr>
          </a:p>
          <a:p>
            <a:pPr marL="342900" lvl="0" indent="-342900" algn="l" fontAlgn="base">
              <a:lnSpc>
                <a:spcPct val="107000"/>
              </a:lnSpc>
              <a:spcAft>
                <a:spcPts val="400"/>
              </a:spcAft>
              <a:buClr>
                <a:srgbClr val="1C1C1C"/>
              </a:buClr>
              <a:buSzPts val="2000"/>
              <a:buFont typeface="Arial" panose="020B0604020202020204" pitchFamily="34" charset="0"/>
              <a:buChar char="•"/>
            </a:pPr>
            <a:r>
              <a:rPr lang="en-IN" sz="1500" u="sng"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Firewall and Network </a:t>
            </a:r>
            <a:r>
              <a:rPr lang="en-IN" sz="1500" u="sng"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Security:</a:t>
            </a:r>
            <a:r>
              <a:rPr lang="en-IN" sz="1500" kern="100" dirty="0" err="1">
                <a:solidFill>
                  <a:srgbClr val="000000"/>
                </a:solidFill>
                <a:effectLst/>
                <a:ea typeface="Times New Roman" panose="02020603050405020304" pitchFamily="18" charset="0"/>
                <a:cs typeface="Times New Roman" panose="02020603050405020304" pitchFamily="18" charset="0"/>
              </a:rPr>
              <a:t>Deploy</a:t>
            </a:r>
            <a:r>
              <a:rPr lang="en-IN" sz="1500" kern="100" dirty="0">
                <a:solidFill>
                  <a:srgbClr val="000000"/>
                </a:solidFill>
                <a:effectLst/>
                <a:ea typeface="Times New Roman" panose="02020603050405020304" pitchFamily="18" charset="0"/>
                <a:cs typeface="Times New Roman" panose="02020603050405020304" pitchFamily="18" charset="0"/>
              </a:rPr>
              <a:t> security appliances like firewalls and intrusion detection systems (IDS) behind GWLB to inspect and filter incoming traffic, enhancing the security of your applications and protecting against threats.3. *Multi-Tier Application</a:t>
            </a:r>
            <a:r>
              <a:rPr lang="en-IN" sz="1500" kern="100" baseline="-25000" dirty="0">
                <a:solidFill>
                  <a:srgbClr val="000000"/>
                </a:solidFill>
                <a:effectLst/>
                <a:ea typeface="Calibri" panose="020F0502020204030204" pitchFamily="34" charset="0"/>
                <a:cs typeface="Times New Roman" panose="02020603050405020304" pitchFamily="18" charset="0"/>
              </a:rPr>
              <a:t> </a:t>
            </a:r>
            <a:endParaRPr lang="en-IN" sz="1500" kern="100" dirty="0">
              <a:solidFill>
                <a:srgbClr val="000000"/>
              </a:solidFill>
              <a:effectLst/>
              <a:ea typeface="Calibri" panose="020F0502020204030204" pitchFamily="34" charset="0"/>
              <a:cs typeface="Times New Roman" panose="02020603050405020304" pitchFamily="18" charset="0"/>
            </a:endParaRPr>
          </a:p>
          <a:p>
            <a:pPr marL="342900" lvl="0" indent="-342900" algn="l" fontAlgn="base">
              <a:lnSpc>
                <a:spcPct val="107000"/>
              </a:lnSpc>
              <a:spcAft>
                <a:spcPts val="400"/>
              </a:spcAft>
              <a:buClr>
                <a:srgbClr val="1C1C1C"/>
              </a:buClr>
              <a:buSzPts val="2000"/>
              <a:buFont typeface="Arial" panose="020B0604020202020204" pitchFamily="34" charset="0"/>
              <a:buChar char="•"/>
            </a:pPr>
            <a:r>
              <a:rPr lang="en-IN" sz="1500" u="sng"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Architecture:</a:t>
            </a:r>
            <a:r>
              <a:rPr lang="en-IN" sz="1500" kern="100" dirty="0" err="1">
                <a:solidFill>
                  <a:srgbClr val="000000"/>
                </a:solidFill>
                <a:effectLst/>
                <a:ea typeface="Times New Roman" panose="02020603050405020304" pitchFamily="18" charset="0"/>
                <a:cs typeface="Times New Roman" panose="02020603050405020304" pitchFamily="18" charset="0"/>
              </a:rPr>
              <a:t>Implement</a:t>
            </a:r>
            <a:r>
              <a:rPr lang="en-IN" sz="1500" kern="100" dirty="0">
                <a:solidFill>
                  <a:srgbClr val="000000"/>
                </a:solidFill>
                <a:effectLst/>
                <a:ea typeface="Times New Roman" panose="02020603050405020304" pitchFamily="18" charset="0"/>
                <a:cs typeface="Times New Roman" panose="02020603050405020304" pitchFamily="18" charset="0"/>
              </a:rPr>
              <a:t> GWLB to distribute traffic across different tiers of your application, such as web servers, application servers, and databases, improving resource utilization and fault tolerance.</a:t>
            </a:r>
            <a:r>
              <a:rPr lang="en-IN" sz="1500" kern="100" baseline="-25000" dirty="0">
                <a:solidFill>
                  <a:srgbClr val="000000"/>
                </a:solidFill>
                <a:effectLst/>
                <a:ea typeface="Calibri" panose="020F0502020204030204" pitchFamily="34" charset="0"/>
                <a:cs typeface="Times New Roman" panose="02020603050405020304" pitchFamily="18" charset="0"/>
              </a:rPr>
              <a:t> </a:t>
            </a:r>
            <a:endParaRPr lang="en-IN" sz="1500" kern="100" dirty="0">
              <a:solidFill>
                <a:srgbClr val="000000"/>
              </a:solidFill>
              <a:effectLst/>
              <a:ea typeface="Calibri" panose="020F0502020204030204" pitchFamily="34" charset="0"/>
              <a:cs typeface="Times New Roman" panose="02020603050405020304" pitchFamily="18" charset="0"/>
            </a:endParaRPr>
          </a:p>
          <a:p>
            <a:endParaRPr lang="en-IN" sz="1500" dirty="0"/>
          </a:p>
        </p:txBody>
      </p:sp>
      <p:sp>
        <p:nvSpPr>
          <p:cNvPr id="4" name="Date Placeholder 3">
            <a:extLst>
              <a:ext uri="{FF2B5EF4-FFF2-40B4-BE49-F238E27FC236}">
                <a16:creationId xmlns:a16="http://schemas.microsoft.com/office/drawing/2014/main" id="{0C9E614E-7AB3-4056-1587-C4BD42C412EA}"/>
              </a:ext>
            </a:extLst>
          </p:cNvPr>
          <p:cNvSpPr>
            <a:spLocks noGrp="1"/>
          </p:cNvSpPr>
          <p:nvPr>
            <p:ph type="dt" sz="half" idx="10"/>
          </p:nvPr>
        </p:nvSpPr>
        <p:spPr/>
        <p:txBody>
          <a:bodyPr/>
          <a:lstStyle/>
          <a:p>
            <a:fld id="{30AD3E8A-EF67-4C7B-B95A-A7F8B538BE68}" type="datetime3">
              <a:rPr lang="en-US" smtClean="0"/>
              <a:t>4 October 2023</a:t>
            </a:fld>
            <a:endParaRPr lang="en-IN"/>
          </a:p>
        </p:txBody>
      </p:sp>
      <p:sp>
        <p:nvSpPr>
          <p:cNvPr id="5" name="Footer Placeholder 4">
            <a:extLst>
              <a:ext uri="{FF2B5EF4-FFF2-40B4-BE49-F238E27FC236}">
                <a16:creationId xmlns:a16="http://schemas.microsoft.com/office/drawing/2014/main" id="{D098E91F-51CB-7667-0277-057CE959A35D}"/>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13C1B445-4D29-0B55-7213-AD26EB4FA3B6}"/>
              </a:ext>
            </a:extLst>
          </p:cNvPr>
          <p:cNvSpPr>
            <a:spLocks noGrp="1"/>
          </p:cNvSpPr>
          <p:nvPr>
            <p:ph type="sldNum" sz="quarter" idx="12"/>
          </p:nvPr>
        </p:nvSpPr>
        <p:spPr/>
        <p:txBody>
          <a:bodyPr/>
          <a:lstStyle/>
          <a:p>
            <a:fld id="{DDF043EB-F604-4379-B33B-282D9275FC0B}" type="slidenum">
              <a:rPr lang="en-IN" smtClean="0"/>
              <a:t>8</a:t>
            </a:fld>
            <a:endParaRPr lang="en-IN"/>
          </a:p>
        </p:txBody>
      </p:sp>
    </p:spTree>
    <p:extLst>
      <p:ext uri="{BB962C8B-B14F-4D97-AF65-F5344CB8AC3E}">
        <p14:creationId xmlns:p14="http://schemas.microsoft.com/office/powerpoint/2010/main" val="143114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FFB8-62A3-7748-2FAE-6143919393C0}"/>
              </a:ext>
            </a:extLst>
          </p:cNvPr>
          <p:cNvSpPr>
            <a:spLocks noGrp="1"/>
          </p:cNvSpPr>
          <p:nvPr>
            <p:ph type="ctrTitle"/>
          </p:nvPr>
        </p:nvSpPr>
        <p:spPr>
          <a:xfrm>
            <a:off x="2008095" y="-1193800"/>
            <a:ext cx="9144000" cy="2387600"/>
          </a:xfrm>
        </p:spPr>
        <p:txBody>
          <a:bodyPr>
            <a:normAutofit/>
          </a:bodyPr>
          <a:lstStyle/>
          <a:p>
            <a:r>
              <a:rPr lang="en-IN" sz="3200" dirty="0">
                <a:latin typeface="Times New Roman" panose="02020603050405020304" pitchFamily="18" charset="0"/>
                <a:cs typeface="Times New Roman" panose="02020603050405020304" pitchFamily="18" charset="0"/>
              </a:rPr>
              <a:t>SOFTWARE &amp; HARDWARE REQUIREMENTS </a:t>
            </a:r>
          </a:p>
        </p:txBody>
      </p:sp>
      <p:sp>
        <p:nvSpPr>
          <p:cNvPr id="3" name="Subtitle 2">
            <a:extLst>
              <a:ext uri="{FF2B5EF4-FFF2-40B4-BE49-F238E27FC236}">
                <a16:creationId xmlns:a16="http://schemas.microsoft.com/office/drawing/2014/main" id="{22451935-9502-59ED-4DAC-27108729E3FE}"/>
              </a:ext>
            </a:extLst>
          </p:cNvPr>
          <p:cNvSpPr>
            <a:spLocks noGrp="1"/>
          </p:cNvSpPr>
          <p:nvPr>
            <p:ph type="subTitle" idx="1"/>
          </p:nvPr>
        </p:nvSpPr>
        <p:spPr>
          <a:xfrm>
            <a:off x="1315368" y="1193800"/>
            <a:ext cx="9144000" cy="4688305"/>
          </a:xfrm>
        </p:spPr>
        <p:txBody>
          <a:bodyPr>
            <a:noAutofit/>
          </a:bodyPr>
          <a:lstStyle/>
          <a:p>
            <a:pPr marL="591820" indent="-6350" algn="l">
              <a:lnSpc>
                <a:spcPct val="107000"/>
              </a:lnSpc>
              <a:spcAft>
                <a:spcPts val="1510"/>
              </a:spcAft>
            </a:pPr>
            <a:r>
              <a:rPr lang="en-IN" sz="1500" b="1" u="sng"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Hardware :</a:t>
            </a:r>
            <a:r>
              <a:rPr lang="en-IN" sz="1500" b="1" kern="100" dirty="0">
                <a:solidFill>
                  <a:srgbClr val="000000"/>
                </a:solidFill>
                <a:effectLst/>
                <a:ea typeface="Calibri" panose="020F0502020204030204" pitchFamily="34" charset="0"/>
                <a:cs typeface="Times New Roman" panose="02020603050405020304" pitchFamily="18" charset="0"/>
              </a:rPr>
              <a:t> </a:t>
            </a:r>
          </a:p>
          <a:p>
            <a:pPr marL="342900" lvl="0" indent="-342900" algn="l" fontAlgn="base">
              <a:lnSpc>
                <a:spcPct val="105000"/>
              </a:lnSpc>
              <a:spcAft>
                <a:spcPts val="1770"/>
              </a:spcAft>
              <a:buClr>
                <a:srgbClr val="000000"/>
              </a:buClr>
              <a:buSzPts val="2000"/>
              <a:buFont typeface="Arial" panose="020B0604020202020204" pitchFamily="34" charset="0"/>
              <a:buChar char="•"/>
            </a:pPr>
            <a:r>
              <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1. Processor - Intel Dual Core(32 bit)</a:t>
            </a:r>
            <a:r>
              <a:rPr lang="en-IN" sz="1500" u="none" strike="noStrike" kern="100" baseline="-250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a:t>
            </a:r>
            <a:endPar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endParaRPr>
          </a:p>
          <a:p>
            <a:pPr marL="342900" lvl="0" indent="-342900" algn="l" fontAlgn="base">
              <a:lnSpc>
                <a:spcPct val="105000"/>
              </a:lnSpc>
              <a:spcAft>
                <a:spcPts val="1770"/>
              </a:spcAft>
              <a:buClr>
                <a:srgbClr val="000000"/>
              </a:buClr>
              <a:buSzPts val="2000"/>
              <a:buFont typeface="Arial" panose="020B0604020202020204" pitchFamily="34" charset="0"/>
              <a:buChar char="•"/>
            </a:pPr>
            <a:r>
              <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2. RAM - 2GB</a:t>
            </a:r>
            <a:r>
              <a:rPr lang="en-IN" sz="1500" u="none" strike="noStrike" kern="100" baseline="-250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a:t>
            </a:r>
            <a:endPar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endParaRPr>
          </a:p>
          <a:p>
            <a:pPr marL="342900" lvl="0" indent="-342900" algn="l" fontAlgn="base">
              <a:lnSpc>
                <a:spcPct val="105000"/>
              </a:lnSpc>
              <a:spcAft>
                <a:spcPts val="5280"/>
              </a:spcAft>
              <a:buClr>
                <a:srgbClr val="000000"/>
              </a:buClr>
              <a:buSzPts val="2000"/>
              <a:buFont typeface="Arial" panose="020B0604020202020204" pitchFamily="34" charset="0"/>
              <a:buChar char="•"/>
            </a:pPr>
            <a:r>
              <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3. Processor Speed - 2GHZ</a:t>
            </a:r>
            <a:r>
              <a:rPr lang="en-IN" sz="1500" u="none" strike="noStrike" kern="100" baseline="-250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a:t>
            </a:r>
            <a:endPar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endParaRPr>
          </a:p>
          <a:p>
            <a:pPr marL="685165" indent="-6350" algn="l">
              <a:lnSpc>
                <a:spcPct val="107000"/>
              </a:lnSpc>
              <a:spcAft>
                <a:spcPts val="1510"/>
              </a:spcAft>
            </a:pPr>
            <a:r>
              <a:rPr lang="en-IN" sz="1500" b="1" u="sng"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Software :</a:t>
            </a:r>
            <a:r>
              <a:rPr lang="en-IN" sz="1500" b="1" kern="100" dirty="0">
                <a:solidFill>
                  <a:srgbClr val="000000"/>
                </a:solidFill>
                <a:effectLst/>
                <a:ea typeface="Calibri" panose="020F0502020204030204" pitchFamily="34" charset="0"/>
                <a:cs typeface="Times New Roman" panose="02020603050405020304" pitchFamily="18" charset="0"/>
              </a:rPr>
              <a:t> </a:t>
            </a:r>
          </a:p>
          <a:p>
            <a:pPr marL="342900" lvl="0" indent="-342900" algn="l" fontAlgn="base">
              <a:lnSpc>
                <a:spcPct val="105000"/>
              </a:lnSpc>
              <a:spcAft>
                <a:spcPts val="1070"/>
              </a:spcAft>
              <a:buClr>
                <a:srgbClr val="000000"/>
              </a:buClr>
              <a:buSzPts val="2000"/>
              <a:buFont typeface="Arial" panose="020B0604020202020204" pitchFamily="34" charset="0"/>
              <a:buChar char="•"/>
            </a:pPr>
            <a:r>
              <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Server Hardware:</a:t>
            </a:r>
            <a:r>
              <a:rPr lang="en-IN" sz="1500" u="none" strike="noStrike" kern="100" baseline="-250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a:t>
            </a:r>
            <a:endPar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endParaRPr>
          </a:p>
          <a:p>
            <a:pPr marL="342900" lvl="0" indent="-342900" algn="l" fontAlgn="base">
              <a:lnSpc>
                <a:spcPct val="105000"/>
              </a:lnSpc>
              <a:spcAft>
                <a:spcPts val="2190"/>
              </a:spcAft>
              <a:buClr>
                <a:srgbClr val="000000"/>
              </a:buClr>
              <a:buSzPts val="2000"/>
              <a:buFont typeface="Arial" panose="020B0604020202020204" pitchFamily="34" charset="0"/>
              <a:buChar char="•"/>
            </a:pPr>
            <a:r>
              <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1)Virtual Machines(VM’S)</a:t>
            </a:r>
            <a:r>
              <a:rPr lang="en-IN" sz="1500" u="none" strike="noStrike" kern="100" baseline="-250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a:t>
            </a:r>
            <a:endPar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endParaRPr>
          </a:p>
          <a:p>
            <a:pPr marL="342900" lvl="0" indent="-342900" algn="l" fontAlgn="base">
              <a:lnSpc>
                <a:spcPct val="105000"/>
              </a:lnSpc>
              <a:spcAft>
                <a:spcPts val="1070"/>
              </a:spcAft>
              <a:buClr>
                <a:srgbClr val="000000"/>
              </a:buClr>
              <a:buSzPts val="2000"/>
              <a:buFont typeface="Arial" panose="020B0604020202020204" pitchFamily="34" charset="0"/>
              <a:buChar char="•"/>
            </a:pPr>
            <a:r>
              <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2)Network Configuration</a:t>
            </a:r>
            <a:r>
              <a:rPr lang="en-IN" sz="1500" u="none" strike="noStrike" kern="100" baseline="-250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a:t>
            </a:r>
            <a:endParaRPr lang="en-IN" sz="15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endParaRPr>
          </a:p>
          <a:p>
            <a:endParaRPr lang="en-IN" sz="1500" dirty="0"/>
          </a:p>
        </p:txBody>
      </p:sp>
      <p:sp>
        <p:nvSpPr>
          <p:cNvPr id="4" name="Date Placeholder 3">
            <a:extLst>
              <a:ext uri="{FF2B5EF4-FFF2-40B4-BE49-F238E27FC236}">
                <a16:creationId xmlns:a16="http://schemas.microsoft.com/office/drawing/2014/main" id="{8711CB83-48A6-2993-6422-DEC2F8048F7B}"/>
              </a:ext>
            </a:extLst>
          </p:cNvPr>
          <p:cNvSpPr>
            <a:spLocks noGrp="1"/>
          </p:cNvSpPr>
          <p:nvPr>
            <p:ph type="dt" sz="half" idx="10"/>
          </p:nvPr>
        </p:nvSpPr>
        <p:spPr/>
        <p:txBody>
          <a:bodyPr/>
          <a:lstStyle/>
          <a:p>
            <a:fld id="{0E6FF6CF-461E-459B-BD52-4CE27B9DFB1D}" type="datetime3">
              <a:rPr lang="en-US" smtClean="0"/>
              <a:t>4 October 2023</a:t>
            </a:fld>
            <a:endParaRPr lang="en-IN"/>
          </a:p>
        </p:txBody>
      </p:sp>
      <p:sp>
        <p:nvSpPr>
          <p:cNvPr id="5" name="Footer Placeholder 4">
            <a:extLst>
              <a:ext uri="{FF2B5EF4-FFF2-40B4-BE49-F238E27FC236}">
                <a16:creationId xmlns:a16="http://schemas.microsoft.com/office/drawing/2014/main" id="{25B47121-B85A-7CD3-F628-FA21428F3778}"/>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DDBFEB3C-AF62-38C1-F581-FF50BDF9E1BA}"/>
              </a:ext>
            </a:extLst>
          </p:cNvPr>
          <p:cNvSpPr>
            <a:spLocks noGrp="1"/>
          </p:cNvSpPr>
          <p:nvPr>
            <p:ph type="sldNum" sz="quarter" idx="12"/>
          </p:nvPr>
        </p:nvSpPr>
        <p:spPr/>
        <p:txBody>
          <a:bodyPr/>
          <a:lstStyle/>
          <a:p>
            <a:fld id="{DDF043EB-F604-4379-B33B-282D9275FC0B}" type="slidenum">
              <a:rPr lang="en-IN" smtClean="0"/>
              <a:t>9</a:t>
            </a:fld>
            <a:endParaRPr lang="en-IN"/>
          </a:p>
        </p:txBody>
      </p:sp>
    </p:spTree>
    <p:extLst>
      <p:ext uri="{BB962C8B-B14F-4D97-AF65-F5344CB8AC3E}">
        <p14:creationId xmlns:p14="http://schemas.microsoft.com/office/powerpoint/2010/main" val="1574001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1763</Words>
  <Application>Microsoft Office PowerPoint</Application>
  <PresentationFormat>Widescreen</PresentationFormat>
  <Paragraphs>103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GATEWAY LOAD BALANCER(GWLB)</vt:lpstr>
      <vt:lpstr>PRESENTATION OUTLINE</vt:lpstr>
      <vt:lpstr>PowerPoint Presentation</vt:lpstr>
      <vt:lpstr>ABSTRACT</vt:lpstr>
      <vt:lpstr>PowerPoint Presentation</vt:lpstr>
      <vt:lpstr>INTRODUCTION</vt:lpstr>
      <vt:lpstr>OBJECTIVES</vt:lpstr>
      <vt:lpstr>APPLICATIONS</vt:lpstr>
      <vt:lpstr>SOFTWARE &amp; HARDWARE REQUIREMENTS </vt:lpstr>
      <vt:lpstr>SYSTEM ARCHITECTURE </vt:lpstr>
      <vt:lpstr>SNAPSHOTS</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GATEWAY LOAD BALANCER(GWLB)</dc:title>
  <dc:creator>NELAKURTHI UTHEJA</dc:creator>
  <cp:lastModifiedBy>SIROSHMA REDDY</cp:lastModifiedBy>
  <cp:revision>11</cp:revision>
  <dcterms:created xsi:type="dcterms:W3CDTF">2023-09-25T07:33:43Z</dcterms:created>
  <dcterms:modified xsi:type="dcterms:W3CDTF">2023-10-04T13:14:31Z</dcterms:modified>
</cp:coreProperties>
</file>