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B36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ealthify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WealthifyMe</a:t>
            </a:r>
          </a:p>
        </p:txBody>
      </p:sp>
      <p:sp>
        <p:nvSpPr>
          <p:cNvPr id="152" name="-Smarter with AI Today, Richer Tomorrow."/>
          <p:cNvSpPr txBox="1"/>
          <p:nvPr/>
        </p:nvSpPr>
        <p:spPr>
          <a:xfrm>
            <a:off x="14061298" y="7762015"/>
            <a:ext cx="930925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chemeClr val="accent4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-Smarter with AI Today, Richer Tomorrow.</a:t>
            </a:r>
          </a:p>
        </p:txBody>
      </p:sp>
      <p:sp>
        <p:nvSpPr>
          <p:cNvPr id="153" name="22BD1A051M"/>
          <p:cNvSpPr txBox="1"/>
          <p:nvPr/>
        </p:nvSpPr>
        <p:spPr>
          <a:xfrm>
            <a:off x="21326616" y="12614475"/>
            <a:ext cx="2785226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300">
                <a:solidFill>
                  <a:srgbClr val="FFFFFF"/>
                </a:solidFill>
              </a:defRPr>
            </a:lvl1pPr>
          </a:lstStyle>
          <a:p>
            <a:pPr/>
            <a:r>
              <a:t>22BD1A051M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B36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 of 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50" sz="7500">
                <a:solidFill>
                  <a:schemeClr val="accent4"/>
                </a:solidFill>
              </a:defRPr>
            </a:lvl1pPr>
          </a:lstStyle>
          <a:p>
            <a:pPr/>
            <a:r>
              <a:t>Overview of the Problem</a:t>
            </a:r>
          </a:p>
        </p:txBody>
      </p:sp>
      <p:sp>
        <p:nvSpPr>
          <p:cNvPr id="156" name="WealthifyMe is an intelligent financial advisory and planning assistant, designed to enhance personal finance management. It leverages advanced technologies such as a Retrieval-Augmented Generation (RAG) framework and a pre-trained Large Language Model ("/>
          <p:cNvSpPr txBox="1"/>
          <p:nvPr>
            <p:ph type="body" idx="1"/>
          </p:nvPr>
        </p:nvSpPr>
        <p:spPr>
          <a:xfrm>
            <a:off x="1206499" y="3465917"/>
            <a:ext cx="21971001" cy="9811397"/>
          </a:xfrm>
          <a:prstGeom prst="rect">
            <a:avLst/>
          </a:prstGeom>
        </p:spPr>
        <p:txBody>
          <a:bodyPr/>
          <a:lstStyle/>
          <a:p>
            <a:pPr marL="698500" indent="-698500">
              <a:lnSpc>
                <a:spcPct val="200000"/>
              </a:lnSpc>
              <a:buSzPct val="123000"/>
              <a:buChar char="•"/>
              <a:defRPr spc="-39" sz="3900">
                <a:solidFill>
                  <a:srgbClr val="FFFFFF"/>
                </a:solidFill>
              </a:defRPr>
            </a:pPr>
            <a:r>
              <a:t>WealthifyMe is an i</a:t>
            </a:r>
            <a:r>
              <a:rPr b="1"/>
              <a:t>ntelligent financial advisory</a:t>
            </a:r>
            <a:r>
              <a:t> and planning assistant, designed to enhance personal finance management. It leverages advanced technologies such as a </a:t>
            </a:r>
            <a:r>
              <a:rPr b="1"/>
              <a:t>Retrieval-Augmented Generation (RAG)</a:t>
            </a:r>
            <a:r>
              <a:t> framework and a </a:t>
            </a:r>
            <a:r>
              <a:rPr b="1"/>
              <a:t>pre-trained Large Language Model (LLM)</a:t>
            </a:r>
            <a:r>
              <a:t> to offer </a:t>
            </a:r>
            <a:r>
              <a:rPr b="1"/>
              <a:t>personalised</a:t>
            </a:r>
            <a:r>
              <a:t> financial guidance and investment recommendations.The project scope includes features such as expense tracking, personalised financial planning, investment recommendations, and financial education. The solution is focused on providing an end-to-end financial management experience, accessible through both a mobile and web app.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B36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arget Aud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50" sz="7500">
                <a:solidFill>
                  <a:schemeClr val="accent4"/>
                </a:solidFill>
              </a:defRPr>
            </a:lvl1pPr>
          </a:lstStyle>
          <a:p>
            <a:pPr/>
            <a:r>
              <a:t>Target Audience</a:t>
            </a:r>
          </a:p>
        </p:txBody>
      </p:sp>
      <p:sp>
        <p:nvSpPr>
          <p:cNvPr id="159" name="- Young Professionals…"/>
          <p:cNvSpPr txBox="1"/>
          <p:nvPr>
            <p:ph type="body" idx="1"/>
          </p:nvPr>
        </p:nvSpPr>
        <p:spPr>
          <a:xfrm>
            <a:off x="1206500" y="3465917"/>
            <a:ext cx="21971000" cy="9811397"/>
          </a:xfrm>
          <a:prstGeom prst="rect">
            <a:avLst/>
          </a:prstGeom>
        </p:spPr>
        <p:txBody>
          <a:bodyPr/>
          <a:lstStyle/>
          <a:p>
            <a:pPr marL="266700" indent="-266700" defTabSz="12700">
              <a:lnSpc>
                <a:spcPct val="150000"/>
              </a:lnSpc>
              <a:spcBef>
                <a:spcPts val="0"/>
              </a:spcBef>
              <a:tabLst>
                <a:tab pos="165100" algn="r"/>
                <a:tab pos="266700" algn="l"/>
              </a:tabLst>
              <a:defRPr spc="0" sz="5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-	</a:t>
            </a:r>
            <a:r>
              <a:rPr b="1"/>
              <a:t>Young Professionals</a:t>
            </a:r>
            <a:endParaRPr b="1"/>
          </a:p>
          <a:p>
            <a:pPr marL="266700" indent="-266700" defTabSz="12700">
              <a:lnSpc>
                <a:spcPct val="150000"/>
              </a:lnSpc>
              <a:spcBef>
                <a:spcPts val="0"/>
              </a:spcBef>
              <a:tabLst>
                <a:tab pos="165100" algn="r"/>
                <a:tab pos="266700" algn="l"/>
              </a:tabLst>
              <a:defRPr spc="0" sz="5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-	</a:t>
            </a:r>
            <a:r>
              <a:rPr b="1"/>
              <a:t>Busy Individuals</a:t>
            </a:r>
            <a:r>
              <a:t>:</a:t>
            </a:r>
          </a:p>
          <a:p>
            <a:pPr marL="266700" indent="-266700" defTabSz="12700">
              <a:lnSpc>
                <a:spcPct val="150000"/>
              </a:lnSpc>
              <a:spcBef>
                <a:spcPts val="0"/>
              </a:spcBef>
              <a:tabLst>
                <a:tab pos="165100" algn="r"/>
                <a:tab pos="266700" algn="l"/>
              </a:tabLst>
              <a:defRPr spc="0" sz="5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-	</a:t>
            </a:r>
            <a:r>
              <a:rPr b="1"/>
              <a:t>Investors</a:t>
            </a:r>
          </a:p>
          <a:p>
            <a:pPr marL="266700" indent="-266700" defTabSz="12700">
              <a:lnSpc>
                <a:spcPct val="150000"/>
              </a:lnSpc>
              <a:spcBef>
                <a:spcPts val="0"/>
              </a:spcBef>
              <a:tabLst>
                <a:tab pos="165100" algn="r"/>
                <a:tab pos="266700" algn="l"/>
              </a:tabLst>
              <a:defRPr spc="0" sz="5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-	</a:t>
            </a:r>
            <a:r>
              <a:rPr b="1"/>
              <a:t>Tech-Savvy Users</a:t>
            </a:r>
          </a:p>
          <a:p>
            <a:pPr marL="266700" indent="-266700" defTabSz="12700">
              <a:lnSpc>
                <a:spcPct val="150000"/>
              </a:lnSpc>
              <a:spcBef>
                <a:spcPts val="0"/>
              </a:spcBef>
              <a:tabLst>
                <a:tab pos="165100" algn="r"/>
                <a:tab pos="266700" algn="l"/>
              </a:tabLst>
              <a:defRPr spc="0" sz="5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-	</a:t>
            </a:r>
            <a:r>
              <a:rPr b="1"/>
              <a:t>Budget-Conscious Individuals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B36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50" sz="7500">
                <a:solidFill>
                  <a:schemeClr val="accent4"/>
                </a:solidFill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162" name="Expense Tracking…"/>
          <p:cNvSpPr txBox="1"/>
          <p:nvPr>
            <p:ph type="body" idx="1"/>
          </p:nvPr>
        </p:nvSpPr>
        <p:spPr>
          <a:xfrm>
            <a:off x="1206500" y="3465917"/>
            <a:ext cx="21971000" cy="9811397"/>
          </a:xfrm>
          <a:prstGeom prst="rect">
            <a:avLst/>
          </a:prstGeom>
        </p:spPr>
        <p:txBody>
          <a:bodyPr/>
          <a:lstStyle/>
          <a:p>
            <a:pPr marL="574548" indent="-574548" defTabSz="914400">
              <a:spcBef>
                <a:spcPts val="0"/>
              </a:spcBef>
              <a:buSzPct val="123000"/>
              <a:buChar char="•"/>
              <a:tabLst>
                <a:tab pos="139700" algn="r"/>
                <a:tab pos="228600" algn="l"/>
              </a:tabLst>
              <a:defRPr b="1"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Expense Tracking</a:t>
            </a:r>
            <a:endParaRPr b="0"/>
          </a:p>
          <a:p>
            <a:pPr marL="574548" indent="-574548" defTabSz="914400">
              <a:spcBef>
                <a:spcPts val="0"/>
              </a:spcBef>
              <a:buSzPct val="123000"/>
              <a:buChar char="•"/>
              <a:tabLst>
                <a:tab pos="139700" algn="r"/>
                <a:tab pos="228600" algn="l"/>
              </a:tabLst>
              <a:defRPr b="1"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574548" indent="-574548" defTabSz="914400">
              <a:spcBef>
                <a:spcPts val="0"/>
              </a:spcBef>
              <a:buSzPct val="123000"/>
              <a:buChar char="•"/>
              <a:tabLst>
                <a:tab pos="139700" algn="r"/>
                <a:tab pos="228600" algn="l"/>
              </a:tabLst>
              <a:defRPr b="1"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Personalised Financial Planning</a:t>
            </a:r>
            <a:endParaRPr b="0"/>
          </a:p>
          <a:p>
            <a:pPr marL="574548" indent="-574548" defTabSz="914400">
              <a:spcBef>
                <a:spcPts val="1000"/>
              </a:spcBef>
              <a:buSzPct val="123000"/>
              <a:buChar char="•"/>
              <a:tabLst>
                <a:tab pos="266700" algn="r"/>
                <a:tab pos="355600" algn="l"/>
              </a:tabLst>
              <a:defRPr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574548" indent="-574548" defTabSz="914400">
              <a:spcBef>
                <a:spcPts val="0"/>
              </a:spcBef>
              <a:buSzPct val="123000"/>
              <a:buChar char="•"/>
              <a:tabLst>
                <a:tab pos="139700" algn="r"/>
                <a:tab pos="228600" algn="l"/>
              </a:tabLst>
              <a:defRPr b="1"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Investment Recommendations</a:t>
            </a:r>
            <a:endParaRPr b="0"/>
          </a:p>
          <a:p>
            <a:pPr marL="574548" indent="-574548" defTabSz="914400">
              <a:spcBef>
                <a:spcPts val="1000"/>
              </a:spcBef>
              <a:buSzPct val="123000"/>
              <a:buChar char="•"/>
              <a:tabLst>
                <a:tab pos="266700" algn="r"/>
                <a:tab pos="355600" algn="l"/>
              </a:tabLst>
              <a:defRPr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574548" indent="-574548" defTabSz="914400">
              <a:spcBef>
                <a:spcPts val="0"/>
              </a:spcBef>
              <a:buSzPct val="123000"/>
              <a:buChar char="•"/>
              <a:tabLst>
                <a:tab pos="139700" algn="r"/>
                <a:tab pos="228600" algn="l"/>
              </a:tabLst>
              <a:defRPr b="1"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Financial Education</a:t>
            </a:r>
            <a:endParaRPr b="0"/>
          </a:p>
          <a:p>
            <a:pPr marL="574548" indent="-574548" defTabSz="914400">
              <a:spcBef>
                <a:spcPts val="1000"/>
              </a:spcBef>
              <a:buSzPct val="123000"/>
              <a:buChar char="•"/>
              <a:tabLst>
                <a:tab pos="266700" algn="r"/>
                <a:tab pos="355600" algn="l"/>
              </a:tabLst>
              <a:defRPr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574548" indent="-574548" defTabSz="914400">
              <a:spcBef>
                <a:spcPts val="0"/>
              </a:spcBef>
              <a:buSzPct val="123000"/>
              <a:buChar char="•"/>
              <a:tabLst>
                <a:tab pos="139700" algn="r"/>
                <a:tab pos="228600" algn="l"/>
              </a:tabLst>
              <a:defRPr b="1"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AI Integration</a:t>
            </a:r>
            <a:endParaRPr b="0"/>
          </a:p>
          <a:p>
            <a:pPr marL="574548" indent="-574548" defTabSz="914400">
              <a:spcBef>
                <a:spcPts val="1000"/>
              </a:spcBef>
              <a:buSzPct val="123000"/>
              <a:buChar char="•"/>
              <a:tabLst>
                <a:tab pos="266700" algn="r"/>
                <a:tab pos="355600" algn="l"/>
              </a:tabLst>
              <a:defRPr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574548" indent="-574548" defTabSz="914400">
              <a:spcBef>
                <a:spcPts val="0"/>
              </a:spcBef>
              <a:buSzPct val="123000"/>
              <a:buChar char="•"/>
              <a:tabLst>
                <a:tab pos="139700" algn="r"/>
                <a:tab pos="228600" algn="l"/>
              </a:tabLst>
              <a:defRPr b="1"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Accessibility</a:t>
            </a:r>
            <a:endParaRPr b="0"/>
          </a:p>
          <a:p>
            <a:pPr marL="574548" indent="-574548" defTabSz="914400">
              <a:spcBef>
                <a:spcPts val="1000"/>
              </a:spcBef>
              <a:buSzPct val="123000"/>
              <a:buChar char="•"/>
              <a:tabLst>
                <a:tab pos="266700" algn="r"/>
                <a:tab pos="355600" algn="l"/>
              </a:tabLst>
              <a:defRPr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574548" indent="-574548" defTabSz="914400">
              <a:spcBef>
                <a:spcPts val="0"/>
              </a:spcBef>
              <a:buSzPct val="123000"/>
              <a:buChar char="•"/>
              <a:tabLst>
                <a:tab pos="139700" algn="r"/>
                <a:tab pos="228600" algn="l"/>
              </a:tabLst>
              <a:defRPr b="1" spc="0" sz="45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Data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B36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usiness 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150" sz="7500">
                <a:solidFill>
                  <a:schemeClr val="accent4"/>
                </a:solidFill>
              </a:defRPr>
            </a:lvl1pPr>
          </a:lstStyle>
          <a:p>
            <a:pPr/>
            <a:r>
              <a:t>Business Scope</a:t>
            </a:r>
          </a:p>
        </p:txBody>
      </p:sp>
      <p:sp>
        <p:nvSpPr>
          <p:cNvPr id="165" name="• Subscription Model:…"/>
          <p:cNvSpPr txBox="1"/>
          <p:nvPr>
            <p:ph type="body" idx="1"/>
          </p:nvPr>
        </p:nvSpPr>
        <p:spPr>
          <a:xfrm>
            <a:off x="1206500" y="3465917"/>
            <a:ext cx="21971000" cy="9811397"/>
          </a:xfrm>
          <a:prstGeom prst="rect">
            <a:avLst/>
          </a:prstGeom>
        </p:spPr>
        <p:txBody>
          <a:bodyPr/>
          <a:lstStyle/>
          <a:p>
            <a:pPr marL="155194" indent="-155194" defTabSz="914400">
              <a:lnSpc>
                <a:spcPct val="200000"/>
              </a:lnSpc>
              <a:spcBef>
                <a:spcPts val="1100"/>
              </a:spcBef>
              <a:tabLst>
                <a:tab pos="50800" algn="r"/>
                <a:tab pos="152400" algn="l"/>
              </a:tabLst>
              <a:defRPr b="1" spc="0" sz="329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Subscription Model:</a:t>
            </a:r>
          </a:p>
          <a:p>
            <a:pPr marL="393954" indent="-393954" defTabSz="914400">
              <a:lnSpc>
                <a:spcPct val="200000"/>
              </a:lnSpc>
              <a:spcBef>
                <a:spcPts val="1100"/>
              </a:spcBef>
              <a:tabLst>
                <a:tab pos="292100" algn="r"/>
                <a:tab pos="393700" algn="l"/>
              </a:tabLst>
              <a:defRPr b="1" spc="0" sz="329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Monthly or annual plans for premium access.</a:t>
            </a:r>
          </a:p>
          <a:p>
            <a:pPr marL="155194" indent="-155194" defTabSz="914400">
              <a:lnSpc>
                <a:spcPct val="200000"/>
              </a:lnSpc>
              <a:spcBef>
                <a:spcPts val="1100"/>
              </a:spcBef>
              <a:tabLst>
                <a:tab pos="50800" algn="r"/>
                <a:tab pos="152400" algn="l"/>
              </a:tabLst>
              <a:defRPr b="1" spc="0" sz="329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Limited Free Access:</a:t>
            </a:r>
          </a:p>
          <a:p>
            <a:pPr marL="393954" indent="-393954" defTabSz="914400">
              <a:lnSpc>
                <a:spcPct val="200000"/>
              </a:lnSpc>
              <a:spcBef>
                <a:spcPts val="1100"/>
              </a:spcBef>
              <a:tabLst>
                <a:tab pos="292100" algn="r"/>
                <a:tab pos="393700" algn="l"/>
              </a:tabLst>
              <a:defRPr b="1" spc="0" sz="329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Basic features available for free to showcase app value.</a:t>
            </a:r>
          </a:p>
          <a:p>
            <a:pPr marL="155194" indent="-155194" defTabSz="914400">
              <a:lnSpc>
                <a:spcPct val="200000"/>
              </a:lnSpc>
              <a:spcBef>
                <a:spcPts val="1100"/>
              </a:spcBef>
              <a:tabLst>
                <a:tab pos="50800" algn="r"/>
                <a:tab pos="152400" algn="l"/>
              </a:tabLst>
              <a:defRPr b="1" spc="0" sz="329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AI-Driven Premium Features:</a:t>
            </a:r>
          </a:p>
          <a:p>
            <a:pPr marL="393954" indent="-393954" defTabSz="914400">
              <a:lnSpc>
                <a:spcPct val="200000"/>
              </a:lnSpc>
              <a:spcBef>
                <a:spcPts val="1100"/>
              </a:spcBef>
              <a:tabLst>
                <a:tab pos="292100" algn="r"/>
                <a:tab pos="393700" algn="l"/>
              </a:tabLst>
              <a:defRPr b="1" spc="0" sz="329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Personalised recommendations and advanced expense tracking available in the premium package.</a:t>
            </a:r>
          </a:p>
          <a:p>
            <a:pPr marL="155194" indent="-155194" defTabSz="914400">
              <a:lnSpc>
                <a:spcPct val="200000"/>
              </a:lnSpc>
              <a:spcBef>
                <a:spcPts val="1100"/>
              </a:spcBef>
              <a:tabLst>
                <a:tab pos="50800" algn="r"/>
                <a:tab pos="152400" algn="l"/>
              </a:tabLst>
              <a:defRPr b="1" spc="0" sz="329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Introductory Free Access:</a:t>
            </a:r>
          </a:p>
          <a:p>
            <a:pPr marL="393954" indent="-393954" defTabSz="914400">
              <a:lnSpc>
                <a:spcPct val="200000"/>
              </a:lnSpc>
              <a:spcBef>
                <a:spcPts val="1100"/>
              </a:spcBef>
              <a:tabLst>
                <a:tab pos="292100" algn="r"/>
                <a:tab pos="393700" algn="l"/>
              </a:tabLst>
              <a:defRPr b="1" spc="0" sz="329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Provide users with complimentary access to premium features initially, allowing them to explore and familiarise themselves with the app’s capabilities.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B36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