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270" r:id="rId2"/>
    <p:sldId id="271" r:id="rId3"/>
    <p:sldId id="273" r:id="rId4"/>
    <p:sldId id="284" r:id="rId5"/>
    <p:sldId id="283" r:id="rId6"/>
    <p:sldId id="274" r:id="rId7"/>
    <p:sldId id="285" r:id="rId8"/>
    <p:sldId id="286" r:id="rId9"/>
    <p:sldId id="275" r:id="rId10"/>
    <p:sldId id="287" r:id="rId11"/>
    <p:sldId id="288" r:id="rId12"/>
    <p:sldId id="289" r:id="rId13"/>
    <p:sldId id="276" r:id="rId14"/>
    <p:sldId id="300" r:id="rId15"/>
    <p:sldId id="277" r:id="rId16"/>
    <p:sldId id="290" r:id="rId17"/>
    <p:sldId id="291" r:id="rId18"/>
    <p:sldId id="292" r:id="rId19"/>
    <p:sldId id="295" r:id="rId20"/>
    <p:sldId id="296" r:id="rId21"/>
    <p:sldId id="293" r:id="rId22"/>
    <p:sldId id="294" r:id="rId23"/>
    <p:sldId id="297" r:id="rId24"/>
    <p:sldId id="298" r:id="rId25"/>
    <p:sldId id="299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4/28/2024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Wine Quality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Presenter: Vishal Shailesh Pawar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Multivariate </a:t>
            </a:r>
            <a:r>
              <a:rPr lang="en-US" dirty="0" smtClean="0"/>
              <a:t>Analysis: Correlation Plot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97" y="2139068"/>
            <a:ext cx="5188114" cy="4242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946" y="2139067"/>
            <a:ext cx="5205454" cy="424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7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Multivariate </a:t>
            </a:r>
            <a:r>
              <a:rPr lang="en-US" dirty="0" smtClean="0"/>
              <a:t>Analysis: Correlation 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2144266"/>
            <a:ext cx="5131242" cy="39818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340" y="2144266"/>
            <a:ext cx="5595060" cy="398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37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&amp; Variance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Multivariate </a:t>
            </a:r>
            <a:r>
              <a:rPr lang="en-US" dirty="0" smtClean="0"/>
              <a:t>Analysis: Correlation Plot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144266"/>
            <a:ext cx="3946497" cy="23128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82372"/>
            <a:ext cx="4536008" cy="22747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t="-1531" r="26081" b="1531"/>
          <a:stretch/>
        </p:blipFill>
        <p:spPr>
          <a:xfrm>
            <a:off x="6099818" y="4567425"/>
            <a:ext cx="4532190" cy="20104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4513138"/>
            <a:ext cx="3946496" cy="211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5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data again to improve: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600200"/>
            <a:ext cx="5043805" cy="21369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494" y="3863182"/>
            <a:ext cx="6010906" cy="229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5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Principal Component Analysis</a:t>
            </a:r>
          </a:p>
          <a:p>
            <a:r>
              <a:rPr lang="en-US" dirty="0" smtClean="0"/>
              <a:t>Factor / Component Analysis</a:t>
            </a:r>
          </a:p>
          <a:p>
            <a:r>
              <a:rPr lang="en-US" dirty="0" smtClean="0"/>
              <a:t>Cluster Analysis</a:t>
            </a:r>
          </a:p>
          <a:p>
            <a:r>
              <a:rPr lang="en-US" dirty="0" smtClean="0"/>
              <a:t>Logistic Regression</a:t>
            </a:r>
          </a:p>
          <a:p>
            <a:r>
              <a:rPr lang="en-US" dirty="0" smtClean="0"/>
              <a:t>Linear Discriminant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21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1666840"/>
            <a:ext cx="5492105" cy="22292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030" y="1666840"/>
            <a:ext cx="4635738" cy="32577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95" y="4137708"/>
            <a:ext cx="5492105" cy="255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Analysis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667850"/>
            <a:ext cx="3244129" cy="20136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898" y="1667851"/>
            <a:ext cx="3104471" cy="20164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" y="4176423"/>
            <a:ext cx="3292153" cy="20794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1369" y="1667850"/>
            <a:ext cx="3791031" cy="45880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9898" y="4176423"/>
            <a:ext cx="3104471" cy="207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1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Analysis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659899"/>
            <a:ext cx="4860897" cy="40925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436" y="1659899"/>
            <a:ext cx="5819384" cy="409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4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Analysis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659899"/>
            <a:ext cx="4860897" cy="40925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436" y="1659899"/>
            <a:ext cx="5819384" cy="409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4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/ Component Analysis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4711942" cy="33783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787" y="1600200"/>
            <a:ext cx="3321221" cy="324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8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Review of Key Objectives &amp; Critical Success Factors.</a:t>
            </a:r>
          </a:p>
          <a:p>
            <a:r>
              <a:rPr lang="en-US"/>
              <a:t>How did we do?</a:t>
            </a:r>
          </a:p>
          <a:p>
            <a:r>
              <a:rPr lang="en-US"/>
              <a:t>Organizational Overview</a:t>
            </a:r>
          </a:p>
          <a:p>
            <a:r>
              <a:rPr lang="en-US"/>
              <a:t>Top Issues Facing Company.</a:t>
            </a:r>
          </a:p>
          <a:p>
            <a:r>
              <a:rPr lang="en-US"/>
              <a:t>Review of and Progress Against Prior Goals.</a:t>
            </a:r>
          </a:p>
          <a:p>
            <a:r>
              <a:rPr lang="en-US"/>
              <a:t>Revenue and Profit.</a:t>
            </a:r>
          </a:p>
          <a:p>
            <a:r>
              <a:rPr lang="en-US"/>
              <a:t>Key Spending Areas.</a:t>
            </a:r>
          </a:p>
          <a:p>
            <a:r>
              <a:rPr lang="en-US"/>
              <a:t>Headcount</a:t>
            </a:r>
          </a:p>
          <a:p>
            <a:r>
              <a:rPr lang="en-US"/>
              <a:t>Goals for Next Period.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/ Component Analysis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600200"/>
            <a:ext cx="4471284" cy="23393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568" y="1600199"/>
            <a:ext cx="5957832" cy="47707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" y="4178411"/>
            <a:ext cx="4471284" cy="219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4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Analysis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871" y="1981860"/>
            <a:ext cx="5356529" cy="40134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981861"/>
            <a:ext cx="5363523" cy="401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4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Analysis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27335"/>
            <a:ext cx="4915153" cy="33910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631" y="1600200"/>
            <a:ext cx="4640910" cy="24311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631" y="4222872"/>
            <a:ext cx="4640910" cy="263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5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40686"/>
            <a:ext cx="4041913" cy="27665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447693"/>
            <a:ext cx="2141551" cy="20221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022" y="1640686"/>
            <a:ext cx="4297762" cy="29104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9380" y="1600200"/>
            <a:ext cx="2406774" cy="430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6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40686"/>
            <a:ext cx="4295661" cy="29402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899" y="1640686"/>
            <a:ext cx="4800847" cy="29402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880544"/>
            <a:ext cx="4172164" cy="1454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899" y="4880544"/>
            <a:ext cx="4800847" cy="142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0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697503"/>
            <a:ext cx="3911800" cy="29680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8535" y="1600200"/>
            <a:ext cx="3714081" cy="50653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556" y="1652698"/>
            <a:ext cx="3338823" cy="50128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1600200"/>
            <a:ext cx="3911801" cy="204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9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Alcohol</a:t>
            </a:r>
            <a:r>
              <a:rPr lang="en-US" dirty="0"/>
              <a:t>: Seems to have a positive association with wine quality, indicating that higher alcohol content might correlate with better perceived quality.</a:t>
            </a:r>
          </a:p>
          <a:p>
            <a:r>
              <a:rPr lang="en-US" b="1" dirty="0"/>
              <a:t>Sulphates</a:t>
            </a:r>
            <a:r>
              <a:rPr lang="en-US" dirty="0"/>
              <a:t>: There's a slight positive link with quality, suggesting sulphates, which are often related to the fermentation process, may play a role in enhancing quality</a:t>
            </a:r>
            <a:r>
              <a:rPr lang="en-US" dirty="0" smtClean="0"/>
              <a:t>.</a:t>
            </a:r>
          </a:p>
          <a:p>
            <a:r>
              <a:rPr lang="en-US" b="1" dirty="0"/>
              <a:t>Citric Acid</a:t>
            </a:r>
            <a:r>
              <a:rPr lang="en-US" dirty="0"/>
              <a:t>: Shows a weak positive relationship, which could mean a slight contribution to the wine’s freshness and flavor complexity, factors that can be appreciated in quality wines</a:t>
            </a:r>
            <a:r>
              <a:rPr lang="en-US" dirty="0" smtClean="0"/>
              <a:t>.</a:t>
            </a:r>
          </a:p>
          <a:p>
            <a:r>
              <a:rPr lang="en-US" b="1" dirty="0"/>
              <a:t>Total Sulfur Dioxide</a:t>
            </a:r>
            <a:r>
              <a:rPr lang="en-US" dirty="0"/>
              <a:t>: Shows a very low positive correlation, indicating it doesn’t have a strong effect on quality. Sulfur dioxide is used as a preservative and its impact on quality may not be directly perceived.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Density</a:t>
            </a:r>
            <a:r>
              <a:rPr lang="en-US" dirty="0"/>
              <a:t>: Appears to have a negative relationship with quality, perhaps because higher density could be associated with wines that are less favored</a:t>
            </a:r>
            <a:r>
              <a:rPr lang="en-US" dirty="0" smtClean="0"/>
              <a:t>.</a:t>
            </a:r>
          </a:p>
          <a:p>
            <a:r>
              <a:rPr lang="en-US" b="1" dirty="0"/>
              <a:t>Volatile Acidity</a:t>
            </a:r>
            <a:r>
              <a:rPr lang="en-US" dirty="0"/>
              <a:t>: Displays a negative association with quality, which is consistent with the fact that high levels of volatile acidity can lead to undesirable tastes and smells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smtClean="0"/>
              <a:t>Fixed </a:t>
            </a:r>
            <a:r>
              <a:rPr lang="en-US" b="1" dirty="0"/>
              <a:t>Acidity</a:t>
            </a:r>
            <a:r>
              <a:rPr lang="en-US" dirty="0"/>
              <a:t>: It seems to have a slight negative correlation with quality, suggesting that too much fixed acidity might not be favorable for wine quality</a:t>
            </a:r>
            <a:r>
              <a:rPr lang="en-US" dirty="0" smtClean="0"/>
              <a:t>.</a:t>
            </a:r>
          </a:p>
          <a:p>
            <a:r>
              <a:rPr lang="en-US" b="1" dirty="0"/>
              <a:t>pH</a:t>
            </a:r>
            <a:r>
              <a:rPr lang="en-US" dirty="0"/>
              <a:t>: The correlation with quality is minimal, implying pH level, which measures acidity, may not be a strong indicator of quality in this dataset.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8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 more sample of wine data with more attributes and occurrences from industrial platforms and provide better analysis of wine quality to wine producers.</a:t>
            </a:r>
          </a:p>
          <a:p>
            <a:r>
              <a:rPr lang="en-US" dirty="0" smtClean="0"/>
              <a:t>Deploy better models to dive deep and optimize following algorithms and discover new insights for industrial purpose.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18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rimary </a:t>
            </a:r>
            <a:r>
              <a:rPr lang="en-US" dirty="0"/>
              <a:t>objective is to understand the factors contributing to its overall quality. With a dataset comprising 1599 observations and 12 independent variables, including acidity, sugar content, sulfur dioxide levels, and alcohol </a:t>
            </a:r>
            <a:r>
              <a:rPr lang="en-US" dirty="0" smtClean="0"/>
              <a:t>concentration.</a:t>
            </a:r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aim to investigate how these chemical components influence the wine's quality rating, which ranges from 0 to 10.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identifying the key contributors to wine quality, we strive to provide insights that can assist winemakers in enhancing their production processes and crafting superior-quality wines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</a:p>
          <a:p>
            <a:pPr marL="0" indent="0">
              <a:lnSpc>
                <a:spcPct val="70000"/>
              </a:lnSpc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pertains to red variations of Portuguese 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Verde” wine. It contains information about the quantities of different chemicals found in the wine and how they influence its overall quality. The dataset can be approached as either a classification or regression task. However, it’s important to note that the classes are ordered and not evenly distributed; for instance, there are more instances of normal-quality wines compared to excellent or poor ones.</a:t>
            </a:r>
          </a:p>
          <a:p>
            <a:pPr marL="0" indent="0">
              <a:lnSpc>
                <a:spcPct val="7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objective is to use the provided data to predict the quality of wine. This project presents a straightforward yet demanding task: forecasting the quality of wine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7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Columns: 12</a:t>
            </a:r>
          </a:p>
          <a:p>
            <a:pPr marL="0" indent="0">
              <a:lnSpc>
                <a:spcPct val="7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Rows: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1599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57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variables :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acidity</a:t>
            </a:r>
          </a:p>
          <a:p>
            <a:pPr>
              <a:lnSpc>
                <a:spcPct val="70000"/>
              </a:lnSpc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volatile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acidity</a:t>
            </a:r>
          </a:p>
          <a:p>
            <a:pPr>
              <a:lnSpc>
                <a:spcPct val="70000"/>
              </a:lnSpc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citric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acid</a:t>
            </a:r>
          </a:p>
          <a:p>
            <a:pPr>
              <a:lnSpc>
                <a:spcPct val="70000"/>
              </a:lnSpc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sugar</a:t>
            </a:r>
          </a:p>
          <a:p>
            <a:pPr>
              <a:lnSpc>
                <a:spcPct val="70000"/>
              </a:lnSpc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chlorides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sulfur dioxide</a:t>
            </a:r>
          </a:p>
          <a:p>
            <a:pPr>
              <a:lnSpc>
                <a:spcPct val="70000"/>
              </a:lnSpc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sulfur dioxide</a:t>
            </a:r>
          </a:p>
          <a:p>
            <a:pPr>
              <a:lnSpc>
                <a:spcPct val="70000"/>
              </a:lnSpc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sulphates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alcohol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 :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quality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(score between 0 and 10)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75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Univariate Analysis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35930"/>
            <a:ext cx="5226736" cy="20623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336" y="4250975"/>
            <a:ext cx="5446565" cy="241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Dependent variable Analysis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843" y="2388670"/>
            <a:ext cx="5571503" cy="373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5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Multivariate Analysis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086200"/>
            <a:ext cx="4445651" cy="403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7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Multivariate </a:t>
            </a:r>
            <a:r>
              <a:rPr lang="en-US" dirty="0" smtClean="0"/>
              <a:t>Analysis: Correlation 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54724"/>
            <a:ext cx="4884752" cy="38507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783" y="2280124"/>
            <a:ext cx="5660617" cy="384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6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mpany meeting presentation.potx" id="{77F2D8A2-507B-4878-B2FF-8D528D9C7FD9}" vid="{1CC704D5-A0BA-4179-BDE4-EF17843D99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Company meeting presentation</Template>
  <TotalTime>189</TotalTime>
  <Words>684</Words>
  <Application>Microsoft Office PowerPoint</Application>
  <PresentationFormat>Widescreen</PresentationFormat>
  <Paragraphs>100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Century Gothic</vt:lpstr>
      <vt:lpstr>Courier New</vt:lpstr>
      <vt:lpstr>Palatino Linotype</vt:lpstr>
      <vt:lpstr>Times New Roman</vt:lpstr>
      <vt:lpstr>Company background presentation</vt:lpstr>
      <vt:lpstr>Wine Quality Analysis</vt:lpstr>
      <vt:lpstr>Agenda</vt:lpstr>
      <vt:lpstr>Problem Statement</vt:lpstr>
      <vt:lpstr>About Data</vt:lpstr>
      <vt:lpstr>About Data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Mean &amp; Variance Analysis</vt:lpstr>
      <vt:lpstr>Scaling data again to improve:</vt:lpstr>
      <vt:lpstr>Models Used</vt:lpstr>
      <vt:lpstr>Principal Component Analysis</vt:lpstr>
      <vt:lpstr>Principal Component Analysis</vt:lpstr>
      <vt:lpstr>Principal Component Analysis</vt:lpstr>
      <vt:lpstr>Principal Component Analysis</vt:lpstr>
      <vt:lpstr>Factor / Component Analysis</vt:lpstr>
      <vt:lpstr>Factor / Component Analysis</vt:lpstr>
      <vt:lpstr>Cluster Analysis</vt:lpstr>
      <vt:lpstr>Cluster Analysis</vt:lpstr>
      <vt:lpstr>Logistic Regression</vt:lpstr>
      <vt:lpstr>LDA</vt:lpstr>
      <vt:lpstr>LDA</vt:lpstr>
      <vt:lpstr>Conclusion</vt:lpstr>
      <vt:lpstr>Future Scope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Quality Analysis</dc:title>
  <dc:creator>Vishal Pawar</dc:creator>
  <cp:lastModifiedBy>Vishal Pawar</cp:lastModifiedBy>
  <cp:revision>14</cp:revision>
  <dcterms:created xsi:type="dcterms:W3CDTF">2024-04-28T23:54:27Z</dcterms:created>
  <dcterms:modified xsi:type="dcterms:W3CDTF">2024-04-29T03:03:35Z</dcterms:modified>
</cp:coreProperties>
</file>