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6" r:id="rId17"/>
    <p:sldId id="277" r:id="rId18"/>
    <p:sldId id="278" r:id="rId19"/>
    <p:sldId id="274" r:id="rId20"/>
    <p:sldId id="283" r:id="rId21"/>
    <p:sldId id="284" r:id="rId22"/>
    <p:sldId id="285" r:id="rId23"/>
    <p:sldId id="286" r:id="rId24"/>
    <p:sldId id="287"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1" autoAdjust="0"/>
    <p:restoredTop sz="94660"/>
  </p:normalViewPr>
  <p:slideViewPr>
    <p:cSldViewPr snapToGrid="0">
      <p:cViewPr varScale="1">
        <p:scale>
          <a:sx n="72" d="100"/>
          <a:sy n="72" d="100"/>
        </p:scale>
        <p:origin x="79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14596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4788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624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10396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3134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438218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003081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87870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11989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12/15/2019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9584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3E894-79E7-4396-9153-32BD4E2BC7DD}" type="datetimeFigureOut">
              <a:rPr lang="en-UG" smtClean="0"/>
              <a:t>12/15/2019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16775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3E894-79E7-4396-9153-32BD4E2BC7DD}" type="datetimeFigureOut">
              <a:rPr lang="en-UG" smtClean="0"/>
              <a:t>12/15/2019</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76980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3E894-79E7-4396-9153-32BD4E2BC7DD}" type="datetimeFigureOut">
              <a:rPr lang="en-UG" smtClean="0"/>
              <a:t>12/15/2019</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782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E894-79E7-4396-9153-32BD4E2BC7DD}" type="datetimeFigureOut">
              <a:rPr lang="en-UG" smtClean="0"/>
              <a:t>12/15/2019</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94630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12/15/2019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01471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12/15/2019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64112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E3E894-79E7-4396-9153-32BD4E2BC7DD}" type="datetimeFigureOut">
              <a:rPr lang="en-UG" smtClean="0"/>
              <a:t>12/15/2019</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ED5693-0717-4697-B621-60F6C65562A5}" type="slidenum">
              <a:rPr lang="en-UG" smtClean="0"/>
              <a:t>‹#›</a:t>
            </a:fld>
            <a:endParaRPr lang="en-UG"/>
          </a:p>
        </p:txBody>
      </p:sp>
    </p:spTree>
    <p:extLst>
      <p:ext uri="{BB962C8B-B14F-4D97-AF65-F5344CB8AC3E}">
        <p14:creationId xmlns:p14="http://schemas.microsoft.com/office/powerpoint/2010/main" val="340557647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stat.ethz.ch/R-manual/R-devel/library/MASS/html/fitdistr.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F4BE-63B1-4AA1-930F-FC201A9C7F4E}"/>
              </a:ext>
            </a:extLst>
          </p:cNvPr>
          <p:cNvSpPr>
            <a:spLocks noGrp="1"/>
          </p:cNvSpPr>
          <p:nvPr>
            <p:ph type="ctrTitle"/>
          </p:nvPr>
        </p:nvSpPr>
        <p:spPr>
          <a:xfrm>
            <a:off x="838199" y="4525347"/>
            <a:ext cx="6801321" cy="1737360"/>
          </a:xfrm>
        </p:spPr>
        <p:txBody>
          <a:bodyPr anchor="ctr">
            <a:normAutofit/>
          </a:bodyPr>
          <a:lstStyle/>
          <a:p>
            <a:pPr algn="r"/>
            <a:r>
              <a:rPr lang="en-US">
                <a:latin typeface="Algerian" panose="04020705040A02060702" pitchFamily="82" charset="0"/>
              </a:rPr>
              <a:t>COMPUTATIONL MATHEMATICS</a:t>
            </a:r>
            <a:endParaRPr lang="en-UG">
              <a:latin typeface="Algerian" panose="04020705040A02060702" pitchFamily="82" charset="0"/>
            </a:endParaRPr>
          </a:p>
        </p:txBody>
      </p:sp>
      <p:sp>
        <p:nvSpPr>
          <p:cNvPr id="3" name="Subtitle 2">
            <a:extLst>
              <a:ext uri="{FF2B5EF4-FFF2-40B4-BE49-F238E27FC236}">
                <a16:creationId xmlns:a16="http://schemas.microsoft.com/office/drawing/2014/main" id="{A5D60AEA-1FA1-4BCA-9800-04FD47D19B51}"/>
              </a:ext>
            </a:extLst>
          </p:cNvPr>
          <p:cNvSpPr>
            <a:spLocks noGrp="1"/>
          </p:cNvSpPr>
          <p:nvPr>
            <p:ph type="subTitle" idx="1"/>
          </p:nvPr>
        </p:nvSpPr>
        <p:spPr>
          <a:xfrm>
            <a:off x="7961258" y="4525347"/>
            <a:ext cx="3258675" cy="1737360"/>
          </a:xfrm>
        </p:spPr>
        <p:txBody>
          <a:bodyPr anchor="ctr">
            <a:normAutofit/>
          </a:bodyPr>
          <a:lstStyle/>
          <a:p>
            <a:pPr algn="l"/>
            <a:r>
              <a:rPr lang="en-US" b="1" dirty="0">
                <a:latin typeface="Algerian" panose="04020705040A02060702" pitchFamily="82" charset="0"/>
              </a:rPr>
              <a:t>Vishal Arora</a:t>
            </a:r>
            <a:endParaRPr lang="en-UG" b="1" dirty="0">
              <a:latin typeface="Algerian" panose="04020705040A02060702" pitchFamily="82" charset="0"/>
            </a:endParaRPr>
          </a:p>
        </p:txBody>
      </p:sp>
    </p:spTree>
    <p:extLst>
      <p:ext uri="{BB962C8B-B14F-4D97-AF65-F5344CB8AC3E}">
        <p14:creationId xmlns:p14="http://schemas.microsoft.com/office/powerpoint/2010/main" val="2298849920"/>
      </p:ext>
    </p:extLst>
  </p:cSld>
  <p:clrMapOvr>
    <a:masterClrMapping/>
  </p:clrMapOvr>
  <mc:AlternateContent xmlns:mc="http://schemas.openxmlformats.org/markup-compatibility/2006" xmlns:p14="http://schemas.microsoft.com/office/powerpoint/2010/main">
    <mc:Choice Requires="p14">
      <p:transition spd="slow" p14:dur="1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A9956-290E-4AA0-B2E1-0C09142AA9D6}"/>
              </a:ext>
            </a:extLst>
          </p:cNvPr>
          <p:cNvSpPr txBox="1"/>
          <p:nvPr/>
        </p:nvSpPr>
        <p:spPr>
          <a:xfrm flipH="1" flipV="1">
            <a:off x="3259235" y="1296983"/>
            <a:ext cx="6679895" cy="3831607"/>
          </a:xfrm>
          <a:prstGeom prst="rect">
            <a:avLst/>
          </a:prstGeom>
          <a:noFill/>
        </p:spPr>
        <p:txBody>
          <a:bodyPr wrap="square" rtlCol="0">
            <a:spAutoFit/>
          </a:bodyPr>
          <a:lstStyle/>
          <a:p>
            <a:endParaRPr lang="en-UG" dirty="0"/>
          </a:p>
        </p:txBody>
      </p:sp>
      <p:sp>
        <p:nvSpPr>
          <p:cNvPr id="6" name="TextBox 5">
            <a:extLst>
              <a:ext uri="{FF2B5EF4-FFF2-40B4-BE49-F238E27FC236}">
                <a16:creationId xmlns:a16="http://schemas.microsoft.com/office/drawing/2014/main" id="{59ABA7F4-DBA7-499B-AFB2-2817461D706F}"/>
              </a:ext>
            </a:extLst>
          </p:cNvPr>
          <p:cNvSpPr txBox="1"/>
          <p:nvPr/>
        </p:nvSpPr>
        <p:spPr>
          <a:xfrm>
            <a:off x="4020671" y="5142707"/>
            <a:ext cx="6316025" cy="369332"/>
          </a:xfrm>
          <a:prstGeom prst="rect">
            <a:avLst/>
          </a:prstGeom>
          <a:noFill/>
        </p:spPr>
        <p:txBody>
          <a:bodyPr wrap="square" rtlCol="0">
            <a:spAutoFit/>
          </a:bodyPr>
          <a:lstStyle/>
          <a:p>
            <a:r>
              <a:rPr lang="en-US" dirty="0"/>
              <a:t> </a:t>
            </a:r>
            <a:endParaRPr lang="en-UG" dirty="0"/>
          </a:p>
        </p:txBody>
      </p:sp>
      <p:pic>
        <p:nvPicPr>
          <p:cNvPr id="4" name="Picture 3">
            <a:extLst>
              <a:ext uri="{FF2B5EF4-FFF2-40B4-BE49-F238E27FC236}">
                <a16:creationId xmlns:a16="http://schemas.microsoft.com/office/drawing/2014/main" id="{C380FA0E-2ACE-4E17-8134-94E64A871FAC}"/>
              </a:ext>
            </a:extLst>
          </p:cNvPr>
          <p:cNvPicPr>
            <a:picLocks noChangeAspect="1"/>
          </p:cNvPicPr>
          <p:nvPr/>
        </p:nvPicPr>
        <p:blipFill>
          <a:blip r:embed="rId2"/>
          <a:stretch>
            <a:fillRect/>
          </a:stretch>
        </p:blipFill>
        <p:spPr>
          <a:xfrm>
            <a:off x="2447925" y="100053"/>
            <a:ext cx="7296150" cy="4324350"/>
          </a:xfrm>
          <a:prstGeom prst="rect">
            <a:avLst/>
          </a:prstGeom>
        </p:spPr>
      </p:pic>
      <p:sp>
        <p:nvSpPr>
          <p:cNvPr id="8" name="Rectangle 7">
            <a:extLst>
              <a:ext uri="{FF2B5EF4-FFF2-40B4-BE49-F238E27FC236}">
                <a16:creationId xmlns:a16="http://schemas.microsoft.com/office/drawing/2014/main" id="{13122D56-8A10-4CFD-B535-E2D8F664F90B}"/>
              </a:ext>
            </a:extLst>
          </p:cNvPr>
          <p:cNvSpPr/>
          <p:nvPr/>
        </p:nvSpPr>
        <p:spPr>
          <a:xfrm>
            <a:off x="2637183" y="5050374"/>
            <a:ext cx="6096000" cy="923330"/>
          </a:xfrm>
          <a:prstGeom prst="rect">
            <a:avLst/>
          </a:prstGeom>
        </p:spPr>
        <p:txBody>
          <a:bodyPr wrap="square">
            <a:spAutoFit/>
          </a:bodyPr>
          <a:lstStyle/>
          <a:p>
            <a:r>
              <a:rPr lang="en-US" dirty="0"/>
              <a:t>Understanding of the data </a:t>
            </a:r>
            <a:r>
              <a:rPr lang="en-US" dirty="0" err="1"/>
              <a:t>distribution.Now</a:t>
            </a:r>
            <a:r>
              <a:rPr lang="en-US" dirty="0"/>
              <a:t> assume we are interested in </a:t>
            </a:r>
            <a:r>
              <a:rPr lang="en-US" dirty="0" err="1"/>
              <a:t>GrLivArea</a:t>
            </a:r>
            <a:r>
              <a:rPr lang="en-US" dirty="0"/>
              <a:t>, and would like to build a model to predict it. Let’s plot it against all other variables</a:t>
            </a:r>
          </a:p>
        </p:txBody>
      </p:sp>
    </p:spTree>
    <p:extLst>
      <p:ext uri="{BB962C8B-B14F-4D97-AF65-F5344CB8AC3E}">
        <p14:creationId xmlns:p14="http://schemas.microsoft.com/office/powerpoint/2010/main" val="31200029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C2FFE-8832-4041-BE84-F808CF494121}"/>
              </a:ext>
            </a:extLst>
          </p:cNvPr>
          <p:cNvSpPr txBox="1"/>
          <p:nvPr/>
        </p:nvSpPr>
        <p:spPr>
          <a:xfrm>
            <a:off x="2279374" y="5578364"/>
            <a:ext cx="8560904" cy="369332"/>
          </a:xfrm>
          <a:prstGeom prst="rect">
            <a:avLst/>
          </a:prstGeom>
          <a:noFill/>
        </p:spPr>
        <p:txBody>
          <a:bodyPr wrap="square" rtlCol="0">
            <a:spAutoFit/>
          </a:bodyPr>
          <a:lstStyle/>
          <a:p>
            <a:r>
              <a:rPr lang="en-US" b="1" dirty="0"/>
              <a:t>Correlation Heatmap</a:t>
            </a:r>
            <a:endParaRPr lang="en-UG" b="1" dirty="0"/>
          </a:p>
        </p:txBody>
      </p:sp>
      <p:pic>
        <p:nvPicPr>
          <p:cNvPr id="2" name="Picture 1">
            <a:extLst>
              <a:ext uri="{FF2B5EF4-FFF2-40B4-BE49-F238E27FC236}">
                <a16:creationId xmlns:a16="http://schemas.microsoft.com/office/drawing/2014/main" id="{B2CBAE1A-D635-4D92-A61F-EC8F8C8AD53C}"/>
              </a:ext>
            </a:extLst>
          </p:cNvPr>
          <p:cNvPicPr>
            <a:picLocks noChangeAspect="1"/>
          </p:cNvPicPr>
          <p:nvPr/>
        </p:nvPicPr>
        <p:blipFill>
          <a:blip r:embed="rId2"/>
          <a:stretch>
            <a:fillRect/>
          </a:stretch>
        </p:blipFill>
        <p:spPr>
          <a:xfrm>
            <a:off x="2166937" y="934070"/>
            <a:ext cx="7858125" cy="4486275"/>
          </a:xfrm>
          <a:prstGeom prst="rect">
            <a:avLst/>
          </a:prstGeom>
        </p:spPr>
      </p:pic>
    </p:spTree>
    <p:extLst>
      <p:ext uri="{BB962C8B-B14F-4D97-AF65-F5344CB8AC3E}">
        <p14:creationId xmlns:p14="http://schemas.microsoft.com/office/powerpoint/2010/main" val="4118693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CE8F6-1DB1-4F02-A5A9-DBE7C868A2C6}"/>
              </a:ext>
            </a:extLst>
          </p:cNvPr>
          <p:cNvSpPr txBox="1"/>
          <p:nvPr/>
        </p:nvSpPr>
        <p:spPr>
          <a:xfrm>
            <a:off x="3061252" y="4359965"/>
            <a:ext cx="6374296" cy="646331"/>
          </a:xfrm>
          <a:prstGeom prst="rect">
            <a:avLst/>
          </a:prstGeom>
          <a:noFill/>
        </p:spPr>
        <p:txBody>
          <a:bodyPr wrap="square" rtlCol="0">
            <a:spAutoFit/>
          </a:bodyPr>
          <a:lstStyle/>
          <a:p>
            <a:r>
              <a:rPr lang="en-US" dirty="0"/>
              <a:t>Test the hypotheses that the correlations between each pairwise set of variables is 0 and provide a 80% confidence interval.</a:t>
            </a:r>
          </a:p>
        </p:txBody>
      </p:sp>
      <p:pic>
        <p:nvPicPr>
          <p:cNvPr id="2" name="Picture 1">
            <a:extLst>
              <a:ext uri="{FF2B5EF4-FFF2-40B4-BE49-F238E27FC236}">
                <a16:creationId xmlns:a16="http://schemas.microsoft.com/office/drawing/2014/main" id="{6968EAB1-6856-45C3-BB39-A159DA1E4BE8}"/>
              </a:ext>
            </a:extLst>
          </p:cNvPr>
          <p:cNvPicPr>
            <a:picLocks noChangeAspect="1"/>
          </p:cNvPicPr>
          <p:nvPr/>
        </p:nvPicPr>
        <p:blipFill>
          <a:blip r:embed="rId2"/>
          <a:stretch>
            <a:fillRect/>
          </a:stretch>
        </p:blipFill>
        <p:spPr>
          <a:xfrm>
            <a:off x="3371850" y="564252"/>
            <a:ext cx="5448300" cy="3476625"/>
          </a:xfrm>
          <a:prstGeom prst="rect">
            <a:avLst/>
          </a:prstGeom>
        </p:spPr>
      </p:pic>
    </p:spTree>
    <p:extLst>
      <p:ext uri="{BB962C8B-B14F-4D97-AF65-F5344CB8AC3E}">
        <p14:creationId xmlns:p14="http://schemas.microsoft.com/office/powerpoint/2010/main" val="1317696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958E7-2A7E-40E9-AC22-B0187E4997E1}"/>
              </a:ext>
            </a:extLst>
          </p:cNvPr>
          <p:cNvSpPr txBox="1"/>
          <p:nvPr/>
        </p:nvSpPr>
        <p:spPr>
          <a:xfrm>
            <a:off x="2451652" y="1033670"/>
            <a:ext cx="7222435" cy="3154017"/>
          </a:xfrm>
          <a:prstGeom prst="rect">
            <a:avLst/>
          </a:prstGeom>
          <a:noFill/>
        </p:spPr>
        <p:txBody>
          <a:bodyPr wrap="square" rtlCol="0">
            <a:spAutoFit/>
          </a:bodyPr>
          <a:lstStyle/>
          <a:p>
            <a:endParaRPr lang="en-UG" dirty="0"/>
          </a:p>
        </p:txBody>
      </p:sp>
      <p:sp>
        <p:nvSpPr>
          <p:cNvPr id="4" name="TextBox 3">
            <a:extLst>
              <a:ext uri="{FF2B5EF4-FFF2-40B4-BE49-F238E27FC236}">
                <a16:creationId xmlns:a16="http://schemas.microsoft.com/office/drawing/2014/main" id="{62151E81-B855-4FD2-8087-90C53E6C76DB}"/>
              </a:ext>
            </a:extLst>
          </p:cNvPr>
          <p:cNvSpPr txBox="1"/>
          <p:nvPr/>
        </p:nvSpPr>
        <p:spPr>
          <a:xfrm>
            <a:off x="3321424" y="4544704"/>
            <a:ext cx="6156571" cy="646331"/>
          </a:xfrm>
          <a:prstGeom prst="rect">
            <a:avLst/>
          </a:prstGeom>
          <a:noFill/>
        </p:spPr>
        <p:txBody>
          <a:bodyPr wrap="square" rtlCol="0">
            <a:spAutoFit/>
          </a:bodyPr>
          <a:lstStyle/>
          <a:p>
            <a:r>
              <a:rPr lang="en-US" dirty="0"/>
              <a:t>Gr Living Area does not have a minimum of zero, therefore we do not need to shift the variable.</a:t>
            </a:r>
          </a:p>
        </p:txBody>
      </p:sp>
      <p:pic>
        <p:nvPicPr>
          <p:cNvPr id="5" name="Picture 4">
            <a:extLst>
              <a:ext uri="{FF2B5EF4-FFF2-40B4-BE49-F238E27FC236}">
                <a16:creationId xmlns:a16="http://schemas.microsoft.com/office/drawing/2014/main" id="{81CDFB54-FD1A-494C-9930-BB1F520081EA}"/>
              </a:ext>
            </a:extLst>
          </p:cNvPr>
          <p:cNvPicPr>
            <a:picLocks noChangeAspect="1"/>
          </p:cNvPicPr>
          <p:nvPr/>
        </p:nvPicPr>
        <p:blipFill>
          <a:blip r:embed="rId2"/>
          <a:stretch>
            <a:fillRect/>
          </a:stretch>
        </p:blipFill>
        <p:spPr>
          <a:xfrm>
            <a:off x="3631826" y="269871"/>
            <a:ext cx="5143500" cy="3762375"/>
          </a:xfrm>
          <a:prstGeom prst="rect">
            <a:avLst/>
          </a:prstGeom>
        </p:spPr>
      </p:pic>
    </p:spTree>
    <p:extLst>
      <p:ext uri="{BB962C8B-B14F-4D97-AF65-F5344CB8AC3E}">
        <p14:creationId xmlns:p14="http://schemas.microsoft.com/office/powerpoint/2010/main" val="5564963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9893CF-D07A-4F09-BEB2-50398F6DF6F6}"/>
              </a:ext>
            </a:extLst>
          </p:cNvPr>
          <p:cNvSpPr txBox="1"/>
          <p:nvPr/>
        </p:nvSpPr>
        <p:spPr>
          <a:xfrm>
            <a:off x="3984969" y="4399721"/>
            <a:ext cx="6440556" cy="646331"/>
          </a:xfrm>
          <a:prstGeom prst="rect">
            <a:avLst/>
          </a:prstGeom>
          <a:noFill/>
        </p:spPr>
        <p:txBody>
          <a:bodyPr wrap="square" rtlCol="0">
            <a:spAutoFit/>
          </a:bodyPr>
          <a:lstStyle/>
          <a:p>
            <a:r>
              <a:rPr lang="en-US" dirty="0"/>
              <a:t>It seems that no major transformation needs to be done on the response variable, however we will confirm with diagnostics.</a:t>
            </a:r>
          </a:p>
        </p:txBody>
      </p:sp>
      <p:pic>
        <p:nvPicPr>
          <p:cNvPr id="2" name="Picture 1">
            <a:extLst>
              <a:ext uri="{FF2B5EF4-FFF2-40B4-BE49-F238E27FC236}">
                <a16:creationId xmlns:a16="http://schemas.microsoft.com/office/drawing/2014/main" id="{B92DB49C-1688-4EF2-A268-B24BBBBEF883}"/>
              </a:ext>
            </a:extLst>
          </p:cNvPr>
          <p:cNvPicPr>
            <a:picLocks noChangeAspect="1"/>
          </p:cNvPicPr>
          <p:nvPr/>
        </p:nvPicPr>
        <p:blipFill>
          <a:blip r:embed="rId2"/>
          <a:stretch>
            <a:fillRect/>
          </a:stretch>
        </p:blipFill>
        <p:spPr>
          <a:xfrm>
            <a:off x="3143250" y="486060"/>
            <a:ext cx="5905500" cy="3438525"/>
          </a:xfrm>
          <a:prstGeom prst="rect">
            <a:avLst/>
          </a:prstGeom>
        </p:spPr>
      </p:pic>
    </p:spTree>
    <p:extLst>
      <p:ext uri="{BB962C8B-B14F-4D97-AF65-F5344CB8AC3E}">
        <p14:creationId xmlns:p14="http://schemas.microsoft.com/office/powerpoint/2010/main" val="2346288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98402D-21FB-42BF-916A-46F2C6B897C2}"/>
              </a:ext>
            </a:extLst>
          </p:cNvPr>
          <p:cNvSpPr txBox="1"/>
          <p:nvPr/>
        </p:nvSpPr>
        <p:spPr>
          <a:xfrm>
            <a:off x="3265714" y="4441371"/>
            <a:ext cx="6709239" cy="646331"/>
          </a:xfrm>
          <a:prstGeom prst="rect">
            <a:avLst/>
          </a:prstGeom>
          <a:noFill/>
        </p:spPr>
        <p:txBody>
          <a:bodyPr wrap="square" rtlCol="0">
            <a:spAutoFit/>
          </a:bodyPr>
          <a:lstStyle/>
          <a:p>
            <a:r>
              <a:rPr lang="en-US" dirty="0"/>
              <a:t>The residuals seem to follow a close to normal distribution. We need to check constant variance.</a:t>
            </a:r>
          </a:p>
        </p:txBody>
      </p:sp>
      <p:pic>
        <p:nvPicPr>
          <p:cNvPr id="2" name="Picture 1">
            <a:extLst>
              <a:ext uri="{FF2B5EF4-FFF2-40B4-BE49-F238E27FC236}">
                <a16:creationId xmlns:a16="http://schemas.microsoft.com/office/drawing/2014/main" id="{42279506-6B44-4A34-92C0-983259441736}"/>
              </a:ext>
            </a:extLst>
          </p:cNvPr>
          <p:cNvPicPr>
            <a:picLocks noChangeAspect="1"/>
          </p:cNvPicPr>
          <p:nvPr/>
        </p:nvPicPr>
        <p:blipFill>
          <a:blip r:embed="rId2"/>
          <a:stretch>
            <a:fillRect/>
          </a:stretch>
        </p:blipFill>
        <p:spPr>
          <a:xfrm>
            <a:off x="3265714" y="509867"/>
            <a:ext cx="5572125" cy="3390900"/>
          </a:xfrm>
          <a:prstGeom prst="rect">
            <a:avLst/>
          </a:prstGeom>
        </p:spPr>
      </p:pic>
    </p:spTree>
    <p:extLst>
      <p:ext uri="{BB962C8B-B14F-4D97-AF65-F5344CB8AC3E}">
        <p14:creationId xmlns:p14="http://schemas.microsoft.com/office/powerpoint/2010/main" val="28939373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C3B95C-90EF-478D-B868-4FE37A6C7998}"/>
              </a:ext>
            </a:extLst>
          </p:cNvPr>
          <p:cNvPicPr>
            <a:picLocks noChangeAspect="1"/>
          </p:cNvPicPr>
          <p:nvPr/>
        </p:nvPicPr>
        <p:blipFill>
          <a:blip r:embed="rId2"/>
          <a:stretch>
            <a:fillRect/>
          </a:stretch>
        </p:blipFill>
        <p:spPr>
          <a:xfrm>
            <a:off x="2566987" y="1609725"/>
            <a:ext cx="7058025" cy="3638550"/>
          </a:xfrm>
          <a:prstGeom prst="rect">
            <a:avLst/>
          </a:prstGeom>
        </p:spPr>
      </p:pic>
    </p:spTree>
    <p:extLst>
      <p:ext uri="{BB962C8B-B14F-4D97-AF65-F5344CB8AC3E}">
        <p14:creationId xmlns:p14="http://schemas.microsoft.com/office/powerpoint/2010/main" val="392774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E75B2-1532-4097-9910-B244EC5994DD}"/>
              </a:ext>
            </a:extLst>
          </p:cNvPr>
          <p:cNvSpPr txBox="1"/>
          <p:nvPr/>
        </p:nvSpPr>
        <p:spPr>
          <a:xfrm>
            <a:off x="4505739" y="675861"/>
            <a:ext cx="2239617" cy="461665"/>
          </a:xfrm>
          <a:prstGeom prst="rect">
            <a:avLst/>
          </a:prstGeom>
          <a:noFill/>
        </p:spPr>
        <p:txBody>
          <a:bodyPr wrap="square" rtlCol="0">
            <a:spAutoFit/>
          </a:bodyPr>
          <a:lstStyle/>
          <a:p>
            <a:pPr algn="ctr"/>
            <a:r>
              <a:rPr lang="en-US" sz="2400" b="1" dirty="0">
                <a:latin typeface="Agency FB" panose="020B0503020202020204" pitchFamily="34" charset="0"/>
              </a:rPr>
              <a:t>family wise error</a:t>
            </a:r>
            <a:endParaRPr lang="en-UG" sz="2400" b="1" dirty="0">
              <a:latin typeface="Agency FB" panose="020B0503020202020204" pitchFamily="34" charset="0"/>
            </a:endParaRPr>
          </a:p>
        </p:txBody>
      </p:sp>
      <p:sp>
        <p:nvSpPr>
          <p:cNvPr id="4" name="TextBox 3">
            <a:extLst>
              <a:ext uri="{FF2B5EF4-FFF2-40B4-BE49-F238E27FC236}">
                <a16:creationId xmlns:a16="http://schemas.microsoft.com/office/drawing/2014/main" id="{662EDF95-555D-423A-8CA8-36C44988320B}"/>
              </a:ext>
            </a:extLst>
          </p:cNvPr>
          <p:cNvSpPr txBox="1"/>
          <p:nvPr/>
        </p:nvSpPr>
        <p:spPr>
          <a:xfrm>
            <a:off x="2637182" y="3721102"/>
            <a:ext cx="8216348" cy="1938992"/>
          </a:xfrm>
          <a:prstGeom prst="rect">
            <a:avLst/>
          </a:prstGeom>
          <a:noFill/>
        </p:spPr>
        <p:txBody>
          <a:bodyPr wrap="square" rtlCol="0">
            <a:spAutoFit/>
          </a:bodyPr>
          <a:lstStyle/>
          <a:p>
            <a:r>
              <a:rPr lang="en-US" sz="2000" dirty="0"/>
              <a:t>The familywise error rate (FWE or FWER) is the probability of a coming to at least one false conclusion in a series of hypothesis tests . In other words, it’s the probability of making at least one Type I Error. The term “familywise” error rate comes from family of tests, which is the technical definition for a series of tests on </a:t>
            </a:r>
            <a:r>
              <a:rPr lang="en-US" sz="2000" dirty="0" err="1"/>
              <a:t>data.The</a:t>
            </a:r>
            <a:r>
              <a:rPr lang="en-US" sz="2000" dirty="0"/>
              <a:t> FWER is also called alpha inflation or cumulative Type I error.</a:t>
            </a:r>
            <a:endParaRPr lang="en-UG" sz="2000" dirty="0"/>
          </a:p>
        </p:txBody>
      </p:sp>
      <p:pic>
        <p:nvPicPr>
          <p:cNvPr id="5" name="Picture 4">
            <a:extLst>
              <a:ext uri="{FF2B5EF4-FFF2-40B4-BE49-F238E27FC236}">
                <a16:creationId xmlns:a16="http://schemas.microsoft.com/office/drawing/2014/main" id="{ACC2BBAC-7AA4-43CC-BCEF-289173ED58A0}"/>
              </a:ext>
            </a:extLst>
          </p:cNvPr>
          <p:cNvPicPr>
            <a:picLocks noChangeAspect="1"/>
          </p:cNvPicPr>
          <p:nvPr/>
        </p:nvPicPr>
        <p:blipFill>
          <a:blip r:embed="rId2"/>
          <a:stretch>
            <a:fillRect/>
          </a:stretch>
        </p:blipFill>
        <p:spPr>
          <a:xfrm>
            <a:off x="2889716" y="1508123"/>
            <a:ext cx="4772025" cy="1628775"/>
          </a:xfrm>
          <a:prstGeom prst="rect">
            <a:avLst/>
          </a:prstGeom>
        </p:spPr>
      </p:pic>
    </p:spTree>
    <p:extLst>
      <p:ext uri="{BB962C8B-B14F-4D97-AF65-F5344CB8AC3E}">
        <p14:creationId xmlns:p14="http://schemas.microsoft.com/office/powerpoint/2010/main" val="3876504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4">
                                            <p:txEl>
                                              <p:pRg st="0" end="0"/>
                                            </p:txEl>
                                          </p:spTgt>
                                        </p:tgtEl>
                                        <p:attrNameLst>
                                          <p:attrName>style.color</p:attrName>
                                        </p:attrNameLst>
                                      </p:cBhvr>
                                      <p:to>
                                        <p:clrVal>
                                          <a:schemeClr val="accent2"/>
                                        </p:clrVal>
                                      </p:to>
                                    </p:set>
                                    <p:set>
                                      <p:cBhvr>
                                        <p:cTn id="12" dur="500" fill="hold"/>
                                        <p:tgtEl>
                                          <p:spTgt spid="4">
                                            <p:txEl>
                                              <p:pRg st="0" end="0"/>
                                            </p:txEl>
                                          </p:spTgt>
                                        </p:tgtEl>
                                        <p:attrNameLst>
                                          <p:attrName>fillcolor</p:attrName>
                                        </p:attrNameLst>
                                      </p:cBhvr>
                                      <p:to>
                                        <p:clrVal>
                                          <a:schemeClr val="accent2"/>
                                        </p:clrVal>
                                      </p:to>
                                    </p:set>
                                    <p:set>
                                      <p:cBhvr>
                                        <p:cTn id="13" dur="500" fill="hold"/>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31B37-1F59-4F12-863F-6951C55ADC8F}"/>
              </a:ext>
            </a:extLst>
          </p:cNvPr>
          <p:cNvSpPr txBox="1"/>
          <p:nvPr/>
        </p:nvSpPr>
        <p:spPr>
          <a:xfrm>
            <a:off x="2160104" y="649829"/>
            <a:ext cx="7871792" cy="1477328"/>
          </a:xfrm>
          <a:prstGeom prst="rect">
            <a:avLst/>
          </a:prstGeom>
          <a:noFill/>
        </p:spPr>
        <p:txBody>
          <a:bodyPr wrap="square" rtlCol="0">
            <a:spAutoFit/>
          </a:bodyPr>
          <a:lstStyle/>
          <a:p>
            <a:pPr algn="ctr"/>
            <a:r>
              <a:rPr lang="en-US" b="1" dirty="0"/>
              <a:t>5 points. Linear Algebra and Correlation. Invert your correlation matrix from above. (This is known as the precision matrix and contains variance inflation factors on the diagonal.) Multiply the correlation matrix by the precision matrix, and then multiply the precision matrix by the correlation matrix. Conduct LU decomposition on the matrix.</a:t>
            </a:r>
          </a:p>
        </p:txBody>
      </p:sp>
      <p:pic>
        <p:nvPicPr>
          <p:cNvPr id="3" name="Picture 2">
            <a:extLst>
              <a:ext uri="{FF2B5EF4-FFF2-40B4-BE49-F238E27FC236}">
                <a16:creationId xmlns:a16="http://schemas.microsoft.com/office/drawing/2014/main" id="{7FB127CA-34DA-4A34-BD9C-F54871E399D3}"/>
              </a:ext>
            </a:extLst>
          </p:cNvPr>
          <p:cNvPicPr>
            <a:picLocks noChangeAspect="1"/>
          </p:cNvPicPr>
          <p:nvPr/>
        </p:nvPicPr>
        <p:blipFill>
          <a:blip r:embed="rId2"/>
          <a:stretch>
            <a:fillRect/>
          </a:stretch>
        </p:blipFill>
        <p:spPr>
          <a:xfrm>
            <a:off x="3242982" y="2772615"/>
            <a:ext cx="4953000" cy="3571875"/>
          </a:xfrm>
          <a:prstGeom prst="rect">
            <a:avLst/>
          </a:prstGeom>
        </p:spPr>
      </p:pic>
    </p:spTree>
    <p:extLst>
      <p:ext uri="{BB962C8B-B14F-4D97-AF65-F5344CB8AC3E}">
        <p14:creationId xmlns:p14="http://schemas.microsoft.com/office/powerpoint/2010/main" val="35405469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8A944-5524-4A5B-BC4D-E6D0D5334C3A}"/>
              </a:ext>
            </a:extLst>
          </p:cNvPr>
          <p:cNvSpPr txBox="1"/>
          <p:nvPr/>
        </p:nvSpPr>
        <p:spPr>
          <a:xfrm>
            <a:off x="1484244" y="1219200"/>
            <a:ext cx="9886122" cy="3970318"/>
          </a:xfrm>
          <a:prstGeom prst="rect">
            <a:avLst/>
          </a:prstGeom>
          <a:noFill/>
        </p:spPr>
        <p:txBody>
          <a:bodyPr wrap="square" rtlCol="0">
            <a:spAutoFit/>
          </a:bodyPr>
          <a:lstStyle/>
          <a:p>
            <a:r>
              <a:rPr lang="en-US" sz="2800" dirty="0"/>
              <a:t>5 points. Calculus-Based Probability &amp; Statistics. Many times, it makes sense to fit a closed form distribution to data. Select a variable in the Kaggle.com training dataset that is skewed to the right, shift it so that the minimum value is absolutely above zero if necessary. Then load the MASS package and run </a:t>
            </a:r>
            <a:r>
              <a:rPr lang="en-US" sz="2800" dirty="0" err="1"/>
              <a:t>fitdistr</a:t>
            </a:r>
            <a:r>
              <a:rPr lang="en-US" sz="2800" dirty="0"/>
              <a:t> to fit an exponential probability density function. (See </a:t>
            </a:r>
            <a:r>
              <a:rPr lang="en-US" sz="2800" dirty="0">
                <a:hlinkClick r:id="rId2"/>
              </a:rPr>
              <a:t>https://stat.ethz.ch/R-manual/R-devel/library/MASS/html/fitdistr.html</a:t>
            </a:r>
            <a:r>
              <a:rPr lang="en-US" sz="2800" dirty="0"/>
              <a:t> ).</a:t>
            </a:r>
            <a:endParaRPr lang="en-UG" sz="2800" dirty="0"/>
          </a:p>
        </p:txBody>
      </p:sp>
    </p:spTree>
    <p:extLst>
      <p:ext uri="{BB962C8B-B14F-4D97-AF65-F5344CB8AC3E}">
        <p14:creationId xmlns:p14="http://schemas.microsoft.com/office/powerpoint/2010/main" val="301577800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0CBD7-9F2F-4CB8-888F-F0799D61C1F9}"/>
              </a:ext>
            </a:extLst>
          </p:cNvPr>
          <p:cNvSpPr txBox="1"/>
          <p:nvPr/>
        </p:nvSpPr>
        <p:spPr>
          <a:xfrm>
            <a:off x="4306955" y="331305"/>
            <a:ext cx="2398644" cy="584775"/>
          </a:xfrm>
          <a:prstGeom prst="rect">
            <a:avLst/>
          </a:prstGeom>
          <a:noFill/>
        </p:spPr>
        <p:txBody>
          <a:bodyPr wrap="square" rtlCol="0">
            <a:spAutoFit/>
          </a:bodyPr>
          <a:lstStyle/>
          <a:p>
            <a:pPr algn="ctr"/>
            <a:r>
              <a:rPr lang="en-US" sz="2800" b="1" dirty="0">
                <a:latin typeface="Algerian" panose="04020705040A02060702" pitchFamily="82" charset="0"/>
              </a:rPr>
              <a:t>Problem</a:t>
            </a:r>
            <a:r>
              <a:rPr lang="en-US" sz="3200" b="1" dirty="0">
                <a:solidFill>
                  <a:schemeClr val="bg1">
                    <a:lumMod val="85000"/>
                    <a:lumOff val="15000"/>
                  </a:schemeClr>
                </a:solidFill>
              </a:rPr>
              <a:t> </a:t>
            </a:r>
            <a:r>
              <a:rPr lang="en-US" sz="3200" b="1" dirty="0"/>
              <a:t>1.</a:t>
            </a:r>
            <a:endParaRPr lang="en-UG" sz="3200" b="1" dirty="0"/>
          </a:p>
        </p:txBody>
      </p:sp>
      <p:sp>
        <p:nvSpPr>
          <p:cNvPr id="3" name="TextBox 2">
            <a:extLst>
              <a:ext uri="{FF2B5EF4-FFF2-40B4-BE49-F238E27FC236}">
                <a16:creationId xmlns:a16="http://schemas.microsoft.com/office/drawing/2014/main" id="{AD393B0C-0A94-491A-A2CE-EE37D29DCC2C}"/>
              </a:ext>
            </a:extLst>
          </p:cNvPr>
          <p:cNvSpPr txBox="1"/>
          <p:nvPr/>
        </p:nvSpPr>
        <p:spPr>
          <a:xfrm>
            <a:off x="1325216" y="1388597"/>
            <a:ext cx="5380383" cy="2031325"/>
          </a:xfrm>
          <a:prstGeom prst="rect">
            <a:avLst/>
          </a:prstGeom>
          <a:noFill/>
        </p:spPr>
        <p:txBody>
          <a:bodyPr wrap="square" rtlCol="0">
            <a:spAutoFit/>
          </a:bodyPr>
          <a:lstStyle/>
          <a:p>
            <a:r>
              <a:rPr lang="en-US" b="1" dirty="0"/>
              <a:t>5 points</a:t>
            </a:r>
            <a:endParaRPr lang="en-UG" b="1" dirty="0"/>
          </a:p>
          <a:p>
            <a:pPr marL="342900" indent="-342900">
              <a:buAutoNum type="alphaLcPeriod"/>
            </a:pPr>
            <a:r>
              <a:rPr lang="en-US" b="1" dirty="0"/>
              <a:t>P(X&gt;x | X&gt;y) = 0.7875256</a:t>
            </a:r>
          </a:p>
          <a:p>
            <a:r>
              <a:rPr lang="en-US" dirty="0"/>
              <a:t>The probability of X greater than median value of X given that X is greater than first quartile of y is 0.78.</a:t>
            </a:r>
          </a:p>
          <a:p>
            <a:endParaRPr lang="en-US" dirty="0"/>
          </a:p>
          <a:p>
            <a:endParaRPr lang="en-US" dirty="0"/>
          </a:p>
          <a:p>
            <a:endParaRPr lang="en-UG" b="1" dirty="0"/>
          </a:p>
        </p:txBody>
      </p:sp>
      <p:sp>
        <p:nvSpPr>
          <p:cNvPr id="4" name="TextBox 3">
            <a:extLst>
              <a:ext uri="{FF2B5EF4-FFF2-40B4-BE49-F238E27FC236}">
                <a16:creationId xmlns:a16="http://schemas.microsoft.com/office/drawing/2014/main" id="{83052D0C-6896-4203-9C5F-1BE2D8D169C9}"/>
              </a:ext>
            </a:extLst>
          </p:cNvPr>
          <p:cNvSpPr txBox="1"/>
          <p:nvPr/>
        </p:nvSpPr>
        <p:spPr>
          <a:xfrm>
            <a:off x="1325216" y="3463963"/>
            <a:ext cx="9268004" cy="1477328"/>
          </a:xfrm>
          <a:prstGeom prst="rect">
            <a:avLst/>
          </a:prstGeom>
          <a:noFill/>
        </p:spPr>
        <p:txBody>
          <a:bodyPr wrap="square" rtlCol="0">
            <a:spAutoFit/>
          </a:bodyPr>
          <a:lstStyle/>
          <a:p>
            <a:r>
              <a:rPr lang="en-US" b="1" dirty="0"/>
              <a:t>b. P(X&gt;x, Y&gt;y) = 0.3754</a:t>
            </a:r>
          </a:p>
          <a:p>
            <a:r>
              <a:rPr lang="en-US" dirty="0"/>
              <a:t>The probability of X greater than median value of X </a:t>
            </a:r>
          </a:p>
          <a:p>
            <a:r>
              <a:rPr lang="en-US" dirty="0"/>
              <a:t>and Y is greater than first quartile of y is 0.3754.</a:t>
            </a:r>
          </a:p>
          <a:p>
            <a:endParaRPr lang="en-UG" b="1" dirty="0"/>
          </a:p>
          <a:p>
            <a:endParaRPr lang="en-UG" dirty="0"/>
          </a:p>
        </p:txBody>
      </p:sp>
      <p:sp>
        <p:nvSpPr>
          <p:cNvPr id="5" name="TextBox 4">
            <a:extLst>
              <a:ext uri="{FF2B5EF4-FFF2-40B4-BE49-F238E27FC236}">
                <a16:creationId xmlns:a16="http://schemas.microsoft.com/office/drawing/2014/main" id="{7DAF4166-CA75-46AF-AC84-8D3B4947AD65}"/>
              </a:ext>
            </a:extLst>
          </p:cNvPr>
          <p:cNvSpPr txBox="1"/>
          <p:nvPr/>
        </p:nvSpPr>
        <p:spPr>
          <a:xfrm>
            <a:off x="1185123" y="5113569"/>
            <a:ext cx="5380383" cy="1200329"/>
          </a:xfrm>
          <a:prstGeom prst="rect">
            <a:avLst/>
          </a:prstGeom>
          <a:noFill/>
        </p:spPr>
        <p:txBody>
          <a:bodyPr wrap="square" rtlCol="0">
            <a:spAutoFit/>
          </a:bodyPr>
          <a:lstStyle/>
          <a:p>
            <a:r>
              <a:rPr lang="en-US" b="1" dirty="0"/>
              <a:t>c. P(X&lt;x | X&gt;y) = 0.2124744</a:t>
            </a:r>
          </a:p>
          <a:p>
            <a:r>
              <a:rPr lang="en-US" dirty="0"/>
              <a:t>The probability of X less than median value of X given </a:t>
            </a:r>
          </a:p>
          <a:p>
            <a:r>
              <a:rPr lang="en-US" dirty="0"/>
              <a:t>that X is greater than first quartile of y is 0.2124744.</a:t>
            </a:r>
          </a:p>
          <a:p>
            <a:endParaRPr lang="en-UG" b="1" dirty="0"/>
          </a:p>
        </p:txBody>
      </p:sp>
      <p:pic>
        <p:nvPicPr>
          <p:cNvPr id="7" name="Picture 6">
            <a:extLst>
              <a:ext uri="{FF2B5EF4-FFF2-40B4-BE49-F238E27FC236}">
                <a16:creationId xmlns:a16="http://schemas.microsoft.com/office/drawing/2014/main" id="{2A9BE26C-ABD8-4D0C-9D6C-01358C4F0E97}"/>
              </a:ext>
            </a:extLst>
          </p:cNvPr>
          <p:cNvPicPr>
            <a:picLocks noChangeAspect="1"/>
          </p:cNvPicPr>
          <p:nvPr/>
        </p:nvPicPr>
        <p:blipFill>
          <a:blip r:embed="rId2"/>
          <a:stretch>
            <a:fillRect/>
          </a:stretch>
        </p:blipFill>
        <p:spPr>
          <a:xfrm>
            <a:off x="7008122" y="1208947"/>
            <a:ext cx="4695825" cy="1962150"/>
          </a:xfrm>
          <a:prstGeom prst="rect">
            <a:avLst/>
          </a:prstGeom>
        </p:spPr>
      </p:pic>
      <p:pic>
        <p:nvPicPr>
          <p:cNvPr id="8" name="Picture 7">
            <a:extLst>
              <a:ext uri="{FF2B5EF4-FFF2-40B4-BE49-F238E27FC236}">
                <a16:creationId xmlns:a16="http://schemas.microsoft.com/office/drawing/2014/main" id="{AB214284-F725-42CF-87AF-8616965354BB}"/>
              </a:ext>
            </a:extLst>
          </p:cNvPr>
          <p:cNvPicPr>
            <a:picLocks noChangeAspect="1"/>
          </p:cNvPicPr>
          <p:nvPr/>
        </p:nvPicPr>
        <p:blipFill>
          <a:blip r:embed="rId3"/>
          <a:stretch>
            <a:fillRect/>
          </a:stretch>
        </p:blipFill>
        <p:spPr>
          <a:xfrm>
            <a:off x="7008122" y="3607444"/>
            <a:ext cx="3390900" cy="1257300"/>
          </a:xfrm>
          <a:prstGeom prst="rect">
            <a:avLst/>
          </a:prstGeom>
        </p:spPr>
      </p:pic>
      <p:pic>
        <p:nvPicPr>
          <p:cNvPr id="9" name="Picture 8">
            <a:extLst>
              <a:ext uri="{FF2B5EF4-FFF2-40B4-BE49-F238E27FC236}">
                <a16:creationId xmlns:a16="http://schemas.microsoft.com/office/drawing/2014/main" id="{7B39CF39-138C-46D5-9AEA-73E6DF64AAAF}"/>
              </a:ext>
            </a:extLst>
          </p:cNvPr>
          <p:cNvPicPr>
            <a:picLocks noChangeAspect="1"/>
          </p:cNvPicPr>
          <p:nvPr/>
        </p:nvPicPr>
        <p:blipFill>
          <a:blip r:embed="rId4"/>
          <a:stretch>
            <a:fillRect/>
          </a:stretch>
        </p:blipFill>
        <p:spPr>
          <a:xfrm>
            <a:off x="7008122" y="5234157"/>
            <a:ext cx="3733800" cy="1228725"/>
          </a:xfrm>
          <a:prstGeom prst="rect">
            <a:avLst/>
          </a:prstGeom>
        </p:spPr>
      </p:pic>
    </p:spTree>
    <p:extLst>
      <p:ext uri="{BB962C8B-B14F-4D97-AF65-F5344CB8AC3E}">
        <p14:creationId xmlns:p14="http://schemas.microsoft.com/office/powerpoint/2010/main" val="207782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1E13B-DB18-4ABA-A723-8614DFBADB94}"/>
              </a:ext>
            </a:extLst>
          </p:cNvPr>
          <p:cNvSpPr txBox="1"/>
          <p:nvPr/>
        </p:nvSpPr>
        <p:spPr>
          <a:xfrm>
            <a:off x="827314" y="250371"/>
            <a:ext cx="9602963" cy="6124754"/>
          </a:xfrm>
          <a:prstGeom prst="rect">
            <a:avLst/>
          </a:prstGeom>
          <a:noFill/>
        </p:spPr>
        <p:txBody>
          <a:bodyPr wrap="square" rtlCol="0">
            <a:spAutoFit/>
          </a:bodyPr>
          <a:lstStyle/>
          <a:p>
            <a:r>
              <a:rPr lang="en-US" sz="2800" dirty="0"/>
              <a:t>10 points. Modeling. Build some type of multiple regression model and submit your model to the competition board. Provide your complete model summary and results with analysis. Report your Kaggle.com user name and score.</a:t>
            </a:r>
          </a:p>
          <a:p>
            <a:r>
              <a:rPr lang="en-US" sz="2800" dirty="0"/>
              <a:t>Model Building Steps:</a:t>
            </a:r>
          </a:p>
          <a:p>
            <a:pPr marL="514350" indent="-514350">
              <a:buFont typeface="+mj-lt"/>
              <a:buAutoNum type="arabicPeriod"/>
            </a:pPr>
            <a:r>
              <a:rPr lang="en-US" sz="2800" dirty="0"/>
              <a:t>Prepare the data.</a:t>
            </a:r>
          </a:p>
          <a:p>
            <a:pPr marL="514350" indent="-514350">
              <a:buFont typeface="+mj-lt"/>
              <a:buAutoNum type="arabicPeriod"/>
            </a:pPr>
            <a:r>
              <a:rPr lang="en-US" sz="2800" dirty="0"/>
              <a:t>Fit multiple logistic regression model</a:t>
            </a:r>
          </a:p>
          <a:p>
            <a:pPr marL="514350" indent="-514350">
              <a:buFont typeface="+mj-lt"/>
              <a:buAutoNum type="arabicPeriod"/>
            </a:pPr>
            <a:r>
              <a:rPr lang="en-US" sz="2800" dirty="0"/>
              <a:t>Do Stepwise regression</a:t>
            </a:r>
          </a:p>
          <a:p>
            <a:pPr marL="514350" indent="-514350">
              <a:buFont typeface="+mj-lt"/>
              <a:buAutoNum type="arabicPeriod"/>
            </a:pPr>
            <a:r>
              <a:rPr lang="en-US" sz="2800" dirty="0"/>
              <a:t>Find the best fitted model</a:t>
            </a:r>
          </a:p>
          <a:p>
            <a:pPr marL="514350" indent="-514350">
              <a:buFont typeface="+mj-lt"/>
              <a:buAutoNum type="arabicPeriod"/>
            </a:pPr>
            <a:r>
              <a:rPr lang="en-US" sz="2800" dirty="0"/>
              <a:t>Do residual Analysis</a:t>
            </a:r>
          </a:p>
          <a:p>
            <a:pPr marL="514350" indent="-514350">
              <a:buFont typeface="+mj-lt"/>
              <a:buAutoNum type="arabicPeriod"/>
            </a:pPr>
            <a:r>
              <a:rPr lang="en-US" sz="2800" dirty="0"/>
              <a:t>Predict the output of test data using final model.</a:t>
            </a:r>
          </a:p>
          <a:p>
            <a:pPr marL="514350" indent="-514350">
              <a:buFont typeface="+mj-lt"/>
              <a:buAutoNum type="arabicPeriod"/>
            </a:pPr>
            <a:r>
              <a:rPr lang="en-US" sz="2800" dirty="0"/>
              <a:t>Submit the </a:t>
            </a:r>
            <a:r>
              <a:rPr lang="en-US" sz="2800" dirty="0" err="1"/>
              <a:t>submission.csv</a:t>
            </a:r>
            <a:r>
              <a:rPr lang="en-US" sz="2800" dirty="0"/>
              <a:t> file to </a:t>
            </a:r>
            <a:r>
              <a:rPr lang="en-US" sz="2800" dirty="0" err="1"/>
              <a:t>Kaggle.com</a:t>
            </a:r>
            <a:r>
              <a:rPr lang="en-US" sz="2800" dirty="0"/>
              <a:t> for scoring.</a:t>
            </a:r>
          </a:p>
        </p:txBody>
      </p:sp>
    </p:spTree>
    <p:extLst>
      <p:ext uri="{BB962C8B-B14F-4D97-AF65-F5344CB8AC3E}">
        <p14:creationId xmlns:p14="http://schemas.microsoft.com/office/powerpoint/2010/main" val="370231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BE620-0713-42BA-BF60-7DBB7811A120}"/>
              </a:ext>
            </a:extLst>
          </p:cNvPr>
          <p:cNvPicPr>
            <a:picLocks noChangeAspect="1"/>
          </p:cNvPicPr>
          <p:nvPr/>
        </p:nvPicPr>
        <p:blipFill>
          <a:blip r:embed="rId2"/>
          <a:stretch>
            <a:fillRect/>
          </a:stretch>
        </p:blipFill>
        <p:spPr>
          <a:xfrm>
            <a:off x="2205037" y="1090612"/>
            <a:ext cx="7781925" cy="4676775"/>
          </a:xfrm>
          <a:prstGeom prst="rect">
            <a:avLst/>
          </a:prstGeom>
        </p:spPr>
      </p:pic>
    </p:spTree>
    <p:extLst>
      <p:ext uri="{BB962C8B-B14F-4D97-AF65-F5344CB8AC3E}">
        <p14:creationId xmlns:p14="http://schemas.microsoft.com/office/powerpoint/2010/main" val="24521352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B9C5C-39BA-4418-A7BB-480CB6EA3C04}"/>
              </a:ext>
            </a:extLst>
          </p:cNvPr>
          <p:cNvSpPr txBox="1"/>
          <p:nvPr/>
        </p:nvSpPr>
        <p:spPr>
          <a:xfrm>
            <a:off x="3844078" y="530087"/>
            <a:ext cx="3366052" cy="400110"/>
          </a:xfrm>
          <a:prstGeom prst="rect">
            <a:avLst/>
          </a:prstGeom>
          <a:noFill/>
        </p:spPr>
        <p:txBody>
          <a:bodyPr wrap="square" rtlCol="0">
            <a:spAutoFit/>
          </a:bodyPr>
          <a:lstStyle/>
          <a:p>
            <a:pPr algn="ctr"/>
            <a:r>
              <a:rPr lang="en-US" sz="2000" dirty="0">
                <a:latin typeface="Algerian" panose="04020705040A02060702" pitchFamily="82" charset="0"/>
              </a:rPr>
              <a:t>Our Final model</a:t>
            </a:r>
            <a:endParaRPr lang="en-UG" sz="2000" dirty="0">
              <a:latin typeface="Algerian" panose="04020705040A02060702" pitchFamily="82" charset="0"/>
            </a:endParaRPr>
          </a:p>
        </p:txBody>
      </p:sp>
      <p:pic>
        <p:nvPicPr>
          <p:cNvPr id="4" name="Picture 3">
            <a:extLst>
              <a:ext uri="{FF2B5EF4-FFF2-40B4-BE49-F238E27FC236}">
                <a16:creationId xmlns:a16="http://schemas.microsoft.com/office/drawing/2014/main" id="{1E5319A2-161D-4D9B-9246-BD2C78FB266C}"/>
              </a:ext>
            </a:extLst>
          </p:cNvPr>
          <p:cNvPicPr>
            <a:picLocks noChangeAspect="1"/>
          </p:cNvPicPr>
          <p:nvPr/>
        </p:nvPicPr>
        <p:blipFill>
          <a:blip r:embed="rId2"/>
          <a:stretch>
            <a:fillRect/>
          </a:stretch>
        </p:blipFill>
        <p:spPr>
          <a:xfrm>
            <a:off x="2547937" y="1237289"/>
            <a:ext cx="7096125" cy="3533775"/>
          </a:xfrm>
          <a:prstGeom prst="rect">
            <a:avLst/>
          </a:prstGeom>
        </p:spPr>
      </p:pic>
    </p:spTree>
    <p:extLst>
      <p:ext uri="{BB962C8B-B14F-4D97-AF65-F5344CB8AC3E}">
        <p14:creationId xmlns:p14="http://schemas.microsoft.com/office/powerpoint/2010/main" val="4131630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A9201-611D-49FF-A17D-C114985EF7C5}"/>
              </a:ext>
            </a:extLst>
          </p:cNvPr>
          <p:cNvSpPr txBox="1"/>
          <p:nvPr/>
        </p:nvSpPr>
        <p:spPr>
          <a:xfrm>
            <a:off x="3326295" y="4532244"/>
            <a:ext cx="7951305" cy="923330"/>
          </a:xfrm>
          <a:prstGeom prst="rect">
            <a:avLst/>
          </a:prstGeom>
          <a:noFill/>
        </p:spPr>
        <p:txBody>
          <a:bodyPr wrap="square" rtlCol="0">
            <a:spAutoFit/>
          </a:bodyPr>
          <a:lstStyle/>
          <a:p>
            <a:r>
              <a:rPr lang="en-US" b="1" dirty="0"/>
              <a:t>From the residuals plot we can see that the assumptions of multiple regression model are satisfied. The residuals are approximately normally distributed. There is not heteroscedastic and pattern in the residuals. Do prediction</a:t>
            </a:r>
            <a:endParaRPr lang="en-UG" b="1" dirty="0"/>
          </a:p>
        </p:txBody>
      </p:sp>
      <p:pic>
        <p:nvPicPr>
          <p:cNvPr id="2" name="Picture 1">
            <a:extLst>
              <a:ext uri="{FF2B5EF4-FFF2-40B4-BE49-F238E27FC236}">
                <a16:creationId xmlns:a16="http://schemas.microsoft.com/office/drawing/2014/main" id="{03CA3E2C-D26E-4E89-A41A-66E95DE0D37C}"/>
              </a:ext>
            </a:extLst>
          </p:cNvPr>
          <p:cNvPicPr>
            <a:picLocks noChangeAspect="1"/>
          </p:cNvPicPr>
          <p:nvPr/>
        </p:nvPicPr>
        <p:blipFill>
          <a:blip r:embed="rId2"/>
          <a:stretch>
            <a:fillRect/>
          </a:stretch>
        </p:blipFill>
        <p:spPr>
          <a:xfrm>
            <a:off x="2819400" y="413509"/>
            <a:ext cx="6553200" cy="3248025"/>
          </a:xfrm>
          <a:prstGeom prst="rect">
            <a:avLst/>
          </a:prstGeom>
        </p:spPr>
      </p:pic>
    </p:spTree>
    <p:extLst>
      <p:ext uri="{BB962C8B-B14F-4D97-AF65-F5344CB8AC3E}">
        <p14:creationId xmlns:p14="http://schemas.microsoft.com/office/powerpoint/2010/main" val="27832897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FEC84-836B-46B8-B5AC-538E3040B52A}"/>
              </a:ext>
            </a:extLst>
          </p:cNvPr>
          <p:cNvSpPr txBox="1"/>
          <p:nvPr/>
        </p:nvSpPr>
        <p:spPr>
          <a:xfrm>
            <a:off x="2107096" y="2305878"/>
            <a:ext cx="7288695" cy="984885"/>
          </a:xfrm>
          <a:prstGeom prst="rect">
            <a:avLst/>
          </a:prstGeom>
          <a:noFill/>
        </p:spPr>
        <p:txBody>
          <a:bodyPr wrap="square" rtlCol="0">
            <a:spAutoFit/>
          </a:bodyPr>
          <a:lstStyle/>
          <a:p>
            <a:r>
              <a:rPr lang="en-US" sz="4000" dirty="0">
                <a:latin typeface="Arial Black" panose="020B0A04020102020204" pitchFamily="34" charset="0"/>
              </a:rPr>
              <a:t>Kaggle</a:t>
            </a:r>
            <a:r>
              <a:rPr lang="en-US" b="1" dirty="0"/>
              <a:t> Submission</a:t>
            </a:r>
            <a:endParaRPr lang="en-UG" b="1" dirty="0"/>
          </a:p>
          <a:p>
            <a:r>
              <a:rPr lang="en-US" dirty="0"/>
              <a:t>Kaggle username is </a:t>
            </a:r>
            <a:r>
              <a:rPr lang="en-US" b="1" dirty="0"/>
              <a:t>vishal0229</a:t>
            </a:r>
            <a:r>
              <a:rPr lang="en-US" dirty="0"/>
              <a:t>. Final score is 0.47026.</a:t>
            </a:r>
            <a:endParaRPr lang="en-UG" dirty="0"/>
          </a:p>
        </p:txBody>
      </p:sp>
    </p:spTree>
    <p:extLst>
      <p:ext uri="{BB962C8B-B14F-4D97-AF65-F5344CB8AC3E}">
        <p14:creationId xmlns:p14="http://schemas.microsoft.com/office/powerpoint/2010/main" val="22354226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79167E-6 -1.85185E-6 L -4.79167E-6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4B487-2E2A-4897-9AF9-B782686E8F29}"/>
              </a:ext>
            </a:extLst>
          </p:cNvPr>
          <p:cNvSpPr txBox="1"/>
          <p:nvPr/>
        </p:nvSpPr>
        <p:spPr>
          <a:xfrm>
            <a:off x="2027582" y="2637183"/>
            <a:ext cx="7235687" cy="1446550"/>
          </a:xfrm>
          <a:prstGeom prst="rect">
            <a:avLst/>
          </a:prstGeom>
          <a:noFill/>
        </p:spPr>
        <p:txBody>
          <a:bodyPr wrap="square" rtlCol="0">
            <a:spAutoFit/>
          </a:bodyPr>
          <a:lstStyle/>
          <a:p>
            <a:pPr algn="ctr"/>
            <a:r>
              <a:rPr lang="en-US" sz="8800" dirty="0">
                <a:latin typeface="Algerian" panose="04020705040A02060702" pitchFamily="82" charset="0"/>
              </a:rPr>
              <a:t>Q&amp;A | </a:t>
            </a:r>
            <a:r>
              <a:rPr lang="en-US" sz="4400" dirty="0">
                <a:latin typeface="Algerian" panose="04020705040A02060702" pitchFamily="82" charset="0"/>
              </a:rPr>
              <a:t>Thank You</a:t>
            </a:r>
            <a:endParaRPr lang="en-UG" sz="4400" dirty="0">
              <a:latin typeface="Algerian" panose="04020705040A02060702" pitchFamily="82" charset="0"/>
            </a:endParaRPr>
          </a:p>
        </p:txBody>
      </p:sp>
    </p:spTree>
    <p:extLst>
      <p:ext uri="{BB962C8B-B14F-4D97-AF65-F5344CB8AC3E}">
        <p14:creationId xmlns:p14="http://schemas.microsoft.com/office/powerpoint/2010/main" val="31981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8.33333E-7 -4.81481E-6 L 0.125 -4.81481E-6 C 0.18099 -4.81481E-6 0.25 0.06899 0.25 0.125 L 0.25 0.25 " pathEditMode="relative" rAng="0" ptsTypes="AAAA">
                                      <p:cBhvr>
                                        <p:cTn id="6" dur="2000" fill="hold"/>
                                        <p:tgtEl>
                                          <p:spTgt spid="3"/>
                                        </p:tgtEl>
                                        <p:attrNameLst>
                                          <p:attrName>ppt_x</p:attrName>
                                          <p:attrName>ppt_y</p:attrName>
                                        </p:attrNameLst>
                                      </p:cBhvr>
                                      <p:rCtr x="1250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5D54F-1666-4785-B55E-B24D61C7C00E}"/>
              </a:ext>
            </a:extLst>
          </p:cNvPr>
          <p:cNvSpPr txBox="1"/>
          <p:nvPr/>
        </p:nvSpPr>
        <p:spPr>
          <a:xfrm>
            <a:off x="838200" y="718457"/>
            <a:ext cx="10376452" cy="923330"/>
          </a:xfrm>
          <a:prstGeom prst="rect">
            <a:avLst/>
          </a:prstGeom>
          <a:noFill/>
        </p:spPr>
        <p:txBody>
          <a:bodyPr wrap="square" rtlCol="0">
            <a:spAutoFit/>
          </a:bodyPr>
          <a:lstStyle/>
          <a:p>
            <a:pPr algn="ctr"/>
            <a:r>
              <a:rPr lang="en-US" b="1" dirty="0"/>
              <a:t>5 points. Investigate whether P(X&gt;x and Y&gt;y)=P(X&gt;x)P(Y&gt;y) by building a table and evaluating the marginal and joint probabilities</a:t>
            </a:r>
          </a:p>
          <a:p>
            <a:pPr algn="ctr"/>
            <a:r>
              <a:rPr lang="en-US" b="1" dirty="0"/>
              <a:t>We’ve built the following marginal and joint probability table first</a:t>
            </a:r>
            <a:endParaRPr lang="en-UG" b="1" dirty="0"/>
          </a:p>
        </p:txBody>
      </p:sp>
      <p:sp>
        <p:nvSpPr>
          <p:cNvPr id="4" name="Rectangle 3">
            <a:extLst>
              <a:ext uri="{FF2B5EF4-FFF2-40B4-BE49-F238E27FC236}">
                <a16:creationId xmlns:a16="http://schemas.microsoft.com/office/drawing/2014/main" id="{73E038D1-ED18-B745-9709-D3601B5F35B9}"/>
              </a:ext>
            </a:extLst>
          </p:cNvPr>
          <p:cNvSpPr/>
          <p:nvPr/>
        </p:nvSpPr>
        <p:spPr>
          <a:xfrm>
            <a:off x="2209800" y="4811486"/>
            <a:ext cx="6999514" cy="1754326"/>
          </a:xfrm>
          <a:prstGeom prst="rect">
            <a:avLst/>
          </a:prstGeom>
        </p:spPr>
        <p:txBody>
          <a:bodyPr wrap="square">
            <a:spAutoFit/>
          </a:bodyPr>
          <a:lstStyle/>
          <a:p>
            <a:r>
              <a:rPr lang="en-US" dirty="0"/>
              <a:t>From the above marginal and conditional probability table we can see that the condition holds</a:t>
            </a:r>
          </a:p>
          <a:p>
            <a:r>
              <a:rPr lang="en-US" dirty="0"/>
              <a:t> P(X&gt;x and Y&gt;y) =  </a:t>
            </a:r>
            <a:r>
              <a:rPr lang="en-US" i="1" dirty="0"/>
              <a:t># P(X&gt;x and Y&gt;y)</a:t>
            </a:r>
            <a:br>
              <a:rPr lang="en-US" dirty="0"/>
            </a:br>
            <a:r>
              <a:rPr lang="en-US" dirty="0"/>
              <a:t>3754</a:t>
            </a:r>
            <a:r>
              <a:rPr lang="en-US" b="1" dirty="0"/>
              <a:t>/</a:t>
            </a:r>
            <a:r>
              <a:rPr lang="en-US" dirty="0"/>
              <a:t>10000 </a:t>
            </a:r>
            <a:r>
              <a:rPr lang="en-US" dirty="0">
                <a:sym typeface="Wingdings" panose="05000000000000000000" pitchFamily="2" charset="2"/>
              </a:rPr>
              <a:t> </a:t>
            </a:r>
            <a:r>
              <a:rPr lang="en-US" dirty="0"/>
              <a:t>0.3754 </a:t>
            </a:r>
          </a:p>
          <a:p>
            <a:r>
              <a:rPr lang="en-US" dirty="0"/>
              <a:t>P(X&gt;x)P(Y&gt;y) =  ((5000)</a:t>
            </a:r>
            <a:r>
              <a:rPr lang="en-US" b="1" dirty="0"/>
              <a:t>/</a:t>
            </a:r>
            <a:r>
              <a:rPr lang="en-US" dirty="0"/>
              <a:t>10000)</a:t>
            </a:r>
            <a:r>
              <a:rPr lang="en-US" b="1" dirty="0"/>
              <a:t>*</a:t>
            </a:r>
            <a:r>
              <a:rPr lang="en-US" dirty="0"/>
              <a:t>(7500</a:t>
            </a:r>
            <a:r>
              <a:rPr lang="en-US" b="1" dirty="0"/>
              <a:t>/</a:t>
            </a:r>
            <a:r>
              <a:rPr lang="en-US" dirty="0"/>
              <a:t>10000)</a:t>
            </a:r>
          </a:p>
          <a:p>
            <a:r>
              <a:rPr lang="en-US" dirty="0"/>
              <a:t>0.375 are approximately equal.</a:t>
            </a:r>
          </a:p>
        </p:txBody>
      </p:sp>
      <p:pic>
        <p:nvPicPr>
          <p:cNvPr id="5" name="Picture 4">
            <a:extLst>
              <a:ext uri="{FF2B5EF4-FFF2-40B4-BE49-F238E27FC236}">
                <a16:creationId xmlns:a16="http://schemas.microsoft.com/office/drawing/2014/main" id="{B2EBD406-CC52-4A2B-909B-93B3F1B19F31}"/>
              </a:ext>
            </a:extLst>
          </p:cNvPr>
          <p:cNvPicPr>
            <a:picLocks noChangeAspect="1"/>
          </p:cNvPicPr>
          <p:nvPr/>
        </p:nvPicPr>
        <p:blipFill>
          <a:blip r:embed="rId2"/>
          <a:stretch>
            <a:fillRect/>
          </a:stretch>
        </p:blipFill>
        <p:spPr>
          <a:xfrm>
            <a:off x="1528762" y="2690812"/>
            <a:ext cx="9134475" cy="1476375"/>
          </a:xfrm>
          <a:prstGeom prst="rect">
            <a:avLst/>
          </a:prstGeom>
        </p:spPr>
      </p:pic>
    </p:spTree>
    <p:extLst>
      <p:ext uri="{BB962C8B-B14F-4D97-AF65-F5344CB8AC3E}">
        <p14:creationId xmlns:p14="http://schemas.microsoft.com/office/powerpoint/2010/main" val="2979410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E354-69D0-43C5-B6C7-347B9D41F0B3}"/>
              </a:ext>
            </a:extLst>
          </p:cNvPr>
          <p:cNvSpPr txBox="1"/>
          <p:nvPr/>
        </p:nvSpPr>
        <p:spPr>
          <a:xfrm>
            <a:off x="1057334" y="903515"/>
            <a:ext cx="10077332" cy="397031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5 points. Check to see if independence holds by using Fisher’s Exact Test and the Chi Square Test. What is the difference between the two? Which is most appropriate?</a:t>
            </a:r>
          </a:p>
          <a:p>
            <a:r>
              <a:rPr lang="en-US" b="1" dirty="0">
                <a:effectLst>
                  <a:outerShdw blurRad="38100" dist="38100" dir="2700000" algn="tl">
                    <a:srgbClr val="000000">
                      <a:alpha val="43137"/>
                    </a:srgbClr>
                  </a:outerShdw>
                </a:effectLst>
              </a:rPr>
              <a:t>We ran fisher’s exact test and chi square tests. From which we found that independence holds here. </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the null of independence of rows and columns in a contingency table with fixed marginals.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Chi-squared test tests contingency table tests and goodness-of-fit tests.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is appropriate here. Since the contingency table are fixed here in the table.</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The r code and output are on the next slides</a:t>
            </a:r>
            <a:endParaRPr lang="en-UG"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7538361"/>
      </p:ext>
    </p:extLst>
  </p:cSld>
  <p:clrMapOvr>
    <a:masterClrMapping/>
  </p:clrMapOvr>
  <mc:AlternateContent xmlns:mc="http://schemas.openxmlformats.org/markup-compatibility/2006" xmlns:p15="http://schemas.microsoft.com/office/powerpoint/2012/main">
    <mc:Choice Requires="p15">
      <p:transition spd="med" advClick="0" advTm="4000">
        <p15:prstTrans prst="peelOff"/>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D7E7C-9282-4E20-8941-C85E15A5C4FF}"/>
              </a:ext>
            </a:extLst>
          </p:cNvPr>
          <p:cNvSpPr txBox="1"/>
          <p:nvPr/>
        </p:nvSpPr>
        <p:spPr>
          <a:xfrm>
            <a:off x="2054087" y="874644"/>
            <a:ext cx="5180431" cy="4801314"/>
          </a:xfrm>
          <a:prstGeom prst="rect">
            <a:avLst/>
          </a:prstGeom>
          <a:noFill/>
        </p:spPr>
        <p:txBody>
          <a:bodyPr wrap="square" rtlCol="0">
            <a:spAutoFit/>
          </a:bodyPr>
          <a:lstStyle/>
          <a:p>
            <a:r>
              <a:rPr lang="en-US" b="1" dirty="0"/>
              <a:t>Answer:</a:t>
            </a:r>
            <a:endParaRPr lang="en-UG" b="1" dirty="0"/>
          </a:p>
          <a:p>
            <a:r>
              <a:rPr lang="en-US" b="1" dirty="0"/>
              <a:t>Fisher’s Exact Test</a:t>
            </a:r>
            <a:endParaRPr lang="en-UG" b="1" dirty="0"/>
          </a:p>
          <a:p>
            <a:pPr latinLnBrk="1"/>
            <a:r>
              <a:rPr lang="en-US" b="1" dirty="0" err="1"/>
              <a:t>fisher.test</a:t>
            </a:r>
            <a:r>
              <a:rPr lang="en-US" b="1" dirty="0"/>
              <a:t>(table(X&gt;</a:t>
            </a:r>
            <a:r>
              <a:rPr lang="en-US" b="1" dirty="0" err="1"/>
              <a:t>x,Y</a:t>
            </a:r>
            <a:r>
              <a:rPr lang="en-US" b="1" dirty="0"/>
              <a:t>&gt;y))</a:t>
            </a:r>
            <a:endParaRPr lang="en-UG" b="1" dirty="0"/>
          </a:p>
          <a:p>
            <a:pPr latinLnBrk="1"/>
            <a:r>
              <a:rPr lang="en-US" b="1" dirty="0"/>
              <a:t>## </a:t>
            </a:r>
            <a:br>
              <a:rPr lang="en-US" b="1" dirty="0"/>
            </a:br>
            <a:r>
              <a:rPr lang="en-US" b="1" dirty="0"/>
              <a:t>##  Fisher's Exact Test for Count Data</a:t>
            </a:r>
            <a:br>
              <a:rPr lang="en-US" b="1" dirty="0"/>
            </a:br>
            <a:r>
              <a:rPr lang="en-US" b="1" dirty="0"/>
              <a:t>## </a:t>
            </a:r>
            <a:br>
              <a:rPr lang="en-US" b="1" dirty="0"/>
            </a:br>
            <a:r>
              <a:rPr lang="en-US" b="1" dirty="0"/>
              <a:t>## data:  table(X &gt; x, Y &gt; y)</a:t>
            </a:r>
            <a:br>
              <a:rPr lang="en-US" b="1" dirty="0"/>
            </a:br>
            <a:r>
              <a:rPr lang="en-US" b="1" dirty="0"/>
              <a:t>## p-value = 0.8716</a:t>
            </a:r>
            <a:br>
              <a:rPr lang="en-US" b="1" dirty="0"/>
            </a:br>
            <a:r>
              <a:rPr lang="en-US" b="1" dirty="0"/>
              <a:t>## alternative hypothesis: true odds ratio is </a:t>
            </a:r>
          </a:p>
          <a:p>
            <a:pPr latinLnBrk="1"/>
            <a:r>
              <a:rPr lang="en-US" b="1" dirty="0"/>
              <a:t>not equal to 1</a:t>
            </a:r>
            <a:br>
              <a:rPr lang="en-US" b="1" dirty="0"/>
            </a:br>
            <a:r>
              <a:rPr lang="en-US" b="1" dirty="0"/>
              <a:t>## 95 percent confidence interval:</a:t>
            </a:r>
            <a:br>
              <a:rPr lang="en-US" b="1" dirty="0"/>
            </a:br>
            <a:r>
              <a:rPr lang="en-US" b="1" dirty="0"/>
              <a:t>##  0.9202847 1.1052820## sample estimates:</a:t>
            </a:r>
            <a:br>
              <a:rPr lang="en-US" b="1" dirty="0"/>
            </a:br>
            <a:r>
              <a:rPr lang="en-US" b="1" dirty="0"/>
              <a:t>## odds ratio </a:t>
            </a:r>
            <a:br>
              <a:rPr lang="en-US" b="1" dirty="0"/>
            </a:br>
            <a:r>
              <a:rPr lang="en-US" b="1" dirty="0"/>
              <a:t>##    1.00857</a:t>
            </a:r>
            <a:endParaRPr lang="en-UG" b="1" dirty="0"/>
          </a:p>
          <a:p>
            <a:r>
              <a:rPr lang="en-US" b="1" dirty="0"/>
              <a:t>The p-value is greater than zero we reject the null hypothesis. Two events are independent.</a:t>
            </a:r>
            <a:endParaRPr lang="en-UG" b="1" dirty="0"/>
          </a:p>
          <a:p>
            <a:r>
              <a:rPr lang="en-US" b="1" dirty="0"/>
              <a:t>The Chi Square Test</a:t>
            </a:r>
            <a:endParaRPr lang="en-UG" b="1" dirty="0"/>
          </a:p>
        </p:txBody>
      </p:sp>
      <p:pic>
        <p:nvPicPr>
          <p:cNvPr id="3" name="Picture 2">
            <a:extLst>
              <a:ext uri="{FF2B5EF4-FFF2-40B4-BE49-F238E27FC236}">
                <a16:creationId xmlns:a16="http://schemas.microsoft.com/office/drawing/2014/main" id="{1B41A5AD-9019-4A1A-A983-D8E315C91392}"/>
              </a:ext>
            </a:extLst>
          </p:cNvPr>
          <p:cNvPicPr>
            <a:picLocks noChangeAspect="1"/>
          </p:cNvPicPr>
          <p:nvPr/>
        </p:nvPicPr>
        <p:blipFill>
          <a:blip r:embed="rId2"/>
          <a:stretch>
            <a:fillRect/>
          </a:stretch>
        </p:blipFill>
        <p:spPr>
          <a:xfrm>
            <a:off x="6973981" y="983596"/>
            <a:ext cx="5048250" cy="2981325"/>
          </a:xfrm>
          <a:prstGeom prst="rect">
            <a:avLst/>
          </a:prstGeom>
        </p:spPr>
      </p:pic>
    </p:spTree>
    <p:extLst>
      <p:ext uri="{BB962C8B-B14F-4D97-AF65-F5344CB8AC3E}">
        <p14:creationId xmlns:p14="http://schemas.microsoft.com/office/powerpoint/2010/main" val="16366157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BE46C-B574-46A1-A1F5-07BB8F1BEF08}"/>
              </a:ext>
            </a:extLst>
          </p:cNvPr>
          <p:cNvSpPr txBox="1"/>
          <p:nvPr/>
        </p:nvSpPr>
        <p:spPr>
          <a:xfrm>
            <a:off x="655320" y="2644518"/>
            <a:ext cx="9013052" cy="3327251"/>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r>
              <a:rPr lang="en-US" sz="1600" b="1" dirty="0"/>
              <a:t>The Chi Square Test</a:t>
            </a:r>
          </a:p>
          <a:p>
            <a:pPr indent="-228600" defTabSz="914400">
              <a:lnSpc>
                <a:spcPct val="90000"/>
              </a:lnSpc>
              <a:spcAft>
                <a:spcPts val="600"/>
              </a:spcAft>
              <a:buFont typeface="Arial" panose="020B0604020202020204" pitchFamily="34" charset="0"/>
              <a:buChar char="•"/>
            </a:pPr>
            <a:r>
              <a:rPr lang="en-US" sz="1600" b="1" dirty="0" err="1"/>
              <a:t>chisq.test</a:t>
            </a:r>
            <a:r>
              <a:rPr lang="en-US" sz="1600" b="1" dirty="0"/>
              <a:t>(table(X&gt;</a:t>
            </a:r>
            <a:r>
              <a:rPr lang="en-US" sz="1600" b="1" dirty="0" err="1"/>
              <a:t>x,Y</a:t>
            </a:r>
            <a:r>
              <a:rPr lang="en-US" sz="1600" b="1" dirty="0"/>
              <a:t>&gt;y))</a:t>
            </a:r>
          </a:p>
          <a:p>
            <a:pPr indent="-228600" defTabSz="914400">
              <a:lnSpc>
                <a:spcPct val="90000"/>
              </a:lnSpc>
              <a:spcAft>
                <a:spcPts val="600"/>
              </a:spcAft>
              <a:buFont typeface="Arial" panose="020B0604020202020204" pitchFamily="34" charset="0"/>
              <a:buChar char="•"/>
            </a:pPr>
            <a:r>
              <a:rPr lang="en-US" sz="1600" b="1" dirty="0"/>
              <a:t>## </a:t>
            </a:r>
            <a:br>
              <a:rPr lang="en-US" sz="1600" b="1" dirty="0"/>
            </a:br>
            <a:r>
              <a:rPr lang="en-US" sz="1600" b="1" dirty="0"/>
              <a:t>##  Pearson's Chi-squared test with Yates' continuity correction</a:t>
            </a:r>
            <a:br>
              <a:rPr lang="en-US" sz="1600" b="1" dirty="0"/>
            </a:br>
            <a:r>
              <a:rPr lang="en-US" sz="1600" b="1" dirty="0"/>
              <a:t>## </a:t>
            </a:r>
            <a:br>
              <a:rPr lang="en-US" sz="1600" b="1" dirty="0"/>
            </a:br>
            <a:r>
              <a:rPr lang="en-US" sz="1600" b="1" dirty="0"/>
              <a:t>## data:  table(X &gt; x, Y &gt; y)</a:t>
            </a:r>
            <a:br>
              <a:rPr lang="en-US" sz="1600" b="1" dirty="0"/>
            </a:br>
            <a:r>
              <a:rPr lang="en-US" sz="1600" b="1" dirty="0"/>
              <a:t>## X-squared = 0.026133, df = 1, p-value = 0.8716</a:t>
            </a:r>
          </a:p>
          <a:p>
            <a:pPr indent="-228600" defTabSz="914400">
              <a:lnSpc>
                <a:spcPct val="90000"/>
              </a:lnSpc>
              <a:spcAft>
                <a:spcPts val="600"/>
              </a:spcAft>
              <a:buFont typeface="Arial" panose="020B0604020202020204" pitchFamily="34" charset="0"/>
              <a:buChar char="•"/>
            </a:pPr>
            <a:r>
              <a:rPr lang="en-US" sz="1600" b="1" dirty="0"/>
              <a:t>The p-value is greeter than zero we reject the null hypothesis. Two events are independent.</a:t>
            </a:r>
          </a:p>
          <a:p>
            <a:pPr indent="-228600" defTabSz="914400">
              <a:lnSpc>
                <a:spcPct val="90000"/>
              </a:lnSpc>
              <a:spcAft>
                <a:spcPts val="600"/>
              </a:spcAft>
              <a:buFont typeface="Arial" panose="020B0604020202020204" pitchFamily="34" charset="0"/>
              <a:buChar char="•"/>
            </a:pPr>
            <a:r>
              <a:rPr lang="en-US" sz="1600" b="1" dirty="0"/>
              <a:t>Fisher’s exact test the null of independence of rows and columns in a contingency table with fixed marginals.</a:t>
            </a:r>
          </a:p>
          <a:p>
            <a:pPr indent="-228600" defTabSz="914400">
              <a:lnSpc>
                <a:spcPct val="90000"/>
              </a:lnSpc>
              <a:spcAft>
                <a:spcPts val="600"/>
              </a:spcAft>
              <a:buFont typeface="Arial" panose="020B0604020202020204" pitchFamily="34" charset="0"/>
              <a:buChar char="•"/>
            </a:pPr>
            <a:r>
              <a:rPr lang="en-US" sz="1600" b="1" dirty="0"/>
              <a:t>Chi-squared test tests contingency table tests and goodness-of-fit tests.</a:t>
            </a:r>
          </a:p>
          <a:p>
            <a:pPr indent="-228600" defTabSz="914400">
              <a:lnSpc>
                <a:spcPct val="90000"/>
              </a:lnSpc>
              <a:spcAft>
                <a:spcPts val="600"/>
              </a:spcAft>
              <a:buFont typeface="Arial" panose="020B0604020202020204" pitchFamily="34" charset="0"/>
              <a:buChar char="•"/>
            </a:pPr>
            <a:r>
              <a:rPr lang="en-US" sz="1600" b="1" dirty="0"/>
              <a:t>Fisher’s exact test is appropriate here. Since the contingency table are fixed here in the table.</a:t>
            </a:r>
          </a:p>
        </p:txBody>
      </p:sp>
      <p:sp>
        <p:nvSpPr>
          <p:cNvPr id="3" name="Rectangle 2">
            <a:extLst>
              <a:ext uri="{FF2B5EF4-FFF2-40B4-BE49-F238E27FC236}">
                <a16:creationId xmlns:a16="http://schemas.microsoft.com/office/drawing/2014/main" id="{63D0DCA6-F4FA-4FDB-926E-256B3BEFC61E}"/>
              </a:ext>
            </a:extLst>
          </p:cNvPr>
          <p:cNvSpPr/>
          <p:nvPr/>
        </p:nvSpPr>
        <p:spPr>
          <a:xfrm>
            <a:off x="655319" y="6052522"/>
            <a:ext cx="8337941" cy="646331"/>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p-value is greater than zero we don’t reject the null hypothesis. Two events are independent.</a:t>
            </a:r>
          </a:p>
        </p:txBody>
      </p:sp>
    </p:spTree>
    <p:extLst>
      <p:ext uri="{BB962C8B-B14F-4D97-AF65-F5344CB8AC3E}">
        <p14:creationId xmlns:p14="http://schemas.microsoft.com/office/powerpoint/2010/main" val="213260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D0942-EA4C-4587-8F9F-24E0AEF5AE13}"/>
              </a:ext>
            </a:extLst>
          </p:cNvPr>
          <p:cNvSpPr txBox="1"/>
          <p:nvPr/>
        </p:nvSpPr>
        <p:spPr>
          <a:xfrm>
            <a:off x="3962400" y="490331"/>
            <a:ext cx="3008243" cy="523220"/>
          </a:xfrm>
          <a:prstGeom prst="rect">
            <a:avLst/>
          </a:prstGeom>
          <a:noFill/>
        </p:spPr>
        <p:txBody>
          <a:bodyPr wrap="square" rtlCol="0">
            <a:spAutoFit/>
          </a:bodyPr>
          <a:lstStyle/>
          <a:p>
            <a:pPr algn="ctr"/>
            <a:r>
              <a:rPr lang="en-US" sz="2800" b="1" dirty="0">
                <a:latin typeface="Algerian" panose="04020705040A02060702" pitchFamily="82" charset="0"/>
              </a:rPr>
              <a:t>Problem 2</a:t>
            </a:r>
            <a:endParaRPr lang="en-UG" sz="2800" b="1" dirty="0">
              <a:latin typeface="Algerian" panose="04020705040A02060702" pitchFamily="82" charset="0"/>
            </a:endParaRPr>
          </a:p>
        </p:txBody>
      </p:sp>
      <p:sp>
        <p:nvSpPr>
          <p:cNvPr id="3" name="TextBox 2">
            <a:extLst>
              <a:ext uri="{FF2B5EF4-FFF2-40B4-BE49-F238E27FC236}">
                <a16:creationId xmlns:a16="http://schemas.microsoft.com/office/drawing/2014/main" id="{444F20A6-E45C-43D3-8C19-24589457FB58}"/>
              </a:ext>
            </a:extLst>
          </p:cNvPr>
          <p:cNvSpPr txBox="1"/>
          <p:nvPr/>
        </p:nvSpPr>
        <p:spPr>
          <a:xfrm>
            <a:off x="1563757" y="1881809"/>
            <a:ext cx="8388626" cy="1200329"/>
          </a:xfrm>
          <a:prstGeom prst="rect">
            <a:avLst/>
          </a:prstGeom>
          <a:noFill/>
        </p:spPr>
        <p:txBody>
          <a:bodyPr wrap="square" rtlCol="0">
            <a:spAutoFit/>
          </a:bodyPr>
          <a:lstStyle/>
          <a:p>
            <a:r>
              <a:rPr lang="en-US" dirty="0"/>
              <a:t>You are to register for Kaggle.com (free) and compete in the House Prices: Advanced Regression Techniques competition. </a:t>
            </a:r>
            <a:r>
              <a:rPr lang="en-US" dirty="0">
                <a:hlinkClick r:id="rId2"/>
              </a:rPr>
              <a:t>https://www.kaggle.com/c/house-prices-advanced-regression-techniques</a:t>
            </a:r>
            <a:r>
              <a:rPr lang="en-US" dirty="0"/>
              <a:t> . I want you to do the following.</a:t>
            </a:r>
            <a:endParaRPr lang="en-UG" dirty="0"/>
          </a:p>
          <a:p>
            <a:r>
              <a:rPr lang="en-US" dirty="0"/>
              <a:t>Load the libraries</a:t>
            </a:r>
            <a:endParaRPr lang="en-UG" dirty="0"/>
          </a:p>
        </p:txBody>
      </p:sp>
    </p:spTree>
    <p:extLst>
      <p:ext uri="{BB962C8B-B14F-4D97-AF65-F5344CB8AC3E}">
        <p14:creationId xmlns:p14="http://schemas.microsoft.com/office/powerpoint/2010/main" val="105975890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gtEl>
                                        <p:attrNameLst>
                                          <p:attrName>style.color</p:attrName>
                                        </p:attrNameLst>
                                      </p:cBhvr>
                                      <p:to>
                                        <p:clrVal>
                                          <a:schemeClr val="accent2"/>
                                        </p:clrVal>
                                      </p:to>
                                    </p:set>
                                    <p:set>
                                      <p:cBhvr>
                                        <p:cTn id="12" dur="500" fill="hold"/>
                                        <p:tgtEl>
                                          <p:spTgt spid="3"/>
                                        </p:tgtEl>
                                        <p:attrNameLst>
                                          <p:attrName>fillcolor</p:attrName>
                                        </p:attrNameLst>
                                      </p:cBhvr>
                                      <p:to>
                                        <p:clrVal>
                                          <a:schemeClr val="accent2"/>
                                        </p:clrVal>
                                      </p:to>
                                    </p:set>
                                    <p:set>
                                      <p:cBhvr>
                                        <p:cTn id="13"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AD5F5-B1F2-4D85-B257-10348CC8C4FA}"/>
              </a:ext>
            </a:extLst>
          </p:cNvPr>
          <p:cNvSpPr txBox="1"/>
          <p:nvPr/>
        </p:nvSpPr>
        <p:spPr>
          <a:xfrm>
            <a:off x="640080" y="595293"/>
            <a:ext cx="5676637" cy="3463951"/>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a:t>5 points. Descriptive and Inferential Statistics.</a:t>
            </a:r>
          </a:p>
          <a:p>
            <a:pPr indent="-228600" defTabSz="914400">
              <a:lnSpc>
                <a:spcPct val="90000"/>
              </a:lnSpc>
              <a:spcAft>
                <a:spcPts val="600"/>
              </a:spcAft>
              <a:buFont typeface="Arial" panose="020B0604020202020204" pitchFamily="34" charset="0"/>
              <a:buChar char="•"/>
            </a:pPr>
            <a:r>
              <a:rPr lang="en-US"/>
              <a:t>Provide univariate descriptive statistics and appropriate plots for the training data set.</a:t>
            </a:r>
          </a:p>
          <a:p>
            <a:pPr indent="-228600" defTabSz="914400">
              <a:lnSpc>
                <a:spcPct val="90000"/>
              </a:lnSpc>
              <a:spcAft>
                <a:spcPts val="600"/>
              </a:spcAft>
              <a:buFont typeface="Arial" panose="020B0604020202020204" pitchFamily="34" charset="0"/>
              <a:buChar char="•"/>
            </a:pPr>
            <a:r>
              <a:rPr lang="en-US"/>
              <a:t>Provide a scatter-plot matrix for at least two of the independent variables and the dependent variable.x</a:t>
            </a:r>
          </a:p>
          <a:p>
            <a:pPr indent="-228600" defTabSz="914400">
              <a:lnSpc>
                <a:spcPct val="90000"/>
              </a:lnSpc>
              <a:spcAft>
                <a:spcPts val="600"/>
              </a:spcAft>
              <a:buFont typeface="Arial" panose="020B0604020202020204" pitchFamily="34" charset="0"/>
              <a:buChar char="•"/>
            </a:pPr>
            <a:r>
              <a:rPr lang="en-US"/>
              <a:t>Derive a correlation matrix for any three quantitative variables in the data-set.</a:t>
            </a:r>
          </a:p>
          <a:p>
            <a:pPr indent="-228600" defTabSz="914400">
              <a:lnSpc>
                <a:spcPct val="90000"/>
              </a:lnSpc>
              <a:spcAft>
                <a:spcPts val="600"/>
              </a:spcAft>
              <a:buFont typeface="Arial" panose="020B0604020202020204" pitchFamily="34" charset="0"/>
              <a:buChar char="•"/>
            </a:pPr>
            <a:r>
              <a:rPr lang="en-US"/>
              <a:t>Discuss the meaning of your analysis. Would you be worried about family-wise error? Why or why not?</a:t>
            </a:r>
          </a:p>
        </p:txBody>
      </p:sp>
    </p:spTree>
    <p:extLst>
      <p:ext uri="{BB962C8B-B14F-4D97-AF65-F5344CB8AC3E}">
        <p14:creationId xmlns:p14="http://schemas.microsoft.com/office/powerpoint/2010/main" val="192482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1A6E5F-8A17-4E8D-A2E5-CFF9DBF0BDD7}"/>
              </a:ext>
            </a:extLst>
          </p:cNvPr>
          <p:cNvSpPr txBox="1"/>
          <p:nvPr/>
        </p:nvSpPr>
        <p:spPr>
          <a:xfrm>
            <a:off x="3786187" y="4691270"/>
            <a:ext cx="4854230" cy="1477328"/>
          </a:xfrm>
          <a:prstGeom prst="rect">
            <a:avLst/>
          </a:prstGeom>
          <a:noFill/>
        </p:spPr>
        <p:txBody>
          <a:bodyPr wrap="square" rtlCol="0">
            <a:spAutoFit/>
          </a:bodyPr>
          <a:lstStyle/>
          <a:p>
            <a:pPr algn="ctr"/>
            <a:r>
              <a:rPr lang="en-US" dirty="0"/>
              <a:t>Using </a:t>
            </a:r>
            <a:r>
              <a:rPr lang="en-US" dirty="0" err="1"/>
              <a:t>plot_missing</a:t>
            </a:r>
            <a:r>
              <a:rPr lang="en-US" dirty="0"/>
              <a:t> function from </a:t>
            </a:r>
            <a:r>
              <a:rPr lang="en-US" dirty="0" err="1"/>
              <a:t>DataExplorer</a:t>
            </a:r>
            <a:r>
              <a:rPr lang="en-US" dirty="0"/>
              <a:t> package to see the missing values for each individual columns and what is the missing data profile.</a:t>
            </a:r>
          </a:p>
          <a:p>
            <a:pPr algn="ctr"/>
            <a:endParaRPr lang="en-UG" b="1" dirty="0"/>
          </a:p>
        </p:txBody>
      </p:sp>
      <p:pic>
        <p:nvPicPr>
          <p:cNvPr id="2" name="Picture 1">
            <a:extLst>
              <a:ext uri="{FF2B5EF4-FFF2-40B4-BE49-F238E27FC236}">
                <a16:creationId xmlns:a16="http://schemas.microsoft.com/office/drawing/2014/main" id="{1FA38809-40B0-47D8-AEED-AFCFF6E128A3}"/>
              </a:ext>
            </a:extLst>
          </p:cNvPr>
          <p:cNvPicPr>
            <a:picLocks noChangeAspect="1"/>
          </p:cNvPicPr>
          <p:nvPr/>
        </p:nvPicPr>
        <p:blipFill>
          <a:blip r:embed="rId2"/>
          <a:stretch>
            <a:fillRect/>
          </a:stretch>
        </p:blipFill>
        <p:spPr>
          <a:xfrm>
            <a:off x="2405062" y="327216"/>
            <a:ext cx="7381875" cy="4267200"/>
          </a:xfrm>
          <a:prstGeom prst="rect">
            <a:avLst/>
          </a:prstGeom>
        </p:spPr>
      </p:pic>
    </p:spTree>
    <p:extLst>
      <p:ext uri="{BB962C8B-B14F-4D97-AF65-F5344CB8AC3E}">
        <p14:creationId xmlns:p14="http://schemas.microsoft.com/office/powerpoint/2010/main" val="67123009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1233</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Agency FB</vt:lpstr>
      <vt:lpstr>Algerian</vt:lpstr>
      <vt:lpstr>Arial</vt:lpstr>
      <vt:lpstr>Arial Black</vt:lpstr>
      <vt:lpstr>Cambria</vt:lpstr>
      <vt:lpstr>Trebuchet MS</vt:lpstr>
      <vt:lpstr>Wingdings 3</vt:lpstr>
      <vt:lpstr>Facet</vt:lpstr>
      <vt:lpstr>COMPUTATIONL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COMPUTATIONL MATHEMATICS</dc:title>
  <dc:creator>Smriti Malhotra</dc:creator>
  <cp:lastModifiedBy>Smriti Malhotra</cp:lastModifiedBy>
  <cp:revision>4</cp:revision>
  <dcterms:created xsi:type="dcterms:W3CDTF">2019-12-15T22:36:32Z</dcterms:created>
  <dcterms:modified xsi:type="dcterms:W3CDTF">2019-12-15T22:53:35Z</dcterms:modified>
</cp:coreProperties>
</file>