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E300B53-2BC8-46B8-9E9F-B6C43BE0EF32}"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13D4D-1656-4572-8487-7A6580466343}" type="slidenum">
              <a:rPr lang="en-IN" smtClean="0"/>
              <a:t>‹#›</a:t>
            </a:fld>
            <a:endParaRPr lang="en-IN"/>
          </a:p>
        </p:txBody>
      </p:sp>
    </p:spTree>
    <p:extLst>
      <p:ext uri="{BB962C8B-B14F-4D97-AF65-F5344CB8AC3E}">
        <p14:creationId xmlns:p14="http://schemas.microsoft.com/office/powerpoint/2010/main" val="4167938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300B53-2BC8-46B8-9E9F-B6C43BE0EF32}"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13D4D-1656-4572-8487-7A6580466343}" type="slidenum">
              <a:rPr lang="en-IN" smtClean="0"/>
              <a:t>‹#›</a:t>
            </a:fld>
            <a:endParaRPr lang="en-IN"/>
          </a:p>
        </p:txBody>
      </p:sp>
    </p:spTree>
    <p:extLst>
      <p:ext uri="{BB962C8B-B14F-4D97-AF65-F5344CB8AC3E}">
        <p14:creationId xmlns:p14="http://schemas.microsoft.com/office/powerpoint/2010/main" val="1084619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300B53-2BC8-46B8-9E9F-B6C43BE0EF32}"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13D4D-1656-4572-8487-7A6580466343}" type="slidenum">
              <a:rPr lang="en-IN" smtClean="0"/>
              <a:t>‹#›</a:t>
            </a:fld>
            <a:endParaRPr lang="en-IN"/>
          </a:p>
        </p:txBody>
      </p:sp>
    </p:spTree>
    <p:extLst>
      <p:ext uri="{BB962C8B-B14F-4D97-AF65-F5344CB8AC3E}">
        <p14:creationId xmlns:p14="http://schemas.microsoft.com/office/powerpoint/2010/main" val="385872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300B53-2BC8-46B8-9E9F-B6C43BE0EF32}"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13D4D-1656-4572-8487-7A6580466343}" type="slidenum">
              <a:rPr lang="en-IN" smtClean="0"/>
              <a:t>‹#›</a:t>
            </a:fld>
            <a:endParaRPr lang="en-IN"/>
          </a:p>
        </p:txBody>
      </p:sp>
    </p:spTree>
    <p:extLst>
      <p:ext uri="{BB962C8B-B14F-4D97-AF65-F5344CB8AC3E}">
        <p14:creationId xmlns:p14="http://schemas.microsoft.com/office/powerpoint/2010/main" val="3525868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300B53-2BC8-46B8-9E9F-B6C43BE0EF32}" type="datetimeFigureOut">
              <a:rPr lang="en-IN" smtClean="0"/>
              <a:t>22-08-2023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13D4D-1656-4572-8487-7A6580466343}" type="slidenum">
              <a:rPr lang="en-IN" smtClean="0"/>
              <a:t>‹#›</a:t>
            </a:fld>
            <a:endParaRPr lang="en-IN"/>
          </a:p>
        </p:txBody>
      </p:sp>
    </p:spTree>
    <p:extLst>
      <p:ext uri="{BB962C8B-B14F-4D97-AF65-F5344CB8AC3E}">
        <p14:creationId xmlns:p14="http://schemas.microsoft.com/office/powerpoint/2010/main" val="114489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E300B53-2BC8-46B8-9E9F-B6C43BE0EF32}" type="datetimeFigureOut">
              <a:rPr lang="en-IN" smtClean="0"/>
              <a:t>22-08-2023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13D4D-1656-4572-8487-7A6580466343}" type="slidenum">
              <a:rPr lang="en-IN" smtClean="0"/>
              <a:t>‹#›</a:t>
            </a:fld>
            <a:endParaRPr lang="en-IN"/>
          </a:p>
        </p:txBody>
      </p:sp>
    </p:spTree>
    <p:extLst>
      <p:ext uri="{BB962C8B-B14F-4D97-AF65-F5344CB8AC3E}">
        <p14:creationId xmlns:p14="http://schemas.microsoft.com/office/powerpoint/2010/main" val="263759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E300B53-2BC8-46B8-9E9F-B6C43BE0EF32}" type="datetimeFigureOut">
              <a:rPr lang="en-IN" smtClean="0"/>
              <a:t>22-08-2023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E13D4D-1656-4572-8487-7A6580466343}" type="slidenum">
              <a:rPr lang="en-IN" smtClean="0"/>
              <a:t>‹#›</a:t>
            </a:fld>
            <a:endParaRPr lang="en-IN"/>
          </a:p>
        </p:txBody>
      </p:sp>
    </p:spTree>
    <p:extLst>
      <p:ext uri="{BB962C8B-B14F-4D97-AF65-F5344CB8AC3E}">
        <p14:creationId xmlns:p14="http://schemas.microsoft.com/office/powerpoint/2010/main" val="1569304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E300B53-2BC8-46B8-9E9F-B6C43BE0EF32}" type="datetimeFigureOut">
              <a:rPr lang="en-IN" smtClean="0"/>
              <a:t>22-08-2023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E13D4D-1656-4572-8487-7A6580466343}" type="slidenum">
              <a:rPr lang="en-IN" smtClean="0"/>
              <a:t>‹#›</a:t>
            </a:fld>
            <a:endParaRPr lang="en-IN"/>
          </a:p>
        </p:txBody>
      </p:sp>
    </p:spTree>
    <p:extLst>
      <p:ext uri="{BB962C8B-B14F-4D97-AF65-F5344CB8AC3E}">
        <p14:creationId xmlns:p14="http://schemas.microsoft.com/office/powerpoint/2010/main" val="3501599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300B53-2BC8-46B8-9E9F-B6C43BE0EF32}" type="datetimeFigureOut">
              <a:rPr lang="en-IN" smtClean="0"/>
              <a:t>22-08-2023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E13D4D-1656-4572-8487-7A6580466343}" type="slidenum">
              <a:rPr lang="en-IN" smtClean="0"/>
              <a:t>‹#›</a:t>
            </a:fld>
            <a:endParaRPr lang="en-IN"/>
          </a:p>
        </p:txBody>
      </p:sp>
    </p:spTree>
    <p:extLst>
      <p:ext uri="{BB962C8B-B14F-4D97-AF65-F5344CB8AC3E}">
        <p14:creationId xmlns:p14="http://schemas.microsoft.com/office/powerpoint/2010/main" val="36699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300B53-2BC8-46B8-9E9F-B6C43BE0EF32}" type="datetimeFigureOut">
              <a:rPr lang="en-IN" smtClean="0"/>
              <a:t>22-08-2023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13D4D-1656-4572-8487-7A6580466343}" type="slidenum">
              <a:rPr lang="en-IN" smtClean="0"/>
              <a:t>‹#›</a:t>
            </a:fld>
            <a:endParaRPr lang="en-IN"/>
          </a:p>
        </p:txBody>
      </p:sp>
    </p:spTree>
    <p:extLst>
      <p:ext uri="{BB962C8B-B14F-4D97-AF65-F5344CB8AC3E}">
        <p14:creationId xmlns:p14="http://schemas.microsoft.com/office/powerpoint/2010/main" val="2583074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300B53-2BC8-46B8-9E9F-B6C43BE0EF32}" type="datetimeFigureOut">
              <a:rPr lang="en-IN" smtClean="0"/>
              <a:t>22-08-2023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13D4D-1656-4572-8487-7A6580466343}" type="slidenum">
              <a:rPr lang="en-IN" smtClean="0"/>
              <a:t>‹#›</a:t>
            </a:fld>
            <a:endParaRPr lang="en-IN"/>
          </a:p>
        </p:txBody>
      </p:sp>
    </p:spTree>
    <p:extLst>
      <p:ext uri="{BB962C8B-B14F-4D97-AF65-F5344CB8AC3E}">
        <p14:creationId xmlns:p14="http://schemas.microsoft.com/office/powerpoint/2010/main" val="228177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00B53-2BC8-46B8-9E9F-B6C43BE0EF32}" type="datetimeFigureOut">
              <a:rPr lang="en-IN" smtClean="0"/>
              <a:t>22-08-2023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13D4D-1656-4572-8487-7A6580466343}" type="slidenum">
              <a:rPr lang="en-IN" smtClean="0"/>
              <a:t>‹#›</a:t>
            </a:fld>
            <a:endParaRPr lang="en-IN"/>
          </a:p>
        </p:txBody>
      </p:sp>
    </p:spTree>
    <p:extLst>
      <p:ext uri="{BB962C8B-B14F-4D97-AF65-F5344CB8AC3E}">
        <p14:creationId xmlns:p14="http://schemas.microsoft.com/office/powerpoint/2010/main" val="201313664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www.productplan.com/learn/guide-to-product-strategy/"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67402" y="334108"/>
            <a:ext cx="6523892" cy="369332"/>
          </a:xfrm>
          <a:prstGeom prst="rect">
            <a:avLst/>
          </a:prstGeom>
          <a:noFill/>
        </p:spPr>
        <p:txBody>
          <a:bodyPr wrap="square" rtlCol="0">
            <a:spAutoFit/>
          </a:bodyPr>
          <a:lstStyle/>
          <a:p>
            <a:r>
              <a:rPr lang="en-IN" dirty="0" smtClean="0"/>
              <a:t>Interview Preparation Points for </a:t>
            </a:r>
            <a:r>
              <a:rPr lang="en-IN" dirty="0" smtClean="0"/>
              <a:t>Requirement </a:t>
            </a:r>
            <a:r>
              <a:rPr lang="en-IN" dirty="0" smtClean="0"/>
              <a:t>Engineering</a:t>
            </a:r>
            <a:endParaRPr lang="en-IN" dirty="0"/>
          </a:p>
        </p:txBody>
      </p:sp>
      <p:sp>
        <p:nvSpPr>
          <p:cNvPr id="5" name="TextBox 4"/>
          <p:cNvSpPr txBox="1"/>
          <p:nvPr/>
        </p:nvSpPr>
        <p:spPr>
          <a:xfrm>
            <a:off x="756137" y="1951892"/>
            <a:ext cx="4422531" cy="3262432"/>
          </a:xfrm>
          <a:prstGeom prst="rect">
            <a:avLst/>
          </a:prstGeom>
          <a:noFill/>
        </p:spPr>
        <p:txBody>
          <a:bodyPr wrap="square" rtlCol="0">
            <a:spAutoFit/>
          </a:bodyPr>
          <a:lstStyle/>
          <a:p>
            <a:pPr algn="ctr"/>
            <a:r>
              <a:rPr lang="en-IN" b="1" u="sng" dirty="0" smtClean="0"/>
              <a:t>System Side</a:t>
            </a:r>
          </a:p>
          <a:p>
            <a:pPr algn="ctr"/>
            <a:endParaRPr lang="en-IN" b="1" u="sng" dirty="0" smtClean="0"/>
          </a:p>
          <a:p>
            <a:pPr marL="342900" indent="-342900">
              <a:buFont typeface="+mj-lt"/>
              <a:buAutoNum type="arabicPeriod"/>
            </a:pPr>
            <a:r>
              <a:rPr lang="en-IN" sz="1600" dirty="0" smtClean="0"/>
              <a:t>ASPICE Module (V cycle)</a:t>
            </a:r>
          </a:p>
          <a:p>
            <a:pPr marL="342900" indent="-342900">
              <a:buFont typeface="+mj-lt"/>
              <a:buAutoNum type="arabicPeriod"/>
            </a:pPr>
            <a:r>
              <a:rPr lang="en-IN" sz="1600" dirty="0" smtClean="0"/>
              <a:t>SDLC (Software Development Life Cycle)</a:t>
            </a:r>
          </a:p>
          <a:p>
            <a:pPr marL="342900" indent="-342900">
              <a:buFont typeface="+mj-lt"/>
              <a:buAutoNum type="arabicPeriod"/>
            </a:pPr>
            <a:r>
              <a:rPr lang="en-IN" sz="1600" dirty="0" smtClean="0"/>
              <a:t>SYS5</a:t>
            </a:r>
          </a:p>
          <a:p>
            <a:pPr marL="342900" indent="-342900">
              <a:buFont typeface="+mj-lt"/>
              <a:buAutoNum type="arabicPeriod"/>
            </a:pPr>
            <a:r>
              <a:rPr lang="en-IN" sz="1600" dirty="0" smtClean="0"/>
              <a:t>ALM</a:t>
            </a:r>
          </a:p>
          <a:p>
            <a:pPr marL="342900" indent="-342900">
              <a:buFont typeface="+mj-lt"/>
              <a:buAutoNum type="arabicPeriod"/>
            </a:pPr>
            <a:r>
              <a:rPr lang="en-IN" sz="1600" dirty="0" smtClean="0"/>
              <a:t>DOORS</a:t>
            </a:r>
          </a:p>
          <a:p>
            <a:pPr marL="342900" indent="-342900">
              <a:buFont typeface="+mj-lt"/>
              <a:buAutoNum type="arabicPeriod"/>
            </a:pPr>
            <a:r>
              <a:rPr lang="en-IN" sz="1600" dirty="0" smtClean="0"/>
              <a:t>Microsoft Visio</a:t>
            </a:r>
            <a:endParaRPr lang="en-IN" sz="1600" dirty="0"/>
          </a:p>
          <a:p>
            <a:pPr marL="342900" indent="-342900">
              <a:buFont typeface="+mj-lt"/>
              <a:buAutoNum type="arabicPeriod"/>
            </a:pPr>
            <a:r>
              <a:rPr lang="en-IN" sz="1600" dirty="0" smtClean="0"/>
              <a:t>Issue Management (GIMS, PITS, RAR)</a:t>
            </a:r>
          </a:p>
          <a:p>
            <a:pPr marL="342900" indent="-342900">
              <a:buFont typeface="+mj-lt"/>
              <a:buAutoNum type="arabicPeriod"/>
            </a:pPr>
            <a:r>
              <a:rPr lang="en-IN" sz="1600" dirty="0" smtClean="0"/>
              <a:t>ISO26262</a:t>
            </a:r>
          </a:p>
          <a:p>
            <a:pPr marL="342900" indent="-342900">
              <a:buFont typeface="+mj-lt"/>
              <a:buAutoNum type="arabicPeriod"/>
            </a:pPr>
            <a:r>
              <a:rPr lang="en-IN" sz="1600" dirty="0" smtClean="0"/>
              <a:t>DFMEA</a:t>
            </a:r>
          </a:p>
          <a:p>
            <a:pPr marL="342900" indent="-342900">
              <a:buFont typeface="+mj-lt"/>
              <a:buAutoNum type="arabicPeriod"/>
            </a:pPr>
            <a:endParaRPr lang="en-IN" dirty="0" smtClean="0"/>
          </a:p>
        </p:txBody>
      </p:sp>
      <p:sp>
        <p:nvSpPr>
          <p:cNvPr id="6" name="TextBox 5"/>
          <p:cNvSpPr txBox="1"/>
          <p:nvPr/>
        </p:nvSpPr>
        <p:spPr>
          <a:xfrm>
            <a:off x="7042639" y="1951892"/>
            <a:ext cx="3833446" cy="2123658"/>
          </a:xfrm>
          <a:prstGeom prst="rect">
            <a:avLst/>
          </a:prstGeom>
          <a:noFill/>
        </p:spPr>
        <p:txBody>
          <a:bodyPr wrap="square" rtlCol="0">
            <a:spAutoFit/>
          </a:bodyPr>
          <a:lstStyle/>
          <a:p>
            <a:pPr algn="ctr"/>
            <a:r>
              <a:rPr lang="en-IN" b="1" u="sng" dirty="0" smtClean="0"/>
              <a:t>Manufacturing Side</a:t>
            </a:r>
          </a:p>
          <a:p>
            <a:endParaRPr lang="en-IN" sz="1600" dirty="0"/>
          </a:p>
          <a:p>
            <a:pPr marL="342900" indent="-342900">
              <a:buFont typeface="+mj-lt"/>
              <a:buAutoNum type="arabicPeriod"/>
            </a:pPr>
            <a:r>
              <a:rPr lang="en-US" sz="1600" dirty="0" smtClean="0"/>
              <a:t>Engineering Change Request (ECR) </a:t>
            </a:r>
          </a:p>
          <a:p>
            <a:pPr marL="342900" indent="-342900">
              <a:buFont typeface="+mj-lt"/>
              <a:buAutoNum type="arabicPeriod"/>
            </a:pPr>
            <a:r>
              <a:rPr lang="en-US" sz="1600" dirty="0" smtClean="0"/>
              <a:t>Engineering Change Order (ECO)</a:t>
            </a:r>
          </a:p>
          <a:p>
            <a:pPr marL="342900" indent="-342900">
              <a:buFont typeface="+mj-lt"/>
              <a:buAutoNum type="arabicPeriod"/>
            </a:pPr>
            <a:r>
              <a:rPr lang="en-IN" sz="1600" dirty="0" smtClean="0"/>
              <a:t>DFA, FMEA</a:t>
            </a:r>
          </a:p>
          <a:p>
            <a:pPr marL="342900" indent="-342900">
              <a:buFont typeface="+mj-lt"/>
              <a:buAutoNum type="arabicPeriod"/>
            </a:pPr>
            <a:r>
              <a:rPr lang="en-US" sz="1600" dirty="0" smtClean="0"/>
              <a:t>Line Balancing &amp; Takt Time</a:t>
            </a:r>
          </a:p>
          <a:p>
            <a:pPr marL="342900" indent="-342900">
              <a:buFont typeface="+mj-lt"/>
              <a:buAutoNum type="arabicPeriod"/>
            </a:pPr>
            <a:r>
              <a:rPr lang="en-US" sz="1600" dirty="0" smtClean="0"/>
              <a:t>Value Stream Mapping</a:t>
            </a:r>
          </a:p>
          <a:p>
            <a:endParaRPr lang="en-IN" dirty="0" smtClean="0"/>
          </a:p>
        </p:txBody>
      </p:sp>
      <p:pic>
        <p:nvPicPr>
          <p:cNvPr id="2" name="Audio 1">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88738" y="6154738"/>
            <a:ext cx="487362" cy="487362"/>
          </a:xfrm>
          <a:prstGeom prst="rect">
            <a:avLst/>
          </a:prstGeom>
        </p:spPr>
      </p:pic>
    </p:spTree>
    <p:extLst>
      <p:ext uri="{BB962C8B-B14F-4D97-AF65-F5344CB8AC3E}">
        <p14:creationId xmlns:p14="http://schemas.microsoft.com/office/powerpoint/2010/main" val="735340412"/>
      </p:ext>
    </p:extLst>
  </p:cSld>
  <p:clrMapOvr>
    <a:masterClrMapping/>
  </p:clrMapOvr>
  <mc:AlternateContent xmlns:mc="http://schemas.openxmlformats.org/markup-compatibility/2006" xmlns:p14="http://schemas.microsoft.com/office/powerpoint/2010/main">
    <mc:Choice Requires="p14">
      <p:transition spd="slow" p14:dur="2000" advTm="4852"/>
    </mc:Choice>
    <mc:Fallback xmlns="">
      <p:transition spd="slow" advTm="485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2113" y="235391"/>
            <a:ext cx="4697618" cy="6297904"/>
          </a:xfrm>
          <a:prstGeom prst="rect">
            <a:avLst/>
          </a:prstGeom>
        </p:spPr>
      </p:pic>
      <p:sp>
        <p:nvSpPr>
          <p:cNvPr id="4" name="TextBox 3"/>
          <p:cNvSpPr txBox="1"/>
          <p:nvPr/>
        </p:nvSpPr>
        <p:spPr>
          <a:xfrm>
            <a:off x="5134709" y="24109"/>
            <a:ext cx="6989884" cy="830997"/>
          </a:xfrm>
          <a:prstGeom prst="rect">
            <a:avLst/>
          </a:prstGeom>
          <a:ln w="19050"/>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sz="1600" dirty="0"/>
              <a:t>This is the brainstorming stage. The product team looks for ways to solve problems for their user personas. During this phase, the team will generate several product ideas.</a:t>
            </a:r>
            <a:endParaRPr lang="en-IN" sz="1600" dirty="0"/>
          </a:p>
        </p:txBody>
      </p:sp>
      <p:cxnSp>
        <p:nvCxnSpPr>
          <p:cNvPr id="6" name="Straight Arrow Connector 5"/>
          <p:cNvCxnSpPr>
            <a:endCxn id="4" idx="1"/>
          </p:cNvCxnSpPr>
          <p:nvPr/>
        </p:nvCxnSpPr>
        <p:spPr>
          <a:xfrm flipV="1">
            <a:off x="4053254" y="439608"/>
            <a:ext cx="1081455" cy="7715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134709" y="999848"/>
            <a:ext cx="6989884" cy="830997"/>
          </a:xfrm>
          <a:prstGeom prst="rect">
            <a:avLst/>
          </a:prstGeom>
          <a:ln w="19050"/>
        </p:spPr>
        <p:style>
          <a:lnRef idx="2">
            <a:schemeClr val="accent6"/>
          </a:lnRef>
          <a:fillRef idx="1">
            <a:schemeClr val="lt1"/>
          </a:fillRef>
          <a:effectRef idx="0">
            <a:schemeClr val="accent6"/>
          </a:effectRef>
          <a:fontRef idx="minor">
            <a:schemeClr val="dk1"/>
          </a:fontRef>
        </p:style>
        <p:txBody>
          <a:bodyPr wrap="square">
            <a:spAutoFit/>
          </a:bodyPr>
          <a:lstStyle/>
          <a:p>
            <a:r>
              <a:rPr lang="en-US" sz="1600" dirty="0"/>
              <a:t>By the end of the first stage, the team will have a long list of product concepts. The goal now is to narrow the list to one product or feature worth pursuing. There are several ways of screening ideas to learn which are the most viable.</a:t>
            </a:r>
            <a:endParaRPr lang="en-IN" sz="1600" dirty="0"/>
          </a:p>
        </p:txBody>
      </p:sp>
      <p:cxnSp>
        <p:nvCxnSpPr>
          <p:cNvPr id="10" name="Straight Arrow Connector 9"/>
          <p:cNvCxnSpPr>
            <a:endCxn id="9" idx="1"/>
          </p:cNvCxnSpPr>
          <p:nvPr/>
        </p:nvCxnSpPr>
        <p:spPr>
          <a:xfrm flipV="1">
            <a:off x="4053254" y="1415347"/>
            <a:ext cx="1081455" cy="56024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134709" y="1929420"/>
            <a:ext cx="6989884" cy="584775"/>
          </a:xfrm>
          <a:prstGeom prst="rect">
            <a:avLst/>
          </a:prstGeom>
          <a:ln w="19050"/>
        </p:spPr>
        <p:style>
          <a:lnRef idx="2">
            <a:schemeClr val="accent4"/>
          </a:lnRef>
          <a:fillRef idx="1">
            <a:schemeClr val="lt1"/>
          </a:fillRef>
          <a:effectRef idx="0">
            <a:schemeClr val="accent4"/>
          </a:effectRef>
          <a:fontRef idx="minor">
            <a:schemeClr val="dk1"/>
          </a:fontRef>
        </p:style>
        <p:txBody>
          <a:bodyPr wrap="square">
            <a:spAutoFit/>
          </a:bodyPr>
          <a:lstStyle/>
          <a:p>
            <a:r>
              <a:rPr lang="en-US" sz="1600" dirty="0">
                <a:solidFill>
                  <a:schemeClr val="dk1"/>
                </a:solidFill>
              </a:rPr>
              <a:t>For a company that develops software, the engineering team can create a very simple mockup of the application. They could even develop only a wireframe.</a:t>
            </a:r>
            <a:endParaRPr lang="en-IN" sz="1600" dirty="0">
              <a:solidFill>
                <a:schemeClr val="dk1"/>
              </a:solidFill>
            </a:endParaRPr>
          </a:p>
        </p:txBody>
      </p:sp>
      <p:cxnSp>
        <p:nvCxnSpPr>
          <p:cNvPr id="21" name="Straight Arrow Connector 20"/>
          <p:cNvCxnSpPr>
            <a:endCxn id="20" idx="1"/>
          </p:cNvCxnSpPr>
          <p:nvPr/>
        </p:nvCxnSpPr>
        <p:spPr>
          <a:xfrm flipV="1">
            <a:off x="4053254" y="2221808"/>
            <a:ext cx="1081455" cy="609316"/>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134709" y="2612770"/>
            <a:ext cx="6989884" cy="156966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t>In parallel with building and sharing the prototype, the product team will be working with the marketing department </a:t>
            </a:r>
            <a:r>
              <a:rPr lang="en-US" sz="1600" dirty="0">
                <a:hlinkClick r:id="rId3"/>
              </a:rPr>
              <a:t>to create the product’s market strategy</a:t>
            </a:r>
            <a:r>
              <a:rPr lang="en-US" sz="1600" dirty="0"/>
              <a:t>. This will include:</a:t>
            </a:r>
          </a:p>
          <a:p>
            <a:pPr marL="285750" indent="-285750">
              <a:buFont typeface="Arial" panose="020B0604020202020204" pitchFamily="34" charset="0"/>
              <a:buChar char="•"/>
            </a:pPr>
            <a:r>
              <a:rPr lang="en-US" sz="1600" dirty="0"/>
              <a:t>Developing the product’s value proposition</a:t>
            </a:r>
          </a:p>
          <a:p>
            <a:pPr marL="285750" indent="-285750">
              <a:buFont typeface="Arial" panose="020B0604020202020204" pitchFamily="34" charset="0"/>
              <a:buChar char="•"/>
            </a:pPr>
            <a:r>
              <a:rPr lang="en-US" sz="1600" dirty="0"/>
              <a:t>Creating tools and materials for the sales department</a:t>
            </a:r>
          </a:p>
          <a:p>
            <a:pPr marL="285750" indent="-285750">
              <a:buFont typeface="Arial" panose="020B0604020202020204" pitchFamily="34" charset="0"/>
              <a:buChar char="•"/>
            </a:pPr>
            <a:r>
              <a:rPr lang="en-US" sz="1600" dirty="0"/>
              <a:t>Building marketing and advertising campaigns</a:t>
            </a:r>
          </a:p>
        </p:txBody>
      </p:sp>
      <p:cxnSp>
        <p:nvCxnSpPr>
          <p:cNvPr id="29" name="Straight Arrow Connector 28"/>
          <p:cNvCxnSpPr>
            <a:endCxn id="26" idx="1"/>
          </p:cNvCxnSpPr>
          <p:nvPr/>
        </p:nvCxnSpPr>
        <p:spPr>
          <a:xfrm flipV="1">
            <a:off x="4053254" y="3397600"/>
            <a:ext cx="1081455" cy="22483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5134709" y="4281005"/>
            <a:ext cx="6989884"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US" sz="1600" dirty="0"/>
              <a:t>After gathering focus-group feedback about its prototype or mockup, the team is now ready to build a minimum viable product (MVP).</a:t>
            </a:r>
            <a:endParaRPr lang="en-US" sz="1400" dirty="0"/>
          </a:p>
        </p:txBody>
      </p:sp>
      <p:cxnSp>
        <p:nvCxnSpPr>
          <p:cNvPr id="33" name="Straight Arrow Connector 32"/>
          <p:cNvCxnSpPr>
            <a:endCxn id="32" idx="1"/>
          </p:cNvCxnSpPr>
          <p:nvPr/>
        </p:nvCxnSpPr>
        <p:spPr>
          <a:xfrm>
            <a:off x="4053253" y="4485518"/>
            <a:ext cx="1081456" cy="878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134709" y="4991926"/>
            <a:ext cx="6989884" cy="830997"/>
          </a:xfrm>
          <a:prstGeom prst="rect">
            <a:avLst/>
          </a:prstGeom>
          <a:ln w="19050"/>
        </p:spPr>
        <p:style>
          <a:lnRef idx="2">
            <a:schemeClr val="accent3"/>
          </a:lnRef>
          <a:fillRef idx="1">
            <a:schemeClr val="lt1"/>
          </a:fillRef>
          <a:effectRef idx="0">
            <a:schemeClr val="accent3"/>
          </a:effectRef>
          <a:fontRef idx="minor">
            <a:schemeClr val="dk1"/>
          </a:fontRef>
        </p:style>
        <p:txBody>
          <a:bodyPr wrap="square">
            <a:spAutoFit/>
          </a:bodyPr>
          <a:lstStyle/>
          <a:p>
            <a:r>
              <a:rPr lang="en-US" sz="1600" dirty="0"/>
              <a:t>After developing and testing its MVP, the company is now ready to launch it to the public. The MVP will help the company gain several important insights at once, including:</a:t>
            </a:r>
            <a:endParaRPr lang="en-US" sz="1200" dirty="0"/>
          </a:p>
        </p:txBody>
      </p:sp>
      <p:cxnSp>
        <p:nvCxnSpPr>
          <p:cNvPr id="36" name="Straight Arrow Connector 35"/>
          <p:cNvCxnSpPr>
            <a:endCxn id="35" idx="1"/>
          </p:cNvCxnSpPr>
          <p:nvPr/>
        </p:nvCxnSpPr>
        <p:spPr>
          <a:xfrm>
            <a:off x="4053253" y="5249975"/>
            <a:ext cx="1081456" cy="15745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5134710" y="5933325"/>
            <a:ext cx="6989884" cy="584775"/>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t>Finally, the product team will take real-world feedback from its early users to improve the product.</a:t>
            </a:r>
            <a:endParaRPr lang="en-US" sz="1100" dirty="0"/>
          </a:p>
        </p:txBody>
      </p:sp>
      <p:cxnSp>
        <p:nvCxnSpPr>
          <p:cNvPr id="53" name="Straight Arrow Connector 52"/>
          <p:cNvCxnSpPr>
            <a:endCxn id="52" idx="1"/>
          </p:cNvCxnSpPr>
          <p:nvPr/>
        </p:nvCxnSpPr>
        <p:spPr>
          <a:xfrm>
            <a:off x="4013688" y="6168290"/>
            <a:ext cx="1121022" cy="57423"/>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6744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754" y="972092"/>
            <a:ext cx="2002971" cy="72281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t>Relay</a:t>
            </a:r>
            <a:endParaRPr lang="en-IN" sz="3200" b="1" dirty="0"/>
          </a:p>
        </p:txBody>
      </p:sp>
      <p:sp>
        <p:nvSpPr>
          <p:cNvPr id="4" name="Oval 3"/>
          <p:cNvSpPr/>
          <p:nvPr/>
        </p:nvSpPr>
        <p:spPr>
          <a:xfrm>
            <a:off x="2969623" y="435428"/>
            <a:ext cx="4580708" cy="2011681"/>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Why Relay</a:t>
            </a:r>
          </a:p>
          <a:p>
            <a:pPr algn="ctr"/>
            <a:endParaRPr lang="en-IN" dirty="0">
              <a:solidFill>
                <a:schemeClr val="tx1"/>
              </a:solidFill>
            </a:endParaRPr>
          </a:p>
          <a:p>
            <a:pPr marL="342900" indent="-342900">
              <a:buFont typeface="+mj-lt"/>
              <a:buAutoNum type="arabicPeriod"/>
            </a:pPr>
            <a:r>
              <a:rPr lang="en-IN" dirty="0">
                <a:solidFill>
                  <a:schemeClr val="tx1"/>
                </a:solidFill>
              </a:rPr>
              <a:t>Switching high current </a:t>
            </a:r>
            <a:r>
              <a:rPr lang="en-IN" dirty="0" smtClean="0">
                <a:solidFill>
                  <a:schemeClr val="tx1"/>
                </a:solidFill>
              </a:rPr>
              <a:t>loads</a:t>
            </a:r>
          </a:p>
          <a:p>
            <a:pPr marL="342900" indent="-342900">
              <a:buFont typeface="+mj-lt"/>
              <a:buAutoNum type="arabicPeriod"/>
            </a:pPr>
            <a:r>
              <a:rPr lang="en-IN" dirty="0">
                <a:solidFill>
                  <a:schemeClr val="tx1"/>
                </a:solidFill>
              </a:rPr>
              <a:t>Protecting </a:t>
            </a:r>
            <a:r>
              <a:rPr lang="en-IN" dirty="0" smtClean="0">
                <a:solidFill>
                  <a:schemeClr val="tx1"/>
                </a:solidFill>
              </a:rPr>
              <a:t>switches</a:t>
            </a:r>
          </a:p>
          <a:p>
            <a:pPr marL="342900" indent="-342900">
              <a:buFont typeface="+mj-lt"/>
              <a:buAutoNum type="arabicPeriod"/>
            </a:pPr>
            <a:r>
              <a:rPr lang="en-IN" dirty="0">
                <a:solidFill>
                  <a:schemeClr val="tx1"/>
                </a:solidFill>
              </a:rPr>
              <a:t>Providing </a:t>
            </a:r>
            <a:r>
              <a:rPr lang="en-IN" dirty="0" smtClean="0">
                <a:solidFill>
                  <a:schemeClr val="tx1"/>
                </a:solidFill>
              </a:rPr>
              <a:t>isolation</a:t>
            </a:r>
          </a:p>
          <a:p>
            <a:pPr marL="342900" indent="-342900">
              <a:buFont typeface="+mj-lt"/>
              <a:buAutoNum type="arabicPeriod"/>
            </a:pPr>
            <a:r>
              <a:rPr lang="en-IN" dirty="0">
                <a:solidFill>
                  <a:schemeClr val="tx1"/>
                </a:solidFill>
              </a:rPr>
              <a:t>Providing time delay</a:t>
            </a:r>
          </a:p>
        </p:txBody>
      </p:sp>
      <p:sp>
        <p:nvSpPr>
          <p:cNvPr id="6" name="Rounded Rectangle 5"/>
          <p:cNvSpPr/>
          <p:nvPr/>
        </p:nvSpPr>
        <p:spPr>
          <a:xfrm>
            <a:off x="8360229" y="139338"/>
            <a:ext cx="3248297" cy="230777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Types of Relay</a:t>
            </a:r>
          </a:p>
          <a:p>
            <a:pPr algn="ctr"/>
            <a:endParaRPr lang="en-IN" dirty="0" smtClean="0"/>
          </a:p>
          <a:p>
            <a:pPr marL="342900" indent="-342900">
              <a:buFont typeface="+mj-lt"/>
              <a:buAutoNum type="arabicPeriod"/>
            </a:pPr>
            <a:r>
              <a:rPr lang="en-IN" dirty="0"/>
              <a:t>Electromechanical </a:t>
            </a:r>
            <a:r>
              <a:rPr lang="en-IN" dirty="0" smtClean="0"/>
              <a:t>relays</a:t>
            </a:r>
          </a:p>
          <a:p>
            <a:pPr marL="342900" indent="-342900">
              <a:buFont typeface="+mj-lt"/>
              <a:buAutoNum type="arabicPeriod"/>
            </a:pPr>
            <a:r>
              <a:rPr lang="en-IN" dirty="0"/>
              <a:t>Solid-state </a:t>
            </a:r>
            <a:r>
              <a:rPr lang="en-IN" dirty="0" smtClean="0"/>
              <a:t>relays</a:t>
            </a:r>
          </a:p>
          <a:p>
            <a:pPr marL="342900" indent="-342900">
              <a:buFont typeface="+mj-lt"/>
              <a:buAutoNum type="arabicPeriod"/>
            </a:pPr>
            <a:r>
              <a:rPr lang="en-IN" dirty="0"/>
              <a:t>Time delay </a:t>
            </a:r>
            <a:r>
              <a:rPr lang="en-IN" dirty="0" smtClean="0"/>
              <a:t>relays</a:t>
            </a:r>
          </a:p>
          <a:p>
            <a:pPr marL="342900" indent="-342900">
              <a:buFont typeface="+mj-lt"/>
              <a:buAutoNum type="arabicPeriod"/>
            </a:pPr>
            <a:r>
              <a:rPr lang="en-IN" dirty="0"/>
              <a:t>Latching </a:t>
            </a:r>
            <a:r>
              <a:rPr lang="en-IN" dirty="0" smtClean="0"/>
              <a:t>relays</a:t>
            </a:r>
          </a:p>
          <a:p>
            <a:pPr marL="342900" indent="-342900">
              <a:buFont typeface="+mj-lt"/>
              <a:buAutoNum type="arabicPeriod"/>
            </a:pPr>
            <a:r>
              <a:rPr lang="en-IN" dirty="0"/>
              <a:t>High-current </a:t>
            </a:r>
            <a:r>
              <a:rPr lang="en-IN" dirty="0" smtClean="0"/>
              <a:t>relays</a:t>
            </a:r>
          </a:p>
          <a:p>
            <a:pPr marL="342900" indent="-342900">
              <a:buFont typeface="+mj-lt"/>
              <a:buAutoNum type="arabicPeriod"/>
            </a:pPr>
            <a:r>
              <a:rPr lang="en-IN" dirty="0"/>
              <a:t>Reed </a:t>
            </a:r>
            <a:r>
              <a:rPr lang="en-IN" dirty="0" smtClean="0"/>
              <a:t>relays	</a:t>
            </a:r>
            <a:endParaRPr lang="en-IN" dirty="0"/>
          </a:p>
        </p:txBody>
      </p:sp>
      <p:sp>
        <p:nvSpPr>
          <p:cNvPr id="7" name="Right Arrow 6"/>
          <p:cNvSpPr/>
          <p:nvPr/>
        </p:nvSpPr>
        <p:spPr>
          <a:xfrm>
            <a:off x="2159725" y="1132113"/>
            <a:ext cx="975360" cy="402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Arrow 7"/>
          <p:cNvSpPr/>
          <p:nvPr/>
        </p:nvSpPr>
        <p:spPr>
          <a:xfrm>
            <a:off x="7384869" y="1186542"/>
            <a:ext cx="975360" cy="4027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5094515" y="4730166"/>
            <a:ext cx="2098765"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Fuel Pressure </a:t>
            </a:r>
            <a:endParaRPr lang="en-IN" dirty="0"/>
          </a:p>
        </p:txBody>
      </p:sp>
      <p:sp>
        <p:nvSpPr>
          <p:cNvPr id="10" name="TextBox 9"/>
          <p:cNvSpPr txBox="1"/>
          <p:nvPr/>
        </p:nvSpPr>
        <p:spPr>
          <a:xfrm>
            <a:off x="235131" y="4293326"/>
            <a:ext cx="4362995" cy="2092881"/>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fuel pressure required while transferring fuel from the </a:t>
            </a:r>
            <a:r>
              <a:rPr lang="en-US" sz="1600" b="1" dirty="0"/>
              <a:t>fuel tank to the injectors</a:t>
            </a:r>
            <a:r>
              <a:rPr lang="en-US" sz="1400" dirty="0"/>
              <a:t> will depend on the specific fuel system design and the requirements of the engine</a:t>
            </a:r>
            <a:r>
              <a:rPr lang="en-US" sz="1400" dirty="0" smtClean="0"/>
              <a:t>.</a:t>
            </a:r>
          </a:p>
          <a:p>
            <a:pPr marL="285750" indent="-285750">
              <a:buFont typeface="Arial" panose="020B0604020202020204" pitchFamily="34" charset="0"/>
              <a:buChar char="•"/>
            </a:pPr>
            <a:r>
              <a:rPr lang="en-US" sz="1400" dirty="0"/>
              <a:t>In general, fuel pressure in a fuel injection system can range from about </a:t>
            </a:r>
            <a:r>
              <a:rPr lang="en-US" sz="1600" b="1" dirty="0"/>
              <a:t>30 psi to 100 psi or more</a:t>
            </a:r>
            <a:r>
              <a:rPr lang="en-US" sz="1400" dirty="0"/>
              <a:t>. The pressure is typically regulated by a fuel pressure regulator, which maintains a constant fuel pressure within the system.</a:t>
            </a:r>
            <a:endParaRPr lang="en-IN" sz="1400" dirty="0"/>
          </a:p>
        </p:txBody>
      </p:sp>
      <p:sp>
        <p:nvSpPr>
          <p:cNvPr id="11" name="TextBox 10"/>
          <p:cNvSpPr txBox="1"/>
          <p:nvPr/>
        </p:nvSpPr>
        <p:spPr>
          <a:xfrm>
            <a:off x="1158239" y="3718560"/>
            <a:ext cx="2769327"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2000" dirty="0" smtClean="0"/>
              <a:t>High Pressure Fuel Pump</a:t>
            </a:r>
            <a:endParaRPr lang="en-IN" sz="2000" dirty="0"/>
          </a:p>
        </p:txBody>
      </p:sp>
      <p:sp>
        <p:nvSpPr>
          <p:cNvPr id="12" name="TextBox 11"/>
          <p:cNvSpPr txBox="1"/>
          <p:nvPr/>
        </p:nvSpPr>
        <p:spPr>
          <a:xfrm>
            <a:off x="8229599" y="3718560"/>
            <a:ext cx="2769327"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sz="2000" dirty="0" smtClean="0"/>
              <a:t>Low Pressure Fuel Pump</a:t>
            </a:r>
            <a:endParaRPr lang="en-IN" sz="2000" dirty="0"/>
          </a:p>
        </p:txBody>
      </p:sp>
      <p:sp>
        <p:nvSpPr>
          <p:cNvPr id="13" name="TextBox 12"/>
          <p:cNvSpPr txBox="1"/>
          <p:nvPr/>
        </p:nvSpPr>
        <p:spPr>
          <a:xfrm>
            <a:off x="7550331" y="4277936"/>
            <a:ext cx="4467498" cy="1692771"/>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fuel pressure required while transferring fuel from an </a:t>
            </a:r>
            <a:r>
              <a:rPr lang="en-US" sz="1600" b="1" dirty="0"/>
              <a:t>auxiliary fuel tank to the main fuel tank</a:t>
            </a:r>
            <a:r>
              <a:rPr lang="en-US" sz="1400" dirty="0"/>
              <a:t> will depend on the specific transfer system design and the requirements of the vehicle. </a:t>
            </a:r>
            <a:endParaRPr lang="en-US" sz="1400" dirty="0" smtClean="0"/>
          </a:p>
          <a:p>
            <a:pPr marL="285750" indent="-285750">
              <a:buFont typeface="Arial" panose="020B0604020202020204" pitchFamily="34" charset="0"/>
              <a:buChar char="•"/>
            </a:pPr>
            <a:r>
              <a:rPr lang="en-US" sz="1400" dirty="0" smtClean="0"/>
              <a:t>In </a:t>
            </a:r>
            <a:r>
              <a:rPr lang="en-US" sz="1400" dirty="0"/>
              <a:t>general, the fuel pressure for this type of transfer is relatively </a:t>
            </a:r>
            <a:r>
              <a:rPr lang="en-US" sz="1600" b="1" dirty="0"/>
              <a:t>low and typically does not exceed a few psi.</a:t>
            </a:r>
            <a:endParaRPr lang="en-IN" sz="1600" b="1" dirty="0"/>
          </a:p>
        </p:txBody>
      </p:sp>
    </p:spTree>
    <p:extLst>
      <p:ext uri="{BB962C8B-B14F-4D97-AF65-F5344CB8AC3E}">
        <p14:creationId xmlns:p14="http://schemas.microsoft.com/office/powerpoint/2010/main" val="840252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7615" y="35167"/>
            <a:ext cx="7873513" cy="79130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u="sng" dirty="0" smtClean="0"/>
              <a:t>ASPICE</a:t>
            </a:r>
          </a:p>
          <a:p>
            <a:pPr algn="ctr"/>
            <a:r>
              <a:rPr lang="en-IN" sz="2000" b="1" dirty="0"/>
              <a:t>A</a:t>
            </a:r>
            <a:r>
              <a:rPr lang="en-IN" dirty="0"/>
              <a:t>utomotive </a:t>
            </a:r>
            <a:r>
              <a:rPr lang="en-IN" sz="2000" b="1" dirty="0"/>
              <a:t>S</a:t>
            </a:r>
            <a:r>
              <a:rPr lang="en-IN" dirty="0"/>
              <a:t>oftware </a:t>
            </a:r>
            <a:r>
              <a:rPr lang="en-IN" sz="2000" b="1" dirty="0"/>
              <a:t>P</a:t>
            </a:r>
            <a:r>
              <a:rPr lang="en-IN" dirty="0"/>
              <a:t>rocess </a:t>
            </a:r>
            <a:r>
              <a:rPr lang="en-IN" sz="2000" b="1" dirty="0"/>
              <a:t>I</a:t>
            </a:r>
            <a:r>
              <a:rPr lang="en-IN" dirty="0"/>
              <a:t>mprovement and </a:t>
            </a:r>
            <a:r>
              <a:rPr lang="en-IN" sz="2000" b="1" dirty="0"/>
              <a:t>C</a:t>
            </a:r>
            <a:r>
              <a:rPr lang="en-IN" dirty="0"/>
              <a:t>apability </a:t>
            </a:r>
            <a:r>
              <a:rPr lang="en-IN" dirty="0" smtClean="0"/>
              <a:t>d</a:t>
            </a:r>
            <a:r>
              <a:rPr lang="en-IN" sz="2000" b="1" dirty="0" smtClean="0"/>
              <a:t>E</a:t>
            </a:r>
            <a:r>
              <a:rPr lang="en-IN" dirty="0" smtClean="0"/>
              <a:t>termination</a:t>
            </a:r>
            <a:endParaRPr lang="en-IN" dirty="0"/>
          </a:p>
        </p:txBody>
      </p:sp>
      <p:sp>
        <p:nvSpPr>
          <p:cNvPr id="6" name="Rounded Rectangle 5"/>
          <p:cNvSpPr/>
          <p:nvPr/>
        </p:nvSpPr>
        <p:spPr>
          <a:xfrm>
            <a:off x="670688" y="774816"/>
            <a:ext cx="11412416" cy="1072661"/>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solidFill>
                  <a:schemeClr val="tx1"/>
                </a:solidFill>
              </a:rPr>
              <a:t>- Created for</a:t>
            </a:r>
          </a:p>
          <a:p>
            <a:pPr marL="285750" indent="-285750">
              <a:buFont typeface="Arial" panose="020B0604020202020204" pitchFamily="34" charset="0"/>
              <a:buChar char="•"/>
            </a:pPr>
            <a:r>
              <a:rPr lang="en-IN" dirty="0" smtClean="0">
                <a:solidFill>
                  <a:schemeClr val="tx1"/>
                </a:solidFill>
              </a:rPr>
              <a:t>It </a:t>
            </a:r>
            <a:r>
              <a:rPr lang="en-IN" dirty="0">
                <a:solidFill>
                  <a:schemeClr val="tx1"/>
                </a:solidFill>
              </a:rPr>
              <a:t>was created to assess the performance of the development process</a:t>
            </a:r>
            <a:r>
              <a:rPr lang="en-IN" dirty="0" smtClean="0">
                <a:solidFill>
                  <a:schemeClr val="tx1"/>
                </a:solidFill>
              </a:rPr>
              <a:t>.</a:t>
            </a:r>
            <a:endParaRPr lang="en-IN" dirty="0">
              <a:solidFill>
                <a:schemeClr val="tx1"/>
              </a:solidFill>
            </a:endParaRPr>
          </a:p>
          <a:p>
            <a:pPr marL="285750" indent="-285750">
              <a:buFont typeface="Arial" panose="020B0604020202020204" pitchFamily="34" charset="0"/>
              <a:buChar char="•"/>
            </a:pPr>
            <a:r>
              <a:rPr lang="en-IN" dirty="0">
                <a:solidFill>
                  <a:schemeClr val="tx1"/>
                </a:solidFill>
              </a:rPr>
              <a:t>It defines the best practice and process to ensure highest Quality of Embedded Automotive Software development.</a:t>
            </a:r>
          </a:p>
        </p:txBody>
      </p:sp>
      <p:sp>
        <p:nvSpPr>
          <p:cNvPr id="7" name="Rectangle 6"/>
          <p:cNvSpPr/>
          <p:nvPr/>
        </p:nvSpPr>
        <p:spPr>
          <a:xfrm>
            <a:off x="140492" y="2164003"/>
            <a:ext cx="2190018" cy="2347547"/>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SYS1</a:t>
            </a:r>
          </a:p>
          <a:p>
            <a:pPr algn="ctr"/>
            <a:r>
              <a:rPr lang="en-IN" dirty="0" smtClean="0"/>
              <a:t>Requirement Elicitation</a:t>
            </a:r>
          </a:p>
          <a:p>
            <a:pPr algn="ctr"/>
            <a:endParaRPr lang="en-IN" dirty="0"/>
          </a:p>
          <a:p>
            <a:pPr marL="285750" indent="-285750">
              <a:buFont typeface="Arial" panose="020B0604020202020204" pitchFamily="34" charset="0"/>
              <a:buChar char="•"/>
            </a:pPr>
            <a:r>
              <a:rPr lang="en-IN" sz="1600" dirty="0" smtClean="0"/>
              <a:t>Gather information from stockholders.</a:t>
            </a:r>
          </a:p>
          <a:p>
            <a:pPr marL="285750" indent="-285750">
              <a:buFont typeface="Arial" panose="020B0604020202020204" pitchFamily="34" charset="0"/>
              <a:buChar char="•"/>
            </a:pPr>
            <a:r>
              <a:rPr lang="en-IN" sz="1600" dirty="0" smtClean="0"/>
              <a:t>Basic for defining work package lifecycle.</a:t>
            </a:r>
            <a:endParaRPr lang="en-IN" sz="1600" dirty="0"/>
          </a:p>
        </p:txBody>
      </p:sp>
      <p:sp>
        <p:nvSpPr>
          <p:cNvPr id="8" name="Rectangle 7"/>
          <p:cNvSpPr/>
          <p:nvPr/>
        </p:nvSpPr>
        <p:spPr>
          <a:xfrm>
            <a:off x="9665217" y="2164003"/>
            <a:ext cx="2417887" cy="234754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SYS5</a:t>
            </a:r>
          </a:p>
          <a:p>
            <a:pPr algn="ctr"/>
            <a:r>
              <a:rPr lang="en-IN" dirty="0" smtClean="0"/>
              <a:t>System Qualification Test</a:t>
            </a:r>
          </a:p>
          <a:p>
            <a:pPr algn="ctr"/>
            <a:endParaRPr lang="en-IN" dirty="0"/>
          </a:p>
          <a:p>
            <a:pPr marL="285750" indent="-285750">
              <a:buFont typeface="Arial" panose="020B0604020202020204" pitchFamily="34" charset="0"/>
              <a:buChar char="•"/>
            </a:pPr>
            <a:r>
              <a:rPr lang="en-IN" sz="1600" dirty="0" smtClean="0"/>
              <a:t>Evaluate Integration system &amp; validate it as per our system requirements.</a:t>
            </a:r>
            <a:endParaRPr lang="en-IN" sz="1600" dirty="0"/>
          </a:p>
        </p:txBody>
      </p:sp>
      <p:sp>
        <p:nvSpPr>
          <p:cNvPr id="9" name="Rectangle 8"/>
          <p:cNvSpPr/>
          <p:nvPr/>
        </p:nvSpPr>
        <p:spPr>
          <a:xfrm>
            <a:off x="7220314" y="3553190"/>
            <a:ext cx="2486391" cy="2347547"/>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SYS4</a:t>
            </a:r>
          </a:p>
          <a:p>
            <a:pPr algn="ctr"/>
            <a:r>
              <a:rPr lang="en-IN" dirty="0" smtClean="0"/>
              <a:t>System Integration &amp; Integration Test</a:t>
            </a:r>
          </a:p>
          <a:p>
            <a:pPr algn="ctr"/>
            <a:endParaRPr lang="en-IN" dirty="0"/>
          </a:p>
          <a:p>
            <a:pPr marL="285750" indent="-285750">
              <a:buFont typeface="Arial" panose="020B0604020202020204" pitchFamily="34" charset="0"/>
              <a:buChar char="•"/>
            </a:pPr>
            <a:r>
              <a:rPr lang="en-IN" sz="1600" dirty="0" smtClean="0"/>
              <a:t>Integrates the components identified to create system as per architecture. </a:t>
            </a:r>
          </a:p>
          <a:p>
            <a:pPr marL="285750" indent="-285750">
              <a:buFont typeface="Arial" panose="020B0604020202020204" pitchFamily="34" charset="0"/>
              <a:buChar char="•"/>
            </a:pPr>
            <a:r>
              <a:rPr lang="en-IN" sz="1600" dirty="0" smtClean="0"/>
              <a:t>Also test &amp; confirm.</a:t>
            </a:r>
          </a:p>
        </p:txBody>
      </p:sp>
      <p:sp>
        <p:nvSpPr>
          <p:cNvPr id="10" name="Rectangle 9"/>
          <p:cNvSpPr/>
          <p:nvPr/>
        </p:nvSpPr>
        <p:spPr>
          <a:xfrm>
            <a:off x="4728430" y="4413736"/>
            <a:ext cx="2491884" cy="2347547"/>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SYS3</a:t>
            </a:r>
          </a:p>
          <a:p>
            <a:pPr algn="ctr"/>
            <a:r>
              <a:rPr lang="en-IN" dirty="0" smtClean="0"/>
              <a:t>System Architectural Design</a:t>
            </a:r>
          </a:p>
          <a:p>
            <a:pPr algn="ctr"/>
            <a:endParaRPr lang="en-IN" dirty="0"/>
          </a:p>
          <a:p>
            <a:pPr marL="285750" indent="-285750">
              <a:buFont typeface="Arial" panose="020B0604020202020204" pitchFamily="34" charset="0"/>
              <a:buChar char="•"/>
            </a:pPr>
            <a:r>
              <a:rPr lang="en-IN" sz="1600" dirty="0" smtClean="0"/>
              <a:t>Establish system architectural  by creating component &amp; interconnecting through interface.</a:t>
            </a:r>
            <a:endParaRPr lang="en-IN" sz="1600" dirty="0"/>
          </a:p>
        </p:txBody>
      </p:sp>
      <p:sp>
        <p:nvSpPr>
          <p:cNvPr id="11" name="Rectangle 10"/>
          <p:cNvSpPr/>
          <p:nvPr/>
        </p:nvSpPr>
        <p:spPr>
          <a:xfrm>
            <a:off x="2164096" y="3553190"/>
            <a:ext cx="2611315" cy="2347547"/>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SYS2</a:t>
            </a:r>
          </a:p>
          <a:p>
            <a:pPr algn="ctr"/>
            <a:r>
              <a:rPr lang="en-IN" dirty="0" smtClean="0"/>
              <a:t>System Requirements Analysis</a:t>
            </a:r>
          </a:p>
          <a:p>
            <a:pPr algn="ctr"/>
            <a:endParaRPr lang="en-IN" dirty="0"/>
          </a:p>
          <a:p>
            <a:pPr marL="285750" indent="-285750">
              <a:buFont typeface="Arial" panose="020B0604020202020204" pitchFamily="34" charset="0"/>
              <a:buChar char="•"/>
            </a:pPr>
            <a:r>
              <a:rPr lang="en-IN" sz="1600" dirty="0" smtClean="0"/>
              <a:t>Process the stakeholders requirements into systems requirements.</a:t>
            </a:r>
          </a:p>
          <a:p>
            <a:pPr marL="285750" indent="-285750">
              <a:buFont typeface="Arial" panose="020B0604020202020204" pitchFamily="34" charset="0"/>
              <a:buChar char="•"/>
            </a:pPr>
            <a:r>
              <a:rPr lang="en-IN" sz="1600" dirty="0" smtClean="0"/>
              <a:t>Which helps to design system.</a:t>
            </a:r>
          </a:p>
        </p:txBody>
      </p:sp>
      <p:sp>
        <p:nvSpPr>
          <p:cNvPr id="12" name="Rectangle 11"/>
          <p:cNvSpPr/>
          <p:nvPr/>
        </p:nvSpPr>
        <p:spPr>
          <a:xfrm>
            <a:off x="3846677" y="1802412"/>
            <a:ext cx="3973118" cy="870438"/>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ASPICE V Model</a:t>
            </a:r>
          </a:p>
          <a:p>
            <a:pPr algn="ctr"/>
            <a:r>
              <a:rPr lang="en-IN" dirty="0" smtClean="0"/>
              <a:t>System Engineering Process Group</a:t>
            </a:r>
            <a:endParaRPr lang="en-IN" dirty="0"/>
          </a:p>
        </p:txBody>
      </p:sp>
      <p:cxnSp>
        <p:nvCxnSpPr>
          <p:cNvPr id="15" name="Straight Arrow Connector 14"/>
          <p:cNvCxnSpPr>
            <a:endCxn id="10" idx="0"/>
          </p:cNvCxnSpPr>
          <p:nvPr/>
        </p:nvCxnSpPr>
        <p:spPr>
          <a:xfrm>
            <a:off x="2037615" y="2183231"/>
            <a:ext cx="3936757" cy="2230505"/>
          </a:xfrm>
          <a:prstGeom prst="straightConnector1">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0"/>
          </p:cNvCxnSpPr>
          <p:nvPr/>
        </p:nvCxnSpPr>
        <p:spPr>
          <a:xfrm flipV="1">
            <a:off x="5974372" y="2142034"/>
            <a:ext cx="3904013" cy="2271702"/>
          </a:xfrm>
          <a:prstGeom prst="straightConnector1">
            <a:avLst/>
          </a:prstGeom>
          <a:ln w="762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18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10454" y="641837"/>
            <a:ext cx="3314700" cy="606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Automotive V Model</a:t>
            </a:r>
            <a:endParaRPr lang="en-IN" dirty="0"/>
          </a:p>
        </p:txBody>
      </p:sp>
      <p:sp>
        <p:nvSpPr>
          <p:cNvPr id="4" name="Rounded Rectangle 3"/>
          <p:cNvSpPr/>
          <p:nvPr/>
        </p:nvSpPr>
        <p:spPr>
          <a:xfrm>
            <a:off x="509954" y="105507"/>
            <a:ext cx="2540977" cy="1679330"/>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 Types of Level</a:t>
            </a:r>
          </a:p>
          <a:p>
            <a:pPr algn="ctr"/>
            <a:endParaRPr lang="en-IN" dirty="0" smtClean="0"/>
          </a:p>
          <a:p>
            <a:pPr marL="342900" indent="-342900" algn="ctr">
              <a:buFont typeface="+mj-lt"/>
              <a:buAutoNum type="arabicPeriod"/>
            </a:pPr>
            <a:r>
              <a:rPr lang="en-IN" dirty="0" smtClean="0"/>
              <a:t>Stockholders Lvl </a:t>
            </a:r>
          </a:p>
          <a:p>
            <a:pPr marL="342900" indent="-342900" algn="ctr">
              <a:buFont typeface="+mj-lt"/>
              <a:buAutoNum type="arabicPeriod"/>
            </a:pPr>
            <a:r>
              <a:rPr lang="en-IN" dirty="0" smtClean="0"/>
              <a:t>Vehicle Lvl</a:t>
            </a:r>
          </a:p>
          <a:p>
            <a:pPr marL="342900" indent="-342900" algn="ctr">
              <a:buFont typeface="+mj-lt"/>
              <a:buAutoNum type="arabicPeriod"/>
            </a:pPr>
            <a:r>
              <a:rPr lang="en-IN" dirty="0" smtClean="0"/>
              <a:t>Systems Lvl</a:t>
            </a:r>
          </a:p>
          <a:p>
            <a:pPr marL="342900" indent="-342900" algn="ctr">
              <a:buFont typeface="+mj-lt"/>
              <a:buAutoNum type="arabicPeriod"/>
            </a:pPr>
            <a:r>
              <a:rPr lang="en-IN" dirty="0" smtClean="0"/>
              <a:t>Component Lvl</a:t>
            </a:r>
            <a:endParaRPr lang="en-IN" dirty="0"/>
          </a:p>
        </p:txBody>
      </p:sp>
      <p:sp>
        <p:nvSpPr>
          <p:cNvPr id="5" name="Rounded Rectangle 4"/>
          <p:cNvSpPr/>
          <p:nvPr/>
        </p:nvSpPr>
        <p:spPr>
          <a:xfrm>
            <a:off x="760534" y="2453051"/>
            <a:ext cx="2839916" cy="178483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 Types of Requirements</a:t>
            </a:r>
          </a:p>
          <a:p>
            <a:pPr algn="ctr"/>
            <a:endParaRPr lang="en-IN" dirty="0" smtClean="0"/>
          </a:p>
          <a:p>
            <a:pPr marL="342900" indent="-342900" algn="ctr">
              <a:buFont typeface="+mj-lt"/>
              <a:buAutoNum type="arabicPeriod"/>
            </a:pPr>
            <a:r>
              <a:rPr lang="en-IN" dirty="0" smtClean="0"/>
              <a:t>Stockholders Req </a:t>
            </a:r>
          </a:p>
          <a:p>
            <a:pPr marL="342900" indent="-342900" algn="ctr">
              <a:buFont typeface="+mj-lt"/>
              <a:buAutoNum type="arabicPeriod"/>
            </a:pPr>
            <a:r>
              <a:rPr lang="en-IN" dirty="0" smtClean="0"/>
              <a:t>Vehicle Req</a:t>
            </a:r>
          </a:p>
          <a:p>
            <a:pPr marL="342900" indent="-342900" algn="ctr">
              <a:buFont typeface="+mj-lt"/>
              <a:buAutoNum type="arabicPeriod"/>
            </a:pPr>
            <a:r>
              <a:rPr lang="en-IN" dirty="0" smtClean="0"/>
              <a:t>Systems Req</a:t>
            </a:r>
          </a:p>
          <a:p>
            <a:pPr marL="342900" indent="-342900" algn="ctr">
              <a:buFont typeface="+mj-lt"/>
              <a:buAutoNum type="arabicPeriod"/>
            </a:pPr>
            <a:r>
              <a:rPr lang="en-IN" dirty="0" smtClean="0"/>
              <a:t>Component Req</a:t>
            </a:r>
          </a:p>
        </p:txBody>
      </p:sp>
      <p:sp>
        <p:nvSpPr>
          <p:cNvPr id="6" name="Rounded Rectangle 5"/>
          <p:cNvSpPr/>
          <p:nvPr/>
        </p:nvSpPr>
        <p:spPr>
          <a:xfrm>
            <a:off x="8317523" y="2312374"/>
            <a:ext cx="3780693" cy="2198077"/>
          </a:xfrm>
          <a:prstGeom prst="round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 Types of Verification and Validation</a:t>
            </a:r>
          </a:p>
          <a:p>
            <a:pPr algn="ctr"/>
            <a:endParaRPr lang="en-US" dirty="0"/>
          </a:p>
          <a:p>
            <a:pPr marL="342900" indent="-342900" algn="ctr">
              <a:buFont typeface="+mj-lt"/>
              <a:buAutoNum type="arabicPeriod"/>
            </a:pPr>
            <a:r>
              <a:rPr lang="en-IN" dirty="0" smtClean="0"/>
              <a:t>Component Verification (Test) </a:t>
            </a:r>
          </a:p>
          <a:p>
            <a:pPr marL="342900" indent="-342900" algn="ctr">
              <a:buFont typeface="+mj-lt"/>
              <a:buAutoNum type="arabicPeriod"/>
            </a:pPr>
            <a:r>
              <a:rPr lang="en-IN" dirty="0" smtClean="0"/>
              <a:t>System Validation</a:t>
            </a:r>
          </a:p>
          <a:p>
            <a:pPr marL="342900" indent="-342900" algn="ctr">
              <a:buFont typeface="+mj-lt"/>
              <a:buAutoNum type="arabicPeriod"/>
            </a:pPr>
            <a:r>
              <a:rPr lang="en-IN" dirty="0"/>
              <a:t>Vehicle Validation </a:t>
            </a:r>
            <a:endParaRPr lang="en-IN" dirty="0" smtClean="0"/>
          </a:p>
          <a:p>
            <a:pPr marL="342900" indent="-342900" algn="ctr">
              <a:buFont typeface="+mj-lt"/>
              <a:buAutoNum type="arabicPeriod"/>
            </a:pPr>
            <a:r>
              <a:rPr lang="en-IN" dirty="0"/>
              <a:t>Operational Validation (Acceptance Test) </a:t>
            </a:r>
          </a:p>
        </p:txBody>
      </p:sp>
      <p:cxnSp>
        <p:nvCxnSpPr>
          <p:cNvPr id="8" name="Straight Arrow Connector 7"/>
          <p:cNvCxnSpPr>
            <a:stCxn id="3" idx="1"/>
            <a:endCxn id="4" idx="3"/>
          </p:cNvCxnSpPr>
          <p:nvPr/>
        </p:nvCxnSpPr>
        <p:spPr>
          <a:xfrm flipH="1">
            <a:off x="3050931" y="945172"/>
            <a:ext cx="1459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Oval Callout 1"/>
          <p:cNvSpPr/>
          <p:nvPr/>
        </p:nvSpPr>
        <p:spPr>
          <a:xfrm>
            <a:off x="9284677" y="52753"/>
            <a:ext cx="2751992" cy="1617786"/>
          </a:xfrm>
          <a:prstGeom prst="wedgeEllipse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Downstream requirement actually filling upstream requirement.</a:t>
            </a:r>
            <a:r>
              <a:rPr lang="en-US" dirty="0">
                <a:solidFill>
                  <a:schemeClr val="tx1"/>
                </a:solidFill>
              </a:rPr>
              <a:t> </a:t>
            </a:r>
            <a:endParaRPr lang="en-IN" dirty="0">
              <a:solidFill>
                <a:schemeClr val="tx1"/>
              </a:solidFill>
            </a:endParaRPr>
          </a:p>
        </p:txBody>
      </p:sp>
      <p:sp>
        <p:nvSpPr>
          <p:cNvPr id="7" name="Hexagon 6"/>
          <p:cNvSpPr/>
          <p:nvPr/>
        </p:nvSpPr>
        <p:spPr>
          <a:xfrm>
            <a:off x="2971800" y="4706077"/>
            <a:ext cx="5996354" cy="2079379"/>
          </a:xfrm>
          <a:prstGeom prst="hexagon">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Supplier </a:t>
            </a:r>
            <a:r>
              <a:rPr lang="en-US" dirty="0" smtClean="0"/>
              <a:t>Side</a:t>
            </a:r>
          </a:p>
          <a:p>
            <a:pPr algn="ctr"/>
            <a:r>
              <a:rPr lang="en-US" sz="1200" dirty="0"/>
              <a:t>Requirements send to supplier for software development, develop component functionality. </a:t>
            </a:r>
            <a:endParaRPr lang="en-US" sz="1200" dirty="0" smtClean="0"/>
          </a:p>
          <a:p>
            <a:endParaRPr lang="en-IN" sz="1200" dirty="0"/>
          </a:p>
          <a:p>
            <a:pPr lvl="0"/>
            <a:r>
              <a:rPr lang="en-IN" sz="1200" dirty="0"/>
              <a:t>Develop control </a:t>
            </a:r>
            <a:r>
              <a:rPr lang="en-IN" sz="1200" dirty="0" smtClean="0"/>
              <a:t>software, Develop </a:t>
            </a:r>
            <a:r>
              <a:rPr lang="en-IN" sz="1200" dirty="0"/>
              <a:t>C code</a:t>
            </a:r>
          </a:p>
          <a:p>
            <a:pPr lvl="0"/>
            <a:r>
              <a:rPr lang="en-IN" sz="1200" dirty="0"/>
              <a:t>Provide controller with updated software</a:t>
            </a:r>
            <a:r>
              <a:rPr lang="en-IN" sz="1200" dirty="0" smtClean="0"/>
              <a:t>.</a:t>
            </a:r>
          </a:p>
          <a:p>
            <a:pPr lvl="0"/>
            <a:endParaRPr lang="en-IN" sz="1200" dirty="0"/>
          </a:p>
          <a:p>
            <a:r>
              <a:rPr lang="en-IN" sz="1200" dirty="0"/>
              <a:t>After </a:t>
            </a:r>
            <a:r>
              <a:rPr lang="en-IN" sz="1200" dirty="0" smtClean="0"/>
              <a:t>dev of </a:t>
            </a:r>
            <a:r>
              <a:rPr lang="en-IN" sz="1200" dirty="0" err="1" smtClean="0"/>
              <a:t>sw</a:t>
            </a:r>
            <a:r>
              <a:rPr lang="en-IN" sz="1200" dirty="0" smtClean="0"/>
              <a:t> </a:t>
            </a:r>
            <a:r>
              <a:rPr lang="en-IN" sz="1200" dirty="0"/>
              <a:t>they </a:t>
            </a:r>
            <a:r>
              <a:rPr lang="en-IN" sz="1200" dirty="0" smtClean="0"/>
              <a:t>test </a:t>
            </a:r>
            <a:r>
              <a:rPr lang="en-IN" sz="1200" dirty="0" err="1" smtClean="0"/>
              <a:t>sw</a:t>
            </a:r>
            <a:r>
              <a:rPr lang="en-IN" sz="1200" dirty="0" smtClean="0"/>
              <a:t> that is component </a:t>
            </a:r>
            <a:r>
              <a:rPr lang="en-IN" sz="1200" dirty="0"/>
              <a:t>design verification. They provide report that is CVVR (Component Validation and Verification Report</a:t>
            </a:r>
            <a:r>
              <a:rPr lang="en-IN" sz="1200" dirty="0" smtClean="0"/>
              <a:t>)</a:t>
            </a:r>
            <a:endParaRPr lang="en-IN" sz="1200" dirty="0"/>
          </a:p>
          <a:p>
            <a:endParaRPr lang="en-IN" sz="1200" dirty="0"/>
          </a:p>
        </p:txBody>
      </p:sp>
      <p:cxnSp>
        <p:nvCxnSpPr>
          <p:cNvPr id="26" name="Straight Connector 25"/>
          <p:cNvCxnSpPr/>
          <p:nvPr/>
        </p:nvCxnSpPr>
        <p:spPr>
          <a:xfrm>
            <a:off x="4486276" y="1545248"/>
            <a:ext cx="1545247" cy="3044337"/>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031523" y="1545248"/>
            <a:ext cx="1793631" cy="3044337"/>
          </a:xfrm>
          <a:prstGeom prst="line">
            <a:avLst/>
          </a:prstGeom>
          <a:ln w="762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5" idx="2"/>
            <a:endCxn id="7" idx="3"/>
          </p:cNvCxnSpPr>
          <p:nvPr/>
        </p:nvCxnSpPr>
        <p:spPr>
          <a:xfrm>
            <a:off x="2180492" y="4237889"/>
            <a:ext cx="791308" cy="1507878"/>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0"/>
            <a:endCxn id="6" idx="2"/>
          </p:cNvCxnSpPr>
          <p:nvPr/>
        </p:nvCxnSpPr>
        <p:spPr>
          <a:xfrm flipV="1">
            <a:off x="8968154" y="4510451"/>
            <a:ext cx="1239716" cy="1235316"/>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02049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Oval 2"/>
          <p:cNvSpPr/>
          <p:nvPr/>
        </p:nvSpPr>
        <p:spPr>
          <a:xfrm>
            <a:off x="4780817" y="1758461"/>
            <a:ext cx="2101362" cy="119575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4 Types of Requirements</a:t>
            </a:r>
          </a:p>
        </p:txBody>
      </p:sp>
      <p:sp>
        <p:nvSpPr>
          <p:cNvPr id="4" name="Rounded Rectangle 3"/>
          <p:cNvSpPr/>
          <p:nvPr/>
        </p:nvSpPr>
        <p:spPr>
          <a:xfrm>
            <a:off x="96716" y="477349"/>
            <a:ext cx="2769576" cy="169691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t>Stakeholder </a:t>
            </a:r>
            <a:r>
              <a:rPr lang="en-US" dirty="0" smtClean="0"/>
              <a:t>Req</a:t>
            </a:r>
          </a:p>
          <a:p>
            <a:pPr lvl="0" algn="ctr"/>
            <a:r>
              <a:rPr lang="en-US" sz="1600" dirty="0" smtClean="0"/>
              <a:t>(</a:t>
            </a:r>
            <a:r>
              <a:rPr lang="en-US" sz="1600" dirty="0"/>
              <a:t>Need Base Requirements</a:t>
            </a:r>
            <a:r>
              <a:rPr lang="en-US" sz="1600" dirty="0" smtClean="0"/>
              <a:t>)</a:t>
            </a:r>
          </a:p>
          <a:p>
            <a:pPr lvl="0"/>
            <a:endParaRPr lang="en-US" dirty="0"/>
          </a:p>
          <a:p>
            <a:pPr lvl="0"/>
            <a:r>
              <a:rPr lang="en-US" dirty="0" smtClean="0"/>
              <a:t>Bulletins</a:t>
            </a:r>
          </a:p>
          <a:p>
            <a:pPr lvl="0"/>
            <a:r>
              <a:rPr lang="en-US" dirty="0" smtClean="0"/>
              <a:t>Series card</a:t>
            </a:r>
          </a:p>
          <a:p>
            <a:pPr lvl="0"/>
            <a:r>
              <a:rPr lang="en-US" dirty="0" smtClean="0"/>
              <a:t>Standard document  </a:t>
            </a:r>
            <a:endParaRPr lang="en-IN" dirty="0"/>
          </a:p>
        </p:txBody>
      </p:sp>
      <p:sp>
        <p:nvSpPr>
          <p:cNvPr id="6" name="Rounded Rectangle 5"/>
          <p:cNvSpPr/>
          <p:nvPr/>
        </p:nvSpPr>
        <p:spPr>
          <a:xfrm>
            <a:off x="931985" y="3604846"/>
            <a:ext cx="3270739" cy="287508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t>Vehicle req. </a:t>
            </a:r>
            <a:endParaRPr lang="en-US" dirty="0" smtClean="0"/>
          </a:p>
          <a:p>
            <a:pPr lvl="0" algn="ctr"/>
            <a:r>
              <a:rPr lang="en-US" sz="1600" dirty="0" smtClean="0"/>
              <a:t>(</a:t>
            </a:r>
            <a:r>
              <a:rPr lang="en-US" sz="1600" dirty="0"/>
              <a:t>Understand stakeholder requirement, develop functional objective</a:t>
            </a:r>
            <a:r>
              <a:rPr lang="en-US" sz="1600" dirty="0" smtClean="0"/>
              <a:t>)</a:t>
            </a:r>
          </a:p>
          <a:p>
            <a:pPr lvl="0" algn="ctr"/>
            <a:endParaRPr lang="en-US" dirty="0"/>
          </a:p>
          <a:p>
            <a:pPr lvl="0"/>
            <a:r>
              <a:rPr lang="en-US" dirty="0" smtClean="0"/>
              <a:t>Functional Objective </a:t>
            </a:r>
          </a:p>
          <a:p>
            <a:pPr lvl="0"/>
            <a:r>
              <a:rPr lang="en-US" dirty="0" smtClean="0"/>
              <a:t>Cyber Security Requirements</a:t>
            </a:r>
          </a:p>
          <a:p>
            <a:pPr lvl="0"/>
            <a:r>
              <a:rPr lang="en-US" dirty="0" smtClean="0"/>
              <a:t>Vehicle Level Item </a:t>
            </a:r>
          </a:p>
          <a:p>
            <a:pPr lvl="0"/>
            <a:r>
              <a:rPr lang="en-US" dirty="0" smtClean="0"/>
              <a:t>HARA </a:t>
            </a:r>
          </a:p>
          <a:p>
            <a:pPr lvl="0"/>
            <a:r>
              <a:rPr lang="en-US" dirty="0" smtClean="0"/>
              <a:t>Safety Goals</a:t>
            </a:r>
          </a:p>
        </p:txBody>
      </p:sp>
      <p:sp>
        <p:nvSpPr>
          <p:cNvPr id="7" name="Rounded Rectangle 6"/>
          <p:cNvSpPr/>
          <p:nvPr/>
        </p:nvSpPr>
        <p:spPr>
          <a:xfrm>
            <a:off x="7521820" y="3780692"/>
            <a:ext cx="3297115" cy="2875085"/>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Req. </a:t>
            </a:r>
            <a:endParaRPr lang="en-US" dirty="0" smtClean="0"/>
          </a:p>
          <a:p>
            <a:pPr algn="ctr"/>
            <a:r>
              <a:rPr lang="en-US" sz="1400" dirty="0" smtClean="0"/>
              <a:t>(</a:t>
            </a:r>
            <a:r>
              <a:rPr lang="en-US" sz="1400" dirty="0"/>
              <a:t>Take Functional Objective, Start creating System architecture &amp; System level Requirement, comprise Logical Architecture &amp; Functional Requirement</a:t>
            </a:r>
            <a:r>
              <a:rPr lang="en-US" sz="1400" dirty="0" smtClean="0"/>
              <a:t>)</a:t>
            </a:r>
          </a:p>
          <a:p>
            <a:pPr algn="ctr"/>
            <a:endParaRPr lang="en-US" sz="1600" dirty="0"/>
          </a:p>
          <a:p>
            <a:r>
              <a:rPr lang="en-US" sz="1600" dirty="0" smtClean="0"/>
              <a:t>VF(Sys &amp; comp requirements)</a:t>
            </a:r>
          </a:p>
          <a:p>
            <a:r>
              <a:rPr lang="en-US" sz="1600" dirty="0" smtClean="0"/>
              <a:t>System Level Definitions</a:t>
            </a:r>
            <a:endParaRPr lang="en-US" sz="1600" dirty="0"/>
          </a:p>
          <a:p>
            <a:r>
              <a:rPr lang="en-US" sz="1600" dirty="0" smtClean="0"/>
              <a:t>VFD</a:t>
            </a:r>
          </a:p>
          <a:p>
            <a:r>
              <a:rPr lang="en-US" sz="1600" dirty="0" smtClean="0"/>
              <a:t>Systems Diagram</a:t>
            </a:r>
            <a:endParaRPr lang="en-IN" sz="1600" dirty="0"/>
          </a:p>
        </p:txBody>
      </p:sp>
      <p:sp>
        <p:nvSpPr>
          <p:cNvPr id="8" name="Rounded Rectangle 7"/>
          <p:cNvSpPr/>
          <p:nvPr/>
        </p:nvSpPr>
        <p:spPr>
          <a:xfrm>
            <a:off x="8796704" y="55318"/>
            <a:ext cx="3332285" cy="2989384"/>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t>Component Functional Req. </a:t>
            </a:r>
            <a:r>
              <a:rPr lang="en-US" sz="1400" dirty="0"/>
              <a:t>(Specifies what each component involved in your system, specifies component functional requirement for achieving system level requirement</a:t>
            </a:r>
            <a:r>
              <a:rPr lang="en-US" sz="1400" dirty="0" smtClean="0"/>
              <a:t>.)</a:t>
            </a:r>
          </a:p>
          <a:p>
            <a:pPr lvl="0" algn="ctr"/>
            <a:endParaRPr lang="en-US" sz="1400" dirty="0"/>
          </a:p>
          <a:p>
            <a:pPr lvl="0"/>
            <a:r>
              <a:rPr lang="en-IN" sz="1400" dirty="0" smtClean="0"/>
              <a:t>VF</a:t>
            </a:r>
          </a:p>
          <a:p>
            <a:pPr lvl="0"/>
            <a:r>
              <a:rPr lang="en-IN" sz="1400" dirty="0" smtClean="0"/>
              <a:t>Technical Safety Requirements</a:t>
            </a:r>
          </a:p>
          <a:p>
            <a:pPr lvl="0"/>
            <a:r>
              <a:rPr lang="en-IN" sz="1400" dirty="0" smtClean="0"/>
              <a:t>	</a:t>
            </a:r>
            <a:endParaRPr lang="en-IN" sz="1400" dirty="0"/>
          </a:p>
        </p:txBody>
      </p:sp>
      <p:cxnSp>
        <p:nvCxnSpPr>
          <p:cNvPr id="11" name="Straight Arrow Connector 10"/>
          <p:cNvCxnSpPr>
            <a:stCxn id="3" idx="1"/>
            <a:endCxn id="4" idx="3"/>
          </p:cNvCxnSpPr>
          <p:nvPr/>
        </p:nvCxnSpPr>
        <p:spPr>
          <a:xfrm flipH="1" flipV="1">
            <a:off x="2866292" y="1325807"/>
            <a:ext cx="2222262" cy="607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3"/>
            <a:endCxn id="6" idx="0"/>
          </p:cNvCxnSpPr>
          <p:nvPr/>
        </p:nvCxnSpPr>
        <p:spPr>
          <a:xfrm flipH="1">
            <a:off x="2567355" y="2779100"/>
            <a:ext cx="2521199" cy="825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5"/>
            <a:endCxn id="7" idx="0"/>
          </p:cNvCxnSpPr>
          <p:nvPr/>
        </p:nvCxnSpPr>
        <p:spPr>
          <a:xfrm>
            <a:off x="6574442" y="2779100"/>
            <a:ext cx="2595936" cy="1001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3" idx="7"/>
            <a:endCxn id="8" idx="1"/>
          </p:cNvCxnSpPr>
          <p:nvPr/>
        </p:nvCxnSpPr>
        <p:spPr>
          <a:xfrm flipV="1">
            <a:off x="6574442" y="1550010"/>
            <a:ext cx="2222262" cy="383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80238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4774223" y="1925150"/>
            <a:ext cx="2446394" cy="1195753"/>
          </a:xfrm>
          <a:prstGeom prst="ellipse">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 Types of Verification and Validation</a:t>
            </a:r>
            <a:endParaRPr lang="en-IN" dirty="0" smtClean="0"/>
          </a:p>
        </p:txBody>
      </p:sp>
      <p:sp>
        <p:nvSpPr>
          <p:cNvPr id="4" name="Rounded Rectangle 3"/>
          <p:cNvSpPr/>
          <p:nvPr/>
        </p:nvSpPr>
        <p:spPr>
          <a:xfrm>
            <a:off x="228465" y="435216"/>
            <a:ext cx="2769576" cy="169691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dirty="0"/>
              <a:t>Component Verification (Test)</a:t>
            </a:r>
            <a:endParaRPr lang="en-US" sz="1600" dirty="0" smtClean="0"/>
          </a:p>
          <a:p>
            <a:pPr lvl="0" algn="ctr"/>
            <a:endParaRPr lang="en-US" dirty="0"/>
          </a:p>
          <a:p>
            <a:pPr lvl="0" algn="ctr"/>
            <a:r>
              <a:rPr lang="en-IN" dirty="0"/>
              <a:t>Verifies desktop simulation </a:t>
            </a:r>
          </a:p>
        </p:txBody>
      </p:sp>
      <p:sp>
        <p:nvSpPr>
          <p:cNvPr id="6" name="Rounded Rectangle 5"/>
          <p:cNvSpPr/>
          <p:nvPr/>
        </p:nvSpPr>
        <p:spPr>
          <a:xfrm>
            <a:off x="325319" y="3982915"/>
            <a:ext cx="3270739" cy="287508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dirty="0"/>
              <a:t>System </a:t>
            </a:r>
            <a:r>
              <a:rPr lang="en-IN" dirty="0" smtClean="0"/>
              <a:t>Validation</a:t>
            </a:r>
          </a:p>
          <a:p>
            <a:pPr lvl="0" algn="ctr"/>
            <a:endParaRPr lang="en-US" dirty="0"/>
          </a:p>
          <a:p>
            <a:pPr marL="285750" lvl="0" indent="-285750">
              <a:buFont typeface="Arial" panose="020B0604020202020204" pitchFamily="34" charset="0"/>
              <a:buChar char="•"/>
            </a:pPr>
            <a:r>
              <a:rPr lang="en-IN" dirty="0" smtClean="0"/>
              <a:t>HIL</a:t>
            </a:r>
          </a:p>
          <a:p>
            <a:pPr marL="285750" lvl="0" indent="-285750">
              <a:buFont typeface="Arial" panose="020B0604020202020204" pitchFamily="34" charset="0"/>
              <a:buChar char="•"/>
            </a:pPr>
            <a:r>
              <a:rPr lang="en-IN" dirty="0" smtClean="0"/>
              <a:t>Vehicle validation</a:t>
            </a:r>
          </a:p>
          <a:p>
            <a:pPr marL="285750" lvl="0" indent="-285750">
              <a:buFont typeface="Arial" panose="020B0604020202020204" pitchFamily="34" charset="0"/>
              <a:buChar char="•"/>
            </a:pPr>
            <a:r>
              <a:rPr lang="en-IN" dirty="0" smtClean="0"/>
              <a:t>PWB </a:t>
            </a:r>
            <a:r>
              <a:rPr lang="en-IN" dirty="0"/>
              <a:t>check software as per our System </a:t>
            </a:r>
            <a:r>
              <a:rPr lang="en-IN" dirty="0" smtClean="0"/>
              <a:t>requirements.</a:t>
            </a:r>
          </a:p>
          <a:p>
            <a:pPr marL="285750" lvl="0" indent="-285750">
              <a:buFont typeface="Arial" panose="020B0604020202020204" pitchFamily="34" charset="0"/>
              <a:buChar char="•"/>
            </a:pPr>
            <a:r>
              <a:rPr lang="en-IN" dirty="0" smtClean="0"/>
              <a:t>Check </a:t>
            </a:r>
            <a:r>
              <a:rPr lang="en-IN" dirty="0"/>
              <a:t>feature is correctly working or not.</a:t>
            </a:r>
            <a:endParaRPr lang="en-US" dirty="0" smtClean="0"/>
          </a:p>
        </p:txBody>
      </p:sp>
      <p:sp>
        <p:nvSpPr>
          <p:cNvPr id="7" name="Rounded Rectangle 6"/>
          <p:cNvSpPr/>
          <p:nvPr/>
        </p:nvSpPr>
        <p:spPr>
          <a:xfrm>
            <a:off x="7187717" y="3763290"/>
            <a:ext cx="3297115" cy="2875085"/>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Vehicle Validation </a:t>
            </a:r>
            <a:endParaRPr lang="en-IN" dirty="0" smtClean="0"/>
          </a:p>
          <a:p>
            <a:pPr algn="ctr"/>
            <a:endParaRPr lang="en-US" sz="1600" dirty="0" smtClean="0"/>
          </a:p>
          <a:p>
            <a:pPr marL="285750" indent="-285750">
              <a:buFont typeface="Arial" panose="020B0604020202020204" pitchFamily="34" charset="0"/>
              <a:buChar char="•"/>
            </a:pPr>
            <a:r>
              <a:rPr lang="en-IN" dirty="0"/>
              <a:t>Vehicle integration Team Test Vehicle and check functional objective are meet in the vehicle or not. </a:t>
            </a:r>
            <a:endParaRPr lang="en-IN" dirty="0" smtClean="0"/>
          </a:p>
          <a:p>
            <a:pPr marL="285750" indent="-285750">
              <a:buFont typeface="Arial" panose="020B0604020202020204" pitchFamily="34" charset="0"/>
              <a:buChar char="•"/>
            </a:pPr>
            <a:r>
              <a:rPr lang="en-IN" dirty="0" smtClean="0"/>
              <a:t>If </a:t>
            </a:r>
            <a:r>
              <a:rPr lang="en-IN" dirty="0"/>
              <a:t>not, they raise issue in GIM.</a:t>
            </a:r>
            <a:endParaRPr lang="en-US" sz="1600" dirty="0"/>
          </a:p>
        </p:txBody>
      </p:sp>
      <p:sp>
        <p:nvSpPr>
          <p:cNvPr id="8" name="Rounded Rectangle 7"/>
          <p:cNvSpPr/>
          <p:nvPr/>
        </p:nvSpPr>
        <p:spPr>
          <a:xfrm>
            <a:off x="8682404" y="131519"/>
            <a:ext cx="3332285" cy="2989384"/>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IN" dirty="0"/>
              <a:t>Operational Validation (Acceptance Test) </a:t>
            </a:r>
            <a:endParaRPr lang="en-IN" dirty="0" smtClean="0"/>
          </a:p>
          <a:p>
            <a:pPr lvl="0" algn="ctr"/>
            <a:endParaRPr lang="en-IN" sz="1400" dirty="0"/>
          </a:p>
          <a:p>
            <a:pPr lvl="0" algn="ctr"/>
            <a:r>
              <a:rPr lang="en-IN" dirty="0"/>
              <a:t>Once various level of testing is done.</a:t>
            </a:r>
            <a:r>
              <a:rPr lang="en-IN" sz="1400" dirty="0" smtClean="0"/>
              <a:t>	</a:t>
            </a:r>
            <a:endParaRPr lang="en-IN" sz="1400" dirty="0"/>
          </a:p>
        </p:txBody>
      </p:sp>
      <p:cxnSp>
        <p:nvCxnSpPr>
          <p:cNvPr id="11" name="Straight Arrow Connector 10"/>
          <p:cNvCxnSpPr>
            <a:stCxn id="3" idx="1"/>
            <a:endCxn id="4" idx="3"/>
          </p:cNvCxnSpPr>
          <p:nvPr/>
        </p:nvCxnSpPr>
        <p:spPr>
          <a:xfrm flipH="1" flipV="1">
            <a:off x="2998041" y="1283674"/>
            <a:ext cx="2134448" cy="8165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3"/>
            <a:endCxn id="6" idx="0"/>
          </p:cNvCxnSpPr>
          <p:nvPr/>
        </p:nvCxnSpPr>
        <p:spPr>
          <a:xfrm flipH="1">
            <a:off x="1960689" y="2945789"/>
            <a:ext cx="3171800" cy="1037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5"/>
            <a:endCxn id="7" idx="0"/>
          </p:cNvCxnSpPr>
          <p:nvPr/>
        </p:nvCxnSpPr>
        <p:spPr>
          <a:xfrm>
            <a:off x="6862351" y="2945789"/>
            <a:ext cx="1973924" cy="817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3" idx="7"/>
            <a:endCxn id="8" idx="1"/>
          </p:cNvCxnSpPr>
          <p:nvPr/>
        </p:nvCxnSpPr>
        <p:spPr>
          <a:xfrm flipV="1">
            <a:off x="6862351" y="1626211"/>
            <a:ext cx="1820053" cy="474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8206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4757711" y="1811397"/>
            <a:ext cx="2101362" cy="1195753"/>
          </a:xfrm>
          <a:prstGeom prst="ellipse">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Artifacts as per Leve</a:t>
            </a:r>
            <a:r>
              <a:rPr lang="en-IN" dirty="0"/>
              <a:t>l</a:t>
            </a:r>
            <a:endParaRPr lang="en-IN" dirty="0" smtClean="0"/>
          </a:p>
        </p:txBody>
      </p:sp>
      <p:sp>
        <p:nvSpPr>
          <p:cNvPr id="4" name="Rounded Rectangle 3"/>
          <p:cNvSpPr/>
          <p:nvPr/>
        </p:nvSpPr>
        <p:spPr>
          <a:xfrm>
            <a:off x="211016" y="286299"/>
            <a:ext cx="2769576" cy="1696915"/>
          </a:xfrm>
          <a:prstGeom prst="round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smtClean="0"/>
              <a:t>Stakeholder Level</a:t>
            </a:r>
          </a:p>
          <a:p>
            <a:pPr lvl="0" algn="ctr"/>
            <a:endParaRPr lang="en-US" dirty="0"/>
          </a:p>
          <a:p>
            <a:pPr marL="285750" lvl="0" indent="-285750">
              <a:buFont typeface="Arial" panose="020B0604020202020204" pitchFamily="34" charset="0"/>
              <a:buChar char="•"/>
            </a:pPr>
            <a:r>
              <a:rPr lang="en-US" dirty="0" smtClean="0"/>
              <a:t>Bulletins</a:t>
            </a:r>
          </a:p>
          <a:p>
            <a:pPr marL="285750" lvl="0" indent="-285750">
              <a:buFont typeface="Arial" panose="020B0604020202020204" pitchFamily="34" charset="0"/>
              <a:buChar char="•"/>
            </a:pPr>
            <a:r>
              <a:rPr lang="en-US" dirty="0" smtClean="0"/>
              <a:t>Series card</a:t>
            </a:r>
          </a:p>
          <a:p>
            <a:pPr marL="285750" lvl="0" indent="-285750">
              <a:buFont typeface="Arial" panose="020B0604020202020204" pitchFamily="34" charset="0"/>
              <a:buChar char="•"/>
            </a:pPr>
            <a:r>
              <a:rPr lang="en-US" dirty="0" smtClean="0"/>
              <a:t>Standard document  </a:t>
            </a:r>
            <a:endParaRPr lang="en-IN" dirty="0"/>
          </a:p>
        </p:txBody>
      </p:sp>
      <p:sp>
        <p:nvSpPr>
          <p:cNvPr id="6" name="Rounded Rectangle 5"/>
          <p:cNvSpPr/>
          <p:nvPr/>
        </p:nvSpPr>
        <p:spPr>
          <a:xfrm>
            <a:off x="211016" y="3749553"/>
            <a:ext cx="3582839" cy="2875085"/>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dirty="0"/>
              <a:t>Vehicle </a:t>
            </a:r>
            <a:r>
              <a:rPr lang="en-US" dirty="0" smtClean="0"/>
              <a:t>Level</a:t>
            </a:r>
            <a:endParaRPr lang="en-US" sz="1600" dirty="0" smtClean="0"/>
          </a:p>
          <a:p>
            <a:pPr lvl="0" algn="ctr"/>
            <a:endParaRPr lang="en-US" dirty="0"/>
          </a:p>
          <a:p>
            <a:pPr marL="285750" lvl="0" indent="-285750">
              <a:buFont typeface="Arial" panose="020B0604020202020204" pitchFamily="34" charset="0"/>
              <a:buChar char="•"/>
            </a:pPr>
            <a:r>
              <a:rPr lang="en-US" dirty="0" smtClean="0"/>
              <a:t>Functional Objective </a:t>
            </a:r>
          </a:p>
          <a:p>
            <a:pPr marL="285750" lvl="0" indent="-285750">
              <a:buFont typeface="Arial" panose="020B0604020202020204" pitchFamily="34" charset="0"/>
              <a:buChar char="•"/>
            </a:pPr>
            <a:r>
              <a:rPr lang="en-US" dirty="0" smtClean="0"/>
              <a:t>Cyber Security Requirements</a:t>
            </a:r>
          </a:p>
          <a:p>
            <a:pPr marL="285750" lvl="0" indent="-285750">
              <a:buFont typeface="Arial" panose="020B0604020202020204" pitchFamily="34" charset="0"/>
              <a:buChar char="•"/>
            </a:pPr>
            <a:r>
              <a:rPr lang="en-US" dirty="0" smtClean="0"/>
              <a:t>Vehicle Level Item </a:t>
            </a:r>
          </a:p>
          <a:p>
            <a:pPr marL="285750" lvl="0" indent="-285750">
              <a:buFont typeface="Arial" panose="020B0604020202020204" pitchFamily="34" charset="0"/>
              <a:buChar char="•"/>
            </a:pPr>
            <a:r>
              <a:rPr lang="en-US" dirty="0" smtClean="0"/>
              <a:t>HARA </a:t>
            </a:r>
          </a:p>
          <a:p>
            <a:pPr marL="285750" lvl="0" indent="-285750">
              <a:buFont typeface="Arial" panose="020B0604020202020204" pitchFamily="34" charset="0"/>
              <a:buChar char="•"/>
            </a:pPr>
            <a:r>
              <a:rPr lang="en-US" dirty="0" smtClean="0"/>
              <a:t>Safety Goals</a:t>
            </a:r>
          </a:p>
        </p:txBody>
      </p:sp>
      <p:sp>
        <p:nvSpPr>
          <p:cNvPr id="7" name="Rounded Rectangle 6"/>
          <p:cNvSpPr/>
          <p:nvPr/>
        </p:nvSpPr>
        <p:spPr>
          <a:xfrm>
            <a:off x="7808636" y="3574071"/>
            <a:ext cx="3297115" cy="2875085"/>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a:t>
            </a:r>
            <a:r>
              <a:rPr lang="en-US" dirty="0" smtClean="0"/>
              <a:t>Level</a:t>
            </a:r>
            <a:endParaRPr lang="en-US" sz="1400" dirty="0" smtClean="0"/>
          </a:p>
          <a:p>
            <a:pPr algn="ctr"/>
            <a:endParaRPr lang="en-US" sz="1600" dirty="0"/>
          </a:p>
          <a:p>
            <a:pPr marL="285750" indent="-285750">
              <a:buFont typeface="Arial" panose="020B0604020202020204" pitchFamily="34" charset="0"/>
              <a:buChar char="•"/>
            </a:pPr>
            <a:r>
              <a:rPr lang="en-US" sz="1600" dirty="0" smtClean="0"/>
              <a:t>VF(Sys &amp; comp requirements)</a:t>
            </a:r>
          </a:p>
          <a:p>
            <a:pPr marL="285750" indent="-285750">
              <a:buFont typeface="Arial" panose="020B0604020202020204" pitchFamily="34" charset="0"/>
              <a:buChar char="•"/>
            </a:pPr>
            <a:r>
              <a:rPr lang="en-US" sz="1600" dirty="0" smtClean="0"/>
              <a:t>System Level Definitions</a:t>
            </a:r>
            <a:endParaRPr lang="en-US" sz="1600" dirty="0"/>
          </a:p>
          <a:p>
            <a:pPr marL="285750" indent="-285750">
              <a:buFont typeface="Arial" panose="020B0604020202020204" pitchFamily="34" charset="0"/>
              <a:buChar char="•"/>
            </a:pPr>
            <a:r>
              <a:rPr lang="en-US" sz="1600" dirty="0" smtClean="0"/>
              <a:t>VFD</a:t>
            </a:r>
          </a:p>
          <a:p>
            <a:pPr marL="285750" indent="-285750">
              <a:buFont typeface="Arial" panose="020B0604020202020204" pitchFamily="34" charset="0"/>
              <a:buChar char="•"/>
            </a:pPr>
            <a:r>
              <a:rPr lang="en-US" sz="1600" dirty="0" smtClean="0"/>
              <a:t>Systems Diagram</a:t>
            </a:r>
            <a:endParaRPr lang="en-IN" sz="1600" dirty="0"/>
          </a:p>
        </p:txBody>
      </p:sp>
      <p:sp>
        <p:nvSpPr>
          <p:cNvPr id="8" name="Rounded Rectangle 7"/>
          <p:cNvSpPr/>
          <p:nvPr/>
        </p:nvSpPr>
        <p:spPr>
          <a:xfrm>
            <a:off x="8636193" y="233725"/>
            <a:ext cx="3332285" cy="2409091"/>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000" dirty="0"/>
              <a:t>Component </a:t>
            </a:r>
            <a:r>
              <a:rPr lang="en-US" sz="2000" dirty="0" smtClean="0"/>
              <a:t>Level</a:t>
            </a:r>
            <a:endParaRPr lang="en-US" sz="1600" dirty="0" smtClean="0"/>
          </a:p>
          <a:p>
            <a:pPr lvl="0" algn="ctr"/>
            <a:endParaRPr lang="en-US" sz="1400" dirty="0"/>
          </a:p>
          <a:p>
            <a:pPr marL="285750" indent="-285750">
              <a:buFont typeface="Arial" panose="020B0604020202020204" pitchFamily="34" charset="0"/>
              <a:buChar char="•"/>
            </a:pPr>
            <a:r>
              <a:rPr lang="en-US" sz="1600" dirty="0"/>
              <a:t>VF(Sys &amp; comp requirements)</a:t>
            </a:r>
          </a:p>
          <a:p>
            <a:pPr marL="285750" lvl="0" indent="-285750">
              <a:buFont typeface="Arial" panose="020B0604020202020204" pitchFamily="34" charset="0"/>
              <a:buChar char="•"/>
            </a:pPr>
            <a:r>
              <a:rPr lang="en-IN" sz="1600" dirty="0" smtClean="0"/>
              <a:t>Technical Safety Requirements</a:t>
            </a:r>
          </a:p>
        </p:txBody>
      </p:sp>
      <p:cxnSp>
        <p:nvCxnSpPr>
          <p:cNvPr id="11" name="Straight Arrow Connector 10"/>
          <p:cNvCxnSpPr>
            <a:stCxn id="3" idx="1"/>
            <a:endCxn id="4" idx="3"/>
          </p:cNvCxnSpPr>
          <p:nvPr/>
        </p:nvCxnSpPr>
        <p:spPr>
          <a:xfrm flipH="1" flipV="1">
            <a:off x="2980592" y="1134757"/>
            <a:ext cx="2084856" cy="851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3" idx="3"/>
            <a:endCxn id="6" idx="0"/>
          </p:cNvCxnSpPr>
          <p:nvPr/>
        </p:nvCxnSpPr>
        <p:spPr>
          <a:xfrm flipH="1">
            <a:off x="2002436" y="2832036"/>
            <a:ext cx="3063012" cy="917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3" idx="5"/>
            <a:endCxn id="7" idx="0"/>
          </p:cNvCxnSpPr>
          <p:nvPr/>
        </p:nvCxnSpPr>
        <p:spPr>
          <a:xfrm>
            <a:off x="6551336" y="2832036"/>
            <a:ext cx="2905858" cy="742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3" idx="7"/>
            <a:endCxn id="8" idx="1"/>
          </p:cNvCxnSpPr>
          <p:nvPr/>
        </p:nvCxnSpPr>
        <p:spPr>
          <a:xfrm flipV="1">
            <a:off x="6551336" y="1438271"/>
            <a:ext cx="2084857" cy="548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5292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4368" y="105508"/>
            <a:ext cx="1002324" cy="523220"/>
          </a:xfrm>
          <a:prstGeom prst="rect">
            <a:avLst/>
          </a:prstGeom>
          <a:noFill/>
        </p:spPr>
        <p:txBody>
          <a:bodyPr wrap="square" rtlCol="0">
            <a:spAutoFit/>
          </a:bodyPr>
          <a:lstStyle/>
          <a:p>
            <a:r>
              <a:rPr lang="en-IN" sz="2800" b="1" u="sng" dirty="0" smtClean="0"/>
              <a:t>SDLC</a:t>
            </a:r>
            <a:endParaRPr lang="en-IN" sz="2800" b="1" u="sng" dirty="0"/>
          </a:p>
        </p:txBody>
      </p:sp>
      <p:sp>
        <p:nvSpPr>
          <p:cNvPr id="3" name="Rectangle 2"/>
          <p:cNvSpPr/>
          <p:nvPr/>
        </p:nvSpPr>
        <p:spPr>
          <a:xfrm>
            <a:off x="430823" y="888019"/>
            <a:ext cx="1714500" cy="1213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Concept Phase</a:t>
            </a:r>
            <a:endParaRPr lang="en-IN" dirty="0"/>
          </a:p>
        </p:txBody>
      </p:sp>
      <p:sp>
        <p:nvSpPr>
          <p:cNvPr id="4" name="Rectangle 3"/>
          <p:cNvSpPr/>
          <p:nvPr/>
        </p:nvSpPr>
        <p:spPr>
          <a:xfrm>
            <a:off x="9903068" y="914398"/>
            <a:ext cx="1714500" cy="1213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Verification &amp; Validation Phase</a:t>
            </a:r>
            <a:endParaRPr lang="en-IN" dirty="0"/>
          </a:p>
        </p:txBody>
      </p:sp>
      <p:sp>
        <p:nvSpPr>
          <p:cNvPr id="5" name="Rectangle 4"/>
          <p:cNvSpPr/>
          <p:nvPr/>
        </p:nvSpPr>
        <p:spPr>
          <a:xfrm>
            <a:off x="6787661" y="914398"/>
            <a:ext cx="1714500" cy="1213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Design </a:t>
            </a:r>
          </a:p>
          <a:p>
            <a:pPr algn="ctr"/>
            <a:r>
              <a:rPr lang="en-IN" dirty="0" smtClean="0"/>
              <a:t>&amp; </a:t>
            </a:r>
          </a:p>
          <a:p>
            <a:pPr algn="ctr"/>
            <a:r>
              <a:rPr lang="en-IN" dirty="0" smtClean="0"/>
              <a:t>Development Phase</a:t>
            </a:r>
            <a:endParaRPr lang="en-IN" dirty="0"/>
          </a:p>
        </p:txBody>
      </p:sp>
      <p:sp>
        <p:nvSpPr>
          <p:cNvPr id="6" name="Rectangle 5"/>
          <p:cNvSpPr/>
          <p:nvPr/>
        </p:nvSpPr>
        <p:spPr>
          <a:xfrm>
            <a:off x="3609242" y="888018"/>
            <a:ext cx="1714500" cy="1213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Requirement Phase</a:t>
            </a:r>
            <a:endParaRPr lang="en-IN" dirty="0"/>
          </a:p>
        </p:txBody>
      </p:sp>
      <p:sp>
        <p:nvSpPr>
          <p:cNvPr id="7" name="Right Arrow 6"/>
          <p:cNvSpPr/>
          <p:nvPr/>
        </p:nvSpPr>
        <p:spPr>
          <a:xfrm>
            <a:off x="2242038" y="1296863"/>
            <a:ext cx="1270488" cy="448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a:off x="8567370" y="1296863"/>
            <a:ext cx="1270488" cy="448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a:off x="5420457" y="1296863"/>
            <a:ext cx="1270488" cy="4484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312127" y="2620107"/>
            <a:ext cx="11619035" cy="3416320"/>
          </a:xfrm>
          <a:prstGeom prst="rect">
            <a:avLst/>
          </a:prstGeom>
          <a:noFill/>
        </p:spPr>
        <p:txBody>
          <a:bodyPr wrap="square" rtlCol="0">
            <a:spAutoFit/>
          </a:bodyPr>
          <a:lstStyle/>
          <a:p>
            <a:r>
              <a:rPr lang="en-IN" dirty="0" smtClean="0"/>
              <a:t>Concept Phase- </a:t>
            </a:r>
          </a:p>
          <a:p>
            <a:r>
              <a:rPr lang="en-IN" dirty="0" smtClean="0"/>
              <a:t>Benchmarking study, Review Existing Portfolio, Talk with customer &amp; Stakeholders try to build concept. Result is successful. </a:t>
            </a:r>
          </a:p>
          <a:p>
            <a:endParaRPr lang="en-IN" dirty="0" smtClean="0"/>
          </a:p>
          <a:p>
            <a:r>
              <a:rPr lang="en-IN" dirty="0" smtClean="0"/>
              <a:t>Requirement Phase-</a:t>
            </a:r>
          </a:p>
          <a:p>
            <a:r>
              <a:rPr lang="en-IN" dirty="0" smtClean="0"/>
              <a:t>All type of requirements developed in requirement phase.</a:t>
            </a:r>
          </a:p>
          <a:p>
            <a:endParaRPr lang="en-IN" dirty="0"/>
          </a:p>
          <a:p>
            <a:r>
              <a:rPr lang="en-IN" dirty="0" smtClean="0"/>
              <a:t>Design &amp; Development Phase-</a:t>
            </a:r>
          </a:p>
          <a:p>
            <a:r>
              <a:rPr lang="en-IN" dirty="0" smtClean="0"/>
              <a:t>Requirements Send/release to the supplier/software team. Supplier analyse the requirements and start development of the software.</a:t>
            </a:r>
          </a:p>
          <a:p>
            <a:endParaRPr lang="en-IN" dirty="0"/>
          </a:p>
          <a:p>
            <a:r>
              <a:rPr lang="en-IN" dirty="0" smtClean="0"/>
              <a:t>Verification &amp; Validation Phase-</a:t>
            </a:r>
          </a:p>
          <a:p>
            <a:r>
              <a:rPr lang="en-IN" dirty="0" smtClean="0"/>
              <a:t>After software development supplier/software team send software. Test the all requirements are satisfied or not.</a:t>
            </a:r>
            <a:endParaRPr lang="en-IN" dirty="0"/>
          </a:p>
        </p:txBody>
      </p:sp>
    </p:spTree>
    <p:extLst>
      <p:ext uri="{BB962C8B-B14F-4D97-AF65-F5344CB8AC3E}">
        <p14:creationId xmlns:p14="http://schemas.microsoft.com/office/powerpoint/2010/main" val="24462589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114300" y="1164139"/>
            <a:ext cx="11957538" cy="38686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114300" y="615461"/>
            <a:ext cx="1292469" cy="5363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Program Approve</a:t>
            </a:r>
            <a:endParaRPr lang="en-IN" dirty="0"/>
          </a:p>
        </p:txBody>
      </p:sp>
      <p:sp>
        <p:nvSpPr>
          <p:cNvPr id="5" name="Rounded Rectangle 4"/>
          <p:cNvSpPr/>
          <p:nvPr/>
        </p:nvSpPr>
        <p:spPr>
          <a:xfrm>
            <a:off x="2870689" y="703657"/>
            <a:ext cx="914400" cy="448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0A</a:t>
            </a:r>
            <a:endParaRPr lang="en-IN" dirty="0"/>
          </a:p>
        </p:txBody>
      </p:sp>
      <p:sp>
        <p:nvSpPr>
          <p:cNvPr id="6" name="Rounded Rectangle 5"/>
          <p:cNvSpPr/>
          <p:nvPr/>
        </p:nvSpPr>
        <p:spPr>
          <a:xfrm>
            <a:off x="6093069" y="716848"/>
            <a:ext cx="914400" cy="448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1A</a:t>
            </a:r>
            <a:endParaRPr lang="en-IN" dirty="0"/>
          </a:p>
        </p:txBody>
      </p:sp>
      <p:sp>
        <p:nvSpPr>
          <p:cNvPr id="7" name="Rounded Rectangle 6"/>
          <p:cNvSpPr/>
          <p:nvPr/>
        </p:nvSpPr>
        <p:spPr>
          <a:xfrm>
            <a:off x="9012115" y="716848"/>
            <a:ext cx="914400" cy="4484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r>
              <a:rPr lang="en-IN" dirty="0" smtClean="0"/>
              <a:t>A</a:t>
            </a:r>
            <a:endParaRPr lang="en-IN" dirty="0"/>
          </a:p>
        </p:txBody>
      </p:sp>
      <p:sp>
        <p:nvSpPr>
          <p:cNvPr id="8" name="TextBox 7"/>
          <p:cNvSpPr txBox="1"/>
          <p:nvPr/>
        </p:nvSpPr>
        <p:spPr>
          <a:xfrm>
            <a:off x="114300" y="1485900"/>
            <a:ext cx="2602523" cy="3416320"/>
          </a:xfrm>
          <a:prstGeom prst="rect">
            <a:avLst/>
          </a:prstGeom>
          <a:noFill/>
        </p:spPr>
        <p:txBody>
          <a:bodyPr wrap="square" rtlCol="0">
            <a:spAutoFit/>
          </a:bodyPr>
          <a:lstStyle/>
          <a:p>
            <a:pPr marL="285750" indent="-285750">
              <a:buFont typeface="Arial" panose="020B0604020202020204" pitchFamily="34" charset="0"/>
              <a:buChar char="•"/>
            </a:pPr>
            <a:r>
              <a:rPr lang="en-IN" dirty="0" smtClean="0"/>
              <a:t>Start for requirement gathering.</a:t>
            </a:r>
          </a:p>
          <a:p>
            <a:pPr marL="285750" indent="-285750">
              <a:buFont typeface="Arial" panose="020B0604020202020204" pitchFamily="34" charset="0"/>
              <a:buChar char="•"/>
            </a:pPr>
            <a:r>
              <a:rPr lang="en-IN" dirty="0" smtClean="0"/>
              <a:t>Requirements analysis &amp; understanding.</a:t>
            </a:r>
          </a:p>
          <a:p>
            <a:pPr marL="285750" indent="-285750">
              <a:buFont typeface="Arial" panose="020B0604020202020204" pitchFamily="34" charset="0"/>
              <a:buChar char="•"/>
            </a:pPr>
            <a:r>
              <a:rPr lang="en-IN" dirty="0" smtClean="0"/>
              <a:t>Draft VF for 0A release.</a:t>
            </a:r>
          </a:p>
          <a:p>
            <a:pPr marL="285750" indent="-285750">
              <a:buFont typeface="Arial" panose="020B0604020202020204" pitchFamily="34" charset="0"/>
              <a:buChar char="•"/>
            </a:pPr>
            <a:r>
              <a:rPr lang="en-IN" dirty="0" smtClean="0"/>
              <a:t>Athena Check (Formal &amp; Integration Error)</a:t>
            </a:r>
          </a:p>
          <a:p>
            <a:pPr marL="285750" indent="-285750">
              <a:buFont typeface="Arial" panose="020B0604020202020204" pitchFamily="34" charset="0"/>
              <a:buChar char="•"/>
            </a:pPr>
            <a:r>
              <a:rPr lang="en-IN" dirty="0" smtClean="0"/>
              <a:t>Develop requirements and do sanity check.</a:t>
            </a:r>
          </a:p>
          <a:p>
            <a:pPr marL="285750" indent="-285750">
              <a:buFont typeface="Arial" panose="020B0604020202020204" pitchFamily="34" charset="0"/>
              <a:buChar char="•"/>
            </a:pPr>
            <a:r>
              <a:rPr lang="en-IN" dirty="0" smtClean="0"/>
              <a:t>Draft in 0A release folder.</a:t>
            </a:r>
            <a:endParaRPr lang="en-IN" dirty="0"/>
          </a:p>
        </p:txBody>
      </p:sp>
      <p:sp>
        <p:nvSpPr>
          <p:cNvPr id="9" name="TextBox 8"/>
          <p:cNvSpPr txBox="1"/>
          <p:nvPr/>
        </p:nvSpPr>
        <p:spPr>
          <a:xfrm>
            <a:off x="3138855" y="1485900"/>
            <a:ext cx="2831122" cy="3693319"/>
          </a:xfrm>
          <a:prstGeom prst="rect">
            <a:avLst/>
          </a:prstGeom>
          <a:noFill/>
        </p:spPr>
        <p:txBody>
          <a:bodyPr wrap="square" rtlCol="0">
            <a:spAutoFit/>
          </a:bodyPr>
          <a:lstStyle/>
          <a:p>
            <a:pPr marL="285750" indent="-285750">
              <a:buFont typeface="Arial" panose="020B0604020202020204" pitchFamily="34" charset="0"/>
              <a:buChar char="•"/>
            </a:pPr>
            <a:r>
              <a:rPr lang="en-IN" dirty="0" smtClean="0"/>
              <a:t>After 0A release</a:t>
            </a:r>
          </a:p>
          <a:p>
            <a:pPr marL="285750" indent="-285750">
              <a:buFont typeface="Arial" panose="020B0604020202020204" pitchFamily="34" charset="0"/>
              <a:buChar char="•"/>
            </a:pPr>
            <a:r>
              <a:rPr lang="en-IN" dirty="0" smtClean="0"/>
              <a:t>System DFMEA development</a:t>
            </a:r>
          </a:p>
          <a:p>
            <a:pPr marL="285750" indent="-285750">
              <a:buFont typeface="Arial" panose="020B0604020202020204" pitchFamily="34" charset="0"/>
              <a:buChar char="•"/>
            </a:pPr>
            <a:r>
              <a:rPr lang="en-IN" dirty="0" smtClean="0"/>
              <a:t>System Architectural development.</a:t>
            </a:r>
          </a:p>
          <a:p>
            <a:pPr marL="285750" indent="-285750">
              <a:buFont typeface="Arial" panose="020B0604020202020204" pitchFamily="34" charset="0"/>
              <a:buChar char="•"/>
            </a:pPr>
            <a:r>
              <a:rPr lang="en-IN" dirty="0" smtClean="0"/>
              <a:t>System Functional, Non-Functional, Diagnostics requirement development. </a:t>
            </a:r>
          </a:p>
          <a:p>
            <a:pPr marL="285750" indent="-285750">
              <a:buFont typeface="Arial" panose="020B0604020202020204" pitchFamily="34" charset="0"/>
              <a:buChar char="•"/>
            </a:pPr>
            <a:r>
              <a:rPr lang="en-IN" dirty="0" smtClean="0"/>
              <a:t>1A release design review.</a:t>
            </a:r>
          </a:p>
          <a:p>
            <a:pPr marL="285750" indent="-285750">
              <a:buFont typeface="Arial" panose="020B0604020202020204" pitchFamily="34" charset="0"/>
              <a:buChar char="•"/>
            </a:pPr>
            <a:r>
              <a:rPr lang="en-IN" dirty="0" smtClean="0"/>
              <a:t>Athena Check (Formal &amp; Integration Error)</a:t>
            </a:r>
          </a:p>
          <a:p>
            <a:pPr marL="285750" indent="-285750">
              <a:buFont typeface="Arial" panose="020B0604020202020204" pitchFamily="34" charset="0"/>
              <a:buChar char="•"/>
            </a:pPr>
            <a:r>
              <a:rPr lang="en-IN" dirty="0" smtClean="0"/>
              <a:t>Draft in 1A release folder.</a:t>
            </a:r>
          </a:p>
        </p:txBody>
      </p:sp>
      <p:cxnSp>
        <p:nvCxnSpPr>
          <p:cNvPr id="11" name="Straight Connector 10"/>
          <p:cNvCxnSpPr/>
          <p:nvPr/>
        </p:nvCxnSpPr>
        <p:spPr>
          <a:xfrm>
            <a:off x="2870689" y="1293019"/>
            <a:ext cx="8792" cy="38862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093069" y="1293019"/>
            <a:ext cx="8792" cy="38862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101862" y="1485900"/>
            <a:ext cx="3081704" cy="3693319"/>
          </a:xfrm>
          <a:prstGeom prst="rect">
            <a:avLst/>
          </a:prstGeom>
          <a:noFill/>
        </p:spPr>
        <p:txBody>
          <a:bodyPr wrap="square" rtlCol="0">
            <a:spAutoFit/>
          </a:bodyPr>
          <a:lstStyle/>
          <a:p>
            <a:pPr marL="285750" indent="-285750">
              <a:buFont typeface="Arial" panose="020B0604020202020204" pitchFamily="34" charset="0"/>
              <a:buChar char="•"/>
            </a:pPr>
            <a:r>
              <a:rPr lang="en-IN" dirty="0" smtClean="0"/>
              <a:t>After 1A release.</a:t>
            </a:r>
          </a:p>
          <a:p>
            <a:pPr marL="285750" indent="-285750">
              <a:buFont typeface="Arial" panose="020B0604020202020204" pitchFamily="34" charset="0"/>
              <a:buChar char="•"/>
            </a:pPr>
            <a:r>
              <a:rPr lang="en-IN" dirty="0" smtClean="0"/>
              <a:t>Analyse &amp; Understand the RARs.</a:t>
            </a:r>
          </a:p>
          <a:p>
            <a:pPr marL="285750" indent="-285750">
              <a:buFont typeface="Arial" panose="020B0604020202020204" pitchFamily="34" charset="0"/>
              <a:buChar char="•"/>
            </a:pPr>
            <a:r>
              <a:rPr lang="en-IN" dirty="0" smtClean="0"/>
              <a:t>If modification required in released VF raise CR(Change Request)</a:t>
            </a:r>
          </a:p>
          <a:p>
            <a:pPr marL="285750" indent="-285750">
              <a:buFont typeface="Arial" panose="020B0604020202020204" pitchFamily="34" charset="0"/>
              <a:buChar char="•"/>
            </a:pPr>
            <a:r>
              <a:rPr lang="en-IN" dirty="0" smtClean="0"/>
              <a:t>Update requirements.</a:t>
            </a:r>
          </a:p>
          <a:p>
            <a:pPr marL="285750" indent="-285750">
              <a:buFont typeface="Arial" panose="020B0604020202020204" pitchFamily="34" charset="0"/>
              <a:buChar char="•"/>
            </a:pPr>
            <a:r>
              <a:rPr lang="en-IN" dirty="0" smtClean="0"/>
              <a:t>Draft VF in CR folder.</a:t>
            </a:r>
          </a:p>
          <a:p>
            <a:pPr marL="285750" indent="-285750">
              <a:buFont typeface="Arial" panose="020B0604020202020204" pitchFamily="34" charset="0"/>
              <a:buChar char="•"/>
            </a:pPr>
            <a:r>
              <a:rPr lang="en-IN" dirty="0" smtClean="0"/>
              <a:t>Send back to the supplier.</a:t>
            </a:r>
          </a:p>
          <a:p>
            <a:pPr marL="285750" indent="-285750">
              <a:buFont typeface="Arial" panose="020B0604020202020204" pitchFamily="34" charset="0"/>
              <a:buChar char="•"/>
            </a:pPr>
            <a:r>
              <a:rPr lang="en-IN" dirty="0" smtClean="0"/>
              <a:t>If modification doesn’t require then simply need to provide resolution in EE Validation portal.</a:t>
            </a:r>
          </a:p>
        </p:txBody>
      </p:sp>
      <p:cxnSp>
        <p:nvCxnSpPr>
          <p:cNvPr id="22" name="Straight Connector 21"/>
          <p:cNvCxnSpPr/>
          <p:nvPr/>
        </p:nvCxnSpPr>
        <p:spPr>
          <a:xfrm>
            <a:off x="9091247" y="1293019"/>
            <a:ext cx="19048" cy="3886199"/>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9110296" y="1592509"/>
            <a:ext cx="3081704" cy="4801314"/>
          </a:xfrm>
          <a:prstGeom prst="rect">
            <a:avLst/>
          </a:prstGeom>
          <a:noFill/>
        </p:spPr>
        <p:txBody>
          <a:bodyPr wrap="square" rtlCol="0">
            <a:spAutoFit/>
          </a:bodyPr>
          <a:lstStyle/>
          <a:p>
            <a:pPr marL="285750" indent="-285750">
              <a:buFont typeface="Arial" panose="020B0604020202020204" pitchFamily="34" charset="0"/>
              <a:buChar char="•"/>
            </a:pPr>
            <a:r>
              <a:rPr lang="en-IN" dirty="0" smtClean="0"/>
              <a:t>After 2A release.</a:t>
            </a:r>
          </a:p>
          <a:p>
            <a:pPr marL="285750" indent="-285750">
              <a:buFont typeface="Arial" panose="020B0604020202020204" pitchFamily="34" charset="0"/>
              <a:buChar char="•"/>
            </a:pPr>
            <a:r>
              <a:rPr lang="en-IN" dirty="0" smtClean="0"/>
              <a:t>Analyse &amp; Understand the RARs.</a:t>
            </a:r>
          </a:p>
          <a:p>
            <a:pPr marL="285750" indent="-285750">
              <a:buFont typeface="Arial" panose="020B0604020202020204" pitchFamily="34" charset="0"/>
              <a:buChar char="•"/>
            </a:pPr>
            <a:r>
              <a:rPr lang="en-IN" dirty="0" smtClean="0"/>
              <a:t>If modification required in released VF need to go through risk mitigation.</a:t>
            </a:r>
          </a:p>
          <a:p>
            <a:pPr marL="285750" indent="-285750">
              <a:buFont typeface="Arial" panose="020B0604020202020204" pitchFamily="34" charset="0"/>
              <a:buChar char="•"/>
            </a:pPr>
            <a:r>
              <a:rPr lang="en-IN" dirty="0" smtClean="0"/>
              <a:t>Present VF modification requirements.</a:t>
            </a:r>
          </a:p>
          <a:p>
            <a:pPr marL="285750" indent="-285750">
              <a:buFont typeface="Arial" panose="020B0604020202020204" pitchFamily="34" charset="0"/>
              <a:buChar char="•"/>
            </a:pPr>
            <a:r>
              <a:rPr lang="en-IN" dirty="0" smtClean="0"/>
              <a:t>After approval in risk mitigation raise CR.</a:t>
            </a:r>
          </a:p>
          <a:p>
            <a:pPr marL="285750" indent="-285750">
              <a:buFont typeface="Arial" panose="020B0604020202020204" pitchFamily="34" charset="0"/>
              <a:buChar char="•"/>
            </a:pPr>
            <a:r>
              <a:rPr lang="en-IN" dirty="0" smtClean="0"/>
              <a:t>Update requirements.</a:t>
            </a:r>
          </a:p>
          <a:p>
            <a:pPr marL="285750" indent="-285750">
              <a:buFont typeface="Arial" panose="020B0604020202020204" pitchFamily="34" charset="0"/>
              <a:buChar char="•"/>
            </a:pPr>
            <a:r>
              <a:rPr lang="en-IN" dirty="0" smtClean="0"/>
              <a:t>Draft VF in CR folder.</a:t>
            </a:r>
          </a:p>
          <a:p>
            <a:pPr marL="285750" indent="-285750">
              <a:buFont typeface="Arial" panose="020B0604020202020204" pitchFamily="34" charset="0"/>
              <a:buChar char="•"/>
            </a:pPr>
            <a:r>
              <a:rPr lang="en-IN" dirty="0" smtClean="0"/>
              <a:t>Send back to the supplier.</a:t>
            </a:r>
          </a:p>
          <a:p>
            <a:pPr marL="285750" indent="-285750">
              <a:buFont typeface="Arial" panose="020B0604020202020204" pitchFamily="34" charset="0"/>
              <a:buChar char="•"/>
            </a:pPr>
            <a:r>
              <a:rPr lang="en-IN" dirty="0" smtClean="0"/>
              <a:t>If modification doesn’t require then simply need to provide resolution in EE Validation portal.</a:t>
            </a:r>
          </a:p>
        </p:txBody>
      </p:sp>
      <p:sp>
        <p:nvSpPr>
          <p:cNvPr id="32" name="Rectangle 31"/>
          <p:cNvSpPr/>
          <p:nvPr/>
        </p:nvSpPr>
        <p:spPr>
          <a:xfrm>
            <a:off x="2009043" y="5372099"/>
            <a:ext cx="7174523" cy="1380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dirty="0"/>
              <a:t>After 1A &amp; 2A release requirements sends to the software team for development of sw.</a:t>
            </a:r>
          </a:p>
          <a:p>
            <a:pPr marL="285750" indent="-285750">
              <a:buFont typeface="Arial" panose="020B0604020202020204" pitchFamily="34" charset="0"/>
              <a:buChar char="•"/>
            </a:pPr>
            <a:r>
              <a:rPr lang="en-IN" dirty="0"/>
              <a:t>Supplier Analyse &amp; Understand the requirements.</a:t>
            </a:r>
          </a:p>
          <a:p>
            <a:pPr marL="285750" indent="-285750">
              <a:buFont typeface="Arial" panose="020B0604020202020204" pitchFamily="34" charset="0"/>
              <a:buChar char="•"/>
            </a:pPr>
            <a:r>
              <a:rPr lang="en-IN" dirty="0"/>
              <a:t>If they have some issue/concern they will log RARs in EE validation portal. (Communication bridge)</a:t>
            </a:r>
          </a:p>
        </p:txBody>
      </p:sp>
      <p:sp>
        <p:nvSpPr>
          <p:cNvPr id="33" name="Rectangle 32"/>
          <p:cNvSpPr/>
          <p:nvPr/>
        </p:nvSpPr>
        <p:spPr>
          <a:xfrm>
            <a:off x="3631222" y="88471"/>
            <a:ext cx="4352193" cy="51874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u="sng" dirty="0" smtClean="0"/>
              <a:t>System Engineer work cycle.</a:t>
            </a:r>
            <a:endParaRPr lang="en-IN" b="1" u="sng" dirty="0"/>
          </a:p>
        </p:txBody>
      </p:sp>
    </p:spTree>
    <p:extLst>
      <p:ext uri="{BB962C8B-B14F-4D97-AF65-F5344CB8AC3E}">
        <p14:creationId xmlns:p14="http://schemas.microsoft.com/office/powerpoint/2010/main" val="2939871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64599" y="1910992"/>
            <a:ext cx="6645216" cy="3756986"/>
          </a:xfrm>
          <a:prstGeom prst="rect">
            <a:avLst/>
          </a:prstGeom>
        </p:spPr>
      </p:pic>
      <p:sp>
        <p:nvSpPr>
          <p:cNvPr id="4" name="Rectangle 3"/>
          <p:cNvSpPr/>
          <p:nvPr/>
        </p:nvSpPr>
        <p:spPr>
          <a:xfrm>
            <a:off x="281354" y="580293"/>
            <a:ext cx="3297115" cy="589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Software development Life Cycle</a:t>
            </a:r>
            <a:endParaRPr lang="en-IN" dirty="0"/>
          </a:p>
        </p:txBody>
      </p:sp>
      <p:sp>
        <p:nvSpPr>
          <p:cNvPr id="5" name="Rectangle 4"/>
          <p:cNvSpPr/>
          <p:nvPr/>
        </p:nvSpPr>
        <p:spPr>
          <a:xfrm>
            <a:off x="8502162" y="580293"/>
            <a:ext cx="3297115" cy="5890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Software Testing Life Cycle</a:t>
            </a:r>
            <a:endParaRPr lang="en-IN" dirty="0"/>
          </a:p>
        </p:txBody>
      </p:sp>
      <p:sp>
        <p:nvSpPr>
          <p:cNvPr id="6" name="TextBox 5"/>
          <p:cNvSpPr txBox="1"/>
          <p:nvPr/>
        </p:nvSpPr>
        <p:spPr>
          <a:xfrm>
            <a:off x="9409816" y="1802423"/>
            <a:ext cx="2782184"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focus is solely on test development and helps to make the testing process more sophisticated, consistent, and useful.</a:t>
            </a:r>
            <a:endParaRPr lang="en-IN" sz="1600" dirty="0"/>
          </a:p>
        </p:txBody>
      </p:sp>
      <p:sp>
        <p:nvSpPr>
          <p:cNvPr id="7" name="TextBox 6"/>
          <p:cNvSpPr txBox="1"/>
          <p:nvPr/>
        </p:nvSpPr>
        <p:spPr>
          <a:xfrm>
            <a:off x="0" y="1802423"/>
            <a:ext cx="2866293"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SDLC aims to manage the entire process of software development from start to finish and to deliver a quality product that meets customer needs.</a:t>
            </a:r>
            <a:endParaRPr lang="en-IN" sz="1600" dirty="0"/>
          </a:p>
        </p:txBody>
      </p:sp>
    </p:spTree>
    <p:extLst>
      <p:ext uri="{BB962C8B-B14F-4D97-AF65-F5344CB8AC3E}">
        <p14:creationId xmlns:p14="http://schemas.microsoft.com/office/powerpoint/2010/main" val="519941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6963</TotalTime>
  <Words>1289</Words>
  <Application>Microsoft Office PowerPoint</Application>
  <PresentationFormat>Widescreen</PresentationFormat>
  <Paragraphs>234</Paragraphs>
  <Slides>11</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47</cp:revision>
  <dcterms:created xsi:type="dcterms:W3CDTF">2023-02-23T14:29:27Z</dcterms:created>
  <dcterms:modified xsi:type="dcterms:W3CDTF">2023-08-22T16:33:55Z</dcterms:modified>
</cp:coreProperties>
</file>