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r Workshop" initials="MW" lastIdx="1" clrIdx="0">
    <p:extLst>
      <p:ext uri="{19B8F6BF-5375-455C-9EA6-DF929625EA0E}">
        <p15:presenceInfo xmlns:p15="http://schemas.microsoft.com/office/powerpoint/2012/main" userId="Mr Worksho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37E744-8A32-4C68-8B1C-FC5A991F36AB}"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F07FC-0B61-46A7-9FDC-A328DCDC45C1}" type="slidenum">
              <a:rPr lang="en-US" smtClean="0"/>
              <a:t>‹#›</a:t>
            </a:fld>
            <a:endParaRPr lang="en-US"/>
          </a:p>
        </p:txBody>
      </p:sp>
    </p:spTree>
    <p:extLst>
      <p:ext uri="{BB962C8B-B14F-4D97-AF65-F5344CB8AC3E}">
        <p14:creationId xmlns:p14="http://schemas.microsoft.com/office/powerpoint/2010/main" val="3225480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37E744-8A32-4C68-8B1C-FC5A991F36AB}"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F07FC-0B61-46A7-9FDC-A328DCDC45C1}" type="slidenum">
              <a:rPr lang="en-US" smtClean="0"/>
              <a:t>‹#›</a:t>
            </a:fld>
            <a:endParaRPr lang="en-US"/>
          </a:p>
        </p:txBody>
      </p:sp>
    </p:spTree>
    <p:extLst>
      <p:ext uri="{BB962C8B-B14F-4D97-AF65-F5344CB8AC3E}">
        <p14:creationId xmlns:p14="http://schemas.microsoft.com/office/powerpoint/2010/main" val="4105125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37E744-8A32-4C68-8B1C-FC5A991F36AB}"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F07FC-0B61-46A7-9FDC-A328DCDC45C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98527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37E744-8A32-4C68-8B1C-FC5A991F36AB}"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F07FC-0B61-46A7-9FDC-A328DCDC45C1}" type="slidenum">
              <a:rPr lang="en-US" smtClean="0"/>
              <a:t>‹#›</a:t>
            </a:fld>
            <a:endParaRPr lang="en-US"/>
          </a:p>
        </p:txBody>
      </p:sp>
    </p:spTree>
    <p:extLst>
      <p:ext uri="{BB962C8B-B14F-4D97-AF65-F5344CB8AC3E}">
        <p14:creationId xmlns:p14="http://schemas.microsoft.com/office/powerpoint/2010/main" val="4020728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37E744-8A32-4C68-8B1C-FC5A991F36AB}"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F07FC-0B61-46A7-9FDC-A328DCDC45C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14713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37E744-8A32-4C68-8B1C-FC5A991F36AB}"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F07FC-0B61-46A7-9FDC-A328DCDC45C1}" type="slidenum">
              <a:rPr lang="en-US" smtClean="0"/>
              <a:t>‹#›</a:t>
            </a:fld>
            <a:endParaRPr lang="en-US"/>
          </a:p>
        </p:txBody>
      </p:sp>
    </p:spTree>
    <p:extLst>
      <p:ext uri="{BB962C8B-B14F-4D97-AF65-F5344CB8AC3E}">
        <p14:creationId xmlns:p14="http://schemas.microsoft.com/office/powerpoint/2010/main" val="736088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37E744-8A32-4C68-8B1C-FC5A991F36AB}"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F07FC-0B61-46A7-9FDC-A328DCDC45C1}" type="slidenum">
              <a:rPr lang="en-US" smtClean="0"/>
              <a:t>‹#›</a:t>
            </a:fld>
            <a:endParaRPr lang="en-US"/>
          </a:p>
        </p:txBody>
      </p:sp>
    </p:spTree>
    <p:extLst>
      <p:ext uri="{BB962C8B-B14F-4D97-AF65-F5344CB8AC3E}">
        <p14:creationId xmlns:p14="http://schemas.microsoft.com/office/powerpoint/2010/main" val="3927425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37E744-8A32-4C68-8B1C-FC5A991F36AB}"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F07FC-0B61-46A7-9FDC-A328DCDC45C1}" type="slidenum">
              <a:rPr lang="en-US" smtClean="0"/>
              <a:t>‹#›</a:t>
            </a:fld>
            <a:endParaRPr lang="en-US"/>
          </a:p>
        </p:txBody>
      </p:sp>
    </p:spTree>
    <p:extLst>
      <p:ext uri="{BB962C8B-B14F-4D97-AF65-F5344CB8AC3E}">
        <p14:creationId xmlns:p14="http://schemas.microsoft.com/office/powerpoint/2010/main" val="703351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37E744-8A32-4C68-8B1C-FC5A991F36AB}"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F07FC-0B61-46A7-9FDC-A328DCDC45C1}" type="slidenum">
              <a:rPr lang="en-US" smtClean="0"/>
              <a:t>‹#›</a:t>
            </a:fld>
            <a:endParaRPr lang="en-US"/>
          </a:p>
        </p:txBody>
      </p:sp>
    </p:spTree>
    <p:extLst>
      <p:ext uri="{BB962C8B-B14F-4D97-AF65-F5344CB8AC3E}">
        <p14:creationId xmlns:p14="http://schemas.microsoft.com/office/powerpoint/2010/main" val="2070180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37E744-8A32-4C68-8B1C-FC5A991F36AB}"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2F07FC-0B61-46A7-9FDC-A328DCDC45C1}" type="slidenum">
              <a:rPr lang="en-US" smtClean="0"/>
              <a:t>‹#›</a:t>
            </a:fld>
            <a:endParaRPr lang="en-US"/>
          </a:p>
        </p:txBody>
      </p:sp>
    </p:spTree>
    <p:extLst>
      <p:ext uri="{BB962C8B-B14F-4D97-AF65-F5344CB8AC3E}">
        <p14:creationId xmlns:p14="http://schemas.microsoft.com/office/powerpoint/2010/main" val="2973169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37E744-8A32-4C68-8B1C-FC5A991F36AB}"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2F07FC-0B61-46A7-9FDC-A328DCDC45C1}" type="slidenum">
              <a:rPr lang="en-US" smtClean="0"/>
              <a:t>‹#›</a:t>
            </a:fld>
            <a:endParaRPr lang="en-US"/>
          </a:p>
        </p:txBody>
      </p:sp>
    </p:spTree>
    <p:extLst>
      <p:ext uri="{BB962C8B-B14F-4D97-AF65-F5344CB8AC3E}">
        <p14:creationId xmlns:p14="http://schemas.microsoft.com/office/powerpoint/2010/main" val="1908722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37E744-8A32-4C68-8B1C-FC5A991F36AB}" type="datetimeFigureOut">
              <a:rPr lang="en-US" smtClean="0"/>
              <a:t>8/22/2020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2F07FC-0B61-46A7-9FDC-A328DCDC45C1}" type="slidenum">
              <a:rPr lang="en-US" smtClean="0"/>
              <a:t>‹#›</a:t>
            </a:fld>
            <a:endParaRPr lang="en-US"/>
          </a:p>
        </p:txBody>
      </p:sp>
    </p:spTree>
    <p:extLst>
      <p:ext uri="{BB962C8B-B14F-4D97-AF65-F5344CB8AC3E}">
        <p14:creationId xmlns:p14="http://schemas.microsoft.com/office/powerpoint/2010/main" val="886664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37E744-8A32-4C68-8B1C-FC5A991F36AB}" type="datetimeFigureOut">
              <a:rPr lang="en-US" smtClean="0"/>
              <a:t>8/22/2020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2F07FC-0B61-46A7-9FDC-A328DCDC45C1}" type="slidenum">
              <a:rPr lang="en-US" smtClean="0"/>
              <a:t>‹#›</a:t>
            </a:fld>
            <a:endParaRPr lang="en-US"/>
          </a:p>
        </p:txBody>
      </p:sp>
    </p:spTree>
    <p:extLst>
      <p:ext uri="{BB962C8B-B14F-4D97-AF65-F5344CB8AC3E}">
        <p14:creationId xmlns:p14="http://schemas.microsoft.com/office/powerpoint/2010/main" val="184611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7E744-8A32-4C68-8B1C-FC5A991F36AB}" type="datetimeFigureOut">
              <a:rPr lang="en-US" smtClean="0"/>
              <a:t>8/22/2020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2F07FC-0B61-46A7-9FDC-A328DCDC45C1}" type="slidenum">
              <a:rPr lang="en-US" smtClean="0"/>
              <a:t>‹#›</a:t>
            </a:fld>
            <a:endParaRPr lang="en-US"/>
          </a:p>
        </p:txBody>
      </p:sp>
    </p:spTree>
    <p:extLst>
      <p:ext uri="{BB962C8B-B14F-4D97-AF65-F5344CB8AC3E}">
        <p14:creationId xmlns:p14="http://schemas.microsoft.com/office/powerpoint/2010/main" val="615290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37E744-8A32-4C68-8B1C-FC5A991F36AB}"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2F07FC-0B61-46A7-9FDC-A328DCDC45C1}" type="slidenum">
              <a:rPr lang="en-US" smtClean="0"/>
              <a:t>‹#›</a:t>
            </a:fld>
            <a:endParaRPr lang="en-US"/>
          </a:p>
        </p:txBody>
      </p:sp>
    </p:spTree>
    <p:extLst>
      <p:ext uri="{BB962C8B-B14F-4D97-AF65-F5344CB8AC3E}">
        <p14:creationId xmlns:p14="http://schemas.microsoft.com/office/powerpoint/2010/main" val="258456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637E744-8A32-4C68-8B1C-FC5A991F36AB}"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2F07FC-0B61-46A7-9FDC-A328DCDC45C1}" type="slidenum">
              <a:rPr lang="en-US" smtClean="0"/>
              <a:t>‹#›</a:t>
            </a:fld>
            <a:endParaRPr lang="en-US"/>
          </a:p>
        </p:txBody>
      </p:sp>
    </p:spTree>
    <p:extLst>
      <p:ext uri="{BB962C8B-B14F-4D97-AF65-F5344CB8AC3E}">
        <p14:creationId xmlns:p14="http://schemas.microsoft.com/office/powerpoint/2010/main" val="1267147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637E744-8A32-4C68-8B1C-FC5A991F36AB}" type="datetimeFigureOut">
              <a:rPr lang="en-US" smtClean="0"/>
              <a:t>8/22/2020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A2F07FC-0B61-46A7-9FDC-A328DCDC45C1}" type="slidenum">
              <a:rPr lang="en-US" smtClean="0"/>
              <a:t>‹#›</a:t>
            </a:fld>
            <a:endParaRPr lang="en-US"/>
          </a:p>
        </p:txBody>
      </p:sp>
    </p:spTree>
    <p:extLst>
      <p:ext uri="{BB962C8B-B14F-4D97-AF65-F5344CB8AC3E}">
        <p14:creationId xmlns:p14="http://schemas.microsoft.com/office/powerpoint/2010/main" val="3440989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Ultra_high_frequency" TargetMode="External"/><Relationship Id="rId7" Type="http://schemas.openxmlformats.org/officeDocument/2006/relationships/image" Target="../media/image10.jfif"/><Relationship Id="rId2" Type="http://schemas.openxmlformats.org/officeDocument/2006/relationships/hyperlink" Target="https://en.wikipedia.org/wiki/Wireless" TargetMode="External"/><Relationship Id="rId1" Type="http://schemas.openxmlformats.org/officeDocument/2006/relationships/slideLayout" Target="../slideLayouts/slideLayout2.xml"/><Relationship Id="rId6" Type="http://schemas.openxmlformats.org/officeDocument/2006/relationships/hyperlink" Target="https://en.wikipedia.org/wiki/Personal_area_network" TargetMode="External"/><Relationship Id="rId5" Type="http://schemas.openxmlformats.org/officeDocument/2006/relationships/hyperlink" Target="https://en.wikipedia.org/wiki/ISM_band" TargetMode="External"/><Relationship Id="rId4" Type="http://schemas.openxmlformats.org/officeDocument/2006/relationships/hyperlink" Target="https://en.wikipedia.org/wiki/Radio_wave" TargetMode="External"/></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evelopers.google.com/ar/discover/concepts#motion_tracking" TargetMode="External"/><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hyperlink" Target="https://developers.google.com/ar/discover/concepts#light_estimation" TargetMode="External"/><Relationship Id="rId4" Type="http://schemas.openxmlformats.org/officeDocument/2006/relationships/hyperlink" Target="https://developers.google.com/ar/discover/concepts#environmental_understand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Open_Handset_Alliance" TargetMode="External"/><Relationship Id="rId13" Type="http://schemas.openxmlformats.org/officeDocument/2006/relationships/image" Target="../media/image2.jfif"/><Relationship Id="rId3" Type="http://schemas.openxmlformats.org/officeDocument/2006/relationships/hyperlink" Target="https://en.wikipedia.org/wiki/Linux_kernel" TargetMode="External"/><Relationship Id="rId7" Type="http://schemas.openxmlformats.org/officeDocument/2006/relationships/hyperlink" Target="https://en.wikipedia.org/wiki/Tablet_computer" TargetMode="External"/><Relationship Id="rId12" Type="http://schemas.openxmlformats.org/officeDocument/2006/relationships/hyperlink" Target="https://en.wikipedia.org/wiki/Trademark" TargetMode="External"/><Relationship Id="rId2" Type="http://schemas.openxmlformats.org/officeDocument/2006/relationships/hyperlink" Target="https://en.wikipedia.org/wiki/Mobile_operating_system" TargetMode="External"/><Relationship Id="rId1" Type="http://schemas.openxmlformats.org/officeDocument/2006/relationships/slideLayout" Target="../slideLayouts/slideLayout2.xml"/><Relationship Id="rId6" Type="http://schemas.openxmlformats.org/officeDocument/2006/relationships/hyperlink" Target="https://en.wikipedia.org/wiki/Smartphone" TargetMode="External"/><Relationship Id="rId11" Type="http://schemas.openxmlformats.org/officeDocument/2006/relationships/hyperlink" Target="https://en.wikipedia.org/wiki/Free_and_open_source" TargetMode="External"/><Relationship Id="rId5" Type="http://schemas.openxmlformats.org/officeDocument/2006/relationships/hyperlink" Target="https://en.wikipedia.org/wiki/Touchscreen" TargetMode="External"/><Relationship Id="rId10" Type="http://schemas.openxmlformats.org/officeDocument/2006/relationships/hyperlink" Target="https://en.wikipedia.org/wiki/HTC_Dream" TargetMode="External"/><Relationship Id="rId4" Type="http://schemas.openxmlformats.org/officeDocument/2006/relationships/hyperlink" Target="https://en.wikipedia.org/wiki/Open-source_software" TargetMode="External"/><Relationship Id="rId9" Type="http://schemas.openxmlformats.org/officeDocument/2006/relationships/hyperlink" Target="https://en.wikipedia.org/wiki/Google" TargetMode="Externa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jpg"/><Relationship Id="rId5" Type="http://schemas.microsoft.com/office/2007/relationships/hdphoto" Target="../media/hdphoto2.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IntelliJ_IDEA" TargetMode="External"/><Relationship Id="rId13" Type="http://schemas.openxmlformats.org/officeDocument/2006/relationships/hyperlink" Target="https://en.wikipedia.org/wiki/Eclipse_(software)#Android_Development_Tools" TargetMode="External"/><Relationship Id="rId3" Type="http://schemas.openxmlformats.org/officeDocument/2006/relationships/hyperlink" Target="https://en.wikipedia.org/wiki/Integrated_development_environment" TargetMode="External"/><Relationship Id="rId7" Type="http://schemas.openxmlformats.org/officeDocument/2006/relationships/hyperlink" Target="https://en.wikipedia.org/wiki/JetBrains" TargetMode="External"/><Relationship Id="rId12" Type="http://schemas.openxmlformats.org/officeDocument/2006/relationships/hyperlink" Target="https://en.wikipedia.org/wiki/Linux" TargetMode="External"/><Relationship Id="rId2" Type="http://schemas.openxmlformats.org/officeDocument/2006/relationships/hyperlink" Target="https://en.wikipedia.org/wiki/Android_Studio#cite_note-:0-7" TargetMode="External"/><Relationship Id="rId1" Type="http://schemas.openxmlformats.org/officeDocument/2006/relationships/slideLayout" Target="../slideLayouts/slideLayout2.xml"/><Relationship Id="rId6" Type="http://schemas.openxmlformats.org/officeDocument/2006/relationships/hyperlink" Target="https://en.wikipedia.org/wiki/Operating_system" TargetMode="External"/><Relationship Id="rId11" Type="http://schemas.openxmlformats.org/officeDocument/2006/relationships/hyperlink" Target="https://en.wikipedia.org/wiki/MacOS" TargetMode="External"/><Relationship Id="rId5" Type="http://schemas.openxmlformats.org/officeDocument/2006/relationships/hyperlink" Target="https://en.wikipedia.org/wiki/Android_(operating_system)" TargetMode="External"/><Relationship Id="rId15" Type="http://schemas.openxmlformats.org/officeDocument/2006/relationships/image" Target="../media/image7.png"/><Relationship Id="rId10" Type="http://schemas.openxmlformats.org/officeDocument/2006/relationships/hyperlink" Target="https://en.wikipedia.org/wiki/Windows" TargetMode="External"/><Relationship Id="rId4" Type="http://schemas.openxmlformats.org/officeDocument/2006/relationships/hyperlink" Target="https://en.wikipedia.org/wiki/Google" TargetMode="External"/><Relationship Id="rId9" Type="http://schemas.openxmlformats.org/officeDocument/2006/relationships/hyperlink" Target="https://en.wikipedia.org/wiki/Android_software_development" TargetMode="External"/><Relationship Id="rId14" Type="http://schemas.openxmlformats.org/officeDocument/2006/relationships/hyperlink" Target="https://en.wikipedia.org/wiki/Google_I/O"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Android_Wear" TargetMode="External"/><Relationship Id="rId3" Type="http://schemas.openxmlformats.org/officeDocument/2006/relationships/hyperlink" Target="https://en.wikipedia.org/wiki/Code_refactoring" TargetMode="External"/><Relationship Id="rId7" Type="http://schemas.openxmlformats.org/officeDocument/2006/relationships/hyperlink" Target="https://en.wikipedia.org/wiki/WYSIWYG" TargetMode="External"/><Relationship Id="rId2" Type="http://schemas.openxmlformats.org/officeDocument/2006/relationships/hyperlink" Target="https://en.wikipedia.org/wiki/Gradle" TargetMode="External"/><Relationship Id="rId1" Type="http://schemas.openxmlformats.org/officeDocument/2006/relationships/slideLayout" Target="../slideLayouts/slideLayout2.xml"/><Relationship Id="rId6" Type="http://schemas.openxmlformats.org/officeDocument/2006/relationships/hyperlink" Target="https://en.wikipedia.org/wiki/Graphical_user_interface_builder" TargetMode="External"/><Relationship Id="rId5" Type="http://schemas.openxmlformats.org/officeDocument/2006/relationships/hyperlink" Target="https://en.wikipedia.org/wiki/ProGuard_(software)" TargetMode="External"/><Relationship Id="rId4" Type="http://schemas.openxmlformats.org/officeDocument/2006/relationships/hyperlink" Target="https://en.wikipedia.org/wiki/Lint_(softwar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66565" y="143435"/>
            <a:ext cx="4371446"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Industrial Training </a:t>
            </a:r>
            <a:endParaRPr lang="en-US" sz="3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901568" y="1079863"/>
            <a:ext cx="3901440" cy="954107"/>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Android Oreo App  </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Development</a:t>
            </a:r>
            <a:endParaRPr lang="en-US" sz="28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4302896" y="2209210"/>
            <a:ext cx="1749561" cy="1892527"/>
          </a:xfrm>
          <a:prstGeom prst="rect">
            <a:avLst/>
          </a:prstGeom>
          <a:noFill/>
          <a:ln w="9525">
            <a:noFill/>
            <a:miter lim="800000"/>
            <a:headEnd/>
            <a:tailEnd/>
          </a:ln>
        </p:spPr>
      </p:pic>
      <p:sp>
        <p:nvSpPr>
          <p:cNvPr id="5" name="TextBox 4"/>
          <p:cNvSpPr txBox="1"/>
          <p:nvPr/>
        </p:nvSpPr>
        <p:spPr>
          <a:xfrm>
            <a:off x="7428411" y="5852160"/>
            <a:ext cx="2220686" cy="769441"/>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Project By:</a:t>
            </a:r>
          </a:p>
          <a:p>
            <a:r>
              <a:rPr lang="en-US" dirty="0" smtClean="0"/>
              <a:t>  </a:t>
            </a:r>
            <a:r>
              <a:rPr lang="en-US" sz="2000" dirty="0" smtClean="0">
                <a:latin typeface="Times New Roman" panose="02020603050405020304" pitchFamily="18" charset="0"/>
                <a:cs typeface="Times New Roman" panose="02020603050405020304" pitchFamily="18" charset="0"/>
              </a:rPr>
              <a:t>Vishal Singh</a:t>
            </a:r>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18309" y="5913120"/>
            <a:ext cx="2072640" cy="769441"/>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Project Under:</a:t>
            </a:r>
          </a:p>
          <a:p>
            <a:r>
              <a:rPr lang="en-US" dirty="0"/>
              <a:t> </a:t>
            </a:r>
            <a:r>
              <a:rPr lang="en-US" dirty="0" smtClean="0"/>
              <a:t> </a:t>
            </a:r>
            <a:r>
              <a:rPr lang="en-US" sz="2000" dirty="0" smtClean="0">
                <a:latin typeface="Times New Roman" panose="02020603050405020304" pitchFamily="18" charset="0"/>
                <a:cs typeface="Times New Roman" panose="02020603050405020304" pitchFamily="18" charset="0"/>
              </a:rPr>
              <a:t>Udemy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1539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051" y="200297"/>
            <a:ext cx="9649098" cy="2951064"/>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Before writing the code you need to create a </a:t>
            </a:r>
            <a:r>
              <a:rPr lang="en-US" dirty="0">
                <a:latin typeface="Times New Roman" panose="02020603050405020304" pitchFamily="18" charset="0"/>
                <a:cs typeface="Times New Roman" panose="02020603050405020304" pitchFamily="18" charset="0"/>
              </a:rPr>
              <a:t>L</a:t>
            </a:r>
            <a:r>
              <a:rPr lang="en-US" dirty="0" smtClean="0">
                <a:latin typeface="Times New Roman" panose="02020603050405020304" pitchFamily="18" charset="0"/>
                <a:cs typeface="Times New Roman" panose="02020603050405020304" pitchFamily="18" charset="0"/>
              </a:rPr>
              <a:t>istView in the activity_main.xml which is your design editor of the app. It will help you to give a formalize shape and the place where u want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to set your layouts.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After setting up the </a:t>
            </a:r>
            <a:r>
              <a:rPr lang="en-US" dirty="0">
                <a:latin typeface="Times New Roman" panose="02020603050405020304" pitchFamily="18" charset="0"/>
                <a:cs typeface="Times New Roman" panose="02020603050405020304" pitchFamily="18" charset="0"/>
              </a:rPr>
              <a:t>L</a:t>
            </a:r>
            <a:r>
              <a:rPr lang="en-US" dirty="0" smtClean="0">
                <a:latin typeface="Times New Roman" panose="02020603050405020304" pitchFamily="18" charset="0"/>
                <a:cs typeface="Times New Roman" panose="02020603050405020304" pitchFamily="18" charset="0"/>
              </a:rPr>
              <a:t>istView you need to set ID for the ListView and then set the constraints for the area.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Now you need to create the following above code in the MainActivity.java where u will add the contents in list. I added my family members name to be shown in the list.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After writing the code u need to run it through the emulator created earlier and then it will show you the Output screen on the emulator with the names of family member in ListView.</a:t>
            </a:r>
          </a:p>
          <a:p>
            <a:pPr>
              <a:lnSpc>
                <a:spcPct val="150000"/>
              </a:lnSpc>
            </a:pP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906" y="3151361"/>
            <a:ext cx="5294135" cy="3168010"/>
          </a:xfrm>
          <a:prstGeom prst="rect">
            <a:avLst/>
          </a:prstGeom>
        </p:spPr>
      </p:pic>
    </p:spTree>
    <p:extLst>
      <p:ext uri="{BB962C8B-B14F-4D97-AF65-F5344CB8AC3E}">
        <p14:creationId xmlns:p14="http://schemas.microsoft.com/office/powerpoint/2010/main" val="3390029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6363" y="87086"/>
            <a:ext cx="3328609" cy="714103"/>
          </a:xfrm>
        </p:spPr>
        <p:txBody>
          <a:bodyPr/>
          <a:lstStyle/>
          <a:p>
            <a:pPr algn="ctr"/>
            <a:r>
              <a:rPr lang="en-US" b="1" dirty="0" smtClean="0">
                <a:solidFill>
                  <a:schemeClr val="tx1">
                    <a:lumMod val="95000"/>
                    <a:lumOff val="5000"/>
                  </a:schemeClr>
                </a:solidFill>
                <a:latin typeface="Times New Roman" panose="02020603050405020304" pitchFamily="18" charset="0"/>
                <a:cs typeface="Times New Roman" panose="02020603050405020304" pitchFamily="18" charset="0"/>
              </a:rPr>
              <a:t>Bluetooth App</a:t>
            </a:r>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6409" y="863012"/>
            <a:ext cx="8596668" cy="3880773"/>
          </a:xfrm>
        </p:spPr>
        <p:txBody>
          <a:bodyPr>
            <a:normAutofit/>
          </a:bodyPr>
          <a:lstStyle/>
          <a:p>
            <a:r>
              <a:rPr lang="en-US" sz="2000" b="1" dirty="0">
                <a:latin typeface="Times New Roman" panose="02020603050405020304" pitchFamily="18" charset="0"/>
                <a:cs typeface="Times New Roman" panose="02020603050405020304" pitchFamily="18" charset="0"/>
              </a:rPr>
              <a:t>Bluetooth</a:t>
            </a:r>
            <a:r>
              <a:rPr lang="en-US" sz="2000" dirty="0">
                <a:latin typeface="Times New Roman" panose="02020603050405020304" pitchFamily="18" charset="0"/>
                <a:cs typeface="Times New Roman" panose="02020603050405020304" pitchFamily="18" charset="0"/>
              </a:rPr>
              <a:t> is a </a:t>
            </a:r>
            <a:r>
              <a:rPr lang="en-US" sz="2000" dirty="0">
                <a:latin typeface="Times New Roman" panose="02020603050405020304" pitchFamily="18" charset="0"/>
                <a:cs typeface="Times New Roman" panose="02020603050405020304" pitchFamily="18" charset="0"/>
                <a:hlinkClick r:id="rId2" tooltip="Wireless"/>
              </a:rPr>
              <a:t>wireless</a:t>
            </a:r>
            <a:r>
              <a:rPr lang="en-US" sz="2000" dirty="0">
                <a:latin typeface="Times New Roman" panose="02020603050405020304" pitchFamily="18" charset="0"/>
                <a:cs typeface="Times New Roman" panose="02020603050405020304" pitchFamily="18" charset="0"/>
              </a:rPr>
              <a:t> technology standard used for exchanging data between fixed and mobile devices over short distances using short-wavelength </a:t>
            </a:r>
            <a:r>
              <a:rPr lang="en-US" sz="2000" dirty="0">
                <a:latin typeface="Times New Roman" panose="02020603050405020304" pitchFamily="18" charset="0"/>
                <a:cs typeface="Times New Roman" panose="02020603050405020304" pitchFamily="18" charset="0"/>
                <a:hlinkClick r:id="rId3" tooltip="Ultra high frequency"/>
              </a:rPr>
              <a:t>UHF</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4" tooltip="Radio wave"/>
              </a:rPr>
              <a:t>radio waves</a:t>
            </a:r>
            <a:r>
              <a:rPr lang="en-US" sz="2000" dirty="0">
                <a:latin typeface="Times New Roman" panose="02020603050405020304" pitchFamily="18" charset="0"/>
                <a:cs typeface="Times New Roman" panose="02020603050405020304" pitchFamily="18" charset="0"/>
              </a:rPr>
              <a:t> in the </a:t>
            </a:r>
            <a:r>
              <a:rPr lang="en-US" sz="2000" dirty="0">
                <a:latin typeface="Times New Roman" panose="02020603050405020304" pitchFamily="18" charset="0"/>
                <a:cs typeface="Times New Roman" panose="02020603050405020304" pitchFamily="18" charset="0"/>
                <a:hlinkClick r:id="rId5" tooltip="ISM band"/>
              </a:rPr>
              <a:t>industrial, scientific and medical radio bands</a:t>
            </a:r>
            <a:r>
              <a:rPr lang="en-US" sz="2000" dirty="0">
                <a:latin typeface="Times New Roman" panose="02020603050405020304" pitchFamily="18" charset="0"/>
                <a:cs typeface="Times New Roman" panose="02020603050405020304" pitchFamily="18" charset="0"/>
              </a:rPr>
              <a:t>, from 2.402 GHz to 2.480 GHz, and building </a:t>
            </a:r>
            <a:r>
              <a:rPr lang="en-US" sz="2000" dirty="0">
                <a:latin typeface="Times New Roman" panose="02020603050405020304" pitchFamily="18" charset="0"/>
                <a:cs typeface="Times New Roman" panose="02020603050405020304" pitchFamily="18" charset="0"/>
                <a:hlinkClick r:id="rId6" tooltip="Personal area network"/>
              </a:rPr>
              <a:t>personal area networks</a:t>
            </a:r>
            <a:r>
              <a:rPr lang="en-US" sz="2000" dirty="0">
                <a:latin typeface="Times New Roman" panose="02020603050405020304" pitchFamily="18" charset="0"/>
                <a:cs typeface="Times New Roman" panose="02020603050405020304" pitchFamily="18" charset="0"/>
              </a:rPr>
              <a:t> (PANs</a:t>
            </a:r>
            <a:r>
              <a:rPr lang="en-US" sz="2000" dirty="0" smtClean="0">
                <a:latin typeface="Times New Roman" panose="02020603050405020304" pitchFamily="18" charset="0"/>
                <a:cs typeface="Times New Roman" panose="02020603050405020304" pitchFamily="18" charset="0"/>
              </a:rPr>
              <a:t>).</a:t>
            </a:r>
          </a:p>
          <a:p>
            <a:endParaRPr lang="en-US" sz="2000" dirty="0" smtClean="0"/>
          </a:p>
          <a:p>
            <a:r>
              <a:rPr lang="en-US" sz="2000" b="1" dirty="0" smtClean="0">
                <a:latin typeface="Times New Roman" panose="02020603050405020304" pitchFamily="18" charset="0"/>
                <a:cs typeface="Times New Roman" panose="02020603050405020304" pitchFamily="18" charset="0"/>
              </a:rPr>
              <a:t>Bluetooth</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technology proves the power of connection. More than 4 billion devices will ship this year using Bluetooth to connect — from phones to tablets to PCs and to each other</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More than just a radio technology, Bluetooth provides full stack, fit-for-purpose solutions to meet the ever-expanding needs for wireless connectivity. </a:t>
            </a: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27157" y="4604249"/>
            <a:ext cx="2143125" cy="2143125"/>
          </a:xfrm>
          <a:prstGeom prst="rect">
            <a:avLst/>
          </a:prstGeom>
        </p:spPr>
      </p:pic>
    </p:spTree>
    <p:extLst>
      <p:ext uri="{BB962C8B-B14F-4D97-AF65-F5344CB8AC3E}">
        <p14:creationId xmlns:p14="http://schemas.microsoft.com/office/powerpoint/2010/main" val="8170750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6397" y="0"/>
            <a:ext cx="4843900" cy="722811"/>
          </a:xfrm>
        </p:spPr>
        <p:txBody>
          <a:bodyPr>
            <a:normAutofit fontScale="90000"/>
          </a:bodyPr>
          <a:lstStyle/>
          <a:p>
            <a:pPr algn="ctr"/>
            <a:r>
              <a:rPr lang="en-US" b="1" dirty="0" smtClean="0">
                <a:solidFill>
                  <a:schemeClr val="tx1">
                    <a:lumMod val="95000"/>
                    <a:lumOff val="5000"/>
                  </a:schemeClr>
                </a:solidFill>
                <a:latin typeface="Times New Roman" panose="02020603050405020304" pitchFamily="18" charset="0"/>
                <a:cs typeface="Times New Roman" panose="02020603050405020304" pitchFamily="18" charset="0"/>
              </a:rPr>
              <a:t>Creating Bluetooth App</a:t>
            </a:r>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9620" y="783771"/>
            <a:ext cx="9285272" cy="5556069"/>
          </a:xfrm>
        </p:spPr>
        <p:txBody>
          <a:bodyPr/>
          <a:lstStyle/>
          <a:p>
            <a:pPr>
              <a:lnSpc>
                <a:spcPct val="150000"/>
              </a:lnSpc>
              <a:buFont typeface="Wingdings" panose="05000000000000000000" pitchFamily="2" charset="2"/>
              <a:buChar char="Ø"/>
            </a:pPr>
            <a:r>
              <a:rPr lang="en-US" dirty="0" smtClean="0"/>
              <a:t>Creating A Bluetooth device requires the latest version Of Android Studio. Here I used Android Studio 4.0 .</a:t>
            </a:r>
          </a:p>
          <a:p>
            <a:pPr>
              <a:lnSpc>
                <a:spcPct val="150000"/>
              </a:lnSpc>
              <a:buFont typeface="Wingdings" panose="05000000000000000000" pitchFamily="2" charset="2"/>
              <a:buChar char="Ø"/>
            </a:pPr>
            <a:r>
              <a:rPr lang="en-US" dirty="0" smtClean="0"/>
              <a:t>I started my project with the name Bluetooth Finder (you may give the name to your app as per your interest). So lets get started with this Bluetooth </a:t>
            </a:r>
            <a:r>
              <a:rPr lang="en-US" dirty="0" smtClean="0"/>
              <a:t>Finder.</a:t>
            </a:r>
            <a:endParaRPr lang="en-US" dirty="0" smtClean="0"/>
          </a:p>
          <a:p>
            <a:pPr>
              <a:lnSpc>
                <a:spcPct val="150000"/>
              </a:lnSpc>
              <a:buFont typeface="Wingdings" panose="05000000000000000000" pitchFamily="2" charset="2"/>
              <a:buChar char="Ø"/>
            </a:pPr>
            <a:r>
              <a:rPr lang="en-US" dirty="0" smtClean="0"/>
              <a:t>You need First of all attach a physical android device so that you can check the functionality of your working Bluetooth device. I personally have my  API 22: Android 5.1(Lollipop) where I checked the functionality of my app.</a:t>
            </a:r>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11209" b="72861" l="21096" r="79070"/>
                    </a14:imgEffect>
                  </a14:imgLayer>
                </a14:imgProps>
              </a:ext>
              <a:ext uri="{28A0092B-C50C-407E-A947-70E740481C1C}">
                <a14:useLocalDpi xmlns:a14="http://schemas.microsoft.com/office/drawing/2010/main" val="0"/>
              </a:ext>
            </a:extLst>
          </a:blip>
          <a:stretch>
            <a:fillRect/>
          </a:stretch>
        </p:blipFill>
        <p:spPr>
          <a:xfrm>
            <a:off x="-982588" y="3561805"/>
            <a:ext cx="7917969" cy="445879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290" y="4128135"/>
            <a:ext cx="4090982" cy="2568756"/>
          </a:xfrm>
          <a:prstGeom prst="rect">
            <a:avLst/>
          </a:prstGeom>
        </p:spPr>
      </p:pic>
    </p:spTree>
    <p:extLst>
      <p:ext uri="{BB962C8B-B14F-4D97-AF65-F5344CB8AC3E}">
        <p14:creationId xmlns:p14="http://schemas.microsoft.com/office/powerpoint/2010/main" val="36738413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462" y="182880"/>
            <a:ext cx="9083039" cy="6339840"/>
          </a:xfrm>
        </p:spPr>
        <p:txBody>
          <a:bodyPr/>
          <a:lstStyle/>
          <a:p>
            <a:r>
              <a:rPr lang="en-US" dirty="0" smtClean="0">
                <a:latin typeface="Times New Roman" panose="02020603050405020304" pitchFamily="18" charset="0"/>
                <a:cs typeface="Times New Roman" panose="02020603050405020304" pitchFamily="18" charset="0"/>
              </a:rPr>
              <a:t>We will be start by setting a button which will be named as search that will help as to search for nearby devices available when pressed. </a:t>
            </a:r>
          </a:p>
          <a:p>
            <a:r>
              <a:rPr lang="en-US" dirty="0" smtClean="0">
                <a:latin typeface="Times New Roman" panose="02020603050405020304" pitchFamily="18" charset="0"/>
                <a:cs typeface="Times New Roman" panose="02020603050405020304" pitchFamily="18" charset="0"/>
              </a:rPr>
              <a:t>With this I there would be a TextView that will say the current state of what going on.</a:t>
            </a:r>
          </a:p>
          <a:p>
            <a:r>
              <a:rPr lang="en-US" dirty="0" smtClean="0">
                <a:latin typeface="Times New Roman" panose="02020603050405020304" pitchFamily="18" charset="0"/>
                <a:cs typeface="Times New Roman" panose="02020603050405020304" pitchFamily="18" charset="0"/>
              </a:rPr>
              <a:t>And then we will have a ListView.</a:t>
            </a:r>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6365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85" y="148909"/>
            <a:ext cx="9668450" cy="6844074"/>
          </a:xfrm>
        </p:spPr>
        <p:txBody>
          <a:bodyPr>
            <a:normAutofit fontScale="85000" lnSpcReduction="20000"/>
          </a:bodyPr>
          <a:lstStyle/>
          <a:p>
            <a:r>
              <a:rPr lang="en-US" sz="2400" dirty="0" smtClean="0">
                <a:latin typeface="Times New Roman" panose="02020603050405020304" pitchFamily="18" charset="0"/>
                <a:cs typeface="Times New Roman" panose="02020603050405020304" pitchFamily="18" charset="0"/>
              </a:rPr>
              <a:t>Moving to our MainActivity.java for the coding purpose -</a:t>
            </a:r>
          </a:p>
          <a:p>
            <a:r>
              <a:rPr lang="en-US" sz="2400" dirty="0" smtClean="0">
                <a:latin typeface="Times New Roman" panose="02020603050405020304" pitchFamily="18" charset="0"/>
                <a:cs typeface="Times New Roman" panose="02020603050405020304" pitchFamily="18" charset="0"/>
              </a:rPr>
              <a:t>Following is the code for the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altLang="en-US" sz="1700" b="1" dirty="0" smtClean="0">
                <a:solidFill>
                  <a:srgbClr val="000080"/>
                </a:solidFill>
                <a:latin typeface="Consolas" panose="020B0609020204030204" pitchFamily="49" charset="0"/>
              </a:rPr>
              <a:t>package </a:t>
            </a:r>
            <a:r>
              <a:rPr lang="en-US" altLang="en-US" sz="1700" dirty="0">
                <a:solidFill>
                  <a:srgbClr val="000000"/>
                </a:solidFill>
                <a:latin typeface="Consolas" panose="020B0609020204030204" pitchFamily="49" charset="0"/>
              </a:rPr>
              <a:t>com.example.bluetoothfinder1;</a:t>
            </a:r>
            <a:br>
              <a:rPr lang="en-US" altLang="en-US" sz="1700" dirty="0">
                <a:solidFill>
                  <a:srgbClr val="000000"/>
                </a:solidFill>
                <a:latin typeface="Consolas" panose="020B0609020204030204" pitchFamily="49" charset="0"/>
              </a:rPr>
            </a:br>
            <a:r>
              <a:rPr lang="en-US" altLang="en-US" sz="1700" dirty="0">
                <a:solidFill>
                  <a:srgbClr val="000000"/>
                </a:solidFill>
                <a:latin typeface="Consolas" panose="020B0609020204030204" pitchFamily="49" charset="0"/>
              </a:rPr>
              <a:t/>
            </a:r>
            <a:br>
              <a:rPr lang="en-US" altLang="en-US" sz="1700" dirty="0">
                <a:solidFill>
                  <a:srgbClr val="000000"/>
                </a:solidFill>
                <a:latin typeface="Consolas" panose="020B0609020204030204" pitchFamily="49" charset="0"/>
              </a:rPr>
            </a:br>
            <a:r>
              <a:rPr lang="en-US" altLang="en-US" sz="1700" b="1" dirty="0">
                <a:solidFill>
                  <a:srgbClr val="000080"/>
                </a:solidFill>
                <a:latin typeface="Consolas" panose="020B0609020204030204" pitchFamily="49" charset="0"/>
              </a:rPr>
              <a:t>import </a:t>
            </a:r>
            <a:r>
              <a:rPr lang="en-US" altLang="en-US" sz="1700" dirty="0">
                <a:solidFill>
                  <a:srgbClr val="000000"/>
                </a:solidFill>
                <a:latin typeface="Consolas" panose="020B0609020204030204" pitchFamily="49" charset="0"/>
              </a:rPr>
              <a:t>androidx.appcompat.app.AppCompatActivity;</a:t>
            </a:r>
            <a:br>
              <a:rPr lang="en-US" altLang="en-US" sz="1700" dirty="0">
                <a:solidFill>
                  <a:srgbClr val="000000"/>
                </a:solidFill>
                <a:latin typeface="Consolas" panose="020B0609020204030204" pitchFamily="49" charset="0"/>
              </a:rPr>
            </a:br>
            <a:r>
              <a:rPr lang="en-US" altLang="en-US" sz="1700" dirty="0">
                <a:solidFill>
                  <a:srgbClr val="000000"/>
                </a:solidFill>
                <a:latin typeface="Consolas" panose="020B0609020204030204" pitchFamily="49" charset="0"/>
              </a:rPr>
              <a:t/>
            </a:r>
            <a:br>
              <a:rPr lang="en-US" altLang="en-US" sz="1700" dirty="0">
                <a:solidFill>
                  <a:srgbClr val="000000"/>
                </a:solidFill>
                <a:latin typeface="Consolas" panose="020B0609020204030204" pitchFamily="49" charset="0"/>
              </a:rPr>
            </a:br>
            <a:r>
              <a:rPr lang="en-US" altLang="en-US" sz="1700" b="1" dirty="0">
                <a:solidFill>
                  <a:srgbClr val="000080"/>
                </a:solidFill>
                <a:latin typeface="Consolas" panose="020B0609020204030204" pitchFamily="49" charset="0"/>
              </a:rPr>
              <a:t>import </a:t>
            </a:r>
            <a:r>
              <a:rPr lang="en-US" altLang="en-US" sz="1700" dirty="0" err="1">
                <a:solidFill>
                  <a:srgbClr val="000000"/>
                </a:solidFill>
                <a:latin typeface="Consolas" panose="020B0609020204030204" pitchFamily="49" charset="0"/>
              </a:rPr>
              <a:t>android.bluetooth.BluetoothAdapter</a:t>
            </a:r>
            <a:r>
              <a:rPr lang="en-US" altLang="en-US" sz="1700" dirty="0">
                <a:solidFill>
                  <a:srgbClr val="000000"/>
                </a:solidFill>
                <a:latin typeface="Consolas" panose="020B0609020204030204" pitchFamily="49" charset="0"/>
              </a:rPr>
              <a:t>;</a:t>
            </a:r>
            <a:br>
              <a:rPr lang="en-US" altLang="en-US" sz="1700" dirty="0">
                <a:solidFill>
                  <a:srgbClr val="000000"/>
                </a:solidFill>
                <a:latin typeface="Consolas" panose="020B0609020204030204" pitchFamily="49" charset="0"/>
              </a:rPr>
            </a:br>
            <a:r>
              <a:rPr lang="en-US" altLang="en-US" sz="1700" b="1" dirty="0">
                <a:solidFill>
                  <a:srgbClr val="000080"/>
                </a:solidFill>
                <a:latin typeface="Consolas" panose="020B0609020204030204" pitchFamily="49" charset="0"/>
              </a:rPr>
              <a:t>import </a:t>
            </a:r>
            <a:r>
              <a:rPr lang="en-US" altLang="en-US" sz="1700" dirty="0" err="1">
                <a:solidFill>
                  <a:srgbClr val="000000"/>
                </a:solidFill>
                <a:latin typeface="Consolas" panose="020B0609020204030204" pitchFamily="49" charset="0"/>
              </a:rPr>
              <a:t>android.bluetooth.BluetoothDevice</a:t>
            </a:r>
            <a:r>
              <a:rPr lang="en-US" altLang="en-US" sz="1700" dirty="0">
                <a:solidFill>
                  <a:srgbClr val="000000"/>
                </a:solidFill>
                <a:latin typeface="Consolas" panose="020B0609020204030204" pitchFamily="49" charset="0"/>
              </a:rPr>
              <a:t>;</a:t>
            </a:r>
            <a:br>
              <a:rPr lang="en-US" altLang="en-US" sz="1700" dirty="0">
                <a:solidFill>
                  <a:srgbClr val="000000"/>
                </a:solidFill>
                <a:latin typeface="Consolas" panose="020B0609020204030204" pitchFamily="49" charset="0"/>
              </a:rPr>
            </a:br>
            <a:r>
              <a:rPr lang="en-US" altLang="en-US" sz="1700" b="1" dirty="0">
                <a:solidFill>
                  <a:srgbClr val="000080"/>
                </a:solidFill>
                <a:latin typeface="Consolas" panose="020B0609020204030204" pitchFamily="49" charset="0"/>
              </a:rPr>
              <a:t>import </a:t>
            </a:r>
            <a:r>
              <a:rPr lang="en-US" altLang="en-US" sz="1700" dirty="0" err="1">
                <a:solidFill>
                  <a:srgbClr val="000000"/>
                </a:solidFill>
                <a:latin typeface="Consolas" panose="020B0609020204030204" pitchFamily="49" charset="0"/>
              </a:rPr>
              <a:t>android.content.BroadcastReceiver</a:t>
            </a:r>
            <a:r>
              <a:rPr lang="en-US" altLang="en-US" sz="1700" dirty="0">
                <a:solidFill>
                  <a:srgbClr val="000000"/>
                </a:solidFill>
                <a:latin typeface="Consolas" panose="020B0609020204030204" pitchFamily="49" charset="0"/>
              </a:rPr>
              <a:t>;</a:t>
            </a:r>
            <a:br>
              <a:rPr lang="en-US" altLang="en-US" sz="1700" dirty="0">
                <a:solidFill>
                  <a:srgbClr val="000000"/>
                </a:solidFill>
                <a:latin typeface="Consolas" panose="020B0609020204030204" pitchFamily="49" charset="0"/>
              </a:rPr>
            </a:br>
            <a:r>
              <a:rPr lang="en-US" altLang="en-US" sz="1700" b="1" dirty="0">
                <a:solidFill>
                  <a:srgbClr val="000080"/>
                </a:solidFill>
                <a:latin typeface="Consolas" panose="020B0609020204030204" pitchFamily="49" charset="0"/>
              </a:rPr>
              <a:t>import </a:t>
            </a:r>
            <a:r>
              <a:rPr lang="en-US" altLang="en-US" sz="1700" dirty="0" err="1">
                <a:solidFill>
                  <a:srgbClr val="000000"/>
                </a:solidFill>
                <a:latin typeface="Consolas" panose="020B0609020204030204" pitchFamily="49" charset="0"/>
              </a:rPr>
              <a:t>android.content.Context</a:t>
            </a:r>
            <a:r>
              <a:rPr lang="en-US" altLang="en-US" sz="1700" dirty="0">
                <a:solidFill>
                  <a:srgbClr val="000000"/>
                </a:solidFill>
                <a:latin typeface="Consolas" panose="020B0609020204030204" pitchFamily="49" charset="0"/>
              </a:rPr>
              <a:t>;</a:t>
            </a:r>
            <a:br>
              <a:rPr lang="en-US" altLang="en-US" sz="1700" dirty="0">
                <a:solidFill>
                  <a:srgbClr val="000000"/>
                </a:solidFill>
                <a:latin typeface="Consolas" panose="020B0609020204030204" pitchFamily="49" charset="0"/>
              </a:rPr>
            </a:br>
            <a:r>
              <a:rPr lang="en-US" altLang="en-US" sz="1700" b="1" dirty="0">
                <a:solidFill>
                  <a:srgbClr val="000080"/>
                </a:solidFill>
                <a:latin typeface="Consolas" panose="020B0609020204030204" pitchFamily="49" charset="0"/>
              </a:rPr>
              <a:t>import </a:t>
            </a:r>
            <a:r>
              <a:rPr lang="en-US" altLang="en-US" sz="1700" dirty="0" err="1">
                <a:solidFill>
                  <a:srgbClr val="000000"/>
                </a:solidFill>
                <a:latin typeface="Consolas" panose="020B0609020204030204" pitchFamily="49" charset="0"/>
              </a:rPr>
              <a:t>android.content.Intent</a:t>
            </a:r>
            <a:r>
              <a:rPr lang="en-US" altLang="en-US" sz="1700" dirty="0">
                <a:solidFill>
                  <a:srgbClr val="000000"/>
                </a:solidFill>
                <a:latin typeface="Consolas" panose="020B0609020204030204" pitchFamily="49" charset="0"/>
              </a:rPr>
              <a:t>;</a:t>
            </a:r>
            <a:br>
              <a:rPr lang="en-US" altLang="en-US" sz="1700" dirty="0">
                <a:solidFill>
                  <a:srgbClr val="000000"/>
                </a:solidFill>
                <a:latin typeface="Consolas" panose="020B0609020204030204" pitchFamily="49" charset="0"/>
              </a:rPr>
            </a:br>
            <a:r>
              <a:rPr lang="en-US" altLang="en-US" sz="1700" b="1" dirty="0">
                <a:solidFill>
                  <a:srgbClr val="000080"/>
                </a:solidFill>
                <a:latin typeface="Consolas" panose="020B0609020204030204" pitchFamily="49" charset="0"/>
              </a:rPr>
              <a:t>import </a:t>
            </a:r>
            <a:r>
              <a:rPr lang="en-US" altLang="en-US" sz="1700" dirty="0" err="1">
                <a:solidFill>
                  <a:srgbClr val="000000"/>
                </a:solidFill>
                <a:latin typeface="Consolas" panose="020B0609020204030204" pitchFamily="49" charset="0"/>
              </a:rPr>
              <a:t>android.content.IntentFilter</a:t>
            </a:r>
            <a:r>
              <a:rPr lang="en-US" altLang="en-US" sz="1700" dirty="0">
                <a:solidFill>
                  <a:srgbClr val="000000"/>
                </a:solidFill>
                <a:latin typeface="Consolas" panose="020B0609020204030204" pitchFamily="49" charset="0"/>
              </a:rPr>
              <a:t>;</a:t>
            </a:r>
            <a:br>
              <a:rPr lang="en-US" altLang="en-US" sz="1700" dirty="0">
                <a:solidFill>
                  <a:srgbClr val="000000"/>
                </a:solidFill>
                <a:latin typeface="Consolas" panose="020B0609020204030204" pitchFamily="49" charset="0"/>
              </a:rPr>
            </a:br>
            <a:r>
              <a:rPr lang="en-US" altLang="en-US" sz="1700" b="1" dirty="0">
                <a:solidFill>
                  <a:srgbClr val="000080"/>
                </a:solidFill>
                <a:latin typeface="Consolas" panose="020B0609020204030204" pitchFamily="49" charset="0"/>
              </a:rPr>
              <a:t>import </a:t>
            </a:r>
            <a:r>
              <a:rPr lang="en-US" altLang="en-US" sz="1700" dirty="0">
                <a:solidFill>
                  <a:srgbClr val="000000"/>
                </a:solidFill>
                <a:latin typeface="Consolas" panose="020B0609020204030204" pitchFamily="49" charset="0"/>
              </a:rPr>
              <a:t>android.os.Bundle;</a:t>
            </a:r>
            <a:br>
              <a:rPr lang="en-US" altLang="en-US" sz="1700" dirty="0">
                <a:solidFill>
                  <a:srgbClr val="000000"/>
                </a:solidFill>
                <a:latin typeface="Consolas" panose="020B0609020204030204" pitchFamily="49" charset="0"/>
              </a:rPr>
            </a:br>
            <a:r>
              <a:rPr lang="en-US" altLang="en-US" sz="1700" b="1" dirty="0">
                <a:solidFill>
                  <a:srgbClr val="000080"/>
                </a:solidFill>
                <a:latin typeface="Consolas" panose="020B0609020204030204" pitchFamily="49" charset="0"/>
              </a:rPr>
              <a:t>import </a:t>
            </a:r>
            <a:r>
              <a:rPr lang="en-US" altLang="en-US" sz="1700" dirty="0" err="1">
                <a:solidFill>
                  <a:srgbClr val="000000"/>
                </a:solidFill>
                <a:latin typeface="Consolas" panose="020B0609020204030204" pitchFamily="49" charset="0"/>
              </a:rPr>
              <a:t>android.util.Log</a:t>
            </a:r>
            <a:r>
              <a:rPr lang="en-US" altLang="en-US" sz="1700" dirty="0">
                <a:solidFill>
                  <a:srgbClr val="000000"/>
                </a:solidFill>
                <a:latin typeface="Consolas" panose="020B0609020204030204" pitchFamily="49" charset="0"/>
              </a:rPr>
              <a:t>;</a:t>
            </a:r>
            <a:br>
              <a:rPr lang="en-US" altLang="en-US" sz="1700" dirty="0">
                <a:solidFill>
                  <a:srgbClr val="000000"/>
                </a:solidFill>
                <a:latin typeface="Consolas" panose="020B0609020204030204" pitchFamily="49" charset="0"/>
              </a:rPr>
            </a:br>
            <a:r>
              <a:rPr lang="en-US" altLang="en-US" sz="1700" b="1" dirty="0">
                <a:solidFill>
                  <a:srgbClr val="000080"/>
                </a:solidFill>
                <a:latin typeface="Consolas" panose="020B0609020204030204" pitchFamily="49" charset="0"/>
              </a:rPr>
              <a:t>import </a:t>
            </a:r>
            <a:r>
              <a:rPr lang="en-US" altLang="en-US" sz="1700" dirty="0" err="1">
                <a:solidFill>
                  <a:srgbClr val="000000"/>
                </a:solidFill>
                <a:latin typeface="Consolas" panose="020B0609020204030204" pitchFamily="49" charset="0"/>
              </a:rPr>
              <a:t>android.view.View</a:t>
            </a:r>
            <a:r>
              <a:rPr lang="en-US" altLang="en-US" sz="1700" dirty="0">
                <a:solidFill>
                  <a:srgbClr val="000000"/>
                </a:solidFill>
                <a:latin typeface="Consolas" panose="020B0609020204030204" pitchFamily="49" charset="0"/>
              </a:rPr>
              <a:t>;</a:t>
            </a:r>
            <a:br>
              <a:rPr lang="en-US" altLang="en-US" sz="1700" dirty="0">
                <a:solidFill>
                  <a:srgbClr val="000000"/>
                </a:solidFill>
                <a:latin typeface="Consolas" panose="020B0609020204030204" pitchFamily="49" charset="0"/>
              </a:rPr>
            </a:br>
            <a:r>
              <a:rPr lang="en-US" altLang="en-US" sz="1700" b="1" dirty="0">
                <a:solidFill>
                  <a:srgbClr val="000080"/>
                </a:solidFill>
                <a:latin typeface="Consolas" panose="020B0609020204030204" pitchFamily="49" charset="0"/>
              </a:rPr>
              <a:t>import </a:t>
            </a:r>
            <a:r>
              <a:rPr lang="en-US" altLang="en-US" sz="1700" dirty="0" err="1">
                <a:solidFill>
                  <a:srgbClr val="000000"/>
                </a:solidFill>
                <a:latin typeface="Consolas" panose="020B0609020204030204" pitchFamily="49" charset="0"/>
              </a:rPr>
              <a:t>android.widget.Button</a:t>
            </a:r>
            <a:r>
              <a:rPr lang="en-US" altLang="en-US" sz="1700" dirty="0">
                <a:solidFill>
                  <a:srgbClr val="000000"/>
                </a:solidFill>
                <a:latin typeface="Consolas" panose="020B0609020204030204" pitchFamily="49" charset="0"/>
              </a:rPr>
              <a:t>;</a:t>
            </a:r>
            <a:br>
              <a:rPr lang="en-US" altLang="en-US" sz="1700" dirty="0">
                <a:solidFill>
                  <a:srgbClr val="000000"/>
                </a:solidFill>
                <a:latin typeface="Consolas" panose="020B0609020204030204" pitchFamily="49" charset="0"/>
              </a:rPr>
            </a:br>
            <a:r>
              <a:rPr lang="en-US" altLang="en-US" sz="1700" b="1" dirty="0">
                <a:solidFill>
                  <a:srgbClr val="000080"/>
                </a:solidFill>
                <a:latin typeface="Consolas" panose="020B0609020204030204" pitchFamily="49" charset="0"/>
              </a:rPr>
              <a:t>import </a:t>
            </a:r>
            <a:r>
              <a:rPr lang="en-US" altLang="en-US" sz="1700" dirty="0" err="1">
                <a:solidFill>
                  <a:srgbClr val="000000"/>
                </a:solidFill>
                <a:latin typeface="Consolas" panose="020B0609020204030204" pitchFamily="49" charset="0"/>
              </a:rPr>
              <a:t>android.widget.ListView</a:t>
            </a:r>
            <a:r>
              <a:rPr lang="en-US" altLang="en-US" sz="1700" dirty="0">
                <a:solidFill>
                  <a:srgbClr val="000000"/>
                </a:solidFill>
                <a:latin typeface="Consolas" panose="020B0609020204030204" pitchFamily="49" charset="0"/>
              </a:rPr>
              <a:t>;</a:t>
            </a:r>
            <a:br>
              <a:rPr lang="en-US" altLang="en-US" sz="1700" dirty="0">
                <a:solidFill>
                  <a:srgbClr val="000000"/>
                </a:solidFill>
                <a:latin typeface="Consolas" panose="020B0609020204030204" pitchFamily="49" charset="0"/>
              </a:rPr>
            </a:br>
            <a:r>
              <a:rPr lang="en-US" altLang="en-US" sz="1700" b="1" dirty="0">
                <a:solidFill>
                  <a:srgbClr val="000080"/>
                </a:solidFill>
                <a:latin typeface="Consolas" panose="020B0609020204030204" pitchFamily="49" charset="0"/>
              </a:rPr>
              <a:t>import </a:t>
            </a:r>
            <a:r>
              <a:rPr lang="en-US" altLang="en-US" sz="1700" dirty="0" err="1">
                <a:solidFill>
                  <a:srgbClr val="000000"/>
                </a:solidFill>
                <a:latin typeface="Consolas" panose="020B0609020204030204" pitchFamily="49" charset="0"/>
              </a:rPr>
              <a:t>android.widget.TextView</a:t>
            </a:r>
            <a:r>
              <a:rPr lang="en-US" altLang="en-US" sz="1700" dirty="0">
                <a:solidFill>
                  <a:srgbClr val="000000"/>
                </a:solidFill>
                <a:latin typeface="Consolas" panose="020B0609020204030204" pitchFamily="49" charset="0"/>
              </a:rPr>
              <a:t>;</a:t>
            </a:r>
            <a:br>
              <a:rPr lang="en-US" altLang="en-US" sz="1700" dirty="0">
                <a:solidFill>
                  <a:srgbClr val="000000"/>
                </a:solidFill>
                <a:latin typeface="Consolas" panose="020B0609020204030204" pitchFamily="49" charset="0"/>
              </a:rPr>
            </a:br>
            <a:r>
              <a:rPr lang="en-US" altLang="en-US" sz="1700" dirty="0">
                <a:solidFill>
                  <a:srgbClr val="000000"/>
                </a:solidFill>
                <a:latin typeface="Consolas" panose="020B0609020204030204" pitchFamily="49" charset="0"/>
              </a:rPr>
              <a:t/>
            </a:r>
            <a:br>
              <a:rPr lang="en-US" altLang="en-US" sz="1700" dirty="0">
                <a:solidFill>
                  <a:srgbClr val="000000"/>
                </a:solidFill>
                <a:latin typeface="Consolas" panose="020B0609020204030204" pitchFamily="49" charset="0"/>
              </a:rPr>
            </a:br>
            <a:r>
              <a:rPr lang="en-US" altLang="en-US" sz="1700" b="1" dirty="0">
                <a:solidFill>
                  <a:srgbClr val="000080"/>
                </a:solidFill>
                <a:latin typeface="Consolas" panose="020B0609020204030204" pitchFamily="49" charset="0"/>
              </a:rPr>
              <a:t>public class </a:t>
            </a:r>
            <a:r>
              <a:rPr lang="en-US" altLang="en-US" sz="1700" dirty="0">
                <a:solidFill>
                  <a:srgbClr val="000000"/>
                </a:solidFill>
                <a:latin typeface="Consolas" panose="020B0609020204030204" pitchFamily="49" charset="0"/>
              </a:rPr>
              <a:t>MainActivity </a:t>
            </a:r>
            <a:r>
              <a:rPr lang="en-US" altLang="en-US" sz="1700" b="1" dirty="0">
                <a:solidFill>
                  <a:srgbClr val="000080"/>
                </a:solidFill>
                <a:latin typeface="Consolas" panose="020B0609020204030204" pitchFamily="49" charset="0"/>
              </a:rPr>
              <a:t>extends </a:t>
            </a:r>
            <a:r>
              <a:rPr lang="en-US" altLang="en-US" sz="1700" dirty="0">
                <a:solidFill>
                  <a:srgbClr val="000000"/>
                </a:solidFill>
                <a:latin typeface="Consolas" panose="020B0609020204030204" pitchFamily="49" charset="0"/>
              </a:rPr>
              <a:t>AppCompatActivity {</a:t>
            </a:r>
            <a:br>
              <a:rPr lang="en-US" altLang="en-US" sz="1700" dirty="0">
                <a:solidFill>
                  <a:srgbClr val="000000"/>
                </a:solidFill>
                <a:latin typeface="Consolas" panose="020B0609020204030204" pitchFamily="49" charset="0"/>
              </a:rPr>
            </a:br>
            <a:r>
              <a:rPr lang="en-US" altLang="en-US" sz="1700" dirty="0">
                <a:solidFill>
                  <a:srgbClr val="000000"/>
                </a:solidFill>
                <a:latin typeface="Consolas" panose="020B0609020204030204" pitchFamily="49" charset="0"/>
              </a:rPr>
              <a:t/>
            </a:r>
            <a:br>
              <a:rPr lang="en-US" altLang="en-US" sz="1700" dirty="0">
                <a:solidFill>
                  <a:srgbClr val="000000"/>
                </a:solidFill>
                <a:latin typeface="Consolas" panose="020B0609020204030204" pitchFamily="49" charset="0"/>
              </a:rPr>
            </a:br>
            <a:r>
              <a:rPr lang="en-US" altLang="en-US" sz="1700" dirty="0">
                <a:solidFill>
                  <a:srgbClr val="000000"/>
                </a:solidFill>
                <a:latin typeface="Consolas" panose="020B0609020204030204" pitchFamily="49" charset="0"/>
              </a:rPr>
              <a:t>    ListView </a:t>
            </a:r>
            <a:r>
              <a:rPr lang="en-US" altLang="en-US" sz="1700" b="1" dirty="0" err="1">
                <a:solidFill>
                  <a:srgbClr val="660E7A"/>
                </a:solidFill>
                <a:latin typeface="Consolas" panose="020B0609020204030204" pitchFamily="49" charset="0"/>
              </a:rPr>
              <a:t>listView</a:t>
            </a:r>
            <a:r>
              <a:rPr lang="en-US" altLang="en-US" sz="1700" dirty="0">
                <a:solidFill>
                  <a:srgbClr val="000000"/>
                </a:solidFill>
                <a:latin typeface="Consolas" panose="020B0609020204030204" pitchFamily="49" charset="0"/>
              </a:rPr>
              <a:t>;</a:t>
            </a:r>
            <a:br>
              <a:rPr lang="en-US" altLang="en-US" sz="1700" dirty="0">
                <a:solidFill>
                  <a:srgbClr val="000000"/>
                </a:solidFill>
                <a:latin typeface="Consolas" panose="020B0609020204030204" pitchFamily="49" charset="0"/>
              </a:rPr>
            </a:br>
            <a:r>
              <a:rPr lang="en-US" altLang="en-US" sz="1700" dirty="0">
                <a:solidFill>
                  <a:srgbClr val="000000"/>
                </a:solidFill>
                <a:latin typeface="Consolas" panose="020B0609020204030204" pitchFamily="49" charset="0"/>
              </a:rPr>
              <a:t>    TextView </a:t>
            </a:r>
            <a:r>
              <a:rPr lang="en-US" altLang="en-US" sz="1700" b="1" dirty="0" err="1">
                <a:solidFill>
                  <a:srgbClr val="660E7A"/>
                </a:solidFill>
                <a:latin typeface="Consolas" panose="020B0609020204030204" pitchFamily="49" charset="0"/>
              </a:rPr>
              <a:t>statusTextView</a:t>
            </a:r>
            <a:r>
              <a:rPr lang="en-US" altLang="en-US" sz="1700" dirty="0">
                <a:solidFill>
                  <a:srgbClr val="000000"/>
                </a:solidFill>
                <a:latin typeface="Consolas" panose="020B0609020204030204" pitchFamily="49" charset="0"/>
              </a:rPr>
              <a:t>;</a:t>
            </a:r>
            <a:br>
              <a:rPr lang="en-US" altLang="en-US" sz="1700" dirty="0">
                <a:solidFill>
                  <a:srgbClr val="000000"/>
                </a:solidFill>
                <a:latin typeface="Consolas" panose="020B0609020204030204" pitchFamily="49" charset="0"/>
              </a:rPr>
            </a:br>
            <a:r>
              <a:rPr lang="en-US" altLang="en-US" sz="1700" dirty="0">
                <a:solidFill>
                  <a:srgbClr val="000000"/>
                </a:solidFill>
                <a:latin typeface="Consolas" panose="020B0609020204030204" pitchFamily="49" charset="0"/>
              </a:rPr>
              <a:t>    Button </a:t>
            </a:r>
            <a:r>
              <a:rPr lang="en-US" altLang="en-US" sz="1700" b="1" dirty="0" err="1">
                <a:solidFill>
                  <a:srgbClr val="660E7A"/>
                </a:solidFill>
                <a:latin typeface="Consolas" panose="020B0609020204030204" pitchFamily="49" charset="0"/>
              </a:rPr>
              <a:t>searchButton</a:t>
            </a:r>
            <a:r>
              <a:rPr lang="en-US" altLang="en-US" sz="1700" dirty="0">
                <a:solidFill>
                  <a:srgbClr val="000000"/>
                </a:solidFill>
                <a:latin typeface="Consolas" panose="020B0609020204030204" pitchFamily="49" charset="0"/>
              </a:rPr>
              <a:t>;</a:t>
            </a:r>
            <a:br>
              <a:rPr lang="en-US" altLang="en-US" sz="1700" dirty="0">
                <a:solidFill>
                  <a:srgbClr val="000000"/>
                </a:solidFill>
                <a:latin typeface="Consolas" panose="020B0609020204030204" pitchFamily="49" charset="0"/>
              </a:rPr>
            </a:br>
            <a:r>
              <a:rPr lang="en-US" altLang="en-US" sz="1700" dirty="0">
                <a:solidFill>
                  <a:srgbClr val="000000"/>
                </a:solidFill>
                <a:latin typeface="Consolas" panose="020B0609020204030204" pitchFamily="49" charset="0"/>
              </a:rPr>
              <a:t>    </a:t>
            </a:r>
            <a:r>
              <a:rPr lang="en-US" altLang="en-US" sz="1700" dirty="0" err="1">
                <a:solidFill>
                  <a:srgbClr val="000000"/>
                </a:solidFill>
                <a:latin typeface="Consolas" panose="020B0609020204030204" pitchFamily="49" charset="0"/>
              </a:rPr>
              <a:t>BluetoothAdapter</a:t>
            </a:r>
            <a:r>
              <a:rPr lang="en-US" altLang="en-US" sz="1700" dirty="0">
                <a:solidFill>
                  <a:srgbClr val="000000"/>
                </a:solidFill>
                <a:latin typeface="Consolas" panose="020B0609020204030204" pitchFamily="49" charset="0"/>
              </a:rPr>
              <a:t> </a:t>
            </a:r>
            <a:r>
              <a:rPr lang="en-US" altLang="en-US" sz="1700" b="1" dirty="0" err="1">
                <a:solidFill>
                  <a:srgbClr val="660E7A"/>
                </a:solidFill>
                <a:latin typeface="Consolas" panose="020B0609020204030204" pitchFamily="49" charset="0"/>
              </a:rPr>
              <a:t>bluetoothAdapter</a:t>
            </a:r>
            <a:r>
              <a:rPr lang="en-US" altLang="en-US" sz="1700" dirty="0">
                <a:solidFill>
                  <a:srgbClr val="000000"/>
                </a:solidFill>
                <a:latin typeface="Consolas" panose="020B0609020204030204" pitchFamily="49" charset="0"/>
              </a:rPr>
              <a:t>;</a:t>
            </a:r>
            <a:br>
              <a:rPr lang="en-US" altLang="en-US" sz="1700" dirty="0">
                <a:solidFill>
                  <a:srgbClr val="000000"/>
                </a:solidFill>
                <a:latin typeface="Consolas" panose="020B0609020204030204" pitchFamily="49" charset="0"/>
              </a:rPr>
            </a:br>
            <a:r>
              <a:rPr lang="en-US" altLang="en-US" sz="1700" dirty="0">
                <a:solidFill>
                  <a:srgbClr val="000000"/>
                </a:solidFill>
                <a:latin typeface="Consolas" panose="020B0609020204030204" pitchFamily="49" charset="0"/>
              </a:rPr>
              <a:t/>
            </a:r>
            <a:br>
              <a:rPr lang="en-US" altLang="en-US" sz="1700" dirty="0">
                <a:solidFill>
                  <a:srgbClr val="000000"/>
                </a:solidFill>
                <a:latin typeface="Consolas" panose="020B0609020204030204" pitchFamily="49" charset="0"/>
              </a:rPr>
            </a:br>
            <a:r>
              <a:rPr lang="en-US" altLang="en-US" sz="1700" dirty="0">
                <a:solidFill>
                  <a:srgbClr val="000000"/>
                </a:solidFill>
                <a:latin typeface="Consolas" panose="020B0609020204030204" pitchFamily="49" charset="0"/>
              </a:rPr>
              <a:t>    </a:t>
            </a:r>
            <a:r>
              <a:rPr lang="en-US" altLang="en-US" sz="1700" b="1" dirty="0">
                <a:solidFill>
                  <a:srgbClr val="000080"/>
                </a:solidFill>
                <a:latin typeface="Consolas" panose="020B0609020204030204" pitchFamily="49" charset="0"/>
              </a:rPr>
              <a:t>private final </a:t>
            </a:r>
            <a:r>
              <a:rPr lang="en-US" altLang="en-US" sz="1700" dirty="0" err="1">
                <a:solidFill>
                  <a:srgbClr val="000000"/>
                </a:solidFill>
                <a:latin typeface="Consolas" panose="020B0609020204030204" pitchFamily="49" charset="0"/>
              </a:rPr>
              <a:t>BroadcastReceiver</a:t>
            </a:r>
            <a:r>
              <a:rPr lang="en-US" altLang="en-US" sz="1700" dirty="0">
                <a:solidFill>
                  <a:srgbClr val="000000"/>
                </a:solidFill>
                <a:latin typeface="Consolas" panose="020B0609020204030204" pitchFamily="49" charset="0"/>
              </a:rPr>
              <a:t> </a:t>
            </a:r>
            <a:r>
              <a:rPr lang="en-US" altLang="en-US" sz="1700" b="1" dirty="0" err="1">
                <a:solidFill>
                  <a:srgbClr val="660E7A"/>
                </a:solidFill>
                <a:latin typeface="Consolas" panose="020B0609020204030204" pitchFamily="49" charset="0"/>
              </a:rPr>
              <a:t>broadcastReceiver</a:t>
            </a:r>
            <a:r>
              <a:rPr lang="en-US" altLang="en-US" sz="1700" b="1" dirty="0">
                <a:solidFill>
                  <a:srgbClr val="660E7A"/>
                </a:solidFill>
                <a:latin typeface="Consolas" panose="020B0609020204030204" pitchFamily="49" charset="0"/>
              </a:rPr>
              <a:t> </a:t>
            </a:r>
            <a:r>
              <a:rPr lang="en-US" altLang="en-US" sz="1700" dirty="0">
                <a:solidFill>
                  <a:srgbClr val="000000"/>
                </a:solidFill>
                <a:latin typeface="Consolas" panose="020B0609020204030204" pitchFamily="49" charset="0"/>
              </a:rPr>
              <a:t>= </a:t>
            </a:r>
            <a:r>
              <a:rPr lang="en-US" altLang="en-US" sz="1700" b="1" dirty="0">
                <a:solidFill>
                  <a:srgbClr val="000080"/>
                </a:solidFill>
                <a:latin typeface="Consolas" panose="020B0609020204030204" pitchFamily="49" charset="0"/>
              </a:rPr>
              <a:t>new </a:t>
            </a:r>
            <a:r>
              <a:rPr lang="en-US" altLang="en-US" sz="1700" dirty="0" err="1">
                <a:solidFill>
                  <a:srgbClr val="000000"/>
                </a:solidFill>
                <a:latin typeface="Consolas" panose="020B0609020204030204" pitchFamily="49" charset="0"/>
              </a:rPr>
              <a:t>BroadcastReceiver</a:t>
            </a:r>
            <a:r>
              <a:rPr lang="en-US" altLang="en-US" sz="1700" dirty="0">
                <a:solidFill>
                  <a:srgbClr val="000000"/>
                </a:solidFill>
                <a:latin typeface="Consolas" panose="020B0609020204030204" pitchFamily="49" charset="0"/>
              </a:rPr>
              <a:t>() {</a:t>
            </a:r>
            <a:br>
              <a:rPr lang="en-US" altLang="en-US" sz="1700" dirty="0">
                <a:solidFill>
                  <a:srgbClr val="000000"/>
                </a:solidFill>
                <a:latin typeface="Consolas" panose="020B0609020204030204" pitchFamily="49" charset="0"/>
              </a:rPr>
            </a:br>
            <a:r>
              <a:rPr lang="en-US" altLang="en-US" sz="1700" dirty="0">
                <a:solidFill>
                  <a:srgbClr val="000000"/>
                </a:solidFill>
                <a:latin typeface="Consolas" panose="020B0609020204030204" pitchFamily="49" charset="0"/>
              </a:rPr>
              <a:t>        </a:t>
            </a:r>
            <a:r>
              <a:rPr lang="en-US" altLang="en-US" sz="1700" dirty="0">
                <a:solidFill>
                  <a:srgbClr val="808000"/>
                </a:solidFill>
                <a:latin typeface="Consolas" panose="020B0609020204030204" pitchFamily="49" charset="0"/>
              </a:rPr>
              <a:t>@Override</a:t>
            </a:r>
            <a:br>
              <a:rPr lang="en-US" altLang="en-US" sz="1700" dirty="0">
                <a:solidFill>
                  <a:srgbClr val="808000"/>
                </a:solidFill>
                <a:latin typeface="Consolas" panose="020B0609020204030204" pitchFamily="49" charset="0"/>
              </a:rPr>
            </a:br>
            <a:r>
              <a:rPr lang="en-US" altLang="en-US" sz="1700" dirty="0">
                <a:solidFill>
                  <a:srgbClr val="808000"/>
                </a:solidFill>
                <a:latin typeface="Consolas" panose="020B0609020204030204" pitchFamily="49" charset="0"/>
              </a:rPr>
              <a:t>        </a:t>
            </a:r>
            <a:r>
              <a:rPr lang="en-US" altLang="en-US" sz="1700" b="1" dirty="0">
                <a:solidFill>
                  <a:srgbClr val="000080"/>
                </a:solidFill>
                <a:latin typeface="Consolas" panose="020B0609020204030204" pitchFamily="49" charset="0"/>
              </a:rPr>
              <a:t>public void </a:t>
            </a:r>
            <a:r>
              <a:rPr lang="en-US" altLang="en-US" sz="1700" dirty="0" err="1">
                <a:solidFill>
                  <a:srgbClr val="000000"/>
                </a:solidFill>
                <a:latin typeface="Consolas" panose="020B0609020204030204" pitchFamily="49" charset="0"/>
              </a:rPr>
              <a:t>onReceive</a:t>
            </a:r>
            <a:r>
              <a:rPr lang="en-US" altLang="en-US" sz="1700" dirty="0">
                <a:solidFill>
                  <a:srgbClr val="000000"/>
                </a:solidFill>
                <a:latin typeface="Consolas" panose="020B0609020204030204" pitchFamily="49" charset="0"/>
              </a:rPr>
              <a:t>(Context </a:t>
            </a:r>
            <a:r>
              <a:rPr lang="en-US" altLang="en-US" sz="1700" dirty="0" err="1">
                <a:solidFill>
                  <a:srgbClr val="000000"/>
                </a:solidFill>
                <a:latin typeface="Consolas" panose="020B0609020204030204" pitchFamily="49" charset="0"/>
              </a:rPr>
              <a:t>context</a:t>
            </a:r>
            <a:r>
              <a:rPr lang="en-US" altLang="en-US" sz="1700" dirty="0">
                <a:solidFill>
                  <a:srgbClr val="000000"/>
                </a:solidFill>
                <a:latin typeface="Consolas" panose="020B0609020204030204" pitchFamily="49" charset="0"/>
              </a:rPr>
              <a:t>, Intent intent) {</a:t>
            </a:r>
            <a:br>
              <a:rPr lang="en-US" altLang="en-US" sz="1700" dirty="0">
                <a:solidFill>
                  <a:srgbClr val="000000"/>
                </a:solidFill>
                <a:latin typeface="Consolas" panose="020B0609020204030204" pitchFamily="49" charset="0"/>
              </a:rPr>
            </a:br>
            <a:r>
              <a:rPr lang="en-US" altLang="en-US" sz="1700" dirty="0">
                <a:solidFill>
                  <a:srgbClr val="000000"/>
                </a:solidFill>
                <a:latin typeface="Consolas" panose="020B0609020204030204" pitchFamily="49" charset="0"/>
              </a:rPr>
              <a:t>            String action = </a:t>
            </a:r>
            <a:r>
              <a:rPr lang="en-US" altLang="en-US" sz="1700" dirty="0" err="1">
                <a:solidFill>
                  <a:srgbClr val="000000"/>
                </a:solidFill>
                <a:latin typeface="Consolas" panose="020B0609020204030204" pitchFamily="49" charset="0"/>
              </a:rPr>
              <a:t>intent.getAction</a:t>
            </a:r>
            <a:r>
              <a:rPr lang="en-US" altLang="en-US" sz="1700" dirty="0">
                <a:solidFill>
                  <a:srgbClr val="000000"/>
                </a:solidFill>
                <a:latin typeface="Consolas" panose="020B0609020204030204" pitchFamily="49" charset="0"/>
              </a:rPr>
              <a:t>();</a:t>
            </a:r>
            <a:br>
              <a:rPr lang="en-US" altLang="en-US" sz="1700" dirty="0">
                <a:solidFill>
                  <a:srgbClr val="000000"/>
                </a:solidFill>
                <a:latin typeface="Consolas" panose="020B0609020204030204" pitchFamily="49" charset="0"/>
              </a:rPr>
            </a:br>
            <a:r>
              <a:rPr lang="en-US" altLang="en-US" sz="1700" dirty="0">
                <a:solidFill>
                  <a:srgbClr val="000000"/>
                </a:solidFill>
                <a:latin typeface="Consolas" panose="020B0609020204030204" pitchFamily="49" charset="0"/>
              </a:rPr>
              <a:t>            </a:t>
            </a:r>
            <a:r>
              <a:rPr lang="en-US" altLang="en-US" sz="1700" dirty="0" err="1">
                <a:solidFill>
                  <a:srgbClr val="000000"/>
                </a:solidFill>
                <a:latin typeface="Consolas" panose="020B0609020204030204" pitchFamily="49" charset="0"/>
              </a:rPr>
              <a:t>Log.</a:t>
            </a:r>
            <a:r>
              <a:rPr lang="en-US" altLang="en-US" sz="1700" i="1" dirty="0" err="1">
                <a:solidFill>
                  <a:srgbClr val="000000"/>
                </a:solidFill>
                <a:latin typeface="Consolas" panose="020B0609020204030204" pitchFamily="49" charset="0"/>
              </a:rPr>
              <a:t>i</a:t>
            </a:r>
            <a:r>
              <a:rPr lang="en-US" altLang="en-US" sz="1700" dirty="0">
                <a:solidFill>
                  <a:srgbClr val="000000"/>
                </a:solidFill>
                <a:latin typeface="Consolas" panose="020B0609020204030204" pitchFamily="49" charset="0"/>
              </a:rPr>
              <a:t>(  </a:t>
            </a:r>
            <a:r>
              <a:rPr lang="en-US" altLang="en-US" sz="1700" b="1" dirty="0">
                <a:solidFill>
                  <a:srgbClr val="008000"/>
                </a:solidFill>
                <a:latin typeface="Consolas" panose="020B0609020204030204" pitchFamily="49" charset="0"/>
              </a:rPr>
              <a:t>"Action"</a:t>
            </a:r>
            <a:r>
              <a:rPr lang="en-US" altLang="en-US" sz="1700" dirty="0">
                <a:solidFill>
                  <a:srgbClr val="000000"/>
                </a:solidFill>
                <a:latin typeface="Consolas" panose="020B0609020204030204" pitchFamily="49" charset="0"/>
              </a:rPr>
              <a:t>, action);</a:t>
            </a:r>
            <a:br>
              <a:rPr lang="en-US" altLang="en-US" sz="1700" dirty="0">
                <a:solidFill>
                  <a:srgbClr val="000000"/>
                </a:solidFill>
                <a:latin typeface="Consolas" panose="020B0609020204030204" pitchFamily="49" charset="0"/>
              </a:rPr>
            </a:br>
            <a:r>
              <a:rPr lang="en-US" altLang="en-US" sz="1700" dirty="0">
                <a:solidFill>
                  <a:srgbClr val="000000"/>
                </a:solidFill>
                <a:latin typeface="Consolas" panose="020B0609020204030204" pitchFamily="49" charset="0"/>
              </a:rPr>
              <a:t>            }</a:t>
            </a:r>
            <a:br>
              <a:rPr lang="en-US" altLang="en-US" sz="1700" dirty="0">
                <a:solidFill>
                  <a:srgbClr val="000000"/>
                </a:solidFill>
                <a:latin typeface="Consolas" panose="020B0609020204030204" pitchFamily="49" charset="0"/>
              </a:rPr>
            </a:br>
            <a:r>
              <a:rPr lang="en-US" altLang="en-US" sz="1700" dirty="0">
                <a:solidFill>
                  <a:srgbClr val="000000"/>
                </a:solidFill>
                <a:latin typeface="Consolas" panose="020B0609020204030204" pitchFamily="49" charset="0"/>
              </a:rPr>
              <a:t>    };</a:t>
            </a:r>
            <a:endParaRPr lang="en-US" sz="17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8806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56755" y="0"/>
            <a:ext cx="7141028" cy="60939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000000"/>
                </a:solidFill>
                <a:effectLst/>
                <a:latin typeface="Consolas" panose="020B0609020204030204" pitchFamily="49" charset="0"/>
              </a:rPr>
              <a:t/>
            </a:r>
            <a:br>
              <a:rPr kumimoji="0" lang="en-US" altLang="en-US" sz="1300" b="0" i="0" u="none" strike="noStrike" cap="none" normalizeH="0" baseline="0" dirty="0" smtClean="0">
                <a:ln>
                  <a:noFill/>
                </a:ln>
                <a:solidFill>
                  <a:srgbClr val="000000"/>
                </a:solidFill>
                <a:effectLst/>
                <a:latin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rPr>
              <a:t/>
            </a:r>
            <a:br>
              <a:rPr kumimoji="0" lang="en-US" altLang="en-US" sz="1300" b="0" i="0" u="none" strike="noStrike" cap="none" normalizeH="0" baseline="0" dirty="0" smtClean="0">
                <a:ln>
                  <a:noFill/>
                </a:ln>
                <a:solidFill>
                  <a:srgbClr val="000000"/>
                </a:solidFill>
                <a:effectLst/>
                <a:latin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rPr>
              <a:t>    </a:t>
            </a:r>
            <a:r>
              <a:rPr kumimoji="0" lang="en-US" altLang="en-US" sz="1300" b="1" i="0" u="none" strike="noStrike" cap="none" normalizeH="0" baseline="0" dirty="0" smtClean="0">
                <a:ln>
                  <a:noFill/>
                </a:ln>
                <a:solidFill>
                  <a:srgbClr val="000080"/>
                </a:solidFill>
                <a:effectLst/>
                <a:latin typeface="Consolas" panose="020B0609020204030204" pitchFamily="49" charset="0"/>
              </a:rPr>
              <a:t>public void </a:t>
            </a:r>
            <a:r>
              <a:rPr kumimoji="0" lang="en-US" altLang="en-US" sz="1300" b="0" i="0" u="none" strike="noStrike" cap="none" normalizeH="0" baseline="0" dirty="0" err="1" smtClean="0">
                <a:ln>
                  <a:noFill/>
                </a:ln>
                <a:solidFill>
                  <a:srgbClr val="000000"/>
                </a:solidFill>
                <a:effectLst/>
                <a:latin typeface="Consolas" panose="020B0609020204030204" pitchFamily="49" charset="0"/>
              </a:rPr>
              <a:t>searchClicked</a:t>
            </a:r>
            <a:r>
              <a:rPr kumimoji="0" lang="en-US" altLang="en-US" sz="1300" b="0" i="0" u="none" strike="noStrike" cap="none" normalizeH="0" baseline="0" dirty="0" smtClean="0">
                <a:ln>
                  <a:noFill/>
                </a:ln>
                <a:solidFill>
                  <a:srgbClr val="000000"/>
                </a:solidFill>
                <a:effectLst/>
                <a:latin typeface="Consolas" panose="020B0609020204030204" pitchFamily="49" charset="0"/>
              </a:rPr>
              <a:t>(View view){</a:t>
            </a:r>
            <a:br>
              <a:rPr kumimoji="0" lang="en-US" altLang="en-US" sz="1300" b="0" i="0" u="none" strike="noStrike" cap="none" normalizeH="0" baseline="0" dirty="0" smtClean="0">
                <a:ln>
                  <a:noFill/>
                </a:ln>
                <a:solidFill>
                  <a:srgbClr val="000000"/>
                </a:solidFill>
                <a:effectLst/>
                <a:latin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rPr>
              <a:t>        </a:t>
            </a:r>
            <a:r>
              <a:rPr kumimoji="0" lang="en-US" altLang="en-US" sz="1300" b="1" i="0" u="none" strike="noStrike" cap="none" normalizeH="0" baseline="0" dirty="0" err="1" smtClean="0">
                <a:ln>
                  <a:noFill/>
                </a:ln>
                <a:solidFill>
                  <a:srgbClr val="660E7A"/>
                </a:solidFill>
                <a:effectLst/>
                <a:latin typeface="Consolas" panose="020B0609020204030204" pitchFamily="49" charset="0"/>
              </a:rPr>
              <a:t>statusTextView</a:t>
            </a:r>
            <a:r>
              <a:rPr kumimoji="0" lang="en-US" altLang="en-US" sz="1300" b="0" i="0" u="none" strike="noStrike" cap="none" normalizeH="0" baseline="0" dirty="0" err="1" smtClean="0">
                <a:ln>
                  <a:noFill/>
                </a:ln>
                <a:solidFill>
                  <a:srgbClr val="000000"/>
                </a:solidFill>
                <a:effectLst/>
                <a:latin typeface="Consolas" panose="020B0609020204030204" pitchFamily="49" charset="0"/>
              </a:rPr>
              <a:t>.setText</a:t>
            </a:r>
            <a:r>
              <a:rPr kumimoji="0" lang="en-US" altLang="en-US" sz="1300" b="0" i="0" u="none" strike="noStrike" cap="none" normalizeH="0" baseline="0" dirty="0" smtClean="0">
                <a:ln>
                  <a:noFill/>
                </a:ln>
                <a:solidFill>
                  <a:srgbClr val="000000"/>
                </a:solidFill>
                <a:effectLst/>
                <a:latin typeface="Consolas" panose="020B0609020204030204" pitchFamily="49" charset="0"/>
              </a:rPr>
              <a:t>(</a:t>
            </a:r>
            <a:r>
              <a:rPr kumimoji="0" lang="en-US" altLang="en-US" sz="1300" b="1" i="0" u="none" strike="noStrike" cap="none" normalizeH="0" baseline="0" dirty="0" smtClean="0">
                <a:ln>
                  <a:noFill/>
                </a:ln>
                <a:solidFill>
                  <a:srgbClr val="008000"/>
                </a:solidFill>
                <a:effectLst/>
                <a:latin typeface="Consolas" panose="020B0609020204030204" pitchFamily="49" charset="0"/>
              </a:rPr>
              <a:t>"Searching...."</a:t>
            </a:r>
            <a:r>
              <a:rPr kumimoji="0" lang="en-US" altLang="en-US" sz="1300" b="0" i="0" u="none" strike="noStrike" cap="none" normalizeH="0" baseline="0" dirty="0" smtClean="0">
                <a:ln>
                  <a:noFill/>
                </a:ln>
                <a:solidFill>
                  <a:srgbClr val="000000"/>
                </a:solidFill>
                <a:effectLst/>
                <a:latin typeface="Consolas" panose="020B0609020204030204" pitchFamily="49" charset="0"/>
              </a:rPr>
              <a:t>);</a:t>
            </a:r>
            <a:br>
              <a:rPr kumimoji="0" lang="en-US" altLang="en-US" sz="1300" b="0" i="0" u="none" strike="noStrike" cap="none" normalizeH="0" baseline="0" dirty="0" smtClean="0">
                <a:ln>
                  <a:noFill/>
                </a:ln>
                <a:solidFill>
                  <a:srgbClr val="000000"/>
                </a:solidFill>
                <a:effectLst/>
                <a:latin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rPr>
              <a:t>        </a:t>
            </a:r>
            <a:r>
              <a:rPr kumimoji="0" lang="en-US" altLang="en-US" sz="1300" b="1" i="0" u="none" strike="noStrike" cap="none" normalizeH="0" baseline="0" dirty="0" err="1" smtClean="0">
                <a:ln>
                  <a:noFill/>
                </a:ln>
                <a:solidFill>
                  <a:srgbClr val="660E7A"/>
                </a:solidFill>
                <a:effectLst/>
                <a:latin typeface="Consolas" panose="020B0609020204030204" pitchFamily="49" charset="0"/>
              </a:rPr>
              <a:t>searchButton</a:t>
            </a:r>
            <a:r>
              <a:rPr kumimoji="0" lang="en-US" altLang="en-US" sz="1300" b="0" i="0" u="none" strike="noStrike" cap="none" normalizeH="0" baseline="0" dirty="0" err="1" smtClean="0">
                <a:ln>
                  <a:noFill/>
                </a:ln>
                <a:solidFill>
                  <a:srgbClr val="000000"/>
                </a:solidFill>
                <a:effectLst/>
                <a:latin typeface="Consolas" panose="020B0609020204030204" pitchFamily="49" charset="0"/>
              </a:rPr>
              <a:t>.setEnabled</a:t>
            </a:r>
            <a:r>
              <a:rPr kumimoji="0" lang="en-US" altLang="en-US" sz="1300" b="0" i="0" u="none" strike="noStrike" cap="none" normalizeH="0" baseline="0" dirty="0" smtClean="0">
                <a:ln>
                  <a:noFill/>
                </a:ln>
                <a:solidFill>
                  <a:srgbClr val="000000"/>
                </a:solidFill>
                <a:effectLst/>
                <a:latin typeface="Consolas" panose="020B0609020204030204" pitchFamily="49" charset="0"/>
              </a:rPr>
              <a:t>(</a:t>
            </a:r>
            <a:r>
              <a:rPr kumimoji="0" lang="en-US" altLang="en-US" sz="1300" b="1" i="0" u="none" strike="noStrike" cap="none" normalizeH="0" baseline="0" dirty="0" smtClean="0">
                <a:ln>
                  <a:noFill/>
                </a:ln>
                <a:solidFill>
                  <a:srgbClr val="000080"/>
                </a:solidFill>
                <a:effectLst/>
                <a:latin typeface="Consolas" panose="020B0609020204030204" pitchFamily="49" charset="0"/>
              </a:rPr>
              <a:t>false</a:t>
            </a:r>
            <a:r>
              <a:rPr kumimoji="0" lang="en-US" altLang="en-US" sz="1300" b="0" i="0" u="none" strike="noStrike" cap="none" normalizeH="0" baseline="0" dirty="0" smtClean="0">
                <a:ln>
                  <a:noFill/>
                </a:ln>
                <a:solidFill>
                  <a:srgbClr val="000000"/>
                </a:solidFill>
                <a:effectLst/>
                <a:latin typeface="Consolas" panose="020B0609020204030204" pitchFamily="49" charset="0"/>
              </a:rPr>
              <a:t>);</a:t>
            </a:r>
            <a:br>
              <a:rPr kumimoji="0" lang="en-US" altLang="en-US" sz="1300" b="0" i="0" u="none" strike="noStrike" cap="none" normalizeH="0" baseline="0" dirty="0" smtClean="0">
                <a:ln>
                  <a:noFill/>
                </a:ln>
                <a:solidFill>
                  <a:srgbClr val="000000"/>
                </a:solidFill>
                <a:effectLst/>
                <a:latin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rPr>
              <a:t>    }</a:t>
            </a:r>
            <a:br>
              <a:rPr kumimoji="0" lang="en-US" altLang="en-US" sz="1300" b="0" i="0" u="none" strike="noStrike" cap="none" normalizeH="0" baseline="0" dirty="0" smtClean="0">
                <a:ln>
                  <a:noFill/>
                </a:ln>
                <a:solidFill>
                  <a:srgbClr val="000000"/>
                </a:solidFill>
                <a:effectLst/>
                <a:latin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rPr>
              <a:t/>
            </a:r>
            <a:br>
              <a:rPr kumimoji="0" lang="en-US" altLang="en-US" sz="1300" b="0" i="0" u="none" strike="noStrike" cap="none" normalizeH="0" baseline="0" dirty="0" smtClean="0">
                <a:ln>
                  <a:noFill/>
                </a:ln>
                <a:solidFill>
                  <a:srgbClr val="000000"/>
                </a:solidFill>
                <a:effectLst/>
                <a:latin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rPr>
              <a:t>    </a:t>
            </a:r>
            <a:r>
              <a:rPr kumimoji="0" lang="en-US" altLang="en-US" sz="1300" b="0" i="0" u="none" strike="noStrike" cap="none" normalizeH="0" baseline="0" dirty="0" smtClean="0">
                <a:ln>
                  <a:noFill/>
                </a:ln>
                <a:solidFill>
                  <a:srgbClr val="808000"/>
                </a:solidFill>
                <a:effectLst/>
                <a:latin typeface="Consolas" panose="020B0609020204030204" pitchFamily="49" charset="0"/>
              </a:rPr>
              <a:t>@Override</a:t>
            </a:r>
            <a:br>
              <a:rPr kumimoji="0" lang="en-US" altLang="en-US" sz="1300" b="0" i="0" u="none" strike="noStrike" cap="none" normalizeH="0" baseline="0" dirty="0" smtClean="0">
                <a:ln>
                  <a:noFill/>
                </a:ln>
                <a:solidFill>
                  <a:srgbClr val="808000"/>
                </a:solidFill>
                <a:effectLst/>
                <a:latin typeface="Consolas" panose="020B0609020204030204" pitchFamily="49" charset="0"/>
              </a:rPr>
            </a:br>
            <a:r>
              <a:rPr kumimoji="0" lang="en-US" altLang="en-US" sz="1300" b="0" i="0" u="none" strike="noStrike" cap="none" normalizeH="0" baseline="0" dirty="0" smtClean="0">
                <a:ln>
                  <a:noFill/>
                </a:ln>
                <a:solidFill>
                  <a:srgbClr val="808000"/>
                </a:solidFill>
                <a:effectLst/>
                <a:latin typeface="Consolas" panose="020B0609020204030204" pitchFamily="49" charset="0"/>
              </a:rPr>
              <a:t>    </a:t>
            </a:r>
            <a:r>
              <a:rPr kumimoji="0" lang="en-US" altLang="en-US" sz="1300" b="1" i="0" u="none" strike="noStrike" cap="none" normalizeH="0" baseline="0" dirty="0" smtClean="0">
                <a:ln>
                  <a:noFill/>
                </a:ln>
                <a:solidFill>
                  <a:srgbClr val="000080"/>
                </a:solidFill>
                <a:effectLst/>
                <a:latin typeface="Consolas" panose="020B0609020204030204" pitchFamily="49" charset="0"/>
              </a:rPr>
              <a:t>protected void </a:t>
            </a:r>
            <a:r>
              <a:rPr kumimoji="0" lang="en-US" altLang="en-US" sz="1300" b="0" i="0" u="none" strike="noStrike" cap="none" normalizeH="0" baseline="0" dirty="0" smtClean="0">
                <a:ln>
                  <a:noFill/>
                </a:ln>
                <a:solidFill>
                  <a:srgbClr val="000000"/>
                </a:solidFill>
                <a:effectLst/>
                <a:latin typeface="Consolas" panose="020B0609020204030204" pitchFamily="49" charset="0"/>
              </a:rPr>
              <a:t>onCreate(Bundle savedInstanceState) {</a:t>
            </a:r>
            <a:br>
              <a:rPr kumimoji="0" lang="en-US" altLang="en-US" sz="1300" b="0" i="0" u="none" strike="noStrike" cap="none" normalizeH="0" baseline="0" dirty="0" smtClean="0">
                <a:ln>
                  <a:noFill/>
                </a:ln>
                <a:solidFill>
                  <a:srgbClr val="000000"/>
                </a:solidFill>
                <a:effectLst/>
                <a:latin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rPr>
              <a:t>        </a:t>
            </a:r>
            <a:r>
              <a:rPr kumimoji="0" lang="en-US" altLang="en-US" sz="1300" b="1" i="0" u="none" strike="noStrike" cap="none" normalizeH="0" baseline="0" dirty="0" smtClean="0">
                <a:ln>
                  <a:noFill/>
                </a:ln>
                <a:solidFill>
                  <a:srgbClr val="000080"/>
                </a:solidFill>
                <a:effectLst/>
                <a:latin typeface="Consolas" panose="020B0609020204030204" pitchFamily="49" charset="0"/>
              </a:rPr>
              <a:t>super</a:t>
            </a:r>
            <a:r>
              <a:rPr kumimoji="0" lang="en-US" altLang="en-US" sz="1300" b="0" i="0" u="none" strike="noStrike" cap="none" normalizeH="0" baseline="0" dirty="0" smtClean="0">
                <a:ln>
                  <a:noFill/>
                </a:ln>
                <a:solidFill>
                  <a:srgbClr val="000000"/>
                </a:solidFill>
                <a:effectLst/>
                <a:latin typeface="Consolas" panose="020B0609020204030204" pitchFamily="49" charset="0"/>
              </a:rPr>
              <a:t>.onCreate(savedInstanceState);</a:t>
            </a:r>
            <a:br>
              <a:rPr kumimoji="0" lang="en-US" altLang="en-US" sz="1300" b="0" i="0" u="none" strike="noStrike" cap="none" normalizeH="0" baseline="0" dirty="0" smtClean="0">
                <a:ln>
                  <a:noFill/>
                </a:ln>
                <a:solidFill>
                  <a:srgbClr val="000000"/>
                </a:solidFill>
                <a:effectLst/>
                <a:latin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rPr>
              <a:t>        setContentView(</a:t>
            </a:r>
            <a:r>
              <a:rPr kumimoji="0" lang="en-US" altLang="en-US" sz="1300" b="0" i="0" u="none" strike="noStrike" cap="none" normalizeH="0" baseline="0" dirty="0" err="1" smtClean="0">
                <a:ln>
                  <a:noFill/>
                </a:ln>
                <a:solidFill>
                  <a:srgbClr val="000000"/>
                </a:solidFill>
                <a:effectLst/>
                <a:latin typeface="Consolas" panose="020B0609020204030204" pitchFamily="49" charset="0"/>
              </a:rPr>
              <a:t>R.layout.</a:t>
            </a:r>
            <a:r>
              <a:rPr kumimoji="0" lang="en-US" altLang="en-US" sz="1300" b="1" i="1" u="none" strike="noStrike" cap="none" normalizeH="0" baseline="0" dirty="0" err="1" smtClean="0">
                <a:ln>
                  <a:noFill/>
                </a:ln>
                <a:solidFill>
                  <a:srgbClr val="660E7A"/>
                </a:solidFill>
                <a:effectLst/>
                <a:latin typeface="Consolas" panose="020B0609020204030204" pitchFamily="49" charset="0"/>
              </a:rPr>
              <a:t>activity_main</a:t>
            </a:r>
            <a:r>
              <a:rPr kumimoji="0" lang="en-US" altLang="en-US" sz="1300" b="0" i="0" u="none" strike="noStrike" cap="none" normalizeH="0" baseline="0" dirty="0" smtClean="0">
                <a:ln>
                  <a:noFill/>
                </a:ln>
                <a:solidFill>
                  <a:srgbClr val="000000"/>
                </a:solidFill>
                <a:effectLst/>
                <a:latin typeface="Consolas" panose="020B0609020204030204" pitchFamily="49" charset="0"/>
              </a:rPr>
              <a:t>);</a:t>
            </a:r>
            <a:br>
              <a:rPr kumimoji="0" lang="en-US" altLang="en-US" sz="1300" b="0" i="0" u="none" strike="noStrike" cap="none" normalizeH="0" baseline="0" dirty="0" smtClean="0">
                <a:ln>
                  <a:noFill/>
                </a:ln>
                <a:solidFill>
                  <a:srgbClr val="000000"/>
                </a:solidFill>
                <a:effectLst/>
                <a:latin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rPr>
              <a:t/>
            </a:r>
            <a:br>
              <a:rPr kumimoji="0" lang="en-US" altLang="en-US" sz="1300" b="0" i="0" u="none" strike="noStrike" cap="none" normalizeH="0" baseline="0" dirty="0" smtClean="0">
                <a:ln>
                  <a:noFill/>
                </a:ln>
                <a:solidFill>
                  <a:srgbClr val="000000"/>
                </a:solidFill>
                <a:effectLst/>
                <a:latin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rPr>
              <a:t>        </a:t>
            </a:r>
            <a:r>
              <a:rPr kumimoji="0" lang="en-US" altLang="en-US" sz="1300" b="1" i="0" u="none" strike="noStrike" cap="none" normalizeH="0" baseline="0" dirty="0" err="1" smtClean="0">
                <a:ln>
                  <a:noFill/>
                </a:ln>
                <a:solidFill>
                  <a:srgbClr val="660E7A"/>
                </a:solidFill>
                <a:effectLst/>
                <a:latin typeface="Consolas" panose="020B0609020204030204" pitchFamily="49" charset="0"/>
              </a:rPr>
              <a:t>listView</a:t>
            </a:r>
            <a:r>
              <a:rPr kumimoji="0" lang="en-US" altLang="en-US" sz="1300" b="1" i="0" u="none" strike="noStrike" cap="none" normalizeH="0" baseline="0" dirty="0" smtClean="0">
                <a:ln>
                  <a:noFill/>
                </a:ln>
                <a:solidFill>
                  <a:srgbClr val="660E7A"/>
                </a:solidFill>
                <a:effectLst/>
                <a:latin typeface="Consolas" panose="020B0609020204030204" pitchFamily="49" charset="0"/>
              </a:rPr>
              <a:t> </a:t>
            </a:r>
            <a:r>
              <a:rPr kumimoji="0" lang="en-US" altLang="en-US" sz="1300" b="0" i="0" u="none" strike="noStrike" cap="none" normalizeH="0" baseline="0" dirty="0" smtClean="0">
                <a:ln>
                  <a:noFill/>
                </a:ln>
                <a:solidFill>
                  <a:srgbClr val="000000"/>
                </a:solidFill>
                <a:effectLst/>
                <a:latin typeface="Consolas" panose="020B0609020204030204" pitchFamily="49" charset="0"/>
              </a:rPr>
              <a:t>= findViewById(</a:t>
            </a:r>
            <a:r>
              <a:rPr kumimoji="0" lang="en-US" altLang="en-US" sz="1300" b="0" i="0" u="none" strike="noStrike" cap="none" normalizeH="0" baseline="0" dirty="0" err="1" smtClean="0">
                <a:ln>
                  <a:noFill/>
                </a:ln>
                <a:solidFill>
                  <a:srgbClr val="000000"/>
                </a:solidFill>
                <a:effectLst/>
                <a:latin typeface="Consolas" panose="020B0609020204030204" pitchFamily="49" charset="0"/>
              </a:rPr>
              <a:t>R.id.</a:t>
            </a:r>
            <a:r>
              <a:rPr kumimoji="0" lang="en-US" altLang="en-US" sz="1300" b="1" i="1" u="none" strike="noStrike" cap="none" normalizeH="0" baseline="0" dirty="0" err="1" smtClean="0">
                <a:ln>
                  <a:noFill/>
                </a:ln>
                <a:solidFill>
                  <a:srgbClr val="660E7A"/>
                </a:solidFill>
                <a:effectLst/>
                <a:latin typeface="Consolas" panose="020B0609020204030204" pitchFamily="49" charset="0"/>
              </a:rPr>
              <a:t>listView</a:t>
            </a:r>
            <a:r>
              <a:rPr kumimoji="0" lang="en-US" altLang="en-US" sz="1300" b="0" i="0" u="none" strike="noStrike" cap="none" normalizeH="0" baseline="0" dirty="0" smtClean="0">
                <a:ln>
                  <a:noFill/>
                </a:ln>
                <a:solidFill>
                  <a:srgbClr val="000000"/>
                </a:solidFill>
                <a:effectLst/>
                <a:latin typeface="Consolas" panose="020B0609020204030204" pitchFamily="49" charset="0"/>
              </a:rPr>
              <a:t>);</a:t>
            </a:r>
            <a:br>
              <a:rPr kumimoji="0" lang="en-US" altLang="en-US" sz="1300" b="0" i="0" u="none" strike="noStrike" cap="none" normalizeH="0" baseline="0" dirty="0" smtClean="0">
                <a:ln>
                  <a:noFill/>
                </a:ln>
                <a:solidFill>
                  <a:srgbClr val="000000"/>
                </a:solidFill>
                <a:effectLst/>
                <a:latin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rPr>
              <a:t>        </a:t>
            </a:r>
            <a:r>
              <a:rPr kumimoji="0" lang="en-US" altLang="en-US" sz="1300" b="1" i="0" u="none" strike="noStrike" cap="none" normalizeH="0" baseline="0" dirty="0" err="1" smtClean="0">
                <a:ln>
                  <a:noFill/>
                </a:ln>
                <a:solidFill>
                  <a:srgbClr val="660E7A"/>
                </a:solidFill>
                <a:effectLst/>
                <a:latin typeface="Consolas" panose="020B0609020204030204" pitchFamily="49" charset="0"/>
              </a:rPr>
              <a:t>statusTextView</a:t>
            </a:r>
            <a:r>
              <a:rPr kumimoji="0" lang="en-US" altLang="en-US" sz="1300" b="1" i="0" u="none" strike="noStrike" cap="none" normalizeH="0" baseline="0" dirty="0" smtClean="0">
                <a:ln>
                  <a:noFill/>
                </a:ln>
                <a:solidFill>
                  <a:srgbClr val="660E7A"/>
                </a:solidFill>
                <a:effectLst/>
                <a:latin typeface="Consolas" panose="020B0609020204030204" pitchFamily="49" charset="0"/>
              </a:rPr>
              <a:t> </a:t>
            </a:r>
            <a:r>
              <a:rPr kumimoji="0" lang="en-US" altLang="en-US" sz="1300" b="0" i="0" u="none" strike="noStrike" cap="none" normalizeH="0" baseline="0" dirty="0" smtClean="0">
                <a:ln>
                  <a:noFill/>
                </a:ln>
                <a:solidFill>
                  <a:srgbClr val="000000"/>
                </a:solidFill>
                <a:effectLst/>
                <a:latin typeface="Consolas" panose="020B0609020204030204" pitchFamily="49" charset="0"/>
              </a:rPr>
              <a:t>= findViewById(</a:t>
            </a:r>
            <a:r>
              <a:rPr kumimoji="0" lang="en-US" altLang="en-US" sz="1300" b="0" i="0" u="none" strike="noStrike" cap="none" normalizeH="0" baseline="0" dirty="0" err="1" smtClean="0">
                <a:ln>
                  <a:noFill/>
                </a:ln>
                <a:solidFill>
                  <a:srgbClr val="000000"/>
                </a:solidFill>
                <a:effectLst/>
                <a:latin typeface="Consolas" panose="020B0609020204030204" pitchFamily="49" charset="0"/>
              </a:rPr>
              <a:t>R.id.</a:t>
            </a:r>
            <a:r>
              <a:rPr kumimoji="0" lang="en-US" altLang="en-US" sz="1300" b="1" i="1" u="none" strike="noStrike" cap="none" normalizeH="0" baseline="0" dirty="0" err="1" smtClean="0">
                <a:ln>
                  <a:noFill/>
                </a:ln>
                <a:solidFill>
                  <a:srgbClr val="660E7A"/>
                </a:solidFill>
                <a:effectLst/>
                <a:latin typeface="Consolas" panose="020B0609020204030204" pitchFamily="49" charset="0"/>
              </a:rPr>
              <a:t>statusTextView</a:t>
            </a:r>
            <a:r>
              <a:rPr kumimoji="0" lang="en-US" altLang="en-US" sz="1300" b="0" i="0" u="none" strike="noStrike" cap="none" normalizeH="0" baseline="0" dirty="0" smtClean="0">
                <a:ln>
                  <a:noFill/>
                </a:ln>
                <a:solidFill>
                  <a:srgbClr val="000000"/>
                </a:solidFill>
                <a:effectLst/>
                <a:latin typeface="Consolas" panose="020B0609020204030204" pitchFamily="49" charset="0"/>
              </a:rPr>
              <a:t>);</a:t>
            </a:r>
            <a:br>
              <a:rPr kumimoji="0" lang="en-US" altLang="en-US" sz="1300" b="0" i="0" u="none" strike="noStrike" cap="none" normalizeH="0" baseline="0" dirty="0" smtClean="0">
                <a:ln>
                  <a:noFill/>
                </a:ln>
                <a:solidFill>
                  <a:srgbClr val="000000"/>
                </a:solidFill>
                <a:effectLst/>
                <a:latin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rPr>
              <a:t>        </a:t>
            </a:r>
            <a:r>
              <a:rPr kumimoji="0" lang="en-US" altLang="en-US" sz="1300" b="1" i="0" u="none" strike="noStrike" cap="none" normalizeH="0" baseline="0" dirty="0" err="1" smtClean="0">
                <a:ln>
                  <a:noFill/>
                </a:ln>
                <a:solidFill>
                  <a:srgbClr val="660E7A"/>
                </a:solidFill>
                <a:effectLst/>
                <a:latin typeface="Consolas" panose="020B0609020204030204" pitchFamily="49" charset="0"/>
              </a:rPr>
              <a:t>searchButton</a:t>
            </a:r>
            <a:r>
              <a:rPr kumimoji="0" lang="en-US" altLang="en-US" sz="1300" b="1" i="0" u="none" strike="noStrike" cap="none" normalizeH="0" baseline="0" dirty="0" smtClean="0">
                <a:ln>
                  <a:noFill/>
                </a:ln>
                <a:solidFill>
                  <a:srgbClr val="660E7A"/>
                </a:solidFill>
                <a:effectLst/>
                <a:latin typeface="Consolas" panose="020B0609020204030204" pitchFamily="49" charset="0"/>
              </a:rPr>
              <a:t> </a:t>
            </a:r>
            <a:r>
              <a:rPr kumimoji="0" lang="en-US" altLang="en-US" sz="1300" b="0" i="0" u="none" strike="noStrike" cap="none" normalizeH="0" baseline="0" dirty="0" smtClean="0">
                <a:ln>
                  <a:noFill/>
                </a:ln>
                <a:solidFill>
                  <a:srgbClr val="000000"/>
                </a:solidFill>
                <a:effectLst/>
                <a:latin typeface="Consolas" panose="020B0609020204030204" pitchFamily="49" charset="0"/>
              </a:rPr>
              <a:t>= findViewById(</a:t>
            </a:r>
            <a:r>
              <a:rPr kumimoji="0" lang="en-US" altLang="en-US" sz="1300" b="0" i="0" u="none" strike="noStrike" cap="none" normalizeH="0" baseline="0" dirty="0" err="1" smtClean="0">
                <a:ln>
                  <a:noFill/>
                </a:ln>
                <a:solidFill>
                  <a:srgbClr val="000000"/>
                </a:solidFill>
                <a:effectLst/>
                <a:latin typeface="Consolas" panose="020B0609020204030204" pitchFamily="49" charset="0"/>
              </a:rPr>
              <a:t>R.id.</a:t>
            </a:r>
            <a:r>
              <a:rPr kumimoji="0" lang="en-US" altLang="en-US" sz="1300" b="1" i="1" u="none" strike="noStrike" cap="none" normalizeH="0" baseline="0" dirty="0" err="1" smtClean="0">
                <a:ln>
                  <a:noFill/>
                </a:ln>
                <a:solidFill>
                  <a:srgbClr val="660E7A"/>
                </a:solidFill>
                <a:effectLst/>
                <a:latin typeface="Consolas" panose="020B0609020204030204" pitchFamily="49" charset="0"/>
              </a:rPr>
              <a:t>searchButton</a:t>
            </a:r>
            <a:r>
              <a:rPr kumimoji="0" lang="en-US" altLang="en-US" sz="1300" b="0" i="0" u="none" strike="noStrike" cap="none" normalizeH="0" baseline="0" dirty="0" smtClean="0">
                <a:ln>
                  <a:noFill/>
                </a:ln>
                <a:solidFill>
                  <a:srgbClr val="000000"/>
                </a:solidFill>
                <a:effectLst/>
                <a:latin typeface="Consolas" panose="020B0609020204030204" pitchFamily="49" charset="0"/>
              </a:rPr>
              <a:t>);</a:t>
            </a:r>
            <a:br>
              <a:rPr kumimoji="0" lang="en-US" altLang="en-US" sz="1300" b="0" i="0" u="none" strike="noStrike" cap="none" normalizeH="0" baseline="0" dirty="0" smtClean="0">
                <a:ln>
                  <a:noFill/>
                </a:ln>
                <a:solidFill>
                  <a:srgbClr val="000000"/>
                </a:solidFill>
                <a:effectLst/>
                <a:latin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rPr>
              <a:t/>
            </a:r>
            <a:br>
              <a:rPr kumimoji="0" lang="en-US" altLang="en-US" sz="1300" b="0" i="0" u="none" strike="noStrike" cap="none" normalizeH="0" baseline="0" dirty="0" smtClean="0">
                <a:ln>
                  <a:noFill/>
                </a:ln>
                <a:solidFill>
                  <a:srgbClr val="000000"/>
                </a:solidFill>
                <a:effectLst/>
                <a:latin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rPr>
              <a:t>        </a:t>
            </a:r>
            <a:r>
              <a:rPr kumimoji="0" lang="en-US" altLang="en-US" sz="1300" b="1" i="0" u="none" strike="noStrike" cap="none" normalizeH="0" baseline="0" dirty="0" err="1" smtClean="0">
                <a:ln>
                  <a:noFill/>
                </a:ln>
                <a:solidFill>
                  <a:srgbClr val="660E7A"/>
                </a:solidFill>
                <a:effectLst/>
                <a:latin typeface="Consolas" panose="020B0609020204030204" pitchFamily="49" charset="0"/>
              </a:rPr>
              <a:t>bluetoothAdapter</a:t>
            </a:r>
            <a:r>
              <a:rPr kumimoji="0" lang="en-US" altLang="en-US" sz="1300" b="1" i="0" u="none" strike="noStrike" cap="none" normalizeH="0" baseline="0" dirty="0" smtClean="0">
                <a:ln>
                  <a:noFill/>
                </a:ln>
                <a:solidFill>
                  <a:srgbClr val="660E7A"/>
                </a:solidFill>
                <a:effectLst/>
                <a:latin typeface="Consolas" panose="020B0609020204030204" pitchFamily="49" charset="0"/>
              </a:rPr>
              <a:t> </a:t>
            </a:r>
            <a:r>
              <a:rPr kumimoji="0" lang="en-US" altLang="en-US" sz="1300" b="0" i="0" u="none" strike="noStrike" cap="none" normalizeH="0" baseline="0" dirty="0" smtClean="0">
                <a:ln>
                  <a:noFill/>
                </a:ln>
                <a:solidFill>
                  <a:srgbClr val="000000"/>
                </a:solidFill>
                <a:effectLst/>
                <a:latin typeface="Consolas" panose="020B0609020204030204" pitchFamily="49" charset="0"/>
              </a:rPr>
              <a:t>= </a:t>
            </a:r>
            <a:r>
              <a:rPr kumimoji="0" lang="en-US" altLang="en-US" sz="1300" b="0" i="0" u="none" strike="noStrike" cap="none" normalizeH="0" baseline="0" dirty="0" err="1" smtClean="0">
                <a:ln>
                  <a:noFill/>
                </a:ln>
                <a:solidFill>
                  <a:srgbClr val="000000"/>
                </a:solidFill>
                <a:effectLst/>
                <a:latin typeface="Consolas" panose="020B0609020204030204" pitchFamily="49" charset="0"/>
              </a:rPr>
              <a:t>BluetoothAdapter.</a:t>
            </a:r>
            <a:r>
              <a:rPr kumimoji="0" lang="en-US" altLang="en-US" sz="1300" b="0" i="1" u="none" strike="noStrike" cap="none" normalizeH="0" baseline="0" dirty="0" err="1" smtClean="0">
                <a:ln>
                  <a:noFill/>
                </a:ln>
                <a:solidFill>
                  <a:srgbClr val="000000"/>
                </a:solidFill>
                <a:effectLst/>
                <a:latin typeface="Consolas" panose="020B0609020204030204" pitchFamily="49" charset="0"/>
              </a:rPr>
              <a:t>getDefaultAdapter</a:t>
            </a:r>
            <a:r>
              <a:rPr kumimoji="0" lang="en-US" altLang="en-US" sz="1300" b="0" i="0" u="none" strike="noStrike" cap="none" normalizeH="0" baseline="0" dirty="0" smtClean="0">
                <a:ln>
                  <a:noFill/>
                </a:ln>
                <a:solidFill>
                  <a:srgbClr val="000000"/>
                </a:solidFill>
                <a:effectLst/>
                <a:latin typeface="Consolas" panose="020B0609020204030204" pitchFamily="49" charset="0"/>
              </a:rPr>
              <a:t>();</a:t>
            </a:r>
            <a:br>
              <a:rPr kumimoji="0" lang="en-US" altLang="en-US" sz="1300" b="0" i="0" u="none" strike="noStrike" cap="none" normalizeH="0" baseline="0" dirty="0" smtClean="0">
                <a:ln>
                  <a:noFill/>
                </a:ln>
                <a:solidFill>
                  <a:srgbClr val="000000"/>
                </a:solidFill>
                <a:effectLst/>
                <a:latin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rPr>
              <a:t>        </a:t>
            </a:r>
            <a:r>
              <a:rPr kumimoji="0" lang="en-US" altLang="en-US" sz="1300" b="0" i="0" u="none" strike="noStrike" cap="none" normalizeH="0" baseline="0" dirty="0" err="1" smtClean="0">
                <a:ln>
                  <a:noFill/>
                </a:ln>
                <a:solidFill>
                  <a:srgbClr val="000000"/>
                </a:solidFill>
                <a:effectLst/>
                <a:latin typeface="Consolas" panose="020B0609020204030204" pitchFamily="49" charset="0"/>
              </a:rPr>
              <a:t>IntentFilter</a:t>
            </a:r>
            <a:r>
              <a:rPr kumimoji="0" lang="en-US" altLang="en-US" sz="1300" b="0" i="0" u="none" strike="noStrike" cap="none" normalizeH="0" baseline="0" dirty="0" smtClean="0">
                <a:ln>
                  <a:noFill/>
                </a:ln>
                <a:solidFill>
                  <a:srgbClr val="000000"/>
                </a:solidFill>
                <a:effectLst/>
                <a:latin typeface="Consolas" panose="020B0609020204030204" pitchFamily="49" charset="0"/>
              </a:rPr>
              <a:t> </a:t>
            </a:r>
            <a:r>
              <a:rPr kumimoji="0" lang="en-US" altLang="en-US" sz="1300" b="0" i="0" u="none" strike="noStrike" cap="none" normalizeH="0" baseline="0" dirty="0" err="1" smtClean="0">
                <a:ln>
                  <a:noFill/>
                </a:ln>
                <a:solidFill>
                  <a:srgbClr val="000000"/>
                </a:solidFill>
                <a:effectLst/>
                <a:latin typeface="Consolas" panose="020B0609020204030204" pitchFamily="49" charset="0"/>
              </a:rPr>
              <a:t>intentFilter</a:t>
            </a:r>
            <a:r>
              <a:rPr kumimoji="0" lang="en-US" altLang="en-US" sz="1300" b="0" i="0" u="none" strike="noStrike" cap="none" normalizeH="0" baseline="0" dirty="0" smtClean="0">
                <a:ln>
                  <a:noFill/>
                </a:ln>
                <a:solidFill>
                  <a:srgbClr val="000000"/>
                </a:solidFill>
                <a:effectLst/>
                <a:latin typeface="Consolas" panose="020B0609020204030204" pitchFamily="49" charset="0"/>
              </a:rPr>
              <a:t> = </a:t>
            </a:r>
            <a:r>
              <a:rPr kumimoji="0" lang="en-US" altLang="en-US" sz="1300" b="1" i="0" u="none" strike="noStrike" cap="none" normalizeH="0" baseline="0" dirty="0" smtClean="0">
                <a:ln>
                  <a:noFill/>
                </a:ln>
                <a:solidFill>
                  <a:srgbClr val="000080"/>
                </a:solidFill>
                <a:effectLst/>
                <a:latin typeface="Consolas" panose="020B0609020204030204" pitchFamily="49" charset="0"/>
              </a:rPr>
              <a:t>new </a:t>
            </a:r>
            <a:r>
              <a:rPr kumimoji="0" lang="en-US" altLang="en-US" sz="1300" b="0" i="0" u="none" strike="noStrike" cap="none" normalizeH="0" baseline="0" dirty="0" err="1" smtClean="0">
                <a:ln>
                  <a:noFill/>
                </a:ln>
                <a:solidFill>
                  <a:srgbClr val="000000"/>
                </a:solidFill>
                <a:effectLst/>
                <a:latin typeface="Consolas" panose="020B0609020204030204" pitchFamily="49" charset="0"/>
              </a:rPr>
              <a:t>IntentFilter</a:t>
            </a:r>
            <a:r>
              <a:rPr kumimoji="0" lang="en-US" altLang="en-US" sz="1300" b="0" i="0" u="none" strike="noStrike" cap="none" normalizeH="0" baseline="0" dirty="0" smtClean="0">
                <a:ln>
                  <a:noFill/>
                </a:ln>
                <a:solidFill>
                  <a:srgbClr val="000000"/>
                </a:solidFill>
                <a:effectLst/>
                <a:latin typeface="Consolas" panose="020B0609020204030204" pitchFamily="49" charset="0"/>
              </a:rPr>
              <a:t>();</a:t>
            </a:r>
            <a:br>
              <a:rPr kumimoji="0" lang="en-US" altLang="en-US" sz="1300" b="0" i="0" u="none" strike="noStrike" cap="none" normalizeH="0" baseline="0" dirty="0" smtClean="0">
                <a:ln>
                  <a:noFill/>
                </a:ln>
                <a:solidFill>
                  <a:srgbClr val="000000"/>
                </a:solidFill>
                <a:effectLst/>
                <a:latin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rPr>
              <a:t>        </a:t>
            </a:r>
            <a:r>
              <a:rPr kumimoji="0" lang="en-US" altLang="en-US" sz="1300" b="0" i="0" u="none" strike="noStrike" cap="none" normalizeH="0" baseline="0" dirty="0" err="1" smtClean="0">
                <a:ln>
                  <a:noFill/>
                </a:ln>
                <a:solidFill>
                  <a:srgbClr val="000000"/>
                </a:solidFill>
                <a:effectLst/>
                <a:latin typeface="Consolas" panose="020B0609020204030204" pitchFamily="49" charset="0"/>
              </a:rPr>
              <a:t>intentFilter.addAction</a:t>
            </a:r>
            <a:r>
              <a:rPr kumimoji="0" lang="en-US" altLang="en-US" sz="1300" b="0" i="0" u="none" strike="noStrike" cap="none" normalizeH="0" baseline="0" dirty="0" smtClean="0">
                <a:ln>
                  <a:noFill/>
                </a:ln>
                <a:solidFill>
                  <a:srgbClr val="000000"/>
                </a:solidFill>
                <a:effectLst/>
                <a:latin typeface="Consolas" panose="020B0609020204030204" pitchFamily="49" charset="0"/>
              </a:rPr>
              <a:t>(</a:t>
            </a:r>
            <a:r>
              <a:rPr kumimoji="0" lang="en-US" altLang="en-US" sz="1300" b="0" i="0" u="none" strike="noStrike" cap="none" normalizeH="0" baseline="0" dirty="0" err="1" smtClean="0">
                <a:ln>
                  <a:noFill/>
                </a:ln>
                <a:solidFill>
                  <a:srgbClr val="000000"/>
                </a:solidFill>
                <a:effectLst/>
                <a:latin typeface="Consolas" panose="020B0609020204030204" pitchFamily="49" charset="0"/>
              </a:rPr>
              <a:t>BluetoothAdapter.</a:t>
            </a:r>
            <a:r>
              <a:rPr kumimoji="0" lang="en-US" altLang="en-US" sz="1300" b="1" i="1" u="none" strike="noStrike" cap="none" normalizeH="0" baseline="0" dirty="0" err="1" smtClean="0">
                <a:ln>
                  <a:noFill/>
                </a:ln>
                <a:solidFill>
                  <a:srgbClr val="660E7A"/>
                </a:solidFill>
                <a:effectLst/>
                <a:latin typeface="Consolas" panose="020B0609020204030204" pitchFamily="49" charset="0"/>
              </a:rPr>
              <a:t>ACTION_STATE_CHANGED</a:t>
            </a:r>
            <a:r>
              <a:rPr kumimoji="0" lang="en-US" altLang="en-US" sz="1300" b="0" i="0" u="none" strike="noStrike" cap="none" normalizeH="0" baseline="0" dirty="0" smtClean="0">
                <a:ln>
                  <a:noFill/>
                </a:ln>
                <a:solidFill>
                  <a:srgbClr val="000000"/>
                </a:solidFill>
                <a:effectLst/>
                <a:latin typeface="Consolas" panose="020B0609020204030204" pitchFamily="49" charset="0"/>
              </a:rPr>
              <a:t>);</a:t>
            </a:r>
            <a:br>
              <a:rPr kumimoji="0" lang="en-US" altLang="en-US" sz="1300" b="0" i="0" u="none" strike="noStrike" cap="none" normalizeH="0" baseline="0" dirty="0" smtClean="0">
                <a:ln>
                  <a:noFill/>
                </a:ln>
                <a:solidFill>
                  <a:srgbClr val="000000"/>
                </a:solidFill>
                <a:effectLst/>
                <a:latin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rPr>
              <a:t>        </a:t>
            </a:r>
            <a:r>
              <a:rPr kumimoji="0" lang="en-US" altLang="en-US" sz="1300" b="0" i="0" u="none" strike="noStrike" cap="none" normalizeH="0" baseline="0" dirty="0" err="1" smtClean="0">
                <a:ln>
                  <a:noFill/>
                </a:ln>
                <a:solidFill>
                  <a:srgbClr val="000000"/>
                </a:solidFill>
                <a:effectLst/>
                <a:latin typeface="Consolas" panose="020B0609020204030204" pitchFamily="49" charset="0"/>
              </a:rPr>
              <a:t>intentFilter.addAction</a:t>
            </a:r>
            <a:r>
              <a:rPr kumimoji="0" lang="en-US" altLang="en-US" sz="1300" b="0" i="0" u="none" strike="noStrike" cap="none" normalizeH="0" baseline="0" dirty="0" smtClean="0">
                <a:ln>
                  <a:noFill/>
                </a:ln>
                <a:solidFill>
                  <a:srgbClr val="000000"/>
                </a:solidFill>
                <a:effectLst/>
                <a:latin typeface="Consolas" panose="020B0609020204030204" pitchFamily="49" charset="0"/>
              </a:rPr>
              <a:t>(</a:t>
            </a:r>
            <a:r>
              <a:rPr kumimoji="0" lang="en-US" altLang="en-US" sz="1300" b="0" i="0" u="none" strike="noStrike" cap="none" normalizeH="0" baseline="0" dirty="0" err="1" smtClean="0">
                <a:ln>
                  <a:noFill/>
                </a:ln>
                <a:solidFill>
                  <a:srgbClr val="000000"/>
                </a:solidFill>
                <a:effectLst/>
                <a:latin typeface="Consolas" panose="020B0609020204030204" pitchFamily="49" charset="0"/>
              </a:rPr>
              <a:t>BluetoothDevice.</a:t>
            </a:r>
            <a:r>
              <a:rPr kumimoji="0" lang="en-US" altLang="en-US" sz="1300" b="1" i="1" u="none" strike="noStrike" cap="none" normalizeH="0" baseline="0" dirty="0" err="1" smtClean="0">
                <a:ln>
                  <a:noFill/>
                </a:ln>
                <a:solidFill>
                  <a:srgbClr val="660E7A"/>
                </a:solidFill>
                <a:effectLst/>
                <a:latin typeface="Consolas" panose="020B0609020204030204" pitchFamily="49" charset="0"/>
              </a:rPr>
              <a:t>ACTION_FOUND</a:t>
            </a:r>
            <a:r>
              <a:rPr kumimoji="0" lang="en-US" altLang="en-US" sz="1300" b="0" i="0" u="none" strike="noStrike" cap="none" normalizeH="0" baseline="0" dirty="0" smtClean="0">
                <a:ln>
                  <a:noFill/>
                </a:ln>
                <a:solidFill>
                  <a:srgbClr val="000000"/>
                </a:solidFill>
                <a:effectLst/>
                <a:latin typeface="Consolas" panose="020B0609020204030204" pitchFamily="49" charset="0"/>
              </a:rPr>
              <a:t>);</a:t>
            </a:r>
            <a:br>
              <a:rPr kumimoji="0" lang="en-US" altLang="en-US" sz="1300" b="0" i="0" u="none" strike="noStrike" cap="none" normalizeH="0" baseline="0" dirty="0" smtClean="0">
                <a:ln>
                  <a:noFill/>
                </a:ln>
                <a:solidFill>
                  <a:srgbClr val="000000"/>
                </a:solidFill>
                <a:effectLst/>
                <a:latin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rPr>
              <a:t>        </a:t>
            </a:r>
            <a:r>
              <a:rPr kumimoji="0" lang="en-US" altLang="en-US" sz="1300" b="0" i="0" u="none" strike="noStrike" cap="none" normalizeH="0" baseline="0" dirty="0" err="1" smtClean="0">
                <a:ln>
                  <a:noFill/>
                </a:ln>
                <a:solidFill>
                  <a:srgbClr val="000000"/>
                </a:solidFill>
                <a:effectLst/>
                <a:latin typeface="Consolas" panose="020B0609020204030204" pitchFamily="49" charset="0"/>
              </a:rPr>
              <a:t>intentFilter.addAction</a:t>
            </a:r>
            <a:r>
              <a:rPr kumimoji="0" lang="en-US" altLang="en-US" sz="1300" b="0" i="0" u="none" strike="noStrike" cap="none" normalizeH="0" baseline="0" dirty="0" smtClean="0">
                <a:ln>
                  <a:noFill/>
                </a:ln>
                <a:solidFill>
                  <a:srgbClr val="000000"/>
                </a:solidFill>
                <a:effectLst/>
                <a:latin typeface="Consolas" panose="020B0609020204030204" pitchFamily="49" charset="0"/>
              </a:rPr>
              <a:t>(</a:t>
            </a:r>
            <a:r>
              <a:rPr kumimoji="0" lang="en-US" altLang="en-US" sz="1300" b="0" i="0" u="none" strike="noStrike" cap="none" normalizeH="0" baseline="0" dirty="0" err="1" smtClean="0">
                <a:ln>
                  <a:noFill/>
                </a:ln>
                <a:solidFill>
                  <a:srgbClr val="000000"/>
                </a:solidFill>
                <a:effectLst/>
                <a:latin typeface="Consolas" panose="020B0609020204030204" pitchFamily="49" charset="0"/>
              </a:rPr>
              <a:t>BluetoothAdapter.</a:t>
            </a:r>
            <a:r>
              <a:rPr kumimoji="0" lang="en-US" altLang="en-US" sz="1300" b="1" i="1" u="none" strike="noStrike" cap="none" normalizeH="0" baseline="0" dirty="0" err="1" smtClean="0">
                <a:ln>
                  <a:noFill/>
                </a:ln>
                <a:solidFill>
                  <a:srgbClr val="660E7A"/>
                </a:solidFill>
                <a:effectLst/>
                <a:latin typeface="Consolas" panose="020B0609020204030204" pitchFamily="49" charset="0"/>
              </a:rPr>
              <a:t>ACTION_DISCOVERY_STARTED</a:t>
            </a:r>
            <a:r>
              <a:rPr kumimoji="0" lang="en-US" altLang="en-US" sz="1300" b="0" i="0" u="none" strike="noStrike" cap="none" normalizeH="0" baseline="0" dirty="0" smtClean="0">
                <a:ln>
                  <a:noFill/>
                </a:ln>
                <a:solidFill>
                  <a:srgbClr val="000000"/>
                </a:solidFill>
                <a:effectLst/>
                <a:latin typeface="Consolas" panose="020B0609020204030204" pitchFamily="49" charset="0"/>
              </a:rPr>
              <a:t>);</a:t>
            </a:r>
            <a:br>
              <a:rPr kumimoji="0" lang="en-US" altLang="en-US" sz="1300" b="0" i="0" u="none" strike="noStrike" cap="none" normalizeH="0" baseline="0" dirty="0" smtClean="0">
                <a:ln>
                  <a:noFill/>
                </a:ln>
                <a:solidFill>
                  <a:srgbClr val="000000"/>
                </a:solidFill>
                <a:effectLst/>
                <a:latin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rPr>
              <a:t>        </a:t>
            </a:r>
            <a:r>
              <a:rPr kumimoji="0" lang="en-US" altLang="en-US" sz="1300" b="0" i="0" u="none" strike="noStrike" cap="none" normalizeH="0" baseline="0" dirty="0" err="1" smtClean="0">
                <a:ln>
                  <a:noFill/>
                </a:ln>
                <a:solidFill>
                  <a:srgbClr val="000000"/>
                </a:solidFill>
                <a:effectLst/>
                <a:latin typeface="Consolas" panose="020B0609020204030204" pitchFamily="49" charset="0"/>
              </a:rPr>
              <a:t>intentFilter.addAction</a:t>
            </a:r>
            <a:r>
              <a:rPr kumimoji="0" lang="en-US" altLang="en-US" sz="1300" b="0" i="0" u="none" strike="noStrike" cap="none" normalizeH="0" baseline="0" dirty="0" smtClean="0">
                <a:ln>
                  <a:noFill/>
                </a:ln>
                <a:solidFill>
                  <a:srgbClr val="000000"/>
                </a:solidFill>
                <a:effectLst/>
                <a:latin typeface="Consolas" panose="020B0609020204030204" pitchFamily="49" charset="0"/>
              </a:rPr>
              <a:t>(</a:t>
            </a:r>
            <a:r>
              <a:rPr kumimoji="0" lang="en-US" altLang="en-US" sz="1300" b="0" i="0" u="none" strike="noStrike" cap="none" normalizeH="0" baseline="0" dirty="0" err="1" smtClean="0">
                <a:ln>
                  <a:noFill/>
                </a:ln>
                <a:solidFill>
                  <a:srgbClr val="000000"/>
                </a:solidFill>
                <a:effectLst/>
                <a:latin typeface="Consolas" panose="020B0609020204030204" pitchFamily="49" charset="0"/>
              </a:rPr>
              <a:t>BluetoothAdapter.</a:t>
            </a:r>
            <a:r>
              <a:rPr kumimoji="0" lang="en-US" altLang="en-US" sz="1300" b="1" i="1" u="none" strike="noStrike" cap="none" normalizeH="0" baseline="0" dirty="0" err="1" smtClean="0">
                <a:ln>
                  <a:noFill/>
                </a:ln>
                <a:solidFill>
                  <a:srgbClr val="660E7A"/>
                </a:solidFill>
                <a:effectLst/>
                <a:latin typeface="Consolas" panose="020B0609020204030204" pitchFamily="49" charset="0"/>
              </a:rPr>
              <a:t>ACTION_DISCOVERY_FINISHED</a:t>
            </a:r>
            <a:r>
              <a:rPr kumimoji="0" lang="en-US" altLang="en-US" sz="1300" b="0" i="0" u="none" strike="noStrike" cap="none" normalizeH="0" baseline="0" dirty="0" smtClean="0">
                <a:ln>
                  <a:noFill/>
                </a:ln>
                <a:solidFill>
                  <a:srgbClr val="000000"/>
                </a:solidFill>
                <a:effectLst/>
                <a:latin typeface="Consolas" panose="020B0609020204030204" pitchFamily="49" charset="0"/>
              </a:rPr>
              <a:t>);</a:t>
            </a:r>
            <a:br>
              <a:rPr kumimoji="0" lang="en-US" altLang="en-US" sz="1300" b="0" i="0" u="none" strike="noStrike" cap="none" normalizeH="0" baseline="0" dirty="0" smtClean="0">
                <a:ln>
                  <a:noFill/>
                </a:ln>
                <a:solidFill>
                  <a:srgbClr val="000000"/>
                </a:solidFill>
                <a:effectLst/>
                <a:latin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rPr>
              <a:t>        </a:t>
            </a:r>
            <a:r>
              <a:rPr kumimoji="0" lang="en-US" altLang="en-US" sz="1300" b="0" i="0" u="none" strike="noStrike" cap="none" normalizeH="0" baseline="0" dirty="0" err="1" smtClean="0">
                <a:ln>
                  <a:noFill/>
                </a:ln>
                <a:solidFill>
                  <a:srgbClr val="000000"/>
                </a:solidFill>
                <a:effectLst/>
                <a:latin typeface="Consolas" panose="020B0609020204030204" pitchFamily="49" charset="0"/>
              </a:rPr>
              <a:t>registerReceiver</a:t>
            </a:r>
            <a:r>
              <a:rPr kumimoji="0" lang="en-US" altLang="en-US" sz="1300" b="0" i="0" u="none" strike="noStrike" cap="none" normalizeH="0" baseline="0" dirty="0" smtClean="0">
                <a:ln>
                  <a:noFill/>
                </a:ln>
                <a:solidFill>
                  <a:srgbClr val="000000"/>
                </a:solidFill>
                <a:effectLst/>
                <a:latin typeface="Consolas" panose="020B0609020204030204" pitchFamily="49" charset="0"/>
              </a:rPr>
              <a:t>(</a:t>
            </a:r>
            <a:r>
              <a:rPr kumimoji="0" lang="en-US" altLang="en-US" sz="1300" b="1" i="0" u="none" strike="noStrike" cap="none" normalizeH="0" baseline="0" dirty="0" err="1" smtClean="0">
                <a:ln>
                  <a:noFill/>
                </a:ln>
                <a:solidFill>
                  <a:srgbClr val="660E7A"/>
                </a:solidFill>
                <a:effectLst/>
                <a:latin typeface="Consolas" panose="020B0609020204030204" pitchFamily="49" charset="0"/>
              </a:rPr>
              <a:t>broadcastReceiver</a:t>
            </a:r>
            <a:r>
              <a:rPr kumimoji="0" lang="en-US" altLang="en-US" sz="1300" b="0" i="0" u="none" strike="noStrike" cap="none" normalizeH="0" baseline="0" dirty="0" smtClean="0">
                <a:ln>
                  <a:noFill/>
                </a:ln>
                <a:solidFill>
                  <a:srgbClr val="000000"/>
                </a:solidFill>
                <a:effectLst/>
                <a:latin typeface="Consolas" panose="020B0609020204030204" pitchFamily="49" charset="0"/>
              </a:rPr>
              <a:t>, </a:t>
            </a:r>
            <a:r>
              <a:rPr kumimoji="0" lang="en-US" altLang="en-US" sz="1300" b="0" i="0" u="none" strike="noStrike" cap="none" normalizeH="0" baseline="0" dirty="0" err="1" smtClean="0">
                <a:ln>
                  <a:noFill/>
                </a:ln>
                <a:solidFill>
                  <a:srgbClr val="000000"/>
                </a:solidFill>
                <a:effectLst/>
                <a:latin typeface="Consolas" panose="020B0609020204030204" pitchFamily="49" charset="0"/>
              </a:rPr>
              <a:t>intentFilter</a:t>
            </a:r>
            <a:r>
              <a:rPr kumimoji="0" lang="en-US" altLang="en-US" sz="1300" b="0" i="0" u="none" strike="noStrike" cap="none" normalizeH="0" baseline="0" dirty="0" smtClean="0">
                <a:ln>
                  <a:noFill/>
                </a:ln>
                <a:solidFill>
                  <a:srgbClr val="000000"/>
                </a:solidFill>
                <a:effectLst/>
                <a:latin typeface="Consolas" panose="020B0609020204030204" pitchFamily="49" charset="0"/>
              </a:rPr>
              <a:t>);</a:t>
            </a:r>
            <a:br>
              <a:rPr kumimoji="0" lang="en-US" altLang="en-US" sz="1300" b="0" i="0" u="none" strike="noStrike" cap="none" normalizeH="0" baseline="0" dirty="0" smtClean="0">
                <a:ln>
                  <a:noFill/>
                </a:ln>
                <a:solidFill>
                  <a:srgbClr val="000000"/>
                </a:solidFill>
                <a:effectLst/>
                <a:latin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rPr>
              <a:t/>
            </a:r>
            <a:br>
              <a:rPr kumimoji="0" lang="en-US" altLang="en-US" sz="1300" b="0" i="0" u="none" strike="noStrike" cap="none" normalizeH="0" baseline="0" dirty="0" smtClean="0">
                <a:ln>
                  <a:noFill/>
                </a:ln>
                <a:solidFill>
                  <a:srgbClr val="000000"/>
                </a:solidFill>
                <a:effectLst/>
                <a:latin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rPr>
              <a:t/>
            </a:r>
            <a:br>
              <a:rPr kumimoji="0" lang="en-US" altLang="en-US" sz="1300" b="0" i="0" u="none" strike="noStrike" cap="none" normalizeH="0" baseline="0" dirty="0" smtClean="0">
                <a:ln>
                  <a:noFill/>
                </a:ln>
                <a:solidFill>
                  <a:srgbClr val="000000"/>
                </a:solidFill>
                <a:effectLst/>
                <a:latin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rPr>
              <a:t>        </a:t>
            </a:r>
            <a:r>
              <a:rPr kumimoji="0" lang="en-US" altLang="en-US" sz="1300" b="1" i="0" u="none" strike="noStrike" cap="none" normalizeH="0" baseline="0" dirty="0" err="1" smtClean="0">
                <a:ln>
                  <a:noFill/>
                </a:ln>
                <a:solidFill>
                  <a:srgbClr val="660E7A"/>
                </a:solidFill>
                <a:effectLst/>
                <a:latin typeface="Consolas" panose="020B0609020204030204" pitchFamily="49" charset="0"/>
              </a:rPr>
              <a:t>bluetoothAdapter</a:t>
            </a:r>
            <a:r>
              <a:rPr kumimoji="0" lang="en-US" altLang="en-US" sz="1300" b="0" i="0" u="none" strike="noStrike" cap="none" normalizeH="0" baseline="0" dirty="0" err="1" smtClean="0">
                <a:ln>
                  <a:noFill/>
                </a:ln>
                <a:solidFill>
                  <a:srgbClr val="000000"/>
                </a:solidFill>
                <a:effectLst/>
                <a:latin typeface="Consolas" panose="020B0609020204030204" pitchFamily="49" charset="0"/>
              </a:rPr>
              <a:t>.startDiscovery</a:t>
            </a:r>
            <a:r>
              <a:rPr kumimoji="0" lang="en-US" altLang="en-US" sz="1300" b="0" i="0" u="none" strike="noStrike" cap="none" normalizeH="0" baseline="0" dirty="0" smtClean="0">
                <a:ln>
                  <a:noFill/>
                </a:ln>
                <a:solidFill>
                  <a:srgbClr val="000000"/>
                </a:solidFill>
                <a:effectLst/>
                <a:latin typeface="Consolas" panose="020B0609020204030204" pitchFamily="49" charset="0"/>
              </a:rPr>
              <a:t>();</a:t>
            </a:r>
            <a:br>
              <a:rPr kumimoji="0" lang="en-US" altLang="en-US" sz="1300" b="0" i="0" u="none" strike="noStrike" cap="none" normalizeH="0" baseline="0" dirty="0" smtClean="0">
                <a:ln>
                  <a:noFill/>
                </a:ln>
                <a:solidFill>
                  <a:srgbClr val="000000"/>
                </a:solidFill>
                <a:effectLst/>
                <a:latin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rPr>
              <a:t>    }</a:t>
            </a:r>
            <a:br>
              <a:rPr kumimoji="0" lang="en-US" altLang="en-US" sz="1300" b="0" i="0" u="none" strike="noStrike" cap="none" normalizeH="0" baseline="0" dirty="0" smtClean="0">
                <a:ln>
                  <a:noFill/>
                </a:ln>
                <a:solidFill>
                  <a:srgbClr val="000000"/>
                </a:solidFill>
                <a:effectLst/>
                <a:latin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rPr>
              <a:t>}</a:t>
            </a:r>
            <a:br>
              <a:rPr kumimoji="0" lang="en-US" altLang="en-US" sz="1300" b="0" i="0" u="none" strike="noStrike" cap="none" normalizeH="0" baseline="0" dirty="0" smtClean="0">
                <a:ln>
                  <a:noFill/>
                </a:ln>
                <a:solidFill>
                  <a:srgbClr val="000000"/>
                </a:solidFill>
                <a:effectLst/>
                <a:latin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rPr>
              <a:t/>
            </a:r>
            <a:br>
              <a:rPr kumimoji="0" lang="en-US" altLang="en-US" sz="1300" b="0" i="0" u="none" strike="noStrike" cap="none" normalizeH="0" baseline="0" dirty="0" smtClean="0">
                <a:ln>
                  <a:noFill/>
                </a:ln>
                <a:solidFill>
                  <a:srgbClr val="000000"/>
                </a:solidFill>
                <a:effectLst/>
                <a:latin typeface="Consolas" panose="020B0609020204030204" pitchFamily="49" charset="0"/>
              </a:rPr>
            </a:br>
            <a:endParaRPr kumimoji="0" lang="en-US" altLang="en-US" sz="13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0749" y="365760"/>
            <a:ext cx="5571251" cy="3518263"/>
          </a:xfrm>
          <a:prstGeom prst="rect">
            <a:avLst/>
          </a:prstGeom>
        </p:spPr>
      </p:pic>
    </p:spTree>
    <p:extLst>
      <p:ext uri="{BB962C8B-B14F-4D97-AF65-F5344CB8AC3E}">
        <p14:creationId xmlns:p14="http://schemas.microsoft.com/office/powerpoint/2010/main" val="2456597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8674" y="217715"/>
            <a:ext cx="9344297" cy="6383382"/>
          </a:xfrm>
        </p:spPr>
        <p:txBody>
          <a:bodyPr/>
          <a:lstStyle/>
          <a:p>
            <a:pPr>
              <a:lnSpc>
                <a:spcPct val="150000"/>
              </a:lnSpc>
            </a:pPr>
            <a:r>
              <a:rPr lang="en-US" sz="2000" dirty="0" smtClean="0">
                <a:latin typeface="Times New Roman" panose="02020603050405020304" pitchFamily="18" charset="0"/>
                <a:cs typeface="Times New Roman" panose="02020603050405020304" pitchFamily="18" charset="0"/>
              </a:rPr>
              <a:t>Throughout this whole process of developing the app I have gone through several new software that is Vysor</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and I used my own physical phone </a:t>
            </a:r>
            <a:r>
              <a:rPr lang="en-US" sz="2000" dirty="0" err="1" smtClean="0">
                <a:latin typeface="Times New Roman" panose="02020603050405020304" pitchFamily="18" charset="0"/>
                <a:cs typeface="Times New Roman" panose="02020603050405020304" pitchFamily="18" charset="0"/>
              </a:rPr>
              <a:t>Oppo</a:t>
            </a:r>
            <a:r>
              <a:rPr lang="en-US" sz="2000" dirty="0" smtClean="0">
                <a:latin typeface="Times New Roman" panose="02020603050405020304" pitchFamily="18" charset="0"/>
                <a:cs typeface="Times New Roman" panose="02020603050405020304" pitchFamily="18" charset="0"/>
              </a:rPr>
              <a:t> Af7 to run the app as an emulator. </a:t>
            </a:r>
          </a:p>
          <a:p>
            <a:pPr>
              <a:lnSpc>
                <a:spcPct val="150000"/>
              </a:lnSpc>
            </a:pPr>
            <a:r>
              <a:rPr lang="en-US" sz="2800" b="1" u="sng" dirty="0" smtClean="0">
                <a:latin typeface="Times New Roman" panose="02020603050405020304" pitchFamily="18" charset="0"/>
                <a:cs typeface="Times New Roman" panose="02020603050405020304" pitchFamily="18" charset="0"/>
              </a:rPr>
              <a:t>Vysor</a:t>
            </a:r>
            <a:r>
              <a:rPr lang="en-US" dirty="0" smtClean="0"/>
              <a:t> : </a:t>
            </a:r>
          </a:p>
          <a:p>
            <a:pPr>
              <a:lnSpc>
                <a:spcPct val="150000"/>
              </a:lnSpc>
            </a:pPr>
            <a:r>
              <a:rPr lang="en-US" sz="2000" dirty="0">
                <a:latin typeface="Times New Roman" panose="02020603050405020304" pitchFamily="18" charset="0"/>
                <a:cs typeface="Times New Roman" panose="02020603050405020304" pitchFamily="18" charset="0"/>
              </a:rPr>
              <a:t>1.7.3. </a:t>
            </a:r>
            <a:r>
              <a:rPr lang="en-US" sz="2000" b="1" dirty="0">
                <a:latin typeface="Times New Roman" panose="02020603050405020304" pitchFamily="18" charset="0"/>
                <a:cs typeface="Times New Roman" panose="02020603050405020304" pitchFamily="18" charset="0"/>
              </a:rPr>
              <a:t>Vysor</a:t>
            </a:r>
            <a:r>
              <a:rPr lang="en-US" sz="2000" dirty="0">
                <a:latin typeface="Times New Roman" panose="02020603050405020304" pitchFamily="18" charset="0"/>
                <a:cs typeface="Times New Roman" panose="02020603050405020304" pitchFamily="18" charset="0"/>
              </a:rPr>
              <a:t> is a Chrome App that helps you control your mobile device from your computer. Download the free app, connect your phone via USB, and start working your device from the PC! Simple design, easy to use, and available for everyone</a:t>
            </a:r>
            <a:r>
              <a:rPr lang="en-US" sz="2000" dirty="0" smtClean="0">
                <a:latin typeface="Times New Roman" panose="02020603050405020304" pitchFamily="18" charset="0"/>
                <a:cs typeface="Times New Roman" panose="02020603050405020304" pitchFamily="18" charset="0"/>
              </a:rPr>
              <a:t>.</a:t>
            </a: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301" y="3889057"/>
            <a:ext cx="3867693" cy="2842755"/>
          </a:xfrm>
          <a:prstGeom prst="rect">
            <a:avLst/>
          </a:prstGeom>
        </p:spPr>
      </p:pic>
    </p:spTree>
    <p:extLst>
      <p:ext uri="{BB962C8B-B14F-4D97-AF65-F5344CB8AC3E}">
        <p14:creationId xmlns:p14="http://schemas.microsoft.com/office/powerpoint/2010/main" val="18200184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8696" y="130628"/>
            <a:ext cx="4894217" cy="478972"/>
          </a:xfrm>
        </p:spPr>
        <p:txBody>
          <a:bodyPr>
            <a:noAutofit/>
          </a:bodyPr>
          <a:lstStyle/>
          <a:p>
            <a:pPr algn="ctr"/>
            <a:r>
              <a:rPr lang="en-US" b="1" dirty="0" smtClean="0">
                <a:solidFill>
                  <a:schemeClr val="tx1">
                    <a:lumMod val="85000"/>
                    <a:lumOff val="15000"/>
                  </a:schemeClr>
                </a:solidFill>
                <a:latin typeface="Times New Roman" panose="02020603050405020304" pitchFamily="18" charset="0"/>
                <a:cs typeface="Times New Roman" panose="02020603050405020304" pitchFamily="18" charset="0"/>
              </a:rPr>
              <a:t>Different Apps Created</a:t>
            </a:r>
            <a:endParaRPr lang="en-US"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242" y="941389"/>
            <a:ext cx="8997889" cy="5302657"/>
          </a:xfrm>
        </p:spPr>
        <p:txBody>
          <a:bodyPr>
            <a:normAutofit fontScale="92500" lnSpcReduction="20000"/>
          </a:bodyPr>
          <a:lstStyle/>
          <a:p>
            <a:pPr>
              <a:lnSpc>
                <a:spcPct val="160000"/>
              </a:lnSpc>
            </a:pPr>
            <a:r>
              <a:rPr lang="en-US" sz="2000" dirty="0" smtClean="0">
                <a:latin typeface="Times New Roman" panose="02020603050405020304" pitchFamily="18" charset="0"/>
                <a:cs typeface="Times New Roman" panose="02020603050405020304" pitchFamily="18" charset="0"/>
              </a:rPr>
              <a:t>Throughout the whole course I went on to create different apps which include Super mario Clone ,  I created the clone of Twitter app and many more.</a:t>
            </a:r>
          </a:p>
          <a:p>
            <a:r>
              <a:rPr lang="en-US" sz="2800" b="1" u="sng" dirty="0" smtClean="0">
                <a:latin typeface="Times New Roman" panose="02020603050405020304" pitchFamily="18" charset="0"/>
                <a:cs typeface="Times New Roman" panose="02020603050405020304" pitchFamily="18" charset="0"/>
              </a:rPr>
              <a:t>Super mario Clone:</a:t>
            </a:r>
          </a:p>
          <a:p>
            <a:pPr>
              <a:lnSpc>
                <a:spcPct val="150000"/>
              </a:lnSpc>
            </a:pPr>
            <a:r>
              <a:rPr lang="en-US" sz="2000" dirty="0" smtClean="0">
                <a:latin typeface="Times New Roman" panose="02020603050405020304" pitchFamily="18" charset="0"/>
                <a:cs typeface="Times New Roman" panose="02020603050405020304" pitchFamily="18" charset="0"/>
              </a:rPr>
              <a:t>This one is the simple game where I made a </a:t>
            </a:r>
            <a:r>
              <a:rPr lang="en-US" sz="2000" dirty="0" err="1" smtClean="0">
                <a:latin typeface="Times New Roman" panose="02020603050405020304" pitchFamily="18" charset="0"/>
                <a:cs typeface="Times New Roman" panose="02020603050405020304" pitchFamily="18" charset="0"/>
              </a:rPr>
              <a:t>clownman</a:t>
            </a:r>
            <a:r>
              <a:rPr lang="en-US" sz="2000" dirty="0" smtClean="0">
                <a:latin typeface="Times New Roman" panose="02020603050405020304" pitchFamily="18" charset="0"/>
                <a:cs typeface="Times New Roman" panose="02020603050405020304" pitchFamily="18" charset="0"/>
              </a:rPr>
              <a:t> who will jump while tapping on the screen and will collect coins and when he will jump on the Bomb “BOOM” Game over.</a:t>
            </a:r>
          </a:p>
          <a:p>
            <a:pPr>
              <a:lnSpc>
                <a:spcPct val="150000"/>
              </a:lnSpc>
            </a:pPr>
            <a:r>
              <a:rPr lang="en-US" sz="2000" dirty="0" smtClean="0">
                <a:latin typeface="Times New Roman" panose="02020603050405020304" pitchFamily="18" charset="0"/>
                <a:cs typeface="Times New Roman" panose="02020603050405020304" pitchFamily="18" charset="0"/>
              </a:rPr>
              <a:t>so under this I used different sprites of coin bomb all well as background sprite .</a:t>
            </a:r>
          </a:p>
          <a:p>
            <a:pPr>
              <a:lnSpc>
                <a:spcPct val="150000"/>
              </a:lnSpc>
            </a:pPr>
            <a:r>
              <a:rPr lang="en-US" sz="2000" dirty="0" smtClean="0">
                <a:latin typeface="Times New Roman" panose="02020603050405020304" pitchFamily="18" charset="0"/>
                <a:cs typeface="Times New Roman" panose="02020603050405020304" pitchFamily="18" charset="0"/>
              </a:rPr>
              <a:t>You need to first of all setup a GDX setup which comes under the </a:t>
            </a:r>
            <a:r>
              <a:rPr lang="en-US" sz="2000" dirty="0" err="1" smtClean="0">
                <a:latin typeface="Times New Roman" panose="02020603050405020304" pitchFamily="18" charset="0"/>
                <a:cs typeface="Times New Roman" panose="02020603050405020304" pitchFamily="18" charset="0"/>
              </a:rPr>
              <a:t>libGDX</a:t>
            </a: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Which will be the main setup for our game.</a:t>
            </a:r>
          </a:p>
          <a:p>
            <a:pPr>
              <a:lnSpc>
                <a:spcPct val="150000"/>
              </a:lnSpc>
            </a:pPr>
            <a:r>
              <a:rPr lang="en-US" sz="2000" dirty="0" smtClean="0">
                <a:latin typeface="Times New Roman" panose="02020603050405020304" pitchFamily="18" charset="0"/>
                <a:cs typeface="Times New Roman" panose="02020603050405020304" pitchFamily="18" charset="0"/>
              </a:rPr>
              <a:t>Then I have used basic coding for jumping and coin collection and the splash and Game over result when the character get contact with the Bomb.</a:t>
            </a:r>
          </a:p>
          <a:p>
            <a:pPr>
              <a:lnSpc>
                <a:spcPct val="150000"/>
              </a:lnSpc>
            </a:pPr>
            <a:endParaRPr lang="en-US" sz="2000" dirty="0" smtClean="0">
              <a:latin typeface="Times New Roman" panose="02020603050405020304" pitchFamily="18" charset="0"/>
              <a:cs typeface="Times New Roman" panose="02020603050405020304" pitchFamily="18" charset="0"/>
            </a:endParaRPr>
          </a:p>
          <a:p>
            <a:endParaRPr lang="en-US" sz="2000" b="1" u="sng"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50243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886" y="191589"/>
            <a:ext cx="8229600" cy="6444342"/>
          </a:xfrm>
        </p:spPr>
        <p:txBody>
          <a:bodyPr/>
          <a:lstStyle/>
          <a:p>
            <a:r>
              <a:rPr lang="en-US" sz="2000" dirty="0" smtClean="0">
                <a:latin typeface="Times New Roman" panose="02020603050405020304" pitchFamily="18" charset="0"/>
                <a:cs typeface="Times New Roman" panose="02020603050405020304" pitchFamily="18" charset="0"/>
              </a:rPr>
              <a:t>Here is some sort of images of the Game that run onto the Emulator.</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Here at the corner I used some sort of points counter that keeps on increasing after the character collects the coin</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727" y="658890"/>
            <a:ext cx="1942011" cy="38059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628" y="658890"/>
            <a:ext cx="2022369" cy="3984451"/>
          </a:xfrm>
          <a:prstGeom prst="rect">
            <a:avLst/>
          </a:prstGeom>
        </p:spPr>
      </p:pic>
    </p:spTree>
    <p:extLst>
      <p:ext uri="{BB962C8B-B14F-4D97-AF65-F5344CB8AC3E}">
        <p14:creationId xmlns:p14="http://schemas.microsoft.com/office/powerpoint/2010/main" val="32712019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2472" y="0"/>
            <a:ext cx="3006392" cy="574766"/>
          </a:xfrm>
        </p:spPr>
        <p:txBody>
          <a:bodyPr>
            <a:normAutofit fontScale="90000"/>
          </a:bodyPr>
          <a:lstStyle/>
          <a:p>
            <a:pPr algn="ctr"/>
            <a:r>
              <a:rPr lang="en-US" sz="3400" b="1" dirty="0" smtClean="0">
                <a:solidFill>
                  <a:schemeClr val="bg2">
                    <a:lumMod val="10000"/>
                  </a:schemeClr>
                </a:solidFill>
                <a:latin typeface="Times New Roman" panose="02020603050405020304" pitchFamily="18" charset="0"/>
                <a:cs typeface="Times New Roman" panose="02020603050405020304" pitchFamily="18" charset="0"/>
              </a:rPr>
              <a:t>Twitter Clown:</a:t>
            </a:r>
            <a:endParaRPr lang="en-US" sz="3400"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8030" y="714966"/>
            <a:ext cx="8788883" cy="5894840"/>
          </a:xfrm>
        </p:spPr>
        <p:txBody>
          <a:bodyPr>
            <a:normAutofit/>
          </a:bodyPr>
          <a:lstStyle/>
          <a:p>
            <a:r>
              <a:rPr lang="en-US" sz="2000" dirty="0" smtClean="0">
                <a:latin typeface="Times New Roman" panose="02020603050405020304" pitchFamily="18" charset="0"/>
                <a:cs typeface="Times New Roman" panose="02020603050405020304" pitchFamily="18" charset="0"/>
              </a:rPr>
              <a:t>As we </a:t>
            </a:r>
            <a:r>
              <a:rPr lang="en-US" sz="2000" dirty="0">
                <a:latin typeface="Times New Roman" panose="02020603050405020304" pitchFamily="18" charset="0"/>
                <a:cs typeface="Times New Roman" panose="02020603050405020304" pitchFamily="18" charset="0"/>
              </a:rPr>
              <a:t>All know Twitter is a 'microblogging' system that allows you to send and receive short posts called tweets. Tweets can be up to 140 characters long and can include links to relevant websites and resources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Here I have tried to make a clown of twitter which will show you the User List with the feed and option to tweet.</a:t>
            </a:r>
          </a:p>
          <a:p>
            <a:r>
              <a:rPr lang="en-US" sz="2000" dirty="0" smtClean="0">
                <a:latin typeface="Times New Roman" panose="02020603050405020304" pitchFamily="18" charset="0"/>
                <a:cs typeface="Times New Roman" panose="02020603050405020304" pitchFamily="18" charset="0"/>
              </a:rPr>
              <a:t>Here  there is a TextView and password field to </a:t>
            </a:r>
          </a:p>
          <a:p>
            <a:pPr marL="0" indent="0">
              <a:buNone/>
            </a:pPr>
            <a:r>
              <a:rPr lang="en-US" sz="2000" dirty="0" smtClean="0">
                <a:latin typeface="Times New Roman" panose="02020603050405020304" pitchFamily="18" charset="0"/>
                <a:cs typeface="Times New Roman" panose="02020603050405020304" pitchFamily="18" charset="0"/>
              </a:rPr>
              <a:t>Create the following setup screen. If you type a wrong </a:t>
            </a:r>
          </a:p>
          <a:p>
            <a:pPr marL="0" indent="0">
              <a:buNone/>
            </a:pPr>
            <a:r>
              <a:rPr lang="en-US" sz="2000" dirty="0" smtClean="0">
                <a:latin typeface="Times New Roman" panose="02020603050405020304" pitchFamily="18" charset="0"/>
                <a:cs typeface="Times New Roman" panose="02020603050405020304" pitchFamily="18" charset="0"/>
              </a:rPr>
              <a:t>Password it will simply show you and error pop and </a:t>
            </a:r>
          </a:p>
          <a:p>
            <a:pPr marL="0" indent="0">
              <a:buNone/>
            </a:pPr>
            <a:r>
              <a:rPr lang="en-US" sz="2000" dirty="0" smtClean="0">
                <a:latin typeface="Times New Roman" panose="02020603050405020304" pitchFamily="18" charset="0"/>
                <a:cs typeface="Times New Roman" panose="02020603050405020304" pitchFamily="18" charset="0"/>
              </a:rPr>
              <a:t>Will ask to refill the username, password correctly.</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1173" y="2263427"/>
            <a:ext cx="3097165" cy="4285419"/>
          </a:xfrm>
          <a:prstGeom prst="rect">
            <a:avLst/>
          </a:prstGeom>
        </p:spPr>
      </p:pic>
    </p:spTree>
    <p:extLst>
      <p:ext uri="{BB962C8B-B14F-4D97-AF65-F5344CB8AC3E}">
        <p14:creationId xmlns:p14="http://schemas.microsoft.com/office/powerpoint/2010/main" val="1060762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71" y="200297"/>
            <a:ext cx="2187786" cy="644434"/>
          </a:xfrm>
        </p:spPr>
        <p:txBody>
          <a:bodyPr>
            <a:normAutofit/>
          </a:bodyPr>
          <a:lstStyle/>
          <a:p>
            <a:r>
              <a:rPr lang="en-US" sz="2800" dirty="0" smtClean="0">
                <a:solidFill>
                  <a:schemeClr val="tx1"/>
                </a:solidFill>
              </a:rPr>
              <a:t>Contents:</a:t>
            </a:r>
            <a:endParaRPr lang="en-US" sz="2800" dirty="0">
              <a:solidFill>
                <a:schemeClr val="tx1"/>
              </a:solidFill>
            </a:endParaRPr>
          </a:p>
        </p:txBody>
      </p:sp>
      <p:sp>
        <p:nvSpPr>
          <p:cNvPr id="3" name="TextBox 2"/>
          <p:cNvSpPr txBox="1"/>
          <p:nvPr/>
        </p:nvSpPr>
        <p:spPr>
          <a:xfrm>
            <a:off x="278674" y="844731"/>
            <a:ext cx="5495108" cy="553529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What is Android ?</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Different </a:t>
            </a:r>
            <a:r>
              <a:rPr lang="en-US" sz="2000" dirty="0">
                <a:latin typeface="Times New Roman" panose="02020603050405020304" pitchFamily="18" charset="0"/>
                <a:cs typeface="Times New Roman" panose="02020603050405020304" pitchFamily="18" charset="0"/>
              </a:rPr>
              <a:t>versions in Android </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About Android App Development ?</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Introduction </a:t>
            </a:r>
            <a:r>
              <a:rPr lang="en-US" sz="2000" dirty="0">
                <a:latin typeface="Times New Roman" panose="02020603050405020304" pitchFamily="18" charset="0"/>
                <a:cs typeface="Times New Roman" panose="02020603050405020304" pitchFamily="18" charset="0"/>
              </a:rPr>
              <a:t>To Android </a:t>
            </a:r>
            <a:r>
              <a:rPr lang="en-US" sz="2000" dirty="0" smtClean="0">
                <a:latin typeface="Times New Roman" panose="02020603050405020304" pitchFamily="18" charset="0"/>
                <a:cs typeface="Times New Roman" panose="02020603050405020304" pitchFamily="18" charset="0"/>
              </a:rPr>
              <a:t>Studio</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Features Of Android Studio</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Simple Currency </a:t>
            </a:r>
            <a:r>
              <a:rPr lang="en-US" sz="2000" dirty="0" smtClean="0">
                <a:latin typeface="Times New Roman" panose="02020603050405020304" pitchFamily="18" charset="0"/>
                <a:cs typeface="Times New Roman" panose="02020603050405020304" pitchFamily="18" charset="0"/>
              </a:rPr>
              <a:t>Converter App</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About Advanced Android Features</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Creating a Bluetooth App</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Different Apps Created</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About ARcore</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About App Marketing </a:t>
            </a:r>
          </a:p>
          <a:p>
            <a:pPr marL="285750" indent="-285750">
              <a:lnSpc>
                <a:spcPct val="150000"/>
              </a:lnSpc>
              <a:buFont typeface="Arial" panose="020B0604020202020204" pitchFamily="34" charset="0"/>
              <a:buChar char="•"/>
            </a:pPr>
            <a:endParaRPr lang="en-US" dirty="0" smtClean="0"/>
          </a:p>
        </p:txBody>
      </p:sp>
    </p:spTree>
    <p:extLst>
      <p:ext uri="{BB962C8B-B14F-4D97-AF65-F5344CB8AC3E}">
        <p14:creationId xmlns:p14="http://schemas.microsoft.com/office/powerpoint/2010/main" val="33334063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0785" y="135050"/>
            <a:ext cx="2586151" cy="3876889"/>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5512" y="135050"/>
            <a:ext cx="2840808" cy="3999898"/>
          </a:xfrm>
          <a:prstGeom prst="rect">
            <a:avLst/>
          </a:prstGeom>
        </p:spPr>
      </p:pic>
      <p:sp>
        <p:nvSpPr>
          <p:cNvPr id="7" name="TextBox 6"/>
          <p:cNvSpPr txBox="1"/>
          <p:nvPr/>
        </p:nvSpPr>
        <p:spPr>
          <a:xfrm>
            <a:off x="287383" y="4441371"/>
            <a:ext cx="9196251"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Through these two images I am trying to show you the emulator screen which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where you can observe the user List and the Feed. I put an option over the user list where user can tweet Check feed and can log out.  These just a very small dive over the idea of how social networking sides gets idea of creation.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16402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443" y="95794"/>
            <a:ext cx="3476655" cy="644434"/>
          </a:xfrm>
        </p:spPr>
        <p:txBody>
          <a:bodyPr/>
          <a:lstStyle/>
          <a:p>
            <a:pPr algn="ctr"/>
            <a:r>
              <a:rPr lang="en-US" b="1" dirty="0" smtClean="0">
                <a:solidFill>
                  <a:schemeClr val="bg2">
                    <a:lumMod val="10000"/>
                  </a:schemeClr>
                </a:solidFill>
                <a:latin typeface="Times New Roman" panose="02020603050405020304" pitchFamily="18" charset="0"/>
                <a:cs typeface="Times New Roman" panose="02020603050405020304" pitchFamily="18" charset="0"/>
              </a:rPr>
              <a:t>About ARcore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15700" y="740228"/>
            <a:ext cx="4094140" cy="1740966"/>
          </a:xfrm>
        </p:spPr>
      </p:pic>
      <p:sp>
        <p:nvSpPr>
          <p:cNvPr id="5" name="TextBox 4"/>
          <p:cNvSpPr txBox="1"/>
          <p:nvPr/>
        </p:nvSpPr>
        <p:spPr>
          <a:xfrm>
            <a:off x="389694" y="2569028"/>
            <a:ext cx="9111357" cy="440120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ARCore is Google’s platform for building augmented reality experiences. Using different APIs, ARCore enables your phone to sense its environment, understand the world and interact with information. Some of the APIs are available across Android and iOS to enable shared AR experiences.</a:t>
            </a:r>
          </a:p>
          <a:p>
            <a:r>
              <a:rPr lang="en-US" sz="2000" dirty="0">
                <a:latin typeface="Times New Roman" panose="02020603050405020304" pitchFamily="18" charset="0"/>
                <a:cs typeface="Times New Roman" panose="02020603050405020304" pitchFamily="18" charset="0"/>
              </a:rPr>
              <a:t>ARCore uses three key capabilities to integrate virtual content with the real world as seen through your phone's camera:</a:t>
            </a:r>
          </a:p>
          <a:p>
            <a:r>
              <a:rPr lang="en-US" sz="2000" b="1" dirty="0">
                <a:latin typeface="Times New Roman" panose="02020603050405020304" pitchFamily="18" charset="0"/>
                <a:cs typeface="Times New Roman" panose="02020603050405020304" pitchFamily="18" charset="0"/>
                <a:hlinkClick r:id="rId3"/>
              </a:rPr>
              <a:t>Motion tracking</a:t>
            </a:r>
            <a:r>
              <a:rPr lang="en-US" sz="2000" dirty="0">
                <a:latin typeface="Times New Roman" panose="02020603050405020304" pitchFamily="18" charset="0"/>
                <a:cs typeface="Times New Roman" panose="02020603050405020304" pitchFamily="18" charset="0"/>
              </a:rPr>
              <a:t> allows the phone to understand and track its position relative to the world.</a:t>
            </a:r>
          </a:p>
          <a:p>
            <a:r>
              <a:rPr lang="en-US" sz="2000" b="1" dirty="0">
                <a:latin typeface="Times New Roman" panose="02020603050405020304" pitchFamily="18" charset="0"/>
                <a:cs typeface="Times New Roman" panose="02020603050405020304" pitchFamily="18" charset="0"/>
                <a:hlinkClick r:id="rId4"/>
              </a:rPr>
              <a:t>Environmental understanding</a:t>
            </a:r>
            <a:r>
              <a:rPr lang="en-US" sz="2000" dirty="0">
                <a:latin typeface="Times New Roman" panose="02020603050405020304" pitchFamily="18" charset="0"/>
                <a:cs typeface="Times New Roman" panose="02020603050405020304" pitchFamily="18" charset="0"/>
              </a:rPr>
              <a:t> allows the phone to detect the size and location of all type of surfaces: horizontal, vertical and angled surfaces like the ground, a coffee table or walls.</a:t>
            </a:r>
          </a:p>
          <a:p>
            <a:r>
              <a:rPr lang="en-US" sz="2000" b="1" dirty="0">
                <a:latin typeface="Times New Roman" panose="02020603050405020304" pitchFamily="18" charset="0"/>
                <a:cs typeface="Times New Roman" panose="02020603050405020304" pitchFamily="18" charset="0"/>
                <a:hlinkClick r:id="rId5"/>
              </a:rPr>
              <a:t>Light estimation</a:t>
            </a:r>
            <a:r>
              <a:rPr lang="en-US" sz="2000" dirty="0">
                <a:latin typeface="Times New Roman" panose="02020603050405020304" pitchFamily="18" charset="0"/>
                <a:cs typeface="Times New Roman" panose="02020603050405020304" pitchFamily="18" charset="0"/>
              </a:rPr>
              <a:t> allows the phone to estimate the environment's current lighting conditions.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43496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0271" y="78377"/>
            <a:ext cx="4243009" cy="687977"/>
          </a:xfrm>
        </p:spPr>
        <p:txBody>
          <a:bodyPr>
            <a:normAutofit fontScale="90000"/>
          </a:bodyPr>
          <a:lstStyle/>
          <a:p>
            <a:r>
              <a:rPr lang="en-US" b="1" dirty="0" smtClean="0">
                <a:solidFill>
                  <a:schemeClr val="tx1">
                    <a:lumMod val="95000"/>
                    <a:lumOff val="5000"/>
                  </a:schemeClr>
                </a:solidFill>
                <a:latin typeface="Times New Roman" panose="02020603050405020304" pitchFamily="18" charset="0"/>
                <a:cs typeface="Times New Roman" panose="02020603050405020304" pitchFamily="18" charset="0"/>
              </a:rPr>
              <a:t>About App Marketing</a:t>
            </a:r>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4489" y="958806"/>
            <a:ext cx="8989180" cy="5389743"/>
          </a:xfrm>
        </p:spPr>
        <p:txBody>
          <a:bodyPr>
            <a:normAutofit fontScale="70000" lnSpcReduction="20000"/>
          </a:bodyPr>
          <a:lstStyle/>
          <a:p>
            <a:pPr>
              <a:buFont typeface="Wingdings" panose="05000000000000000000" pitchFamily="2" charset="2"/>
              <a:buChar char="v"/>
            </a:pP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Imagine u spend all your time making of any useful App with cool features but no one hardly uses it just because lack of knowledge about the app. So App marketing is equally important as the App building.</a:t>
            </a:r>
          </a:p>
          <a:p>
            <a:pPr>
              <a:buFont typeface="Wingdings" panose="05000000000000000000" pitchFamily="2" charset="2"/>
              <a:buChar char="v"/>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Some of the Basics of App Marketing :</a:t>
            </a:r>
          </a:p>
          <a:p>
            <a:pPr marL="0" indent="0">
              <a:buNone/>
            </a:pP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&gt;  Draw out entire app before ANYTHING.</a:t>
            </a:r>
          </a:p>
          <a:p>
            <a:pPr marL="0" indent="0">
              <a:buNone/>
            </a:pP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&gt;  Whether you Building or Buying things for the App.</a:t>
            </a:r>
          </a:p>
          <a:p>
            <a:pPr marL="0" indent="0">
              <a:buNone/>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&gt; Monetization for the App.</a:t>
            </a:r>
          </a:p>
          <a:p>
            <a:pPr marL="0" indent="0">
              <a:buNone/>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&gt; Purchase</a:t>
            </a:r>
          </a:p>
          <a:p>
            <a:pPr marL="0" indent="0">
              <a:buNone/>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&gt; Ads</a:t>
            </a:r>
          </a:p>
          <a:p>
            <a:pPr marL="0" indent="0">
              <a:buNone/>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&gt; In-App Purchases</a:t>
            </a:r>
          </a:p>
          <a:p>
            <a:pPr>
              <a:buFont typeface="Wingdings" panose="05000000000000000000" pitchFamily="2" charset="2"/>
              <a:buChar char="v"/>
            </a:pP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Tell  a story with your App</a:t>
            </a:r>
          </a:p>
          <a:p>
            <a:pPr>
              <a:buFont typeface="Wingdings" panose="05000000000000000000" pitchFamily="2" charset="2"/>
              <a:buChar char="v"/>
            </a:pP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Get Friends to test usability</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2164140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6396" y="0"/>
            <a:ext cx="3790163" cy="600891"/>
          </a:xfrm>
        </p:spPr>
        <p:txBody>
          <a:bodyPr>
            <a:normAutofit fontScale="90000"/>
          </a:bodyPr>
          <a:lstStyle/>
          <a:p>
            <a:pPr algn="ctr"/>
            <a:r>
              <a:rPr lang="en-US" b="1" dirty="0" smtClean="0">
                <a:solidFill>
                  <a:schemeClr val="tx1">
                    <a:lumMod val="95000"/>
                    <a:lumOff val="5000"/>
                  </a:schemeClr>
                </a:solidFill>
                <a:latin typeface="Times New Roman" panose="02020603050405020304" pitchFamily="18" charset="0"/>
                <a:cs typeface="Times New Roman" panose="02020603050405020304" pitchFamily="18" charset="0"/>
              </a:rPr>
              <a:t>Setting A Website</a:t>
            </a:r>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4818" y="714966"/>
            <a:ext cx="9450735" cy="5990634"/>
          </a:xfrm>
        </p:spPr>
        <p:txBody>
          <a:bodyPr>
            <a:normAutofit/>
          </a:bodyPr>
          <a:lstStyle/>
          <a:p>
            <a:r>
              <a:rPr lang="en-US" sz="2000" dirty="0" smtClean="0">
                <a:latin typeface="Times New Roman" panose="02020603050405020304" pitchFamily="18" charset="0"/>
                <a:cs typeface="Times New Roman" panose="02020603050405020304" pitchFamily="18" charset="0"/>
              </a:rPr>
              <a:t>Here we will set up a marketing website using Eco Web Hosting Account and WordPress.ORG which will help us designing without any knowledge of HTML or JAVA Script or any sort of coding.</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First of all I created a account on Eco web Hosting which I got free with the my course.</a:t>
            </a: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5360" y="2698364"/>
            <a:ext cx="7532914" cy="3700797"/>
          </a:xfrm>
          <a:prstGeom prst="rect">
            <a:avLst/>
          </a:prstGeom>
        </p:spPr>
      </p:pic>
    </p:spTree>
    <p:extLst>
      <p:ext uri="{BB962C8B-B14F-4D97-AF65-F5344CB8AC3E}">
        <p14:creationId xmlns:p14="http://schemas.microsoft.com/office/powerpoint/2010/main" val="1939616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171" y="148046"/>
            <a:ext cx="9099831" cy="6801393"/>
          </a:xfrm>
        </p:spPr>
        <p:txBody>
          <a:bodyPr/>
          <a:lstStyle/>
          <a:p>
            <a:r>
              <a:rPr lang="en-US" dirty="0" smtClean="0">
                <a:latin typeface="Times New Roman" panose="02020603050405020304" pitchFamily="18" charset="0"/>
                <a:cs typeface="Times New Roman" panose="02020603050405020304" pitchFamily="18" charset="0"/>
              </a:rPr>
              <a:t>Then I need to create one Domain for it and then I signup for the stackstaging.com where I will be helped to edit my site.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Before going through the stackstaging.com we need to first of all install WordPress using the Eco web Control panel which will directly direct to the signup page for stackstaging.com where you can edit the web site for the main.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So here you can edit your web site as per your requirement.</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595" y="2252334"/>
            <a:ext cx="8247017" cy="4276709"/>
          </a:xfrm>
          <a:prstGeom prst="rect">
            <a:avLst/>
          </a:prstGeom>
        </p:spPr>
      </p:pic>
    </p:spTree>
    <p:extLst>
      <p:ext uri="{BB962C8B-B14F-4D97-AF65-F5344CB8AC3E}">
        <p14:creationId xmlns:p14="http://schemas.microsoft.com/office/powerpoint/2010/main" val="1102451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100" y="912111"/>
            <a:ext cx="8333186" cy="1200329"/>
          </a:xfrm>
          <a:prstGeom prst="rect">
            <a:avLst/>
          </a:prstGeom>
          <a:noFill/>
        </p:spPr>
        <p:txBody>
          <a:bodyPr wrap="square" lIns="91440" tIns="45720" rIns="91440" bIns="45720">
            <a:spAutoFit/>
          </a:bodyPr>
          <a:lstStyle/>
          <a:p>
            <a:pPr algn="ctr"/>
            <a:r>
              <a:rPr lang="en-US" sz="72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THANK YOU </a:t>
            </a:r>
            <a:endParaRPr lang="en-US" sz="7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955" y="1883364"/>
            <a:ext cx="2613379" cy="3977505"/>
          </a:xfrm>
          <a:prstGeom prst="rect">
            <a:avLst/>
          </a:prstGeom>
        </p:spPr>
      </p:pic>
    </p:spTree>
    <p:extLst>
      <p:ext uri="{BB962C8B-B14F-4D97-AF65-F5344CB8AC3E}">
        <p14:creationId xmlns:p14="http://schemas.microsoft.com/office/powerpoint/2010/main" val="3890757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701" y="269965"/>
            <a:ext cx="4138506" cy="627018"/>
          </a:xfrm>
        </p:spPr>
        <p:txBody>
          <a:bodyPr>
            <a:noAutofit/>
          </a:bodyPr>
          <a:lstStyle/>
          <a:p>
            <a:r>
              <a:rPr lang="en-US" dirty="0" smtClean="0">
                <a:solidFill>
                  <a:schemeClr val="tx1"/>
                </a:solidFill>
                <a:latin typeface="Times New Roman" panose="02020603050405020304" pitchFamily="18" charset="0"/>
                <a:cs typeface="Times New Roman" panose="02020603050405020304" pitchFamily="18" charset="0"/>
              </a:rPr>
              <a:t>What is Android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7873" y="1089434"/>
            <a:ext cx="7903681" cy="5768565"/>
          </a:xfrm>
        </p:spPr>
        <p:txBody>
          <a:bodyPr/>
          <a:lstStyle/>
          <a:p>
            <a:r>
              <a:rPr lang="en-US" sz="2000" b="1" dirty="0">
                <a:solidFill>
                  <a:schemeClr val="tx2">
                    <a:lumMod val="75000"/>
                  </a:schemeClr>
                </a:solidFill>
                <a:latin typeface="Times New Roman" panose="02020603050405020304" pitchFamily="18" charset="0"/>
                <a:cs typeface="Times New Roman" panose="02020603050405020304" pitchFamily="18" charset="0"/>
              </a:rPr>
              <a:t>Android</a:t>
            </a:r>
            <a:r>
              <a:rPr lang="en-US" sz="2000" dirty="0">
                <a:solidFill>
                  <a:schemeClr val="tx2">
                    <a:lumMod val="75000"/>
                  </a:schemeClr>
                </a:solidFill>
                <a:latin typeface="Times New Roman" panose="02020603050405020304" pitchFamily="18" charset="0"/>
                <a:cs typeface="Times New Roman" panose="02020603050405020304" pitchFamily="18" charset="0"/>
              </a:rPr>
              <a:t> is a </a:t>
            </a:r>
            <a:r>
              <a:rPr lang="en-US" sz="2000" dirty="0">
                <a:solidFill>
                  <a:schemeClr val="tx2">
                    <a:lumMod val="75000"/>
                  </a:schemeClr>
                </a:solidFill>
                <a:latin typeface="Times New Roman" panose="02020603050405020304" pitchFamily="18" charset="0"/>
                <a:cs typeface="Times New Roman" panose="02020603050405020304" pitchFamily="18" charset="0"/>
                <a:hlinkClick r:id="rId2" tooltip="Mobile operating system"/>
              </a:rPr>
              <a:t>mobile operating system</a:t>
            </a:r>
            <a:r>
              <a:rPr lang="en-US" sz="2000" dirty="0">
                <a:solidFill>
                  <a:schemeClr val="tx2">
                    <a:lumMod val="75000"/>
                  </a:schemeClr>
                </a:solidFill>
                <a:latin typeface="Times New Roman" panose="02020603050405020304" pitchFamily="18" charset="0"/>
                <a:cs typeface="Times New Roman" panose="02020603050405020304" pitchFamily="18" charset="0"/>
              </a:rPr>
              <a:t> based on a modified version of the </a:t>
            </a:r>
            <a:r>
              <a:rPr lang="en-US" sz="2000" dirty="0">
                <a:solidFill>
                  <a:schemeClr val="tx2">
                    <a:lumMod val="75000"/>
                  </a:schemeClr>
                </a:solidFill>
                <a:latin typeface="Times New Roman" panose="02020603050405020304" pitchFamily="18" charset="0"/>
                <a:cs typeface="Times New Roman" panose="02020603050405020304" pitchFamily="18" charset="0"/>
                <a:hlinkClick r:id="rId3" tooltip="Linux kernel"/>
              </a:rPr>
              <a:t>Linux kernel</a:t>
            </a:r>
            <a:r>
              <a:rPr lang="en-US" sz="2000" dirty="0">
                <a:solidFill>
                  <a:schemeClr val="tx2">
                    <a:lumMod val="75000"/>
                  </a:schemeClr>
                </a:solidFill>
                <a:latin typeface="Times New Roman" panose="02020603050405020304" pitchFamily="18" charset="0"/>
                <a:cs typeface="Times New Roman" panose="02020603050405020304" pitchFamily="18" charset="0"/>
              </a:rPr>
              <a:t> and other </a:t>
            </a:r>
            <a:r>
              <a:rPr lang="en-US" sz="2000" dirty="0">
                <a:solidFill>
                  <a:schemeClr val="tx2">
                    <a:lumMod val="75000"/>
                  </a:schemeClr>
                </a:solidFill>
                <a:latin typeface="Times New Roman" panose="02020603050405020304" pitchFamily="18" charset="0"/>
                <a:cs typeface="Times New Roman" panose="02020603050405020304" pitchFamily="18" charset="0"/>
                <a:hlinkClick r:id="rId4" tooltip="Open-source software"/>
              </a:rPr>
              <a:t>open source</a:t>
            </a:r>
            <a:r>
              <a:rPr lang="en-US" sz="2000" dirty="0">
                <a:solidFill>
                  <a:schemeClr val="tx2">
                    <a:lumMod val="75000"/>
                  </a:schemeClr>
                </a:solidFill>
                <a:latin typeface="Times New Roman" panose="02020603050405020304" pitchFamily="18" charset="0"/>
                <a:cs typeface="Times New Roman" panose="02020603050405020304" pitchFamily="18" charset="0"/>
              </a:rPr>
              <a:t> software, designed primarily for </a:t>
            </a:r>
            <a:r>
              <a:rPr lang="en-US" sz="2000" dirty="0">
                <a:solidFill>
                  <a:schemeClr val="tx2">
                    <a:lumMod val="75000"/>
                  </a:schemeClr>
                </a:solidFill>
                <a:latin typeface="Times New Roman" panose="02020603050405020304" pitchFamily="18" charset="0"/>
                <a:cs typeface="Times New Roman" panose="02020603050405020304" pitchFamily="18" charset="0"/>
                <a:hlinkClick r:id="rId5" tooltip="Touchscreen"/>
              </a:rPr>
              <a:t>touchscreen</a:t>
            </a:r>
            <a:r>
              <a:rPr lang="en-US" sz="2000" dirty="0">
                <a:solidFill>
                  <a:schemeClr val="tx2">
                    <a:lumMod val="75000"/>
                  </a:schemeClr>
                </a:solidFill>
                <a:latin typeface="Times New Roman" panose="02020603050405020304" pitchFamily="18" charset="0"/>
                <a:cs typeface="Times New Roman" panose="02020603050405020304" pitchFamily="18" charset="0"/>
              </a:rPr>
              <a:t> mobile devices such as </a:t>
            </a:r>
            <a:r>
              <a:rPr lang="en-US" sz="2000" dirty="0">
                <a:solidFill>
                  <a:schemeClr val="tx2">
                    <a:lumMod val="75000"/>
                  </a:schemeClr>
                </a:solidFill>
                <a:latin typeface="Times New Roman" panose="02020603050405020304" pitchFamily="18" charset="0"/>
                <a:cs typeface="Times New Roman" panose="02020603050405020304" pitchFamily="18" charset="0"/>
                <a:hlinkClick r:id="rId6" tooltip="Smartphone"/>
              </a:rPr>
              <a:t>smartphones</a:t>
            </a:r>
            <a:r>
              <a:rPr lang="en-US" sz="2000" dirty="0">
                <a:solidFill>
                  <a:schemeClr val="tx2">
                    <a:lumMod val="75000"/>
                  </a:schemeClr>
                </a:solidFill>
                <a:latin typeface="Times New Roman" panose="02020603050405020304" pitchFamily="18" charset="0"/>
                <a:cs typeface="Times New Roman" panose="02020603050405020304" pitchFamily="18" charset="0"/>
              </a:rPr>
              <a:t> and </a:t>
            </a:r>
            <a:r>
              <a:rPr lang="en-US" sz="2000" dirty="0">
                <a:solidFill>
                  <a:schemeClr val="tx2">
                    <a:lumMod val="75000"/>
                  </a:schemeClr>
                </a:solidFill>
                <a:latin typeface="Times New Roman" panose="02020603050405020304" pitchFamily="18" charset="0"/>
                <a:cs typeface="Times New Roman" panose="02020603050405020304" pitchFamily="18" charset="0"/>
                <a:hlinkClick r:id="rId7" tooltip="Tablet computer"/>
              </a:rPr>
              <a:t>tablets</a:t>
            </a:r>
            <a:r>
              <a:rPr lang="en-US" sz="2000" dirty="0">
                <a:solidFill>
                  <a:schemeClr val="tx2">
                    <a:lumMod val="75000"/>
                  </a:schemeClr>
                </a:solidFill>
                <a:latin typeface="Times New Roman" panose="02020603050405020304" pitchFamily="18" charset="0"/>
                <a:cs typeface="Times New Roman" panose="02020603050405020304" pitchFamily="18" charset="0"/>
              </a:rPr>
              <a:t>. Android is developed by a consortium of developers known as the </a:t>
            </a:r>
            <a:r>
              <a:rPr lang="en-US" sz="2000" dirty="0">
                <a:solidFill>
                  <a:schemeClr val="tx2">
                    <a:lumMod val="75000"/>
                  </a:schemeClr>
                </a:solidFill>
                <a:latin typeface="Times New Roman" panose="02020603050405020304" pitchFamily="18" charset="0"/>
                <a:cs typeface="Times New Roman" panose="02020603050405020304" pitchFamily="18" charset="0"/>
                <a:hlinkClick r:id="rId8" tooltip="Open Handset Alliance"/>
              </a:rPr>
              <a:t>Open Handset Alliance</a:t>
            </a:r>
            <a:r>
              <a:rPr lang="en-US" sz="2000" dirty="0">
                <a:solidFill>
                  <a:schemeClr val="tx2">
                    <a:lumMod val="75000"/>
                  </a:schemeClr>
                </a:solidFill>
                <a:latin typeface="Times New Roman" panose="02020603050405020304" pitchFamily="18" charset="0"/>
                <a:cs typeface="Times New Roman" panose="02020603050405020304" pitchFamily="18" charset="0"/>
              </a:rPr>
              <a:t> and commercially sponsored by </a:t>
            </a:r>
            <a:r>
              <a:rPr lang="en-US" sz="2000" dirty="0">
                <a:solidFill>
                  <a:schemeClr val="tx2">
                    <a:lumMod val="75000"/>
                  </a:schemeClr>
                </a:solidFill>
                <a:latin typeface="Times New Roman" panose="02020603050405020304" pitchFamily="18" charset="0"/>
                <a:cs typeface="Times New Roman" panose="02020603050405020304" pitchFamily="18" charset="0"/>
                <a:hlinkClick r:id="rId9" tooltip="Google"/>
              </a:rPr>
              <a:t>Google</a:t>
            </a:r>
            <a:r>
              <a:rPr lang="en-US" sz="2000" dirty="0">
                <a:solidFill>
                  <a:schemeClr val="tx2">
                    <a:lumMod val="75000"/>
                  </a:schemeClr>
                </a:solidFill>
                <a:latin typeface="Times New Roman" panose="02020603050405020304" pitchFamily="18" charset="0"/>
                <a:cs typeface="Times New Roman" panose="02020603050405020304" pitchFamily="18" charset="0"/>
              </a:rPr>
              <a:t>. It was unveiled in November 2007, with the </a:t>
            </a:r>
            <a:r>
              <a:rPr lang="en-US" sz="2000" dirty="0">
                <a:solidFill>
                  <a:schemeClr val="tx2">
                    <a:lumMod val="75000"/>
                  </a:schemeClr>
                </a:solidFill>
                <a:latin typeface="Times New Roman" panose="02020603050405020304" pitchFamily="18" charset="0"/>
                <a:cs typeface="Times New Roman" panose="02020603050405020304" pitchFamily="18" charset="0"/>
                <a:hlinkClick r:id="rId10" tooltip="HTC Dream"/>
              </a:rPr>
              <a:t>first commercial Android device</a:t>
            </a:r>
            <a:r>
              <a:rPr lang="en-US" sz="2000" dirty="0">
                <a:solidFill>
                  <a:schemeClr val="tx2">
                    <a:lumMod val="75000"/>
                  </a:schemeClr>
                </a:solidFill>
                <a:latin typeface="Times New Roman" panose="02020603050405020304" pitchFamily="18" charset="0"/>
                <a:cs typeface="Times New Roman" panose="02020603050405020304" pitchFamily="18" charset="0"/>
              </a:rPr>
              <a:t> launched in September 2008. </a:t>
            </a:r>
          </a:p>
          <a:p>
            <a:r>
              <a:rPr lang="en-US" sz="2000" dirty="0">
                <a:solidFill>
                  <a:schemeClr val="tx2">
                    <a:lumMod val="75000"/>
                  </a:schemeClr>
                </a:solidFill>
                <a:latin typeface="Times New Roman" panose="02020603050405020304" pitchFamily="18" charset="0"/>
                <a:cs typeface="Times New Roman" panose="02020603050405020304" pitchFamily="18" charset="0"/>
              </a:rPr>
              <a:t>It is </a:t>
            </a:r>
            <a:r>
              <a:rPr lang="en-US" sz="2000" dirty="0">
                <a:solidFill>
                  <a:schemeClr val="tx2">
                    <a:lumMod val="75000"/>
                  </a:schemeClr>
                </a:solidFill>
                <a:latin typeface="Times New Roman" panose="02020603050405020304" pitchFamily="18" charset="0"/>
                <a:cs typeface="Times New Roman" panose="02020603050405020304" pitchFamily="18" charset="0"/>
                <a:hlinkClick r:id="rId11" tooltip="Free and open source"/>
              </a:rPr>
              <a:t>free and open source</a:t>
            </a:r>
            <a:r>
              <a:rPr lang="en-US" sz="2000" dirty="0">
                <a:solidFill>
                  <a:schemeClr val="tx2">
                    <a:lumMod val="75000"/>
                  </a:schemeClr>
                </a:solidFill>
                <a:latin typeface="Times New Roman" panose="02020603050405020304" pitchFamily="18" charset="0"/>
                <a:cs typeface="Times New Roman" panose="02020603050405020304" pitchFamily="18" charset="0"/>
              </a:rPr>
              <a:t> software; its source code is known as Android Open Source Project (AOSP</a:t>
            </a:r>
            <a:r>
              <a:rPr lang="en-US" sz="2000" dirty="0" smtClean="0">
                <a:solidFill>
                  <a:schemeClr val="tx2">
                    <a:lumMod val="75000"/>
                  </a:schemeClr>
                </a:solidFill>
                <a:latin typeface="Times New Roman" panose="02020603050405020304" pitchFamily="18" charset="0"/>
                <a:cs typeface="Times New Roman" panose="02020603050405020304" pitchFamily="18" charset="0"/>
              </a:rPr>
              <a:t>).</a:t>
            </a:r>
          </a:p>
          <a:p>
            <a:endParaRPr lang="en-US" sz="2000" dirty="0">
              <a:solidFill>
                <a:schemeClr val="tx2">
                  <a:lumMod val="75000"/>
                </a:schemeClr>
              </a:solidFill>
              <a:latin typeface="Times New Roman" panose="02020603050405020304" pitchFamily="18" charset="0"/>
              <a:cs typeface="Times New Roman" panose="02020603050405020304" pitchFamily="18" charset="0"/>
            </a:endParaRPr>
          </a:p>
          <a:p>
            <a:r>
              <a:rPr lang="en-US" sz="2000" dirty="0" smtClean="0">
                <a:solidFill>
                  <a:schemeClr val="tx2">
                    <a:lumMod val="75000"/>
                  </a:schemeClr>
                </a:solidFill>
                <a:latin typeface="Times New Roman" panose="02020603050405020304" pitchFamily="18" charset="0"/>
                <a:cs typeface="Times New Roman" panose="02020603050405020304" pitchFamily="18" charset="0"/>
              </a:rPr>
              <a:t>However </a:t>
            </a:r>
            <a:r>
              <a:rPr lang="en-US" sz="2000" dirty="0">
                <a:solidFill>
                  <a:schemeClr val="tx2">
                    <a:lumMod val="75000"/>
                  </a:schemeClr>
                </a:solidFill>
                <a:latin typeface="Times New Roman" panose="02020603050405020304" pitchFamily="18" charset="0"/>
                <a:cs typeface="Times New Roman" panose="02020603050405020304" pitchFamily="18" charset="0"/>
              </a:rPr>
              <a:t>the "Android" name and logo are </a:t>
            </a:r>
            <a:r>
              <a:rPr lang="en-US" sz="2000" dirty="0">
                <a:solidFill>
                  <a:schemeClr val="tx2">
                    <a:lumMod val="75000"/>
                  </a:schemeClr>
                </a:solidFill>
                <a:latin typeface="Times New Roman" panose="02020603050405020304" pitchFamily="18" charset="0"/>
                <a:cs typeface="Times New Roman" panose="02020603050405020304" pitchFamily="18" charset="0"/>
                <a:hlinkClick r:id="rId12" tooltip="Trademark"/>
              </a:rPr>
              <a:t>trademarks</a:t>
            </a:r>
            <a:r>
              <a:rPr lang="en-US" sz="2000" dirty="0">
                <a:solidFill>
                  <a:schemeClr val="tx2">
                    <a:lumMod val="75000"/>
                  </a:schemeClr>
                </a:solidFill>
                <a:latin typeface="Times New Roman" panose="02020603050405020304" pitchFamily="18" charset="0"/>
                <a:cs typeface="Times New Roman" panose="02020603050405020304" pitchFamily="18" charset="0"/>
              </a:rPr>
              <a:t> of Google which impose standards to restrict "uncertified" devices outside their ecosystem to use Android branding.</a:t>
            </a:r>
          </a:p>
          <a:p>
            <a:endParaRPr lang="en-US" dirty="0"/>
          </a:p>
        </p:txBody>
      </p:sp>
      <p:pic>
        <p:nvPicPr>
          <p:cNvPr id="4" name="Picture 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89842" y="1874656"/>
            <a:ext cx="1733550" cy="2638425"/>
          </a:xfrm>
          <a:prstGeom prst="rect">
            <a:avLst/>
          </a:prstGeom>
        </p:spPr>
      </p:pic>
    </p:spTree>
    <p:extLst>
      <p:ext uri="{BB962C8B-B14F-4D97-AF65-F5344CB8AC3E}">
        <p14:creationId xmlns:p14="http://schemas.microsoft.com/office/powerpoint/2010/main" val="3558967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157" y="69670"/>
            <a:ext cx="7151672" cy="905691"/>
          </a:xfrm>
        </p:spPr>
        <p:txBody>
          <a:bodyPr>
            <a:normAutofit/>
          </a:bodyPr>
          <a:lstStyle/>
          <a:p>
            <a:pPr algn="r"/>
            <a:r>
              <a:rPr lang="en-US" sz="3200" dirty="0" smtClean="0">
                <a:solidFill>
                  <a:schemeClr val="tx1">
                    <a:lumMod val="85000"/>
                    <a:lumOff val="15000"/>
                  </a:schemeClr>
                </a:solidFill>
                <a:latin typeface="Times New Roman" panose="02020603050405020304" pitchFamily="18" charset="0"/>
                <a:cs typeface="Times New Roman" panose="02020603050405020304" pitchFamily="18" charset="0"/>
              </a:rPr>
              <a:t>Versions of Android </a:t>
            </a:r>
            <a:endParaRPr lang="en-US" sz="32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57752965"/>
              </p:ext>
            </p:extLst>
          </p:nvPr>
        </p:nvGraphicFramePr>
        <p:xfrm>
          <a:off x="738824" y="783773"/>
          <a:ext cx="8588056" cy="5826033"/>
        </p:xfrm>
        <a:graphic>
          <a:graphicData uri="http://schemas.openxmlformats.org/drawingml/2006/table">
            <a:tbl>
              <a:tblPr firstRow="1" bandRow="1">
                <a:tableStyleId>{073A0DAA-6AF3-43AB-8588-CEC1D06C72B9}</a:tableStyleId>
              </a:tblPr>
              <a:tblGrid>
                <a:gridCol w="2147014">
                  <a:extLst>
                    <a:ext uri="{9D8B030D-6E8A-4147-A177-3AD203B41FA5}">
                      <a16:colId xmlns:a16="http://schemas.microsoft.com/office/drawing/2014/main" val="3665148427"/>
                    </a:ext>
                  </a:extLst>
                </a:gridCol>
                <a:gridCol w="2147014">
                  <a:extLst>
                    <a:ext uri="{9D8B030D-6E8A-4147-A177-3AD203B41FA5}">
                      <a16:colId xmlns:a16="http://schemas.microsoft.com/office/drawing/2014/main" val="2053933761"/>
                    </a:ext>
                  </a:extLst>
                </a:gridCol>
                <a:gridCol w="2147014">
                  <a:extLst>
                    <a:ext uri="{9D8B030D-6E8A-4147-A177-3AD203B41FA5}">
                      <a16:colId xmlns:a16="http://schemas.microsoft.com/office/drawing/2014/main" val="1282757083"/>
                    </a:ext>
                  </a:extLst>
                </a:gridCol>
                <a:gridCol w="2147014">
                  <a:extLst>
                    <a:ext uri="{9D8B030D-6E8A-4147-A177-3AD203B41FA5}">
                      <a16:colId xmlns:a16="http://schemas.microsoft.com/office/drawing/2014/main" val="1091090194"/>
                    </a:ext>
                  </a:extLst>
                </a:gridCol>
              </a:tblGrid>
              <a:tr h="217713">
                <a:tc>
                  <a:txBody>
                    <a:bodyPr/>
                    <a:lstStyle/>
                    <a:p>
                      <a:r>
                        <a:rPr lang="en-US" sz="1400" dirty="0" smtClean="0"/>
                        <a:t>Code name</a:t>
                      </a:r>
                      <a:endParaRPr lang="en-US" sz="1400" dirty="0"/>
                    </a:p>
                  </a:txBody>
                  <a:tcPr/>
                </a:tc>
                <a:tc>
                  <a:txBody>
                    <a:bodyPr/>
                    <a:lstStyle/>
                    <a:p>
                      <a:r>
                        <a:rPr lang="en-US" sz="1400" dirty="0" smtClean="0"/>
                        <a:t>Version Number</a:t>
                      </a:r>
                      <a:endParaRPr lang="en-US" sz="1400" dirty="0"/>
                    </a:p>
                  </a:txBody>
                  <a:tcPr/>
                </a:tc>
                <a:tc>
                  <a:txBody>
                    <a:bodyPr/>
                    <a:lstStyle/>
                    <a:p>
                      <a:r>
                        <a:rPr lang="en-US" sz="1400" baseline="0" dirty="0" smtClean="0"/>
                        <a:t>  API Level</a:t>
                      </a:r>
                      <a:endParaRPr lang="en-US" sz="1400" dirty="0"/>
                    </a:p>
                  </a:txBody>
                  <a:tcPr/>
                </a:tc>
                <a:tc>
                  <a:txBody>
                    <a:bodyPr/>
                    <a:lstStyle/>
                    <a:p>
                      <a:r>
                        <a:rPr lang="en-US" sz="1400" dirty="0" smtClean="0"/>
                        <a:t>Release</a:t>
                      </a:r>
                      <a:r>
                        <a:rPr lang="en-US" sz="1400" baseline="0" dirty="0" smtClean="0"/>
                        <a:t> Date</a:t>
                      </a:r>
                      <a:endParaRPr lang="en-US" sz="1400" dirty="0"/>
                    </a:p>
                  </a:txBody>
                  <a:tcPr/>
                </a:tc>
                <a:extLst>
                  <a:ext uri="{0D108BD9-81ED-4DB2-BD59-A6C34878D82A}">
                    <a16:rowId xmlns:a16="http://schemas.microsoft.com/office/drawing/2014/main" val="3870544518"/>
                  </a:ext>
                </a:extLst>
              </a:tr>
              <a:tr h="339633">
                <a:tc>
                  <a:txBody>
                    <a:bodyPr/>
                    <a:lstStyle/>
                    <a:p>
                      <a:r>
                        <a:rPr lang="en-US" sz="1400" dirty="0"/>
                        <a:t>No codename</a:t>
                      </a:r>
                    </a:p>
                  </a:txBody>
                  <a:tcPr anchor="ctr"/>
                </a:tc>
                <a:tc>
                  <a:txBody>
                    <a:bodyPr/>
                    <a:lstStyle/>
                    <a:p>
                      <a:r>
                        <a:rPr lang="en-US" sz="1400"/>
                        <a:t>1.1</a:t>
                      </a:r>
                    </a:p>
                  </a:txBody>
                  <a:tcPr anchor="ctr"/>
                </a:tc>
                <a:tc>
                  <a:txBody>
                    <a:bodyPr/>
                    <a:lstStyle/>
                    <a:p>
                      <a:r>
                        <a:rPr lang="en-US" sz="1400"/>
                        <a:t>2</a:t>
                      </a:r>
                    </a:p>
                  </a:txBody>
                  <a:tcPr anchor="ctr"/>
                </a:tc>
                <a:tc>
                  <a:txBody>
                    <a:bodyPr/>
                    <a:lstStyle/>
                    <a:p>
                      <a:r>
                        <a:rPr lang="en-US" sz="1400"/>
                        <a:t>February 9, 2009</a:t>
                      </a:r>
                    </a:p>
                  </a:txBody>
                  <a:tcPr anchor="ctr"/>
                </a:tc>
                <a:extLst>
                  <a:ext uri="{0D108BD9-81ED-4DB2-BD59-A6C34878D82A}">
                    <a16:rowId xmlns:a16="http://schemas.microsoft.com/office/drawing/2014/main" val="355551183"/>
                  </a:ext>
                </a:extLst>
              </a:tr>
              <a:tr h="303415">
                <a:tc>
                  <a:txBody>
                    <a:bodyPr/>
                    <a:lstStyle/>
                    <a:p>
                      <a:r>
                        <a:rPr lang="en-US" sz="1400"/>
                        <a:t>Cupcake</a:t>
                      </a:r>
                    </a:p>
                  </a:txBody>
                  <a:tcPr anchor="ctr"/>
                </a:tc>
                <a:tc>
                  <a:txBody>
                    <a:bodyPr/>
                    <a:lstStyle/>
                    <a:p>
                      <a:r>
                        <a:rPr lang="en-US" sz="1400"/>
                        <a:t>1.5</a:t>
                      </a:r>
                    </a:p>
                  </a:txBody>
                  <a:tcPr anchor="ctr"/>
                </a:tc>
                <a:tc>
                  <a:txBody>
                    <a:bodyPr/>
                    <a:lstStyle/>
                    <a:p>
                      <a:r>
                        <a:rPr lang="en-US" sz="1400"/>
                        <a:t>3</a:t>
                      </a:r>
                    </a:p>
                  </a:txBody>
                  <a:tcPr anchor="ctr"/>
                </a:tc>
                <a:tc>
                  <a:txBody>
                    <a:bodyPr/>
                    <a:lstStyle/>
                    <a:p>
                      <a:r>
                        <a:rPr lang="en-US" sz="1400"/>
                        <a:t>April 27, 2009</a:t>
                      </a:r>
                    </a:p>
                  </a:txBody>
                  <a:tcPr anchor="ctr"/>
                </a:tc>
                <a:extLst>
                  <a:ext uri="{0D108BD9-81ED-4DB2-BD59-A6C34878D82A}">
                    <a16:rowId xmlns:a16="http://schemas.microsoft.com/office/drawing/2014/main" val="3434860552"/>
                  </a:ext>
                </a:extLst>
              </a:tr>
              <a:tr h="269965">
                <a:tc>
                  <a:txBody>
                    <a:bodyPr/>
                    <a:lstStyle/>
                    <a:p>
                      <a:r>
                        <a:rPr lang="en-US" sz="1400"/>
                        <a:t>Donut</a:t>
                      </a:r>
                    </a:p>
                  </a:txBody>
                  <a:tcPr anchor="ctr"/>
                </a:tc>
                <a:tc>
                  <a:txBody>
                    <a:bodyPr/>
                    <a:lstStyle/>
                    <a:p>
                      <a:r>
                        <a:rPr lang="en-US" sz="1400"/>
                        <a:t>1.6</a:t>
                      </a:r>
                    </a:p>
                  </a:txBody>
                  <a:tcPr anchor="ctr"/>
                </a:tc>
                <a:tc>
                  <a:txBody>
                    <a:bodyPr/>
                    <a:lstStyle/>
                    <a:p>
                      <a:r>
                        <a:rPr lang="en-US" sz="1400"/>
                        <a:t>4</a:t>
                      </a:r>
                    </a:p>
                  </a:txBody>
                  <a:tcPr anchor="ctr"/>
                </a:tc>
                <a:tc>
                  <a:txBody>
                    <a:bodyPr/>
                    <a:lstStyle/>
                    <a:p>
                      <a:r>
                        <a:rPr lang="en-US" sz="1400"/>
                        <a:t>September 15, 2009</a:t>
                      </a:r>
                    </a:p>
                  </a:txBody>
                  <a:tcPr anchor="ctr"/>
                </a:tc>
                <a:extLst>
                  <a:ext uri="{0D108BD9-81ED-4DB2-BD59-A6C34878D82A}">
                    <a16:rowId xmlns:a16="http://schemas.microsoft.com/office/drawing/2014/main" val="1240948961"/>
                  </a:ext>
                </a:extLst>
              </a:tr>
              <a:tr h="296090">
                <a:tc>
                  <a:txBody>
                    <a:bodyPr/>
                    <a:lstStyle/>
                    <a:p>
                      <a:r>
                        <a:rPr lang="en-US" sz="1400"/>
                        <a:t>Eclair</a:t>
                      </a:r>
                    </a:p>
                  </a:txBody>
                  <a:tcPr anchor="ctr"/>
                </a:tc>
                <a:tc>
                  <a:txBody>
                    <a:bodyPr/>
                    <a:lstStyle/>
                    <a:p>
                      <a:r>
                        <a:rPr lang="en-US" sz="1400"/>
                        <a:t>2.0 - 2.1</a:t>
                      </a:r>
                    </a:p>
                  </a:txBody>
                  <a:tcPr anchor="ctr"/>
                </a:tc>
                <a:tc>
                  <a:txBody>
                    <a:bodyPr/>
                    <a:lstStyle/>
                    <a:p>
                      <a:r>
                        <a:rPr lang="en-US" sz="1400"/>
                        <a:t>5 - 7</a:t>
                      </a:r>
                    </a:p>
                  </a:txBody>
                  <a:tcPr anchor="ctr"/>
                </a:tc>
                <a:tc>
                  <a:txBody>
                    <a:bodyPr/>
                    <a:lstStyle/>
                    <a:p>
                      <a:r>
                        <a:rPr lang="en-US" sz="1400"/>
                        <a:t>October 26, 2009</a:t>
                      </a:r>
                    </a:p>
                  </a:txBody>
                  <a:tcPr anchor="ctr"/>
                </a:tc>
                <a:extLst>
                  <a:ext uri="{0D108BD9-81ED-4DB2-BD59-A6C34878D82A}">
                    <a16:rowId xmlns:a16="http://schemas.microsoft.com/office/drawing/2014/main" val="3707288382"/>
                  </a:ext>
                </a:extLst>
              </a:tr>
              <a:tr h="303415">
                <a:tc>
                  <a:txBody>
                    <a:bodyPr/>
                    <a:lstStyle/>
                    <a:p>
                      <a:r>
                        <a:rPr lang="en-US" sz="1400"/>
                        <a:t>Froyo</a:t>
                      </a:r>
                    </a:p>
                  </a:txBody>
                  <a:tcPr anchor="ctr"/>
                </a:tc>
                <a:tc>
                  <a:txBody>
                    <a:bodyPr/>
                    <a:lstStyle/>
                    <a:p>
                      <a:r>
                        <a:rPr lang="en-US" sz="1400"/>
                        <a:t>2.2 - 2.2.3</a:t>
                      </a:r>
                    </a:p>
                  </a:txBody>
                  <a:tcPr anchor="ctr"/>
                </a:tc>
                <a:tc>
                  <a:txBody>
                    <a:bodyPr/>
                    <a:lstStyle/>
                    <a:p>
                      <a:r>
                        <a:rPr lang="en-US" sz="1400"/>
                        <a:t>8</a:t>
                      </a:r>
                    </a:p>
                  </a:txBody>
                  <a:tcPr anchor="ctr"/>
                </a:tc>
                <a:tc>
                  <a:txBody>
                    <a:bodyPr/>
                    <a:lstStyle/>
                    <a:p>
                      <a:r>
                        <a:rPr lang="en-US" sz="1400"/>
                        <a:t>May 20, 2010</a:t>
                      </a:r>
                    </a:p>
                  </a:txBody>
                  <a:tcPr anchor="ctr"/>
                </a:tc>
                <a:extLst>
                  <a:ext uri="{0D108BD9-81ED-4DB2-BD59-A6C34878D82A}">
                    <a16:rowId xmlns:a16="http://schemas.microsoft.com/office/drawing/2014/main" val="1432297896"/>
                  </a:ext>
                </a:extLst>
              </a:tr>
              <a:tr h="303415">
                <a:tc>
                  <a:txBody>
                    <a:bodyPr/>
                    <a:lstStyle/>
                    <a:p>
                      <a:r>
                        <a:rPr lang="en-US" sz="1400"/>
                        <a:t>Gingerbread</a:t>
                      </a:r>
                    </a:p>
                  </a:txBody>
                  <a:tcPr anchor="ctr"/>
                </a:tc>
                <a:tc>
                  <a:txBody>
                    <a:bodyPr/>
                    <a:lstStyle/>
                    <a:p>
                      <a:r>
                        <a:rPr lang="en-US" sz="1400"/>
                        <a:t>2.3 - 2.3.7</a:t>
                      </a:r>
                    </a:p>
                  </a:txBody>
                  <a:tcPr anchor="ctr"/>
                </a:tc>
                <a:tc>
                  <a:txBody>
                    <a:bodyPr/>
                    <a:lstStyle/>
                    <a:p>
                      <a:r>
                        <a:rPr lang="en-US" sz="1400"/>
                        <a:t>9 - 10</a:t>
                      </a:r>
                    </a:p>
                  </a:txBody>
                  <a:tcPr anchor="ctr"/>
                </a:tc>
                <a:tc>
                  <a:txBody>
                    <a:bodyPr/>
                    <a:lstStyle/>
                    <a:p>
                      <a:r>
                        <a:rPr lang="en-US" sz="1400"/>
                        <a:t>December 6, 2010</a:t>
                      </a:r>
                    </a:p>
                  </a:txBody>
                  <a:tcPr anchor="ctr"/>
                </a:tc>
                <a:extLst>
                  <a:ext uri="{0D108BD9-81ED-4DB2-BD59-A6C34878D82A}">
                    <a16:rowId xmlns:a16="http://schemas.microsoft.com/office/drawing/2014/main" val="3253783436"/>
                  </a:ext>
                </a:extLst>
              </a:tr>
              <a:tr h="303415">
                <a:tc>
                  <a:txBody>
                    <a:bodyPr/>
                    <a:lstStyle/>
                    <a:p>
                      <a:r>
                        <a:rPr lang="en-US" sz="1400"/>
                        <a:t>Honeycomb</a:t>
                      </a:r>
                    </a:p>
                  </a:txBody>
                  <a:tcPr anchor="ctr"/>
                </a:tc>
                <a:tc>
                  <a:txBody>
                    <a:bodyPr/>
                    <a:lstStyle/>
                    <a:p>
                      <a:r>
                        <a:rPr lang="en-US" sz="1400"/>
                        <a:t>3.0 - 3.2.6</a:t>
                      </a:r>
                    </a:p>
                  </a:txBody>
                  <a:tcPr anchor="ctr"/>
                </a:tc>
                <a:tc>
                  <a:txBody>
                    <a:bodyPr/>
                    <a:lstStyle/>
                    <a:p>
                      <a:r>
                        <a:rPr lang="en-US" sz="1400"/>
                        <a:t>11 - 13</a:t>
                      </a:r>
                    </a:p>
                  </a:txBody>
                  <a:tcPr anchor="ctr"/>
                </a:tc>
                <a:tc>
                  <a:txBody>
                    <a:bodyPr/>
                    <a:lstStyle/>
                    <a:p>
                      <a:r>
                        <a:rPr lang="en-US" sz="1400"/>
                        <a:t>February 22, 2011</a:t>
                      </a:r>
                    </a:p>
                  </a:txBody>
                  <a:tcPr anchor="ctr"/>
                </a:tc>
                <a:extLst>
                  <a:ext uri="{0D108BD9-81ED-4DB2-BD59-A6C34878D82A}">
                    <a16:rowId xmlns:a16="http://schemas.microsoft.com/office/drawing/2014/main" val="3942887261"/>
                  </a:ext>
                </a:extLst>
              </a:tr>
              <a:tr h="303415">
                <a:tc>
                  <a:txBody>
                    <a:bodyPr/>
                    <a:lstStyle/>
                    <a:p>
                      <a:r>
                        <a:rPr lang="en-US" sz="1400"/>
                        <a:t>Ice Cream Sandwich</a:t>
                      </a:r>
                    </a:p>
                  </a:txBody>
                  <a:tcPr anchor="ctr"/>
                </a:tc>
                <a:tc>
                  <a:txBody>
                    <a:bodyPr/>
                    <a:lstStyle/>
                    <a:p>
                      <a:r>
                        <a:rPr lang="en-US" sz="1400"/>
                        <a:t>4.0 - 4.0.4</a:t>
                      </a:r>
                    </a:p>
                  </a:txBody>
                  <a:tcPr anchor="ctr"/>
                </a:tc>
                <a:tc>
                  <a:txBody>
                    <a:bodyPr/>
                    <a:lstStyle/>
                    <a:p>
                      <a:r>
                        <a:rPr lang="en-US" sz="1400"/>
                        <a:t>14 - 15</a:t>
                      </a:r>
                    </a:p>
                  </a:txBody>
                  <a:tcPr anchor="ctr"/>
                </a:tc>
                <a:tc>
                  <a:txBody>
                    <a:bodyPr/>
                    <a:lstStyle/>
                    <a:p>
                      <a:r>
                        <a:rPr lang="en-US" sz="1400"/>
                        <a:t>October 18, 2011</a:t>
                      </a:r>
                    </a:p>
                  </a:txBody>
                  <a:tcPr anchor="ctr"/>
                </a:tc>
                <a:extLst>
                  <a:ext uri="{0D108BD9-81ED-4DB2-BD59-A6C34878D82A}">
                    <a16:rowId xmlns:a16="http://schemas.microsoft.com/office/drawing/2014/main" val="3603494461"/>
                  </a:ext>
                </a:extLst>
              </a:tr>
              <a:tr h="303415">
                <a:tc>
                  <a:txBody>
                    <a:bodyPr/>
                    <a:lstStyle/>
                    <a:p>
                      <a:r>
                        <a:rPr lang="en-US" sz="1400"/>
                        <a:t>Jelly Bean</a:t>
                      </a:r>
                    </a:p>
                  </a:txBody>
                  <a:tcPr anchor="ctr"/>
                </a:tc>
                <a:tc>
                  <a:txBody>
                    <a:bodyPr/>
                    <a:lstStyle/>
                    <a:p>
                      <a:r>
                        <a:rPr lang="en-US" sz="1400"/>
                        <a:t>4.1 - 4.3.1</a:t>
                      </a:r>
                    </a:p>
                  </a:txBody>
                  <a:tcPr anchor="ctr"/>
                </a:tc>
                <a:tc>
                  <a:txBody>
                    <a:bodyPr/>
                    <a:lstStyle/>
                    <a:p>
                      <a:r>
                        <a:rPr lang="en-US" sz="1400"/>
                        <a:t>16 - 18</a:t>
                      </a:r>
                    </a:p>
                  </a:txBody>
                  <a:tcPr anchor="ctr"/>
                </a:tc>
                <a:tc>
                  <a:txBody>
                    <a:bodyPr/>
                    <a:lstStyle/>
                    <a:p>
                      <a:r>
                        <a:rPr lang="en-US" sz="1400"/>
                        <a:t>July 9, 2012</a:t>
                      </a:r>
                    </a:p>
                  </a:txBody>
                  <a:tcPr anchor="ctr"/>
                </a:tc>
                <a:extLst>
                  <a:ext uri="{0D108BD9-81ED-4DB2-BD59-A6C34878D82A}">
                    <a16:rowId xmlns:a16="http://schemas.microsoft.com/office/drawing/2014/main" val="1295738872"/>
                  </a:ext>
                </a:extLst>
              </a:tr>
              <a:tr h="303415">
                <a:tc>
                  <a:txBody>
                    <a:bodyPr/>
                    <a:lstStyle/>
                    <a:p>
                      <a:r>
                        <a:rPr lang="en-US" sz="1400"/>
                        <a:t>KitKat</a:t>
                      </a:r>
                    </a:p>
                  </a:txBody>
                  <a:tcPr anchor="ctr"/>
                </a:tc>
                <a:tc>
                  <a:txBody>
                    <a:bodyPr/>
                    <a:lstStyle/>
                    <a:p>
                      <a:r>
                        <a:rPr lang="en-US" sz="1400"/>
                        <a:t>4.4 - 4.4.4</a:t>
                      </a:r>
                    </a:p>
                  </a:txBody>
                  <a:tcPr anchor="ctr"/>
                </a:tc>
                <a:tc>
                  <a:txBody>
                    <a:bodyPr/>
                    <a:lstStyle/>
                    <a:p>
                      <a:r>
                        <a:rPr lang="en-US" sz="1400"/>
                        <a:t>19 - 20</a:t>
                      </a:r>
                    </a:p>
                  </a:txBody>
                  <a:tcPr anchor="ctr"/>
                </a:tc>
                <a:tc>
                  <a:txBody>
                    <a:bodyPr/>
                    <a:lstStyle/>
                    <a:p>
                      <a:r>
                        <a:rPr lang="en-US" sz="1400" dirty="0"/>
                        <a:t>October 31, 2013</a:t>
                      </a:r>
                    </a:p>
                  </a:txBody>
                  <a:tcPr anchor="ctr"/>
                </a:tc>
                <a:extLst>
                  <a:ext uri="{0D108BD9-81ED-4DB2-BD59-A6C34878D82A}">
                    <a16:rowId xmlns:a16="http://schemas.microsoft.com/office/drawing/2014/main" val="1849732912"/>
                  </a:ext>
                </a:extLst>
              </a:tr>
              <a:tr h="303415">
                <a:tc>
                  <a:txBody>
                    <a:bodyPr/>
                    <a:lstStyle/>
                    <a:p>
                      <a:r>
                        <a:rPr lang="en-US" sz="1400"/>
                        <a:t>Lollipop</a:t>
                      </a:r>
                    </a:p>
                  </a:txBody>
                  <a:tcPr anchor="ctr"/>
                </a:tc>
                <a:tc>
                  <a:txBody>
                    <a:bodyPr/>
                    <a:lstStyle/>
                    <a:p>
                      <a:r>
                        <a:rPr lang="en-US" sz="1400"/>
                        <a:t>5.0 - 5.1.1</a:t>
                      </a:r>
                    </a:p>
                  </a:txBody>
                  <a:tcPr anchor="ctr"/>
                </a:tc>
                <a:tc>
                  <a:txBody>
                    <a:bodyPr/>
                    <a:lstStyle/>
                    <a:p>
                      <a:r>
                        <a:rPr lang="en-US" sz="1400"/>
                        <a:t>21- 22</a:t>
                      </a:r>
                    </a:p>
                  </a:txBody>
                  <a:tcPr anchor="ctr"/>
                </a:tc>
                <a:tc>
                  <a:txBody>
                    <a:bodyPr/>
                    <a:lstStyle/>
                    <a:p>
                      <a:r>
                        <a:rPr lang="en-US" sz="1400" dirty="0"/>
                        <a:t>November 12, 2014</a:t>
                      </a:r>
                    </a:p>
                  </a:txBody>
                  <a:tcPr anchor="ctr"/>
                </a:tc>
                <a:extLst>
                  <a:ext uri="{0D108BD9-81ED-4DB2-BD59-A6C34878D82A}">
                    <a16:rowId xmlns:a16="http://schemas.microsoft.com/office/drawing/2014/main" val="2896605737"/>
                  </a:ext>
                </a:extLst>
              </a:tr>
              <a:tr h="303415">
                <a:tc>
                  <a:txBody>
                    <a:bodyPr/>
                    <a:lstStyle/>
                    <a:p>
                      <a:r>
                        <a:rPr lang="en-US" sz="1400"/>
                        <a:t>Marshmallow</a:t>
                      </a:r>
                    </a:p>
                  </a:txBody>
                  <a:tcPr anchor="ctr"/>
                </a:tc>
                <a:tc>
                  <a:txBody>
                    <a:bodyPr/>
                    <a:lstStyle/>
                    <a:p>
                      <a:r>
                        <a:rPr lang="en-US" sz="1400"/>
                        <a:t>6.0 - 6.0.1</a:t>
                      </a:r>
                    </a:p>
                  </a:txBody>
                  <a:tcPr anchor="ctr"/>
                </a:tc>
                <a:tc>
                  <a:txBody>
                    <a:bodyPr/>
                    <a:lstStyle/>
                    <a:p>
                      <a:r>
                        <a:rPr lang="en-US" sz="1400"/>
                        <a:t>23</a:t>
                      </a:r>
                    </a:p>
                  </a:txBody>
                  <a:tcPr anchor="ctr"/>
                </a:tc>
                <a:tc>
                  <a:txBody>
                    <a:bodyPr/>
                    <a:lstStyle/>
                    <a:p>
                      <a:r>
                        <a:rPr lang="en-US" sz="1400"/>
                        <a:t>October 5, 2015</a:t>
                      </a:r>
                    </a:p>
                  </a:txBody>
                  <a:tcPr anchor="ctr"/>
                </a:tc>
                <a:extLst>
                  <a:ext uri="{0D108BD9-81ED-4DB2-BD59-A6C34878D82A}">
                    <a16:rowId xmlns:a16="http://schemas.microsoft.com/office/drawing/2014/main" val="4173140883"/>
                  </a:ext>
                </a:extLst>
              </a:tr>
              <a:tr h="303415">
                <a:tc>
                  <a:txBody>
                    <a:bodyPr/>
                    <a:lstStyle/>
                    <a:p>
                      <a:r>
                        <a:rPr lang="en-US" sz="1400"/>
                        <a:t>Nougat</a:t>
                      </a:r>
                    </a:p>
                  </a:txBody>
                  <a:tcPr anchor="ctr"/>
                </a:tc>
                <a:tc>
                  <a:txBody>
                    <a:bodyPr/>
                    <a:lstStyle/>
                    <a:p>
                      <a:r>
                        <a:rPr lang="en-US" sz="1400"/>
                        <a:t>7.0</a:t>
                      </a:r>
                    </a:p>
                  </a:txBody>
                  <a:tcPr anchor="ctr"/>
                </a:tc>
                <a:tc>
                  <a:txBody>
                    <a:bodyPr/>
                    <a:lstStyle/>
                    <a:p>
                      <a:r>
                        <a:rPr lang="en-US" sz="1400"/>
                        <a:t>24</a:t>
                      </a:r>
                    </a:p>
                  </a:txBody>
                  <a:tcPr anchor="ctr"/>
                </a:tc>
                <a:tc>
                  <a:txBody>
                    <a:bodyPr/>
                    <a:lstStyle/>
                    <a:p>
                      <a:r>
                        <a:rPr lang="en-US" sz="1400"/>
                        <a:t>August 22, 2016</a:t>
                      </a:r>
                    </a:p>
                  </a:txBody>
                  <a:tcPr anchor="ctr"/>
                </a:tc>
                <a:extLst>
                  <a:ext uri="{0D108BD9-81ED-4DB2-BD59-A6C34878D82A}">
                    <a16:rowId xmlns:a16="http://schemas.microsoft.com/office/drawing/2014/main" val="3424547302"/>
                  </a:ext>
                </a:extLst>
              </a:tr>
              <a:tr h="303415">
                <a:tc>
                  <a:txBody>
                    <a:bodyPr/>
                    <a:lstStyle/>
                    <a:p>
                      <a:r>
                        <a:rPr lang="en-US" sz="1400"/>
                        <a:t>Nougat</a:t>
                      </a:r>
                    </a:p>
                  </a:txBody>
                  <a:tcPr anchor="ctr"/>
                </a:tc>
                <a:tc>
                  <a:txBody>
                    <a:bodyPr/>
                    <a:lstStyle/>
                    <a:p>
                      <a:r>
                        <a:rPr lang="en-US" sz="1400"/>
                        <a:t>7.1.0 - 7.1.2</a:t>
                      </a:r>
                    </a:p>
                  </a:txBody>
                  <a:tcPr anchor="ctr"/>
                </a:tc>
                <a:tc>
                  <a:txBody>
                    <a:bodyPr/>
                    <a:lstStyle/>
                    <a:p>
                      <a:r>
                        <a:rPr lang="en-US" sz="1400"/>
                        <a:t>25</a:t>
                      </a:r>
                    </a:p>
                  </a:txBody>
                  <a:tcPr anchor="ctr"/>
                </a:tc>
                <a:tc>
                  <a:txBody>
                    <a:bodyPr/>
                    <a:lstStyle/>
                    <a:p>
                      <a:r>
                        <a:rPr lang="en-US" sz="1400"/>
                        <a:t>October 4, 2016</a:t>
                      </a:r>
                    </a:p>
                  </a:txBody>
                  <a:tcPr anchor="ctr"/>
                </a:tc>
                <a:extLst>
                  <a:ext uri="{0D108BD9-81ED-4DB2-BD59-A6C34878D82A}">
                    <a16:rowId xmlns:a16="http://schemas.microsoft.com/office/drawing/2014/main" val="3815901959"/>
                  </a:ext>
                </a:extLst>
              </a:tr>
              <a:tr h="303415">
                <a:tc>
                  <a:txBody>
                    <a:bodyPr/>
                    <a:lstStyle/>
                    <a:p>
                      <a:r>
                        <a:rPr lang="en-US" sz="1400"/>
                        <a:t>Oreo</a:t>
                      </a:r>
                    </a:p>
                  </a:txBody>
                  <a:tcPr anchor="ctr"/>
                </a:tc>
                <a:tc>
                  <a:txBody>
                    <a:bodyPr/>
                    <a:lstStyle/>
                    <a:p>
                      <a:r>
                        <a:rPr lang="en-US" sz="1400"/>
                        <a:t>8.0</a:t>
                      </a:r>
                    </a:p>
                  </a:txBody>
                  <a:tcPr anchor="ctr"/>
                </a:tc>
                <a:tc>
                  <a:txBody>
                    <a:bodyPr/>
                    <a:lstStyle/>
                    <a:p>
                      <a:r>
                        <a:rPr lang="en-US" sz="1400"/>
                        <a:t>26</a:t>
                      </a:r>
                    </a:p>
                  </a:txBody>
                  <a:tcPr anchor="ctr"/>
                </a:tc>
                <a:tc>
                  <a:txBody>
                    <a:bodyPr/>
                    <a:lstStyle/>
                    <a:p>
                      <a:r>
                        <a:rPr lang="en-US" sz="1400"/>
                        <a:t>August 21, 2017</a:t>
                      </a:r>
                    </a:p>
                  </a:txBody>
                  <a:tcPr anchor="ctr"/>
                </a:tc>
                <a:extLst>
                  <a:ext uri="{0D108BD9-81ED-4DB2-BD59-A6C34878D82A}">
                    <a16:rowId xmlns:a16="http://schemas.microsoft.com/office/drawing/2014/main" val="1267375461"/>
                  </a:ext>
                </a:extLst>
              </a:tr>
              <a:tr h="303415">
                <a:tc>
                  <a:txBody>
                    <a:bodyPr/>
                    <a:lstStyle/>
                    <a:p>
                      <a:r>
                        <a:rPr lang="en-US" sz="1400"/>
                        <a:t>Oreo</a:t>
                      </a:r>
                    </a:p>
                  </a:txBody>
                  <a:tcPr anchor="ctr"/>
                </a:tc>
                <a:tc>
                  <a:txBody>
                    <a:bodyPr/>
                    <a:lstStyle/>
                    <a:p>
                      <a:r>
                        <a:rPr lang="en-US" sz="1400"/>
                        <a:t>8.1</a:t>
                      </a:r>
                    </a:p>
                  </a:txBody>
                  <a:tcPr anchor="ctr"/>
                </a:tc>
                <a:tc>
                  <a:txBody>
                    <a:bodyPr/>
                    <a:lstStyle/>
                    <a:p>
                      <a:r>
                        <a:rPr lang="en-US" sz="1400"/>
                        <a:t>27</a:t>
                      </a:r>
                    </a:p>
                  </a:txBody>
                  <a:tcPr anchor="ctr"/>
                </a:tc>
                <a:tc>
                  <a:txBody>
                    <a:bodyPr/>
                    <a:lstStyle/>
                    <a:p>
                      <a:r>
                        <a:rPr lang="en-US" sz="1400"/>
                        <a:t>December 5, 2017</a:t>
                      </a:r>
                    </a:p>
                  </a:txBody>
                  <a:tcPr anchor="ctr"/>
                </a:tc>
                <a:extLst>
                  <a:ext uri="{0D108BD9-81ED-4DB2-BD59-A6C34878D82A}">
                    <a16:rowId xmlns:a16="http://schemas.microsoft.com/office/drawing/2014/main" val="992929637"/>
                  </a:ext>
                </a:extLst>
              </a:tr>
              <a:tr h="303415">
                <a:tc>
                  <a:txBody>
                    <a:bodyPr/>
                    <a:lstStyle/>
                    <a:p>
                      <a:r>
                        <a:rPr lang="en-US" sz="1400"/>
                        <a:t>Pie</a:t>
                      </a:r>
                    </a:p>
                  </a:txBody>
                  <a:tcPr anchor="ctr"/>
                </a:tc>
                <a:tc>
                  <a:txBody>
                    <a:bodyPr/>
                    <a:lstStyle/>
                    <a:p>
                      <a:r>
                        <a:rPr lang="en-US" sz="1400"/>
                        <a:t>9.0</a:t>
                      </a:r>
                    </a:p>
                  </a:txBody>
                  <a:tcPr anchor="ctr"/>
                </a:tc>
                <a:tc>
                  <a:txBody>
                    <a:bodyPr/>
                    <a:lstStyle/>
                    <a:p>
                      <a:r>
                        <a:rPr lang="en-US" sz="1400"/>
                        <a:t>28</a:t>
                      </a:r>
                    </a:p>
                  </a:txBody>
                  <a:tcPr anchor="ctr"/>
                </a:tc>
                <a:tc>
                  <a:txBody>
                    <a:bodyPr/>
                    <a:lstStyle/>
                    <a:p>
                      <a:r>
                        <a:rPr lang="en-US" sz="1400"/>
                        <a:t>August 6, 2018</a:t>
                      </a:r>
                    </a:p>
                  </a:txBody>
                  <a:tcPr anchor="ctr"/>
                </a:tc>
                <a:extLst>
                  <a:ext uri="{0D108BD9-81ED-4DB2-BD59-A6C34878D82A}">
                    <a16:rowId xmlns:a16="http://schemas.microsoft.com/office/drawing/2014/main" val="4071138435"/>
                  </a:ext>
                </a:extLst>
              </a:tr>
              <a:tr h="303415">
                <a:tc>
                  <a:txBody>
                    <a:bodyPr/>
                    <a:lstStyle/>
                    <a:p>
                      <a:r>
                        <a:rPr lang="en-US" sz="1400"/>
                        <a:t>Android 10</a:t>
                      </a:r>
                    </a:p>
                  </a:txBody>
                  <a:tcPr anchor="ctr"/>
                </a:tc>
                <a:tc>
                  <a:txBody>
                    <a:bodyPr/>
                    <a:lstStyle/>
                    <a:p>
                      <a:r>
                        <a:rPr lang="en-US" sz="1400"/>
                        <a:t>10.0</a:t>
                      </a:r>
                    </a:p>
                  </a:txBody>
                  <a:tcPr anchor="ctr"/>
                </a:tc>
                <a:tc>
                  <a:txBody>
                    <a:bodyPr/>
                    <a:lstStyle/>
                    <a:p>
                      <a:r>
                        <a:rPr lang="en-US" sz="1400"/>
                        <a:t>29</a:t>
                      </a:r>
                    </a:p>
                  </a:txBody>
                  <a:tcPr anchor="ctr"/>
                </a:tc>
                <a:tc>
                  <a:txBody>
                    <a:bodyPr/>
                    <a:lstStyle/>
                    <a:p>
                      <a:r>
                        <a:rPr lang="en-US" sz="1400" dirty="0"/>
                        <a:t>September 3, 2019</a:t>
                      </a:r>
                    </a:p>
                  </a:txBody>
                  <a:tcPr anchor="ctr"/>
                </a:tc>
                <a:extLst>
                  <a:ext uri="{0D108BD9-81ED-4DB2-BD59-A6C34878D82A}">
                    <a16:rowId xmlns:a16="http://schemas.microsoft.com/office/drawing/2014/main" val="3909545305"/>
                  </a:ext>
                </a:extLst>
              </a:tr>
            </a:tbl>
          </a:graphicData>
        </a:graphic>
      </p:graphicFrame>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ackgroundRemoval t="25294" b="79412" l="25676" r="77027"/>
                    </a14:imgEffect>
                  </a14:imgLayer>
                </a14:imgProps>
              </a:ext>
              <a:ext uri="{28A0092B-C50C-407E-A947-70E740481C1C}">
                <a14:useLocalDpi xmlns:a14="http://schemas.microsoft.com/office/drawing/2010/main" val="0"/>
              </a:ext>
            </a:extLst>
          </a:blip>
          <a:stretch>
            <a:fillRect/>
          </a:stretch>
        </p:blipFill>
        <p:spPr>
          <a:xfrm>
            <a:off x="9306029" y="557349"/>
            <a:ext cx="2001536" cy="1149531"/>
          </a:xfrm>
          <a:prstGeom prst="rect">
            <a:avLst/>
          </a:prstGeom>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backgroundRemoval t="9747" b="100000" l="9890" r="89560">
                        <a14:foregroundMark x1="47802" y1="16245" x2="32418" y2="23105"/>
                      </a14:backgroundRemoval>
                    </a14:imgEffect>
                  </a14:imgLayer>
                </a14:imgProps>
              </a:ext>
              <a:ext uri="{28A0092B-C50C-407E-A947-70E740481C1C}">
                <a14:useLocalDpi xmlns:a14="http://schemas.microsoft.com/office/drawing/2010/main" val="0"/>
              </a:ext>
            </a:extLst>
          </a:blip>
          <a:stretch>
            <a:fillRect/>
          </a:stretch>
        </p:blipFill>
        <p:spPr>
          <a:xfrm>
            <a:off x="10185491" y="1924594"/>
            <a:ext cx="1733550" cy="2638425"/>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10642" y="4475932"/>
            <a:ext cx="2197307" cy="2194560"/>
          </a:xfrm>
          <a:prstGeom prst="rect">
            <a:avLst/>
          </a:prstGeom>
        </p:spPr>
      </p:pic>
    </p:spTree>
    <p:extLst>
      <p:ext uri="{BB962C8B-B14F-4D97-AF65-F5344CB8AC3E}">
        <p14:creationId xmlns:p14="http://schemas.microsoft.com/office/powerpoint/2010/main" val="1747582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454" y="113212"/>
            <a:ext cx="6489821" cy="574765"/>
          </a:xfrm>
        </p:spPr>
        <p:txBody>
          <a:bodyPr>
            <a:normAutofit/>
          </a:bodyPr>
          <a:lstStyle/>
          <a:p>
            <a:pPr algn="ctr"/>
            <a:r>
              <a:rPr lang="en-US" sz="2800" dirty="0" smtClean="0">
                <a:solidFill>
                  <a:schemeClr val="tx1">
                    <a:lumMod val="85000"/>
                    <a:lumOff val="15000"/>
                  </a:schemeClr>
                </a:solidFill>
                <a:latin typeface="Times New Roman" panose="02020603050405020304" pitchFamily="18" charset="0"/>
                <a:cs typeface="Times New Roman" panose="02020603050405020304" pitchFamily="18" charset="0"/>
              </a:rPr>
              <a:t>About Android App Development</a:t>
            </a:r>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3825" y="984932"/>
            <a:ext cx="7769981" cy="5694542"/>
          </a:xfrm>
        </p:spPr>
        <p:txBody>
          <a:bodyPr>
            <a:normAutofit/>
          </a:bodyPr>
          <a:lstStyle/>
          <a:p>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Android</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software </a:t>
            </a:r>
            <a:r>
              <a:rPr lang="en-US" sz="2000" b="1" dirty="0">
                <a:latin typeface="Times New Roman" panose="02020603050405020304" pitchFamily="18" charset="0"/>
                <a:cs typeface="Times New Roman" panose="02020603050405020304" pitchFamily="18" charset="0"/>
              </a:rPr>
              <a:t>development</a:t>
            </a:r>
            <a:r>
              <a:rPr lang="en-US" sz="2000" dirty="0">
                <a:latin typeface="Times New Roman" panose="02020603050405020304" pitchFamily="18" charset="0"/>
                <a:cs typeface="Times New Roman" panose="02020603050405020304" pitchFamily="18" charset="0"/>
              </a:rPr>
              <a:t> is the process by which applications are created for devices running the </a:t>
            </a:r>
            <a:r>
              <a:rPr lang="en-US" sz="2000" b="1" dirty="0">
                <a:latin typeface="Times New Roman" panose="02020603050405020304" pitchFamily="18" charset="0"/>
                <a:cs typeface="Times New Roman" panose="02020603050405020304" pitchFamily="18" charset="0"/>
              </a:rPr>
              <a:t>Android</a:t>
            </a:r>
            <a:r>
              <a:rPr lang="en-US" sz="2000" dirty="0">
                <a:latin typeface="Times New Roman" panose="02020603050405020304" pitchFamily="18" charset="0"/>
                <a:cs typeface="Times New Roman" panose="02020603050405020304" pitchFamily="18" charset="0"/>
              </a:rPr>
              <a:t> operating system. Google states that "</a:t>
            </a:r>
            <a:r>
              <a:rPr lang="en-US" sz="2000" b="1" dirty="0">
                <a:latin typeface="Times New Roman" panose="02020603050405020304" pitchFamily="18" charset="0"/>
                <a:cs typeface="Times New Roman" panose="02020603050405020304" pitchFamily="18" charset="0"/>
              </a:rPr>
              <a:t>Android apps</a:t>
            </a:r>
            <a:r>
              <a:rPr lang="en-US" sz="2000" dirty="0">
                <a:latin typeface="Times New Roman" panose="02020603050405020304" pitchFamily="18" charset="0"/>
                <a:cs typeface="Times New Roman" panose="02020603050405020304" pitchFamily="18" charset="0"/>
              </a:rPr>
              <a:t> can be written using Kotlin, Java, and C++ languages" using the </a:t>
            </a:r>
            <a:r>
              <a:rPr lang="en-US" sz="2000" b="1" dirty="0">
                <a:latin typeface="Times New Roman" panose="02020603050405020304" pitchFamily="18" charset="0"/>
                <a:cs typeface="Times New Roman" panose="02020603050405020304" pitchFamily="18" charset="0"/>
              </a:rPr>
              <a:t>Android</a:t>
            </a:r>
            <a:r>
              <a:rPr lang="en-US" sz="2000" dirty="0">
                <a:latin typeface="Times New Roman" panose="02020603050405020304" pitchFamily="18" charset="0"/>
                <a:cs typeface="Times New Roman" panose="02020603050405020304" pitchFamily="18" charset="0"/>
              </a:rPr>
              <a:t> software </a:t>
            </a:r>
            <a:r>
              <a:rPr lang="en-US" sz="2000" b="1" dirty="0">
                <a:latin typeface="Times New Roman" panose="02020603050405020304" pitchFamily="18" charset="0"/>
                <a:cs typeface="Times New Roman" panose="02020603050405020304" pitchFamily="18" charset="0"/>
              </a:rPr>
              <a:t>development</a:t>
            </a:r>
            <a:r>
              <a:rPr lang="en-US" sz="2000" dirty="0">
                <a:latin typeface="Times New Roman" panose="02020603050405020304" pitchFamily="18" charset="0"/>
                <a:cs typeface="Times New Roman" panose="02020603050405020304" pitchFamily="18" charset="0"/>
              </a:rPr>
              <a:t> kit (SDK), while using other languages is also possible</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Enhancements to Android's SDK go hand-in-hand with the overall Android platform development. The SDK also supports older versions of the Android platform in case developers wish to target their applications at older devices. Development tools are downloadable components, so after one has downloaded the latest version and platform, older platforms and tools can also be downloaded for compatibility testing.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2663" y="1593261"/>
            <a:ext cx="3666332" cy="428502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52644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2274" y="60960"/>
            <a:ext cx="6252755" cy="653142"/>
          </a:xfrm>
        </p:spPr>
        <p:txBody>
          <a:bodyPr>
            <a:normAutofit/>
          </a:bodyPr>
          <a:lstStyle/>
          <a:p>
            <a:pPr algn="ctr"/>
            <a:r>
              <a:rPr lang="en-US" dirty="0" smtClean="0">
                <a:solidFill>
                  <a:schemeClr val="bg2">
                    <a:lumMod val="10000"/>
                  </a:schemeClr>
                </a:solidFill>
                <a:latin typeface="Times New Roman" panose="02020603050405020304" pitchFamily="18" charset="0"/>
                <a:cs typeface="Times New Roman" panose="02020603050405020304" pitchFamily="18" charset="0"/>
              </a:rPr>
              <a:t>Introduction to Android Studio</a:t>
            </a:r>
            <a:endParaRPr lang="en-US"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7037" y="1123406"/>
            <a:ext cx="8579877" cy="5434147"/>
          </a:xfrm>
        </p:spPr>
        <p:txBody>
          <a:bodyPr>
            <a:normAutofit fontScale="92500"/>
          </a:bodyPr>
          <a:lstStyle/>
          <a:p>
            <a:pPr>
              <a:lnSpc>
                <a:spcPct val="150000"/>
              </a:lnSpc>
            </a:pPr>
            <a:r>
              <a:rPr lang="en-US" sz="2000" b="1" dirty="0">
                <a:solidFill>
                  <a:schemeClr val="bg2">
                    <a:lumMod val="10000"/>
                  </a:schemeClr>
                </a:solidFill>
                <a:latin typeface="Times New Roman" panose="02020603050405020304" pitchFamily="18" charset="0"/>
                <a:cs typeface="Times New Roman" panose="02020603050405020304" pitchFamily="18" charset="0"/>
              </a:rPr>
              <a:t>Android Studio</a:t>
            </a:r>
            <a:r>
              <a:rPr lang="en-US" sz="2000" dirty="0">
                <a:solidFill>
                  <a:schemeClr val="bg2">
                    <a:lumMod val="10000"/>
                  </a:schemeClr>
                </a:solidFill>
                <a:latin typeface="Times New Roman" panose="02020603050405020304" pitchFamily="18" charset="0"/>
                <a:cs typeface="Times New Roman" panose="02020603050405020304" pitchFamily="18" charset="0"/>
              </a:rPr>
              <a:t> is the official</a:t>
            </a:r>
            <a:r>
              <a:rPr lang="en-US" sz="2000" baseline="30000" dirty="0">
                <a:solidFill>
                  <a:schemeClr val="bg2">
                    <a:lumMod val="10000"/>
                  </a:schemeClr>
                </a:solidFill>
                <a:latin typeface="Times New Roman" panose="02020603050405020304" pitchFamily="18" charset="0"/>
                <a:cs typeface="Times New Roman" panose="02020603050405020304" pitchFamily="18" charset="0"/>
                <a:hlinkClick r:id="rId2"/>
              </a:rPr>
              <a:t>[7]</a:t>
            </a:r>
            <a:r>
              <a:rPr lang="en-US" sz="2000" dirty="0">
                <a:solidFill>
                  <a:schemeClr val="bg2">
                    <a:lumMod val="10000"/>
                  </a:schemeClr>
                </a:solidFill>
                <a:latin typeface="Times New Roman" panose="02020603050405020304" pitchFamily="18" charset="0"/>
                <a:cs typeface="Times New Roman" panose="02020603050405020304" pitchFamily="18" charset="0"/>
              </a:rPr>
              <a:t> </a:t>
            </a:r>
            <a:r>
              <a:rPr lang="en-US" sz="2000" dirty="0">
                <a:solidFill>
                  <a:schemeClr val="bg2">
                    <a:lumMod val="10000"/>
                  </a:schemeClr>
                </a:solidFill>
                <a:latin typeface="Times New Roman" panose="02020603050405020304" pitchFamily="18" charset="0"/>
                <a:cs typeface="Times New Roman" panose="02020603050405020304" pitchFamily="18" charset="0"/>
                <a:hlinkClick r:id="rId3" tooltip="Integrated development environment"/>
              </a:rPr>
              <a:t>integrated development environment</a:t>
            </a:r>
            <a:r>
              <a:rPr lang="en-US" sz="2000" dirty="0">
                <a:solidFill>
                  <a:schemeClr val="bg2">
                    <a:lumMod val="10000"/>
                  </a:schemeClr>
                </a:solidFill>
                <a:latin typeface="Times New Roman" panose="02020603050405020304" pitchFamily="18" charset="0"/>
                <a:cs typeface="Times New Roman" panose="02020603050405020304" pitchFamily="18" charset="0"/>
              </a:rPr>
              <a:t> (IDE) for </a:t>
            </a:r>
            <a:r>
              <a:rPr lang="en-US" sz="2000" dirty="0">
                <a:solidFill>
                  <a:schemeClr val="bg2">
                    <a:lumMod val="10000"/>
                  </a:schemeClr>
                </a:solidFill>
                <a:latin typeface="Times New Roman" panose="02020603050405020304" pitchFamily="18" charset="0"/>
                <a:cs typeface="Times New Roman" panose="02020603050405020304" pitchFamily="18" charset="0"/>
                <a:hlinkClick r:id="rId4" tooltip="Google"/>
              </a:rPr>
              <a:t>Google</a:t>
            </a:r>
            <a:r>
              <a:rPr lang="en-US" sz="2000" dirty="0">
                <a:solidFill>
                  <a:schemeClr val="bg2">
                    <a:lumMod val="10000"/>
                  </a:schemeClr>
                </a:solidFill>
                <a:latin typeface="Times New Roman" panose="02020603050405020304" pitchFamily="18" charset="0"/>
                <a:cs typeface="Times New Roman" panose="02020603050405020304" pitchFamily="18" charset="0"/>
              </a:rPr>
              <a:t>'s </a:t>
            </a:r>
            <a:r>
              <a:rPr lang="en-US" sz="2000" dirty="0">
                <a:solidFill>
                  <a:schemeClr val="bg2">
                    <a:lumMod val="10000"/>
                  </a:schemeClr>
                </a:solidFill>
                <a:latin typeface="Times New Roman" panose="02020603050405020304" pitchFamily="18" charset="0"/>
                <a:cs typeface="Times New Roman" panose="02020603050405020304" pitchFamily="18" charset="0"/>
                <a:hlinkClick r:id="rId5" tooltip="Android (operating system)"/>
              </a:rPr>
              <a:t>Android</a:t>
            </a:r>
            <a:r>
              <a:rPr lang="en-US" sz="2000" dirty="0">
                <a:solidFill>
                  <a:schemeClr val="bg2">
                    <a:lumMod val="10000"/>
                  </a:schemeClr>
                </a:solidFill>
                <a:latin typeface="Times New Roman" panose="02020603050405020304" pitchFamily="18" charset="0"/>
                <a:cs typeface="Times New Roman" panose="02020603050405020304" pitchFamily="18" charset="0"/>
              </a:rPr>
              <a:t> </a:t>
            </a:r>
            <a:r>
              <a:rPr lang="en-US" sz="2000" dirty="0">
                <a:solidFill>
                  <a:schemeClr val="bg2">
                    <a:lumMod val="10000"/>
                  </a:schemeClr>
                </a:solidFill>
                <a:latin typeface="Times New Roman" panose="02020603050405020304" pitchFamily="18" charset="0"/>
                <a:cs typeface="Times New Roman" panose="02020603050405020304" pitchFamily="18" charset="0"/>
                <a:hlinkClick r:id="rId6" tooltip="Operating system"/>
              </a:rPr>
              <a:t>operating system</a:t>
            </a:r>
            <a:r>
              <a:rPr lang="en-US" sz="2000" dirty="0">
                <a:solidFill>
                  <a:schemeClr val="bg2">
                    <a:lumMod val="10000"/>
                  </a:schemeClr>
                </a:solidFill>
                <a:latin typeface="Times New Roman" panose="02020603050405020304" pitchFamily="18" charset="0"/>
                <a:cs typeface="Times New Roman" panose="02020603050405020304" pitchFamily="18" charset="0"/>
              </a:rPr>
              <a:t>, built on </a:t>
            </a:r>
            <a:r>
              <a:rPr lang="en-US" sz="2000" dirty="0">
                <a:solidFill>
                  <a:schemeClr val="bg2">
                    <a:lumMod val="10000"/>
                  </a:schemeClr>
                </a:solidFill>
                <a:latin typeface="Times New Roman" panose="02020603050405020304" pitchFamily="18" charset="0"/>
                <a:cs typeface="Times New Roman" panose="02020603050405020304" pitchFamily="18" charset="0"/>
                <a:hlinkClick r:id="rId7" tooltip="JetBrains"/>
              </a:rPr>
              <a:t>JetBrains</a:t>
            </a:r>
            <a:r>
              <a:rPr lang="en-US" sz="2000" dirty="0">
                <a:solidFill>
                  <a:schemeClr val="bg2">
                    <a:lumMod val="10000"/>
                  </a:schemeClr>
                </a:solidFill>
                <a:latin typeface="Times New Roman" panose="02020603050405020304" pitchFamily="18" charset="0"/>
                <a:cs typeface="Times New Roman" panose="02020603050405020304" pitchFamily="18" charset="0"/>
              </a:rPr>
              <a:t>' </a:t>
            </a:r>
            <a:r>
              <a:rPr lang="en-US" sz="2000" dirty="0">
                <a:solidFill>
                  <a:schemeClr val="bg2">
                    <a:lumMod val="10000"/>
                  </a:schemeClr>
                </a:solidFill>
                <a:latin typeface="Times New Roman" panose="02020603050405020304" pitchFamily="18" charset="0"/>
                <a:cs typeface="Times New Roman" panose="02020603050405020304" pitchFamily="18" charset="0"/>
                <a:hlinkClick r:id="rId8" tooltip="IntelliJ IDEA"/>
              </a:rPr>
              <a:t>IntelliJ IDEA</a:t>
            </a:r>
            <a:r>
              <a:rPr lang="en-US" sz="2000" dirty="0">
                <a:solidFill>
                  <a:schemeClr val="bg2">
                    <a:lumMod val="10000"/>
                  </a:schemeClr>
                </a:solidFill>
                <a:latin typeface="Times New Roman" panose="02020603050405020304" pitchFamily="18" charset="0"/>
                <a:cs typeface="Times New Roman" panose="02020603050405020304" pitchFamily="18" charset="0"/>
              </a:rPr>
              <a:t> software and designed specifically for </a:t>
            </a:r>
            <a:r>
              <a:rPr lang="en-US" sz="2000" dirty="0">
                <a:solidFill>
                  <a:schemeClr val="bg2">
                    <a:lumMod val="10000"/>
                  </a:schemeClr>
                </a:solidFill>
                <a:latin typeface="Times New Roman" panose="02020603050405020304" pitchFamily="18" charset="0"/>
                <a:cs typeface="Times New Roman" panose="02020603050405020304" pitchFamily="18" charset="0"/>
                <a:hlinkClick r:id="rId9" tooltip="Android software development"/>
              </a:rPr>
              <a:t>Android development</a:t>
            </a:r>
            <a:r>
              <a:rPr lang="en-US" sz="2000" dirty="0" smtClean="0">
                <a:solidFill>
                  <a:schemeClr val="bg2">
                    <a:lumMod val="10000"/>
                  </a:schemeClr>
                </a:solidFill>
                <a:latin typeface="Times New Roman" panose="02020603050405020304" pitchFamily="18" charset="0"/>
                <a:cs typeface="Times New Roman" panose="02020603050405020304" pitchFamily="18" charset="0"/>
              </a:rPr>
              <a:t>.</a:t>
            </a:r>
            <a:r>
              <a:rPr lang="en-US" sz="2000" baseline="30000" dirty="0" smtClean="0">
                <a:solidFill>
                  <a:schemeClr val="bg2">
                    <a:lumMod val="10000"/>
                  </a:schemeClr>
                </a:solidFill>
                <a:latin typeface="Times New Roman" panose="02020603050405020304" pitchFamily="18" charset="0"/>
                <a:cs typeface="Times New Roman" panose="02020603050405020304" pitchFamily="18" charset="0"/>
              </a:rPr>
              <a:t> </a:t>
            </a:r>
            <a:r>
              <a:rPr lang="en-US" sz="2000" dirty="0" smtClean="0">
                <a:solidFill>
                  <a:schemeClr val="bg2">
                    <a:lumMod val="10000"/>
                  </a:schemeClr>
                </a:solidFill>
                <a:latin typeface="Times New Roman" panose="02020603050405020304" pitchFamily="18" charset="0"/>
                <a:cs typeface="Times New Roman" panose="02020603050405020304" pitchFamily="18" charset="0"/>
              </a:rPr>
              <a:t>It </a:t>
            </a:r>
            <a:r>
              <a:rPr lang="en-US" sz="2000" dirty="0">
                <a:solidFill>
                  <a:schemeClr val="bg2">
                    <a:lumMod val="10000"/>
                  </a:schemeClr>
                </a:solidFill>
                <a:latin typeface="Times New Roman" panose="02020603050405020304" pitchFamily="18" charset="0"/>
                <a:cs typeface="Times New Roman" panose="02020603050405020304" pitchFamily="18" charset="0"/>
              </a:rPr>
              <a:t>is available for download on </a:t>
            </a:r>
            <a:r>
              <a:rPr lang="en-US" sz="2000" dirty="0">
                <a:solidFill>
                  <a:schemeClr val="bg2">
                    <a:lumMod val="10000"/>
                  </a:schemeClr>
                </a:solidFill>
                <a:latin typeface="Times New Roman" panose="02020603050405020304" pitchFamily="18" charset="0"/>
                <a:cs typeface="Times New Roman" panose="02020603050405020304" pitchFamily="18" charset="0"/>
                <a:hlinkClick r:id="rId10" tooltip="Windows"/>
              </a:rPr>
              <a:t>Windows</a:t>
            </a:r>
            <a:r>
              <a:rPr lang="en-US" sz="2000" dirty="0">
                <a:solidFill>
                  <a:schemeClr val="bg2">
                    <a:lumMod val="10000"/>
                  </a:schemeClr>
                </a:solidFill>
                <a:latin typeface="Times New Roman" panose="02020603050405020304" pitchFamily="18" charset="0"/>
                <a:cs typeface="Times New Roman" panose="02020603050405020304" pitchFamily="18" charset="0"/>
              </a:rPr>
              <a:t>, </a:t>
            </a:r>
            <a:r>
              <a:rPr lang="en-US" sz="2000" dirty="0">
                <a:solidFill>
                  <a:schemeClr val="bg2">
                    <a:lumMod val="10000"/>
                  </a:schemeClr>
                </a:solidFill>
                <a:latin typeface="Times New Roman" panose="02020603050405020304" pitchFamily="18" charset="0"/>
                <a:cs typeface="Times New Roman" panose="02020603050405020304" pitchFamily="18" charset="0"/>
                <a:hlinkClick r:id="rId11" tooltip="MacOS"/>
              </a:rPr>
              <a:t>macOS</a:t>
            </a:r>
            <a:r>
              <a:rPr lang="en-US" sz="2000" dirty="0">
                <a:solidFill>
                  <a:schemeClr val="bg2">
                    <a:lumMod val="10000"/>
                  </a:schemeClr>
                </a:solidFill>
                <a:latin typeface="Times New Roman" panose="02020603050405020304" pitchFamily="18" charset="0"/>
                <a:cs typeface="Times New Roman" panose="02020603050405020304" pitchFamily="18" charset="0"/>
              </a:rPr>
              <a:t> and </a:t>
            </a:r>
            <a:r>
              <a:rPr lang="en-US" sz="2000" dirty="0">
                <a:solidFill>
                  <a:schemeClr val="bg2">
                    <a:lumMod val="10000"/>
                  </a:schemeClr>
                </a:solidFill>
                <a:latin typeface="Times New Roman" panose="02020603050405020304" pitchFamily="18" charset="0"/>
                <a:cs typeface="Times New Roman" panose="02020603050405020304" pitchFamily="18" charset="0"/>
                <a:hlinkClick r:id="rId12" tooltip="Linux"/>
              </a:rPr>
              <a:t>Linux</a:t>
            </a:r>
            <a:r>
              <a:rPr lang="en-US" sz="2000" dirty="0">
                <a:solidFill>
                  <a:schemeClr val="bg2">
                    <a:lumMod val="10000"/>
                  </a:schemeClr>
                </a:solidFill>
                <a:latin typeface="Times New Roman" panose="02020603050405020304" pitchFamily="18" charset="0"/>
                <a:cs typeface="Times New Roman" panose="02020603050405020304" pitchFamily="18" charset="0"/>
              </a:rPr>
              <a:t> based operating systems or as a subscription-based service in </a:t>
            </a:r>
            <a:r>
              <a:rPr lang="en-US" sz="2000" dirty="0" smtClean="0">
                <a:solidFill>
                  <a:schemeClr val="bg2">
                    <a:lumMod val="10000"/>
                  </a:schemeClr>
                </a:solidFill>
                <a:latin typeface="Times New Roman" panose="02020603050405020304" pitchFamily="18" charset="0"/>
                <a:cs typeface="Times New Roman" panose="02020603050405020304" pitchFamily="18" charset="0"/>
              </a:rPr>
              <a:t>2020. </a:t>
            </a:r>
            <a:r>
              <a:rPr lang="en-US" sz="2000" dirty="0">
                <a:solidFill>
                  <a:schemeClr val="bg2">
                    <a:lumMod val="10000"/>
                  </a:schemeClr>
                </a:solidFill>
                <a:latin typeface="Times New Roman" panose="02020603050405020304" pitchFamily="18" charset="0"/>
                <a:cs typeface="Times New Roman" panose="02020603050405020304" pitchFamily="18" charset="0"/>
              </a:rPr>
              <a:t>It is a replacement for the </a:t>
            </a:r>
            <a:r>
              <a:rPr lang="en-US" sz="2000" dirty="0">
                <a:solidFill>
                  <a:schemeClr val="bg2">
                    <a:lumMod val="10000"/>
                  </a:schemeClr>
                </a:solidFill>
                <a:latin typeface="Times New Roman" panose="02020603050405020304" pitchFamily="18" charset="0"/>
                <a:cs typeface="Times New Roman" panose="02020603050405020304" pitchFamily="18" charset="0"/>
                <a:hlinkClick r:id="rId13" tooltip="Eclipse (software)"/>
              </a:rPr>
              <a:t>Eclipse Android Development Tools</a:t>
            </a:r>
            <a:r>
              <a:rPr lang="en-US" sz="2000" dirty="0">
                <a:solidFill>
                  <a:schemeClr val="bg2">
                    <a:lumMod val="10000"/>
                  </a:schemeClr>
                </a:solidFill>
                <a:latin typeface="Times New Roman" panose="02020603050405020304" pitchFamily="18" charset="0"/>
                <a:cs typeface="Times New Roman" panose="02020603050405020304" pitchFamily="18" charset="0"/>
              </a:rPr>
              <a:t> (E-ADT) as the primary IDE for native Android application development. </a:t>
            </a:r>
            <a:endParaRPr lang="en-US" sz="2000" dirty="0" smtClean="0">
              <a:solidFill>
                <a:schemeClr val="bg2">
                  <a:lumMod val="10000"/>
                </a:schemeClr>
              </a:solidFill>
              <a:latin typeface="Times New Roman" panose="02020603050405020304" pitchFamily="18" charset="0"/>
              <a:cs typeface="Times New Roman" panose="02020603050405020304" pitchFamily="18" charset="0"/>
            </a:endParaRPr>
          </a:p>
          <a:p>
            <a:pPr>
              <a:lnSpc>
                <a:spcPct val="150000"/>
              </a:lnSpc>
            </a:pP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Android </a:t>
            </a:r>
            <a:r>
              <a:rPr lang="en-US" sz="2000" dirty="0">
                <a:latin typeface="Times New Roman" panose="02020603050405020304" pitchFamily="18" charset="0"/>
                <a:cs typeface="Times New Roman" panose="02020603050405020304" pitchFamily="18" charset="0"/>
              </a:rPr>
              <a:t>Studio was announced on May 16, 2013 at the </a:t>
            </a:r>
            <a:r>
              <a:rPr lang="en-US" sz="2000" dirty="0">
                <a:latin typeface="Times New Roman" panose="02020603050405020304" pitchFamily="18" charset="0"/>
                <a:cs typeface="Times New Roman" panose="02020603050405020304" pitchFamily="18" charset="0"/>
                <a:hlinkClick r:id="rId14" tooltip="Google I/O"/>
              </a:rPr>
              <a:t>Google I/O</a:t>
            </a:r>
            <a:r>
              <a:rPr lang="en-US" sz="2000" dirty="0">
                <a:latin typeface="Times New Roman" panose="02020603050405020304" pitchFamily="18" charset="0"/>
                <a:cs typeface="Times New Roman" panose="02020603050405020304" pitchFamily="18" charset="0"/>
              </a:rPr>
              <a:t> conference. It was in early access preview stage starting from version 0.1 in May 2013, then entered beta stage starting from version 0.8 which was released in June 2014</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first stable build was released in December 2014, starting from version 1.0</a:t>
            </a:r>
            <a:endParaRPr lang="en-US" sz="2000"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970645" y="2326004"/>
            <a:ext cx="3028950" cy="1514475"/>
          </a:xfrm>
          <a:prstGeom prst="rect">
            <a:avLst/>
          </a:prstGeom>
        </p:spPr>
      </p:pic>
    </p:spTree>
    <p:extLst>
      <p:ext uri="{BB962C8B-B14F-4D97-AF65-F5344CB8AC3E}">
        <p14:creationId xmlns:p14="http://schemas.microsoft.com/office/powerpoint/2010/main" val="18263861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6534" y="113212"/>
            <a:ext cx="6663992" cy="757646"/>
          </a:xfrm>
        </p:spPr>
        <p:txBody>
          <a:bodyPr/>
          <a:lstStyle/>
          <a:p>
            <a:pPr algn="ctr"/>
            <a:r>
              <a:rPr lang="en-US" dirty="0" smtClean="0">
                <a:solidFill>
                  <a:schemeClr val="bg2">
                    <a:lumMod val="25000"/>
                  </a:schemeClr>
                </a:solidFill>
                <a:latin typeface="Times New Roman" panose="02020603050405020304" pitchFamily="18" charset="0"/>
                <a:cs typeface="Times New Roman" panose="02020603050405020304" pitchFamily="18" charset="0"/>
              </a:rPr>
              <a:t>Features of Android studio</a:t>
            </a:r>
            <a:endParaRPr lang="en-US"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2534" y="975362"/>
            <a:ext cx="7534849" cy="5094512"/>
          </a:xfrm>
        </p:spPr>
        <p:txBody>
          <a:bodyPr>
            <a:noAutofit/>
          </a:bodyPr>
          <a:lstStyle/>
          <a:p>
            <a:r>
              <a:rPr lang="en-US" dirty="0" smtClean="0">
                <a:latin typeface="Times New Roman" panose="02020603050405020304" pitchFamily="18" charset="0"/>
                <a:cs typeface="Times New Roman" panose="02020603050405020304" pitchFamily="18" charset="0"/>
                <a:hlinkClick r:id="rId2" tooltip="Gradle"/>
              </a:rPr>
              <a:t>Gradle</a:t>
            </a:r>
            <a:r>
              <a:rPr lang="en-US" dirty="0" smtClean="0">
                <a:latin typeface="Times New Roman" panose="02020603050405020304" pitchFamily="18" charset="0"/>
                <a:cs typeface="Times New Roman" panose="02020603050405020304" pitchFamily="18" charset="0"/>
              </a:rPr>
              <a:t>-based </a:t>
            </a:r>
            <a:r>
              <a:rPr lang="en-US" dirty="0">
                <a:latin typeface="Times New Roman" panose="02020603050405020304" pitchFamily="18" charset="0"/>
                <a:cs typeface="Times New Roman" panose="02020603050405020304" pitchFamily="18" charset="0"/>
              </a:rPr>
              <a:t>build </a:t>
            </a:r>
            <a:r>
              <a:rPr lang="en-US" dirty="0" smtClean="0">
                <a:latin typeface="Times New Roman" panose="02020603050405020304" pitchFamily="18" charset="0"/>
                <a:cs typeface="Times New Roman" panose="02020603050405020304" pitchFamily="18" charset="0"/>
              </a:rPr>
              <a:t>support.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Android-specific </a:t>
            </a:r>
            <a:r>
              <a:rPr lang="en-US" dirty="0">
                <a:latin typeface="Times New Roman" panose="02020603050405020304" pitchFamily="18" charset="0"/>
                <a:cs typeface="Times New Roman" panose="02020603050405020304" pitchFamily="18" charset="0"/>
                <a:hlinkClick r:id="rId3" tooltip="Code refactoring"/>
              </a:rPr>
              <a:t>refactoring</a:t>
            </a:r>
            <a:r>
              <a:rPr lang="en-US" dirty="0">
                <a:latin typeface="Times New Roman" panose="02020603050405020304" pitchFamily="18" charset="0"/>
                <a:cs typeface="Times New Roman" panose="02020603050405020304" pitchFamily="18" charset="0"/>
              </a:rPr>
              <a:t> and quick </a:t>
            </a:r>
            <a:r>
              <a:rPr lang="en-US" dirty="0" smtClean="0">
                <a:latin typeface="Times New Roman" panose="02020603050405020304" pitchFamily="18" charset="0"/>
                <a:cs typeface="Times New Roman" panose="02020603050405020304" pitchFamily="18" charset="0"/>
              </a:rPr>
              <a:t>fixes.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4" tooltip="Lint (software)"/>
              </a:rPr>
              <a:t>Lint</a:t>
            </a:r>
            <a:r>
              <a:rPr lang="en-US" dirty="0">
                <a:latin typeface="Times New Roman" panose="02020603050405020304" pitchFamily="18" charset="0"/>
                <a:cs typeface="Times New Roman" panose="02020603050405020304" pitchFamily="18" charset="0"/>
              </a:rPr>
              <a:t> tools to catch performance, usability, version compatibility and other </a:t>
            </a:r>
            <a:r>
              <a:rPr lang="en-US" dirty="0" smtClean="0">
                <a:latin typeface="Times New Roman" panose="02020603050405020304" pitchFamily="18" charset="0"/>
                <a:cs typeface="Times New Roman" panose="02020603050405020304" pitchFamily="18" charset="0"/>
              </a:rPr>
              <a:t>problems.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5" tooltip="ProGuard (software)"/>
              </a:rPr>
              <a:t>ProGuard</a:t>
            </a:r>
            <a:r>
              <a:rPr lang="en-US" dirty="0">
                <a:latin typeface="Times New Roman" panose="02020603050405020304" pitchFamily="18" charset="0"/>
                <a:cs typeface="Times New Roman" panose="02020603050405020304" pitchFamily="18" charset="0"/>
              </a:rPr>
              <a:t> integration and app-signing </a:t>
            </a:r>
            <a:r>
              <a:rPr lang="en-US" dirty="0" smtClean="0">
                <a:latin typeface="Times New Roman" panose="02020603050405020304" pitchFamily="18" charset="0"/>
                <a:cs typeface="Times New Roman" panose="02020603050405020304" pitchFamily="18" charset="0"/>
              </a:rPr>
              <a:t>capabilities.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Template-based wizards to create common Android designs and </a:t>
            </a:r>
            <a:r>
              <a:rPr lang="en-US" dirty="0" smtClean="0">
                <a:latin typeface="Times New Roman" panose="02020603050405020304" pitchFamily="18" charset="0"/>
                <a:cs typeface="Times New Roman" panose="02020603050405020304" pitchFamily="18" charset="0"/>
              </a:rPr>
              <a:t>components.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rich </a:t>
            </a:r>
            <a:r>
              <a:rPr lang="en-US" dirty="0">
                <a:latin typeface="Times New Roman" panose="02020603050405020304" pitchFamily="18" charset="0"/>
                <a:cs typeface="Times New Roman" panose="02020603050405020304" pitchFamily="18" charset="0"/>
                <a:hlinkClick r:id="rId6" tooltip="Graphical user interface builder"/>
              </a:rPr>
              <a:t>layout editor</a:t>
            </a:r>
            <a:r>
              <a:rPr lang="en-US" dirty="0">
                <a:latin typeface="Times New Roman" panose="02020603050405020304" pitchFamily="18" charset="0"/>
                <a:cs typeface="Times New Roman" panose="02020603050405020304" pitchFamily="18" charset="0"/>
              </a:rPr>
              <a:t> that allows users to drag-and-drop UI components, option to </a:t>
            </a:r>
            <a:r>
              <a:rPr lang="en-US" dirty="0">
                <a:latin typeface="Times New Roman" panose="02020603050405020304" pitchFamily="18" charset="0"/>
                <a:cs typeface="Times New Roman" panose="02020603050405020304" pitchFamily="18" charset="0"/>
                <a:hlinkClick r:id="rId7" tooltip="WYSIWYG"/>
              </a:rPr>
              <a:t>preview layouts</a:t>
            </a:r>
            <a:r>
              <a:rPr lang="en-US" dirty="0">
                <a:latin typeface="Times New Roman" panose="02020603050405020304" pitchFamily="18" charset="0"/>
                <a:cs typeface="Times New Roman" panose="02020603050405020304" pitchFamily="18" charset="0"/>
              </a:rPr>
              <a:t> on multiple screen </a:t>
            </a:r>
            <a:r>
              <a:rPr lang="en-US" dirty="0" smtClean="0">
                <a:latin typeface="Times New Roman" panose="02020603050405020304" pitchFamily="18" charset="0"/>
                <a:cs typeface="Times New Roman" panose="02020603050405020304" pitchFamily="18" charset="0"/>
              </a:rPr>
              <a:t>configurations.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Support for building </a:t>
            </a:r>
            <a:r>
              <a:rPr lang="en-US" dirty="0">
                <a:latin typeface="Times New Roman" panose="02020603050405020304" pitchFamily="18" charset="0"/>
                <a:cs typeface="Times New Roman" panose="02020603050405020304" pitchFamily="18" charset="0"/>
                <a:hlinkClick r:id="rId8" tooltip="Android Wear"/>
              </a:rPr>
              <a:t>Android Wear</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apps.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Built-in support for Google Cloud Platform, enabling integration with Firebase Cloud Messaging (Earlier 'Google Cloud Messaging') and Google App </a:t>
            </a:r>
            <a:r>
              <a:rPr lang="en-US" dirty="0" smtClean="0">
                <a:latin typeface="Times New Roman" panose="02020603050405020304" pitchFamily="18" charset="0"/>
                <a:cs typeface="Times New Roman" panose="02020603050405020304" pitchFamily="18" charset="0"/>
              </a:rPr>
              <a:t>Engine.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Android Virtual Device (Emulator) to run and debug apps in the Android studio.</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9683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4266" y="60960"/>
            <a:ext cx="5862803" cy="600891"/>
          </a:xfrm>
        </p:spPr>
        <p:txBody>
          <a:bodyPr>
            <a:normAutofit fontScale="90000"/>
          </a:bodyPr>
          <a:lstStyle/>
          <a:p>
            <a:pPr algn="r"/>
            <a:r>
              <a:rPr lang="en-US" b="1" dirty="0" smtClean="0">
                <a:solidFill>
                  <a:schemeClr val="bg2">
                    <a:lumMod val="10000"/>
                  </a:schemeClr>
                </a:solidFill>
                <a:latin typeface="Times New Roman" panose="02020603050405020304" pitchFamily="18" charset="0"/>
                <a:cs typeface="Times New Roman" panose="02020603050405020304" pitchFamily="18" charset="0"/>
              </a:rPr>
              <a:t>Advanced Android Features</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7383" y="740229"/>
            <a:ext cx="11129554" cy="5826034"/>
          </a:xfrm>
        </p:spPr>
        <p:txBody>
          <a:bodyPr/>
          <a:lstStyle/>
          <a:p>
            <a:r>
              <a:rPr lang="en-US" sz="2800" b="1" dirty="0" smtClean="0"/>
              <a:t>List View:</a:t>
            </a:r>
          </a:p>
          <a:p>
            <a:pPr marL="0" indent="0">
              <a:lnSpc>
                <a:spcPct val="150000"/>
              </a:lnSpc>
              <a:buNone/>
            </a:pPr>
            <a:r>
              <a:rPr lang="en-US" b="1" dirty="0" smtClean="0"/>
              <a:t>      </a:t>
            </a:r>
            <a:r>
              <a:rPr lang="en-US" sz="2000" b="1" dirty="0" smtClean="0">
                <a:latin typeface="Times New Roman" panose="02020603050405020304" pitchFamily="18" charset="0"/>
                <a:cs typeface="Times New Roman" panose="02020603050405020304" pitchFamily="18" charset="0"/>
              </a:rPr>
              <a:t>Android </a:t>
            </a:r>
            <a:r>
              <a:rPr lang="en-US" sz="2000" b="1" dirty="0">
                <a:latin typeface="Times New Roman" panose="02020603050405020304" pitchFamily="18" charset="0"/>
                <a:cs typeface="Times New Roman" panose="02020603050405020304" pitchFamily="18" charset="0"/>
              </a:rPr>
              <a:t>ListView</a:t>
            </a:r>
            <a:r>
              <a:rPr lang="en-US" sz="2000" dirty="0">
                <a:latin typeface="Times New Roman" panose="02020603050405020304" pitchFamily="18" charset="0"/>
                <a:cs typeface="Times New Roman" panose="02020603050405020304" pitchFamily="18" charset="0"/>
              </a:rPr>
              <a:t> is a </a:t>
            </a:r>
            <a:r>
              <a:rPr lang="en-US" sz="2000" b="1" dirty="0">
                <a:latin typeface="Times New Roman" panose="02020603050405020304" pitchFamily="18" charset="0"/>
                <a:cs typeface="Times New Roman" panose="02020603050405020304" pitchFamily="18" charset="0"/>
              </a:rPr>
              <a:t>view</a:t>
            </a:r>
            <a:r>
              <a:rPr lang="en-US" sz="2000" dirty="0">
                <a:latin typeface="Times New Roman" panose="02020603050405020304" pitchFamily="18" charset="0"/>
                <a:cs typeface="Times New Roman" panose="02020603050405020304" pitchFamily="18" charset="0"/>
              </a:rPr>
              <a:t> which groups several items and display them in </a:t>
            </a:r>
            <a:r>
              <a:rPr lang="en-US" sz="2000" dirty="0" smtClean="0">
                <a:latin typeface="Times New Roman" panose="02020603050405020304" pitchFamily="18" charset="0"/>
                <a:cs typeface="Times New Roman" panose="02020603050405020304" pitchFamily="18" charset="0"/>
              </a:rPr>
              <a:t>vertical scrollable </a:t>
            </a:r>
            <a:r>
              <a:rPr lang="en-US" sz="2000" b="1" dirty="0" smtClean="0">
                <a:latin typeface="Times New Roman" panose="02020603050405020304" pitchFamily="18" charset="0"/>
                <a:cs typeface="Times New Roman" panose="02020603050405020304" pitchFamily="18" charset="0"/>
              </a:rPr>
              <a:t>list</a:t>
            </a:r>
            <a:r>
              <a:rPr lang="en-US" sz="2000" dirty="0" smtClean="0">
                <a:latin typeface="Times New Roman" panose="02020603050405020304" pitchFamily="18" charset="0"/>
                <a:cs typeface="Times New Roman" panose="02020603050405020304" pitchFamily="18" charset="0"/>
              </a:rPr>
              <a:t>.</a:t>
            </a:r>
          </a:p>
          <a:p>
            <a:pPr marL="0" indent="0">
              <a:lnSpc>
                <a:spcPct val="150000"/>
              </a:lnSpc>
              <a:buNone/>
            </a:pPr>
            <a:r>
              <a:rPr lang="en-US" sz="2000" dirty="0" smtClean="0">
                <a:latin typeface="Times New Roman" panose="02020603050405020304" pitchFamily="18" charset="0"/>
                <a:cs typeface="Times New Roman" panose="02020603050405020304" pitchFamily="18" charset="0"/>
              </a:rPr>
              <a:t>       The </a:t>
            </a:r>
            <a:r>
              <a:rPr lang="en-US" sz="2000" b="1" dirty="0" smtClean="0">
                <a:latin typeface="Times New Roman" panose="02020603050405020304" pitchFamily="18" charset="0"/>
                <a:cs typeface="Times New Roman" panose="02020603050405020304" pitchFamily="18" charset="0"/>
              </a:rPr>
              <a:t>list</a:t>
            </a:r>
            <a:r>
              <a:rPr lang="en-US" sz="2000" dirty="0" smtClean="0">
                <a:latin typeface="Times New Roman" panose="02020603050405020304" pitchFamily="18" charset="0"/>
                <a:cs typeface="Times New Roman" panose="02020603050405020304" pitchFamily="18" charset="0"/>
              </a:rPr>
              <a:t> items are automatically inserted to the </a:t>
            </a:r>
            <a:r>
              <a:rPr lang="en-US" sz="2000" b="1" dirty="0" smtClean="0">
                <a:latin typeface="Times New Roman" panose="02020603050405020304" pitchFamily="18" charset="0"/>
                <a:cs typeface="Times New Roman" panose="02020603050405020304" pitchFamily="18" charset="0"/>
              </a:rPr>
              <a:t>list</a:t>
            </a:r>
            <a:r>
              <a:rPr lang="en-US" sz="2000" dirty="0" smtClean="0">
                <a:latin typeface="Times New Roman" panose="02020603050405020304" pitchFamily="18" charset="0"/>
                <a:cs typeface="Times New Roman" panose="02020603050405020304" pitchFamily="18" charset="0"/>
              </a:rPr>
              <a:t> using an Adapter that pulls content from a source  such as an array or database</a:t>
            </a:r>
            <a:r>
              <a:rPr lang="en-US" sz="2000" dirty="0" smtClean="0"/>
              <a:t>.</a:t>
            </a:r>
            <a:endParaRPr lang="en-US" sz="2000" b="1"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880" y="2499360"/>
            <a:ext cx="3048000" cy="4145281"/>
          </a:xfrm>
          <a:prstGeom prst="rect">
            <a:avLst/>
          </a:prstGeom>
        </p:spPr>
      </p:pic>
    </p:spTree>
    <p:extLst>
      <p:ext uri="{BB962C8B-B14F-4D97-AF65-F5344CB8AC3E}">
        <p14:creationId xmlns:p14="http://schemas.microsoft.com/office/powerpoint/2010/main" val="3375774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9049" y="87086"/>
            <a:ext cx="6019557" cy="470263"/>
          </a:xfrm>
        </p:spPr>
        <p:txBody>
          <a:bodyPr>
            <a:normAutofit fontScale="90000"/>
          </a:bodyPr>
          <a:lstStyle/>
          <a:p>
            <a:r>
              <a:rPr lang="en-US" sz="2800" b="1" dirty="0" smtClean="0">
                <a:solidFill>
                  <a:schemeClr val="tx1">
                    <a:lumMod val="85000"/>
                    <a:lumOff val="15000"/>
                  </a:schemeClr>
                </a:solidFill>
                <a:latin typeface="Times New Roman" panose="02020603050405020304" pitchFamily="18" charset="0"/>
                <a:cs typeface="Times New Roman" panose="02020603050405020304" pitchFamily="18" charset="0"/>
              </a:rPr>
              <a:t>How to construct an app in list view</a:t>
            </a:r>
            <a:endParaRPr lang="en-US" sz="28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1905" y="1104675"/>
            <a:ext cx="9320106" cy="5929674"/>
          </a:xfrm>
        </p:spPr>
        <p:txBody>
          <a:bodyPr/>
          <a:lstStyle/>
          <a:p>
            <a:r>
              <a:rPr lang="en-US" dirty="0" smtClean="0">
                <a:latin typeface="Times New Roman" panose="02020603050405020304" pitchFamily="18" charset="0"/>
                <a:cs typeface="Times New Roman" panose="02020603050405020304" pitchFamily="18" charset="0"/>
              </a:rPr>
              <a:t>Following is a small app view developed by me using Android Studio.</a:t>
            </a:r>
          </a:p>
          <a:p>
            <a:pPr marL="0" indent="0">
              <a:buNone/>
            </a:pPr>
            <a:r>
              <a:rPr lang="en-US" dirty="0" smtClean="0">
                <a:latin typeface="Times New Roman" panose="02020603050405020304" pitchFamily="18" charset="0"/>
                <a:cs typeface="Times New Roman" panose="02020603050405020304" pitchFamily="18" charset="0"/>
              </a:rPr>
              <a:t>     I will show u the code for the following program and the emulator view of the output.</a:t>
            </a:r>
          </a:p>
          <a:p>
            <a:pPr marL="0" indent="0">
              <a:buNone/>
            </a:pPr>
            <a:endParaRPr lang="en-US" dirty="0"/>
          </a:p>
          <a:p>
            <a:pPr marL="0" indent="0">
              <a:buNone/>
            </a:pPr>
            <a:r>
              <a:rPr lang="en-US" sz="1200" dirty="0" smtClean="0">
                <a:latin typeface="Times New Roman" panose="02020603050405020304" pitchFamily="18" charset="0"/>
                <a:cs typeface="Times New Roman" panose="02020603050405020304" pitchFamily="18" charset="0"/>
              </a:rPr>
              <a:t>Code for the Following App:</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smtClean="0">
              <a:latin typeface="Times New Roman" panose="02020603050405020304" pitchFamily="18" charset="0"/>
              <a:cs typeface="Times New Roman" panose="02020603050405020304" pitchFamily="18" charset="0"/>
            </a:endParaRPr>
          </a:p>
          <a:p>
            <a:pPr marL="0" indent="0">
              <a:buNone/>
            </a:pPr>
            <a:endParaRPr lang="en-US" sz="1200" dirty="0" smtClean="0">
              <a:latin typeface="Times New Roman" panose="02020603050405020304" pitchFamily="18" charset="0"/>
              <a:cs typeface="Times New Roman" panose="02020603050405020304" pitchFamily="18" charset="0"/>
            </a:endParaRPr>
          </a:p>
          <a:p>
            <a:pPr marL="0" indent="0">
              <a:buNone/>
            </a:pPr>
            <a:endParaRPr lang="en-US" dirty="0" smtClean="0"/>
          </a:p>
        </p:txBody>
      </p:sp>
      <p:sp>
        <p:nvSpPr>
          <p:cNvPr id="5" name="Rectangle 2"/>
          <p:cNvSpPr>
            <a:spLocks noChangeArrowheads="1"/>
          </p:cNvSpPr>
          <p:nvPr/>
        </p:nvSpPr>
        <p:spPr bwMode="auto">
          <a:xfrm>
            <a:off x="660884" y="2693287"/>
            <a:ext cx="5234819" cy="40780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80"/>
                </a:solidFill>
                <a:effectLst/>
                <a:latin typeface="Consolas" panose="020B0609020204030204" pitchFamily="49" charset="0"/>
              </a:rPr>
              <a:t>package </a:t>
            </a:r>
            <a:r>
              <a:rPr kumimoji="0" lang="en-US" altLang="en-US" sz="1000" b="0" i="0" u="none" strike="noStrike" cap="none" normalizeH="0" baseline="0" dirty="0" smtClean="0">
                <a:ln>
                  <a:noFill/>
                </a:ln>
                <a:solidFill>
                  <a:srgbClr val="000000"/>
                </a:solidFill>
                <a:effectLst/>
                <a:latin typeface="Consolas" panose="020B0609020204030204" pitchFamily="49" charset="0"/>
              </a:rPr>
              <a:t>com.example.myapplication1</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import androidx.appcompat.app.AppCompatActivity</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import android.os.Bundle</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1" i="0" u="none" strike="noStrike" cap="none" normalizeH="0" baseline="0" dirty="0" smtClean="0">
                <a:ln>
                  <a:noFill/>
                </a:ln>
                <a:solidFill>
                  <a:srgbClr val="000080"/>
                </a:solidFill>
                <a:effectLst/>
                <a:latin typeface="Consolas" panose="020B0609020204030204" pitchFamily="49" charset="0"/>
              </a:rPr>
              <a:t>class </a:t>
            </a:r>
            <a:r>
              <a:rPr kumimoji="0" lang="en-US" altLang="en-US" sz="1000" b="0" i="0" u="none" strike="noStrike" cap="none" normalizeH="0" baseline="0" dirty="0" smtClean="0">
                <a:ln>
                  <a:noFill/>
                </a:ln>
                <a:solidFill>
                  <a:srgbClr val="000000"/>
                </a:solidFill>
                <a:effectLst/>
                <a:latin typeface="Consolas" panose="020B0609020204030204" pitchFamily="49" charset="0"/>
              </a:rPr>
              <a:t>MainActivity : AppCompatActivity() {</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@override </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protected void  onCreate(Bundle savedInstanceState) {</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a:t>
            </a:r>
            <a:r>
              <a:rPr kumimoji="0" lang="en-US" altLang="en-US" sz="1000" b="1" i="0" u="none" strike="noStrike" cap="none" normalizeH="0" baseline="0" dirty="0" smtClean="0">
                <a:ln>
                  <a:noFill/>
                </a:ln>
                <a:solidFill>
                  <a:srgbClr val="000080"/>
                </a:solidFill>
                <a:effectLst/>
                <a:latin typeface="Consolas" panose="020B0609020204030204" pitchFamily="49" charset="0"/>
              </a:rPr>
              <a:t>super</a:t>
            </a:r>
            <a:r>
              <a:rPr kumimoji="0" lang="en-US" altLang="en-US" sz="1000" b="0" i="0" u="none" strike="noStrike" cap="none" normalizeH="0" baseline="0" dirty="0" smtClean="0">
                <a:ln>
                  <a:noFill/>
                </a:ln>
                <a:solidFill>
                  <a:srgbClr val="000000"/>
                </a:solidFill>
                <a:effectLst/>
                <a:latin typeface="Consolas" panose="020B0609020204030204" pitchFamily="49" charset="0"/>
              </a:rPr>
              <a:t>.onCreate(savedInstanceState)</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setContentView(</a:t>
            </a:r>
            <a:r>
              <a:rPr kumimoji="0" lang="en-US" altLang="en-US" sz="1000" b="0" i="0" u="none" strike="noStrike" cap="none" normalizeH="0" baseline="0" dirty="0" err="1" smtClean="0">
                <a:ln>
                  <a:noFill/>
                </a:ln>
                <a:solidFill>
                  <a:srgbClr val="000000"/>
                </a:solidFill>
                <a:effectLst/>
                <a:latin typeface="Consolas" panose="020B0609020204030204" pitchFamily="49" charset="0"/>
              </a:rPr>
              <a:t>R.layout.activity_main</a:t>
            </a:r>
            <a:r>
              <a:rPr kumimoji="0" lang="en-US" altLang="en-US" sz="1000" b="0" i="0" u="none" strike="noStrike" cap="none" normalizeH="0" baseline="0" dirty="0" smtClean="0">
                <a:ln>
                  <a:noFill/>
                </a:ln>
                <a:solidFill>
                  <a:srgbClr val="000000"/>
                </a:solidFill>
                <a:effectLst/>
                <a:latin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ListView myListView = findViewById(</a:t>
            </a:r>
            <a:r>
              <a:rPr kumimoji="0" lang="en-US" altLang="en-US" sz="1000" b="0" i="0" u="none" strike="noStrike" cap="none" normalizeH="0" baseline="0" dirty="0" err="1" smtClean="0">
                <a:ln>
                  <a:noFill/>
                </a:ln>
                <a:solidFill>
                  <a:srgbClr val="000000"/>
                </a:solidFill>
                <a:effectLst/>
                <a:latin typeface="Consolas" panose="020B0609020204030204" pitchFamily="49" charset="0"/>
              </a:rPr>
              <a:t>R.id.myListView</a:t>
            </a:r>
            <a:r>
              <a:rPr kumimoji="0" lang="en-US" altLang="en-US" sz="1000" b="0" i="0" u="none" strike="noStrike" cap="none" normalizeH="0" baseline="0" dirty="0" smtClean="0">
                <a:ln>
                  <a:noFill/>
                </a:ln>
                <a:solidFill>
                  <a:srgbClr val="000000"/>
                </a:solidFill>
                <a:effectLst/>
                <a:latin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ArrayList&lt;String&gt; myFamily = new ArrayList&lt;String&gt;();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a:t>
            </a:r>
            <a:r>
              <a:rPr kumimoji="0" lang="en-US" altLang="en-US" sz="1000" b="0" i="0" u="none" strike="noStrike" cap="none" normalizeH="0" dirty="0" smtClean="0">
                <a:ln>
                  <a:noFill/>
                </a:ln>
                <a:solidFill>
                  <a:srgbClr val="000000"/>
                </a:solidFill>
                <a:effectLst/>
                <a:latin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rPr>
              <a:t>ArrayAdapter&lt;String&gt; arrayAdapter = new ArrayAdapter&lt;String&gt;( context: </a:t>
            </a:r>
            <a:r>
              <a:rPr kumimoji="0" lang="en-US" altLang="en-US" sz="1000" b="1" i="0" u="none" strike="noStrike" cap="none" normalizeH="0" baseline="0" dirty="0" smtClean="0">
                <a:ln>
                  <a:noFill/>
                </a:ln>
                <a:solidFill>
                  <a:srgbClr val="000080"/>
                </a:solidFill>
                <a:effectLst/>
                <a:latin typeface="Consolas" panose="020B0609020204030204" pitchFamily="49" charset="0"/>
              </a:rPr>
              <a:t>this</a:t>
            </a:r>
            <a:r>
              <a:rPr kumimoji="0" lang="en-US" altLang="en-US" sz="1000" b="0" i="0" u="none" strike="noStrike" cap="none" normalizeH="0" baseline="0" dirty="0" smtClean="0">
                <a:ln>
                  <a:noFill/>
                </a:ln>
                <a:solidFill>
                  <a:srgbClr val="000000"/>
                </a:solidFill>
                <a:effectLst/>
                <a:latin typeface="Consolas" panose="020B0609020204030204" pitchFamily="49" charset="0"/>
              </a:rPr>
              <a:t>, android.R.layout.simple_list_item_1, myFamily);</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myListView.setAdapter(arrayAdapter);</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smtClean="0">
                <a:ln>
                  <a:noFill/>
                </a:ln>
                <a:solidFill>
                  <a:srgbClr val="000000"/>
                </a:solidFill>
                <a:effectLst/>
                <a:latin typeface="Consolas" panose="020B0609020204030204" pitchFamily="49" charset="0"/>
              </a:rPr>
              <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192817" y="4672891"/>
            <a:ext cx="693228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nsolas" panose="020B0609020204030204" pitchFamily="49" charset="0"/>
              </a:rPr>
              <a:t>myFamily.add(</a:t>
            </a:r>
            <a:r>
              <a:rPr kumimoji="0" lang="en-US" altLang="en-US" sz="900" b="1" i="0" u="none" strike="noStrike" cap="none" normalizeH="0" baseline="0" dirty="0" smtClean="0">
                <a:ln>
                  <a:noFill/>
                </a:ln>
                <a:solidFill>
                  <a:srgbClr val="008000"/>
                </a:solidFill>
                <a:effectLst/>
                <a:latin typeface="Consolas" panose="020B0609020204030204" pitchFamily="49" charset="0"/>
              </a:rPr>
              <a:t>"Vishal"</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myFamily.add(</a:t>
            </a:r>
            <a:r>
              <a:rPr kumimoji="0" lang="en-US" altLang="en-US" sz="900" b="1" i="0" u="none" strike="noStrike" cap="none" normalizeH="0" baseline="0" dirty="0" smtClean="0">
                <a:ln>
                  <a:noFill/>
                </a:ln>
                <a:solidFill>
                  <a:srgbClr val="008000"/>
                </a:solidFill>
                <a:effectLst/>
                <a:latin typeface="Consolas" panose="020B0609020204030204" pitchFamily="49" charset="0"/>
              </a:rPr>
              <a:t>"Harshit"</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myFamily.add(</a:t>
            </a:r>
            <a:r>
              <a:rPr kumimoji="0" lang="en-US" altLang="en-US" sz="900" b="1" i="0" u="none" strike="noStrike" cap="none" normalizeH="0" baseline="0" dirty="0" smtClean="0">
                <a:ln>
                  <a:noFill/>
                </a:ln>
                <a:solidFill>
                  <a:srgbClr val="008000"/>
                </a:solidFill>
                <a:effectLst/>
                <a:latin typeface="Consolas" panose="020B0609020204030204" pitchFamily="49" charset="0"/>
              </a:rPr>
              <a:t>“Ayush"</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myFamily.add(</a:t>
            </a:r>
            <a:r>
              <a:rPr kumimoji="0" lang="en-US" altLang="en-US" sz="900" b="1" i="0" u="none" strike="noStrike" cap="none" normalizeH="0" baseline="0" dirty="0" smtClean="0">
                <a:ln>
                  <a:noFill/>
                </a:ln>
                <a:solidFill>
                  <a:srgbClr val="008000"/>
                </a:solidFill>
                <a:effectLst/>
                <a:latin typeface="Consolas" panose="020B0609020204030204" pitchFamily="49" charset="0"/>
              </a:rPr>
              <a:t>"Vansh"</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8520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2624</TotalTime>
  <Words>1863</Words>
  <Application>Microsoft Office PowerPoint</Application>
  <PresentationFormat>Widescreen</PresentationFormat>
  <Paragraphs>224</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Consolas</vt:lpstr>
      <vt:lpstr>Times New Roman</vt:lpstr>
      <vt:lpstr>Trebuchet MS</vt:lpstr>
      <vt:lpstr>Wingdings</vt:lpstr>
      <vt:lpstr>Wingdings 3</vt:lpstr>
      <vt:lpstr>Facet</vt:lpstr>
      <vt:lpstr>PowerPoint Presentation</vt:lpstr>
      <vt:lpstr>Contents:</vt:lpstr>
      <vt:lpstr>What is Android ?</vt:lpstr>
      <vt:lpstr>Versions of Android </vt:lpstr>
      <vt:lpstr>About Android App Development</vt:lpstr>
      <vt:lpstr>Introduction to Android Studio</vt:lpstr>
      <vt:lpstr>Features of Android studio</vt:lpstr>
      <vt:lpstr>Advanced Android Features</vt:lpstr>
      <vt:lpstr>How to construct an app in list view</vt:lpstr>
      <vt:lpstr>PowerPoint Presentation</vt:lpstr>
      <vt:lpstr>Bluetooth App</vt:lpstr>
      <vt:lpstr>Creating Bluetooth App</vt:lpstr>
      <vt:lpstr>PowerPoint Presentation</vt:lpstr>
      <vt:lpstr>PowerPoint Presentation</vt:lpstr>
      <vt:lpstr>PowerPoint Presentation</vt:lpstr>
      <vt:lpstr>PowerPoint Presentation</vt:lpstr>
      <vt:lpstr>Different Apps Created</vt:lpstr>
      <vt:lpstr>PowerPoint Presentation</vt:lpstr>
      <vt:lpstr>Twitter Clown:</vt:lpstr>
      <vt:lpstr>PowerPoint Presentation</vt:lpstr>
      <vt:lpstr>About ARcore</vt:lpstr>
      <vt:lpstr>About App Marketing</vt:lpstr>
      <vt:lpstr>Setting A Website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Workshop</dc:creator>
  <cp:lastModifiedBy>Mr Workshop</cp:lastModifiedBy>
  <cp:revision>56</cp:revision>
  <dcterms:created xsi:type="dcterms:W3CDTF">2020-08-19T18:41:50Z</dcterms:created>
  <dcterms:modified xsi:type="dcterms:W3CDTF">2020-08-23T07:32:52Z</dcterms:modified>
</cp:coreProperties>
</file>