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99" r:id="rId2"/>
    <p:sldId id="298" r:id="rId3"/>
    <p:sldId id="257" r:id="rId4"/>
    <p:sldId id="258" r:id="rId5"/>
    <p:sldId id="297" r:id="rId6"/>
    <p:sldId id="296" r:id="rId7"/>
    <p:sldId id="283" r:id="rId8"/>
    <p:sldId id="269" r:id="rId9"/>
    <p:sldId id="290" r:id="rId10"/>
    <p:sldId id="305" r:id="rId11"/>
    <p:sldId id="306" r:id="rId12"/>
    <p:sldId id="291" r:id="rId13"/>
    <p:sldId id="310" r:id="rId14"/>
    <p:sldId id="309" r:id="rId15"/>
    <p:sldId id="302" r:id="rId16"/>
    <p:sldId id="303" r:id="rId17"/>
    <p:sldId id="304" r:id="rId18"/>
    <p:sldId id="308" r:id="rId19"/>
    <p:sldId id="285" r:id="rId20"/>
  </p:sldIdLst>
  <p:sldSz cx="4610100" cy="3460750"/>
  <p:notesSz cx="4610100" cy="3460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0000"/>
    <a:srgbClr val="5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291" autoAdjust="0"/>
  </p:normalViewPr>
  <p:slideViewPr>
    <p:cSldViewPr>
      <p:cViewPr varScale="1">
        <p:scale>
          <a:sx n="155" d="100"/>
          <a:sy n="155" d="100"/>
        </p:scale>
        <p:origin x="1574"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CC37C775-7A1A-448E-BF6E-529062A38F02}" type="datetimeFigureOut">
              <a:rPr lang="en-IN" smtClean="0"/>
              <a:t>21-04-2025</a:t>
            </a:fld>
            <a:endParaRPr lang="en-IN"/>
          </a:p>
        </p:txBody>
      </p:sp>
      <p:sp>
        <p:nvSpPr>
          <p:cNvPr id="4" name="Slide Image Placeholder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C370E31F-4B25-457B-8B8A-66AA66628F24}" type="slidenum">
              <a:rPr lang="en-IN" smtClean="0"/>
              <a:t>‹#›</a:t>
            </a:fld>
            <a:endParaRPr lang="en-IN"/>
          </a:p>
        </p:txBody>
      </p:sp>
    </p:spTree>
    <p:extLst>
      <p:ext uri="{BB962C8B-B14F-4D97-AF65-F5344CB8AC3E}">
        <p14:creationId xmlns:p14="http://schemas.microsoft.com/office/powerpoint/2010/main" val="2291485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3827AF-F5C9-0E65-3E81-7E38FCF0CE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D1F9E6-1169-8742-A430-770C2219DF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8D3179-A4D4-10E1-F049-7B9958A2A89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FDFB2F4-DE06-A37B-CCCE-9638DD938823}"/>
              </a:ext>
            </a:extLst>
          </p:cNvPr>
          <p:cNvSpPr>
            <a:spLocks noGrp="1"/>
          </p:cNvSpPr>
          <p:nvPr>
            <p:ph type="sldNum" sz="quarter" idx="5"/>
          </p:nvPr>
        </p:nvSpPr>
        <p:spPr/>
        <p:txBody>
          <a:bodyPr/>
          <a:lstStyle/>
          <a:p>
            <a:fld id="{C370E31F-4B25-457B-8B8A-66AA66628F24}" type="slidenum">
              <a:rPr lang="en-IN" smtClean="0"/>
              <a:t>1</a:t>
            </a:fld>
            <a:endParaRPr lang="en-IN"/>
          </a:p>
        </p:txBody>
      </p:sp>
    </p:spTree>
    <p:extLst>
      <p:ext uri="{BB962C8B-B14F-4D97-AF65-F5344CB8AC3E}">
        <p14:creationId xmlns:p14="http://schemas.microsoft.com/office/powerpoint/2010/main" val="3288095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70E31F-4B25-457B-8B8A-66AA66628F24}" type="slidenum">
              <a:rPr lang="en-IN" smtClean="0"/>
              <a:t>11</a:t>
            </a:fld>
            <a:endParaRPr lang="en-IN"/>
          </a:p>
        </p:txBody>
      </p:sp>
    </p:spTree>
    <p:extLst>
      <p:ext uri="{BB962C8B-B14F-4D97-AF65-F5344CB8AC3E}">
        <p14:creationId xmlns:p14="http://schemas.microsoft.com/office/powerpoint/2010/main" val="2262671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C30A8D-3C44-59CE-40D8-CC31764FD2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7BE38D-B1DB-DA9D-87DD-F85F989ED7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A3A576-F32E-E4D0-8957-26102911BF38}"/>
              </a:ext>
            </a:extLst>
          </p:cNvPr>
          <p:cNvSpPr>
            <a:spLocks noGrp="1"/>
          </p:cNvSpPr>
          <p:nvPr>
            <p:ph type="body" idx="1"/>
          </p:nvPr>
        </p:nvSpPr>
        <p:spPr/>
        <p:txBody>
          <a:bodyPr/>
          <a:lstStyle/>
          <a:p>
            <a:r>
              <a:rPr lang="en-US" b="1" dirty="0"/>
              <a:t>To develop a virtual study environment</a:t>
            </a:r>
            <a:r>
              <a:rPr lang="en-US" dirty="0"/>
              <a:t> that enables structured study sessions and minimizes distractions through time-based controls.</a:t>
            </a:r>
          </a:p>
          <a:p>
            <a:r>
              <a:rPr lang="en-US" b="1" dirty="0"/>
              <a:t>To integrate an AI-powered chatbot</a:t>
            </a:r>
            <a:r>
              <a:rPr lang="en-US" dirty="0"/>
              <a:t> that provides real-time academic support, including answering queries, summarizing content, and generating quizzes.</a:t>
            </a:r>
          </a:p>
          <a:p>
            <a:r>
              <a:rPr lang="en-US" b="1" dirty="0"/>
              <a:t>To design a personalized study assistant module</a:t>
            </a:r>
            <a:r>
              <a:rPr lang="en-US" dirty="0"/>
              <a:t> that manages reminders, tracks progress, and provides tailored feedback based on user activity.</a:t>
            </a:r>
          </a:p>
          <a:p>
            <a:r>
              <a:rPr lang="en-US" b="1"/>
              <a:t>To implement an intelligent focus control mechanism</a:t>
            </a:r>
            <a:r>
              <a:rPr lang="en-US"/>
              <a:t> that monitors user activity and redirects them to designated study platforms after scheduled breaks.</a:t>
            </a:r>
          </a:p>
          <a:p>
            <a:endParaRPr lang="en-IN" dirty="0"/>
          </a:p>
        </p:txBody>
      </p:sp>
      <p:sp>
        <p:nvSpPr>
          <p:cNvPr id="4" name="Slide Number Placeholder 3">
            <a:extLst>
              <a:ext uri="{FF2B5EF4-FFF2-40B4-BE49-F238E27FC236}">
                <a16:creationId xmlns:a16="http://schemas.microsoft.com/office/drawing/2014/main" id="{286B1B5C-1E4A-FD17-FF0E-0E2DA101265B}"/>
              </a:ext>
            </a:extLst>
          </p:cNvPr>
          <p:cNvSpPr>
            <a:spLocks noGrp="1"/>
          </p:cNvSpPr>
          <p:nvPr>
            <p:ph type="sldNum" sz="quarter" idx="5"/>
          </p:nvPr>
        </p:nvSpPr>
        <p:spPr/>
        <p:txBody>
          <a:bodyPr/>
          <a:lstStyle/>
          <a:p>
            <a:fld id="{C370E31F-4B25-457B-8B8A-66AA66628F24}" type="slidenum">
              <a:rPr lang="en-IN" smtClean="0"/>
              <a:t>12</a:t>
            </a:fld>
            <a:endParaRPr lang="en-IN"/>
          </a:p>
        </p:txBody>
      </p:sp>
    </p:spTree>
    <p:extLst>
      <p:ext uri="{BB962C8B-B14F-4D97-AF65-F5344CB8AC3E}">
        <p14:creationId xmlns:p14="http://schemas.microsoft.com/office/powerpoint/2010/main" val="20143520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130AE-2335-E68E-A69D-EE5CF050BC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74E568-DEB0-FE3E-6049-2AFA43E709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D40131-2373-CA02-DDBE-66508AA3D5E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A69F123-5288-AB18-289B-B9288F585962}"/>
              </a:ext>
            </a:extLst>
          </p:cNvPr>
          <p:cNvSpPr>
            <a:spLocks noGrp="1"/>
          </p:cNvSpPr>
          <p:nvPr>
            <p:ph type="sldNum" sz="quarter" idx="5"/>
          </p:nvPr>
        </p:nvSpPr>
        <p:spPr/>
        <p:txBody>
          <a:bodyPr/>
          <a:lstStyle/>
          <a:p>
            <a:fld id="{C370E31F-4B25-457B-8B8A-66AA66628F24}" type="slidenum">
              <a:rPr lang="en-IN" smtClean="0"/>
              <a:t>13</a:t>
            </a:fld>
            <a:endParaRPr lang="en-IN"/>
          </a:p>
        </p:txBody>
      </p:sp>
    </p:spTree>
    <p:extLst>
      <p:ext uri="{BB962C8B-B14F-4D97-AF65-F5344CB8AC3E}">
        <p14:creationId xmlns:p14="http://schemas.microsoft.com/office/powerpoint/2010/main" val="2498771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4F2418-B9FF-F341-CC44-366BD61714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2C5141-1C8B-CB86-352C-B10CB2D424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B2E99F-BA57-32BB-208F-B0F8CAC233D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E175B19-921F-49DF-2064-13605EA59653}"/>
              </a:ext>
            </a:extLst>
          </p:cNvPr>
          <p:cNvSpPr>
            <a:spLocks noGrp="1"/>
          </p:cNvSpPr>
          <p:nvPr>
            <p:ph type="sldNum" sz="quarter" idx="5"/>
          </p:nvPr>
        </p:nvSpPr>
        <p:spPr/>
        <p:txBody>
          <a:bodyPr/>
          <a:lstStyle/>
          <a:p>
            <a:fld id="{C370E31F-4B25-457B-8B8A-66AA66628F24}" type="slidenum">
              <a:rPr lang="en-IN" smtClean="0"/>
              <a:t>14</a:t>
            </a:fld>
            <a:endParaRPr lang="en-IN"/>
          </a:p>
        </p:txBody>
      </p:sp>
    </p:spTree>
    <p:extLst>
      <p:ext uri="{BB962C8B-B14F-4D97-AF65-F5344CB8AC3E}">
        <p14:creationId xmlns:p14="http://schemas.microsoft.com/office/powerpoint/2010/main" val="3308479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08FD00-FFD6-FF21-AD6C-561B8B529B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048588-3304-B89E-8294-2924938F22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761B52-AC0A-EA42-C973-A27C6500657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A0098DB-898A-F89A-82BB-BB83A5F13E47}"/>
              </a:ext>
            </a:extLst>
          </p:cNvPr>
          <p:cNvSpPr>
            <a:spLocks noGrp="1"/>
          </p:cNvSpPr>
          <p:nvPr>
            <p:ph type="sldNum" sz="quarter" idx="5"/>
          </p:nvPr>
        </p:nvSpPr>
        <p:spPr/>
        <p:txBody>
          <a:bodyPr/>
          <a:lstStyle/>
          <a:p>
            <a:fld id="{C370E31F-4B25-457B-8B8A-66AA66628F24}" type="slidenum">
              <a:rPr lang="en-IN" smtClean="0"/>
              <a:t>15</a:t>
            </a:fld>
            <a:endParaRPr lang="en-IN"/>
          </a:p>
        </p:txBody>
      </p:sp>
    </p:spTree>
    <p:extLst>
      <p:ext uri="{BB962C8B-B14F-4D97-AF65-F5344CB8AC3E}">
        <p14:creationId xmlns:p14="http://schemas.microsoft.com/office/powerpoint/2010/main" val="2772028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40FCC6-5C09-E2DB-4372-064CCBCEA2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CB3D1F-0C91-0FD1-1A97-DC19ED9BF5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C459EE-6F6C-1F6B-FDFD-AE176A77573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F50CE11-A549-9556-86B0-B5463E5DC83E}"/>
              </a:ext>
            </a:extLst>
          </p:cNvPr>
          <p:cNvSpPr>
            <a:spLocks noGrp="1"/>
          </p:cNvSpPr>
          <p:nvPr>
            <p:ph type="sldNum" sz="quarter" idx="5"/>
          </p:nvPr>
        </p:nvSpPr>
        <p:spPr/>
        <p:txBody>
          <a:bodyPr/>
          <a:lstStyle/>
          <a:p>
            <a:fld id="{C370E31F-4B25-457B-8B8A-66AA66628F24}" type="slidenum">
              <a:rPr lang="en-IN" smtClean="0"/>
              <a:t>16</a:t>
            </a:fld>
            <a:endParaRPr lang="en-IN"/>
          </a:p>
        </p:txBody>
      </p:sp>
    </p:spTree>
    <p:extLst>
      <p:ext uri="{BB962C8B-B14F-4D97-AF65-F5344CB8AC3E}">
        <p14:creationId xmlns:p14="http://schemas.microsoft.com/office/powerpoint/2010/main" val="2355692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A88856-2F6C-72A8-B82E-739B70F49B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A233C8-9D58-0376-EC5C-DE5D9613AB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D938CF-F3D1-FAC4-E955-51DD6E9143E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F9D2B7E-8CA3-690D-8B04-AB038FEECD20}"/>
              </a:ext>
            </a:extLst>
          </p:cNvPr>
          <p:cNvSpPr>
            <a:spLocks noGrp="1"/>
          </p:cNvSpPr>
          <p:nvPr>
            <p:ph type="sldNum" sz="quarter" idx="5"/>
          </p:nvPr>
        </p:nvSpPr>
        <p:spPr/>
        <p:txBody>
          <a:bodyPr/>
          <a:lstStyle/>
          <a:p>
            <a:fld id="{C370E31F-4B25-457B-8B8A-66AA66628F24}" type="slidenum">
              <a:rPr lang="en-IN" smtClean="0"/>
              <a:t>17</a:t>
            </a:fld>
            <a:endParaRPr lang="en-IN"/>
          </a:p>
        </p:txBody>
      </p:sp>
    </p:spTree>
    <p:extLst>
      <p:ext uri="{BB962C8B-B14F-4D97-AF65-F5344CB8AC3E}">
        <p14:creationId xmlns:p14="http://schemas.microsoft.com/office/powerpoint/2010/main" val="4190376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B076CD-9240-A9B1-8E3E-5BD3B22FBB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7865B3-C2E7-5016-E196-B08D72DD9D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8D0099-DF2B-F3D0-D71D-A82F64367DC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39E79C2-1A0E-19B8-CE22-E84936268BD3}"/>
              </a:ext>
            </a:extLst>
          </p:cNvPr>
          <p:cNvSpPr>
            <a:spLocks noGrp="1"/>
          </p:cNvSpPr>
          <p:nvPr>
            <p:ph type="sldNum" sz="quarter" idx="5"/>
          </p:nvPr>
        </p:nvSpPr>
        <p:spPr/>
        <p:txBody>
          <a:bodyPr/>
          <a:lstStyle/>
          <a:p>
            <a:fld id="{C370E31F-4B25-457B-8B8A-66AA66628F24}" type="slidenum">
              <a:rPr lang="en-IN" smtClean="0"/>
              <a:t>18</a:t>
            </a:fld>
            <a:endParaRPr lang="en-IN"/>
          </a:p>
        </p:txBody>
      </p:sp>
    </p:spTree>
    <p:extLst>
      <p:ext uri="{BB962C8B-B14F-4D97-AF65-F5344CB8AC3E}">
        <p14:creationId xmlns:p14="http://schemas.microsoft.com/office/powerpoint/2010/main" val="619337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1BCAF-C6D7-0BBF-7463-6C126AED12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D05364-6F56-6454-444F-4A5852C0AD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78A07F-604A-A1F9-F72D-1CF32FA7BD9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BC08A91-5B9F-155B-8CDC-072EE6E6D2DC}"/>
              </a:ext>
            </a:extLst>
          </p:cNvPr>
          <p:cNvSpPr>
            <a:spLocks noGrp="1"/>
          </p:cNvSpPr>
          <p:nvPr>
            <p:ph type="sldNum" sz="quarter" idx="5"/>
          </p:nvPr>
        </p:nvSpPr>
        <p:spPr/>
        <p:txBody>
          <a:bodyPr/>
          <a:lstStyle/>
          <a:p>
            <a:fld id="{C370E31F-4B25-457B-8B8A-66AA66628F24}" type="slidenum">
              <a:rPr lang="en-IN" smtClean="0"/>
              <a:t>2</a:t>
            </a:fld>
            <a:endParaRPr lang="en-IN"/>
          </a:p>
        </p:txBody>
      </p:sp>
    </p:spTree>
    <p:extLst>
      <p:ext uri="{BB962C8B-B14F-4D97-AF65-F5344CB8AC3E}">
        <p14:creationId xmlns:p14="http://schemas.microsoft.com/office/powerpoint/2010/main" val="58254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70E31F-4B25-457B-8B8A-66AA66628F24}" type="slidenum">
              <a:rPr lang="en-IN" smtClean="0"/>
              <a:t>3</a:t>
            </a:fld>
            <a:endParaRPr lang="en-IN"/>
          </a:p>
        </p:txBody>
      </p:sp>
    </p:spTree>
    <p:extLst>
      <p:ext uri="{BB962C8B-B14F-4D97-AF65-F5344CB8AC3E}">
        <p14:creationId xmlns:p14="http://schemas.microsoft.com/office/powerpoint/2010/main" val="3621091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i="1" dirty="0"/>
              <a:t>Virtual Study Room</a:t>
            </a:r>
            <a:r>
              <a:rPr lang="en-US" dirty="0"/>
              <a:t> is an innovative digital platform that creates a focused and interactive environment for learners. It helps users minimize distractions by offering features such as personalized timers, task tracking, and virtual group study rooms. Whether studying alone or with friends, users can stay organized, motivated, and productive. The platform aims to replicate the feel of a physical study space—anytime, anywhere—making it easier to build consistent study habits and achieve learning goals.</a:t>
            </a:r>
            <a:endParaRPr lang="en-IN" dirty="0"/>
          </a:p>
        </p:txBody>
      </p:sp>
      <p:sp>
        <p:nvSpPr>
          <p:cNvPr id="4" name="Slide Number Placeholder 3"/>
          <p:cNvSpPr>
            <a:spLocks noGrp="1"/>
          </p:cNvSpPr>
          <p:nvPr>
            <p:ph type="sldNum" sz="quarter" idx="5"/>
          </p:nvPr>
        </p:nvSpPr>
        <p:spPr/>
        <p:txBody>
          <a:bodyPr/>
          <a:lstStyle/>
          <a:p>
            <a:fld id="{C370E31F-4B25-457B-8B8A-66AA66628F24}" type="slidenum">
              <a:rPr lang="en-IN" smtClean="0"/>
              <a:t>4</a:t>
            </a:fld>
            <a:endParaRPr lang="en-IN"/>
          </a:p>
        </p:txBody>
      </p:sp>
    </p:spTree>
    <p:extLst>
      <p:ext uri="{BB962C8B-B14F-4D97-AF65-F5344CB8AC3E}">
        <p14:creationId xmlns:p14="http://schemas.microsoft.com/office/powerpoint/2010/main" val="1261197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6C13E-5A73-0C3E-DB58-1302516D6F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F19955-DC9B-5150-5874-3A80B460C1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156D3D-7ADC-EDA2-622A-C11CAA455E45}"/>
              </a:ext>
            </a:extLst>
          </p:cNvPr>
          <p:cNvSpPr>
            <a:spLocks noGrp="1"/>
          </p:cNvSpPr>
          <p:nvPr>
            <p:ph type="body" idx="1"/>
          </p:nvPr>
        </p:nvSpPr>
        <p:spPr/>
        <p:txBody>
          <a:bodyPr/>
          <a:lstStyle/>
          <a:p>
            <a:r>
              <a:rPr lang="en-US" dirty="0"/>
              <a:t>the</a:t>
            </a:r>
            <a:endParaRPr lang="en-IN" dirty="0"/>
          </a:p>
        </p:txBody>
      </p:sp>
      <p:sp>
        <p:nvSpPr>
          <p:cNvPr id="4" name="Slide Number Placeholder 3">
            <a:extLst>
              <a:ext uri="{FF2B5EF4-FFF2-40B4-BE49-F238E27FC236}">
                <a16:creationId xmlns:a16="http://schemas.microsoft.com/office/drawing/2014/main" id="{64BF3B32-775D-BBFA-A06A-7F30673F95F3}"/>
              </a:ext>
            </a:extLst>
          </p:cNvPr>
          <p:cNvSpPr>
            <a:spLocks noGrp="1"/>
          </p:cNvSpPr>
          <p:nvPr>
            <p:ph type="sldNum" sz="quarter" idx="5"/>
          </p:nvPr>
        </p:nvSpPr>
        <p:spPr/>
        <p:txBody>
          <a:bodyPr/>
          <a:lstStyle/>
          <a:p>
            <a:fld id="{C370E31F-4B25-457B-8B8A-66AA66628F24}" type="slidenum">
              <a:rPr lang="en-IN" smtClean="0"/>
              <a:t>5</a:t>
            </a:fld>
            <a:endParaRPr lang="en-IN"/>
          </a:p>
        </p:txBody>
      </p:sp>
    </p:spTree>
    <p:extLst>
      <p:ext uri="{BB962C8B-B14F-4D97-AF65-F5344CB8AC3E}">
        <p14:creationId xmlns:p14="http://schemas.microsoft.com/office/powerpoint/2010/main" val="1310697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2069AC-4917-DFED-55C8-83B26D2A00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02CBC4-ADFE-4C8F-BBD5-221CB874C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A08F24-E960-836E-7FCD-7EBB916CBB01}"/>
              </a:ext>
            </a:extLst>
          </p:cNvPr>
          <p:cNvSpPr>
            <a:spLocks noGrp="1"/>
          </p:cNvSpPr>
          <p:nvPr>
            <p:ph type="body" idx="1"/>
          </p:nvPr>
        </p:nvSpPr>
        <p:spPr/>
        <p:txBody>
          <a:bodyPr/>
          <a:lstStyle/>
          <a:p>
            <a:r>
              <a:rPr lang="en-US" dirty="0"/>
              <a:t>the</a:t>
            </a:r>
            <a:endParaRPr lang="en-IN" dirty="0"/>
          </a:p>
        </p:txBody>
      </p:sp>
      <p:sp>
        <p:nvSpPr>
          <p:cNvPr id="4" name="Slide Number Placeholder 3">
            <a:extLst>
              <a:ext uri="{FF2B5EF4-FFF2-40B4-BE49-F238E27FC236}">
                <a16:creationId xmlns:a16="http://schemas.microsoft.com/office/drawing/2014/main" id="{8A3A4ACC-3D7D-A852-B64E-C0B43E7C6A44}"/>
              </a:ext>
            </a:extLst>
          </p:cNvPr>
          <p:cNvSpPr>
            <a:spLocks noGrp="1"/>
          </p:cNvSpPr>
          <p:nvPr>
            <p:ph type="sldNum" sz="quarter" idx="5"/>
          </p:nvPr>
        </p:nvSpPr>
        <p:spPr/>
        <p:txBody>
          <a:bodyPr/>
          <a:lstStyle/>
          <a:p>
            <a:fld id="{C370E31F-4B25-457B-8B8A-66AA66628F24}" type="slidenum">
              <a:rPr lang="en-IN" smtClean="0"/>
              <a:t>6</a:t>
            </a:fld>
            <a:endParaRPr lang="en-IN"/>
          </a:p>
        </p:txBody>
      </p:sp>
    </p:spTree>
    <p:extLst>
      <p:ext uri="{BB962C8B-B14F-4D97-AF65-F5344CB8AC3E}">
        <p14:creationId xmlns:p14="http://schemas.microsoft.com/office/powerpoint/2010/main" val="3826241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8DD845-E3B8-EE83-39D4-71C3CCE38A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E19B89-E238-863C-D960-8778C2C93C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DC68B9-BE5B-9662-0D39-D3B9C020408B}"/>
              </a:ext>
            </a:extLst>
          </p:cNvPr>
          <p:cNvSpPr>
            <a:spLocks noGrp="1"/>
          </p:cNvSpPr>
          <p:nvPr>
            <p:ph type="body" idx="1"/>
          </p:nvPr>
        </p:nvSpPr>
        <p:spPr/>
        <p:txBody>
          <a:bodyPr/>
          <a:lstStyle/>
          <a:p>
            <a:r>
              <a:rPr lang="en-US" dirty="0"/>
              <a:t>the</a:t>
            </a:r>
            <a:endParaRPr lang="en-IN" dirty="0"/>
          </a:p>
        </p:txBody>
      </p:sp>
      <p:sp>
        <p:nvSpPr>
          <p:cNvPr id="4" name="Slide Number Placeholder 3">
            <a:extLst>
              <a:ext uri="{FF2B5EF4-FFF2-40B4-BE49-F238E27FC236}">
                <a16:creationId xmlns:a16="http://schemas.microsoft.com/office/drawing/2014/main" id="{EAF958DC-C163-87DA-B080-FF972543BD8C}"/>
              </a:ext>
            </a:extLst>
          </p:cNvPr>
          <p:cNvSpPr>
            <a:spLocks noGrp="1"/>
          </p:cNvSpPr>
          <p:nvPr>
            <p:ph type="sldNum" sz="quarter" idx="5"/>
          </p:nvPr>
        </p:nvSpPr>
        <p:spPr/>
        <p:txBody>
          <a:bodyPr/>
          <a:lstStyle/>
          <a:p>
            <a:fld id="{C370E31F-4B25-457B-8B8A-66AA66628F24}" type="slidenum">
              <a:rPr lang="en-IN" smtClean="0"/>
              <a:t>7</a:t>
            </a:fld>
            <a:endParaRPr lang="en-IN"/>
          </a:p>
        </p:txBody>
      </p:sp>
    </p:spTree>
    <p:extLst>
      <p:ext uri="{BB962C8B-B14F-4D97-AF65-F5344CB8AC3E}">
        <p14:creationId xmlns:p14="http://schemas.microsoft.com/office/powerpoint/2010/main" val="837745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70E31F-4B25-457B-8B8A-66AA66628F24}" type="slidenum">
              <a:rPr lang="en-IN" smtClean="0"/>
              <a:t>9</a:t>
            </a:fld>
            <a:endParaRPr lang="en-IN"/>
          </a:p>
        </p:txBody>
      </p:sp>
    </p:spTree>
    <p:extLst>
      <p:ext uri="{BB962C8B-B14F-4D97-AF65-F5344CB8AC3E}">
        <p14:creationId xmlns:p14="http://schemas.microsoft.com/office/powerpoint/2010/main" val="930587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70E31F-4B25-457B-8B8A-66AA66628F24}" type="slidenum">
              <a:rPr lang="en-IN" smtClean="0"/>
              <a:t>10</a:t>
            </a:fld>
            <a:endParaRPr lang="en-IN"/>
          </a:p>
        </p:txBody>
      </p:sp>
    </p:spTree>
    <p:extLst>
      <p:ext uri="{BB962C8B-B14F-4D97-AF65-F5344CB8AC3E}">
        <p14:creationId xmlns:p14="http://schemas.microsoft.com/office/powerpoint/2010/main" val="3033713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5300" y="59878"/>
            <a:ext cx="4419498" cy="24447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600" b="0" i="0">
                <a:solidFill>
                  <a:schemeClr val="bg1"/>
                </a:solidFill>
                <a:latin typeface="Microsoft Sans Serif"/>
                <a:cs typeface="Microsoft Sans Serif"/>
              </a:defRPr>
            </a:lvl1pPr>
          </a:lstStyle>
          <a:p>
            <a:pPr marL="12700">
              <a:lnSpc>
                <a:spcPts val="675"/>
              </a:lnSpc>
            </a:pPr>
            <a:r>
              <a:rPr spc="10" dirty="0"/>
              <a:t>KLE</a:t>
            </a:r>
            <a:r>
              <a:rPr spc="40" dirty="0"/>
              <a:t> </a:t>
            </a:r>
            <a:r>
              <a:rPr spc="-15" dirty="0"/>
              <a:t>Tech.</a:t>
            </a:r>
            <a:r>
              <a:rPr spc="114" dirty="0"/>
              <a:t> </a:t>
            </a:r>
            <a:r>
              <a:rPr spc="-5" dirty="0"/>
              <a:t>Univ.’s</a:t>
            </a:r>
            <a:r>
              <a:rPr spc="45" dirty="0"/>
              <a:t> </a:t>
            </a:r>
            <a:r>
              <a:rPr spc="15" dirty="0"/>
              <a:t>Dr.</a:t>
            </a:r>
            <a:r>
              <a:rPr spc="114" dirty="0"/>
              <a:t> </a:t>
            </a:r>
            <a:r>
              <a:rPr spc="-5" dirty="0"/>
              <a:t>MSSCET</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4/21/2025</a:t>
            </a:fld>
            <a:endParaRPr lang="en-US"/>
          </a:p>
        </p:txBody>
      </p:sp>
      <p:sp>
        <p:nvSpPr>
          <p:cNvPr id="6" name="Holder 6"/>
          <p:cNvSpPr>
            <a:spLocks noGrp="1"/>
          </p:cNvSpPr>
          <p:nvPr>
            <p:ph type="sldNum" sz="quarter" idx="7"/>
          </p:nvPr>
        </p:nvSpPr>
        <p:spPr/>
        <p:txBody>
          <a:bodyPr lIns="0" tIns="0" rIns="0" bIns="0"/>
          <a:lstStyle>
            <a:lvl1pPr>
              <a:defRPr sz="600" b="0" i="0">
                <a:solidFill>
                  <a:schemeClr val="bg1"/>
                </a:solidFill>
                <a:latin typeface="Microsoft Sans Serif"/>
                <a:cs typeface="Microsoft Sans Serif"/>
              </a:defRPr>
            </a:lvl1pPr>
          </a:lstStyle>
          <a:p>
            <a:pPr marL="38100">
              <a:lnSpc>
                <a:spcPts val="675"/>
              </a:lnSpc>
            </a:pPr>
            <a:fld id="{81D60167-4931-47E6-BA6A-407CBD079E47}" type="slidenum">
              <a:rPr spc="15" dirty="0"/>
              <a:t>‹#›</a:t>
            </a:fld>
            <a:r>
              <a:rPr spc="15" dirty="0"/>
              <a:t>/13</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chemeClr val="tx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600" b="0" i="0">
                <a:solidFill>
                  <a:schemeClr val="bg1"/>
                </a:solidFill>
                <a:latin typeface="Microsoft Sans Serif"/>
                <a:cs typeface="Microsoft Sans Serif"/>
              </a:defRPr>
            </a:lvl1pPr>
          </a:lstStyle>
          <a:p>
            <a:pPr marL="12700">
              <a:lnSpc>
                <a:spcPts val="675"/>
              </a:lnSpc>
            </a:pPr>
            <a:r>
              <a:rPr spc="10" dirty="0"/>
              <a:t>KLE</a:t>
            </a:r>
            <a:r>
              <a:rPr spc="40" dirty="0"/>
              <a:t> </a:t>
            </a:r>
            <a:r>
              <a:rPr spc="-15" dirty="0"/>
              <a:t>Tech.</a:t>
            </a:r>
            <a:r>
              <a:rPr spc="114" dirty="0"/>
              <a:t> </a:t>
            </a:r>
            <a:r>
              <a:rPr spc="-5" dirty="0"/>
              <a:t>Univ.’s</a:t>
            </a:r>
            <a:r>
              <a:rPr spc="45" dirty="0"/>
              <a:t> </a:t>
            </a:r>
            <a:r>
              <a:rPr spc="15" dirty="0"/>
              <a:t>Dr.</a:t>
            </a:r>
            <a:r>
              <a:rPr spc="114" dirty="0"/>
              <a:t> </a:t>
            </a:r>
            <a:r>
              <a:rPr spc="-5" dirty="0"/>
              <a:t>MSSCET</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4/21/2025</a:t>
            </a:fld>
            <a:endParaRPr lang="en-US"/>
          </a:p>
        </p:txBody>
      </p:sp>
      <p:sp>
        <p:nvSpPr>
          <p:cNvPr id="6" name="Holder 6"/>
          <p:cNvSpPr>
            <a:spLocks noGrp="1"/>
          </p:cNvSpPr>
          <p:nvPr>
            <p:ph type="sldNum" sz="quarter" idx="7"/>
          </p:nvPr>
        </p:nvSpPr>
        <p:spPr/>
        <p:txBody>
          <a:bodyPr lIns="0" tIns="0" rIns="0" bIns="0"/>
          <a:lstStyle>
            <a:lvl1pPr>
              <a:defRPr sz="600" b="0" i="0">
                <a:solidFill>
                  <a:schemeClr val="bg1"/>
                </a:solidFill>
                <a:latin typeface="Microsoft Sans Serif"/>
                <a:cs typeface="Microsoft Sans Serif"/>
              </a:defRPr>
            </a:lvl1pPr>
          </a:lstStyle>
          <a:p>
            <a:pPr marL="38100">
              <a:lnSpc>
                <a:spcPts val="675"/>
              </a:lnSpc>
            </a:pPr>
            <a:fld id="{81D60167-4931-47E6-BA6A-407CBD079E47}" type="slidenum">
              <a:rPr spc="15" dirty="0"/>
              <a:t>‹#›</a:t>
            </a:fld>
            <a:r>
              <a:rPr spc="15" dirty="0"/>
              <a:t>/13</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chemeClr val="tx1"/>
                </a:solidFill>
                <a:latin typeface="Tahoma"/>
                <a:cs typeface="Tahoma"/>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00" b="0" i="0">
                <a:solidFill>
                  <a:schemeClr val="bg1"/>
                </a:solidFill>
                <a:latin typeface="Microsoft Sans Serif"/>
                <a:cs typeface="Microsoft Sans Serif"/>
              </a:defRPr>
            </a:lvl1pPr>
          </a:lstStyle>
          <a:p>
            <a:pPr marL="12700">
              <a:lnSpc>
                <a:spcPts val="675"/>
              </a:lnSpc>
            </a:pPr>
            <a:r>
              <a:rPr spc="10" dirty="0"/>
              <a:t>KLE</a:t>
            </a:r>
            <a:r>
              <a:rPr spc="40" dirty="0"/>
              <a:t> </a:t>
            </a:r>
            <a:r>
              <a:rPr spc="-15" dirty="0"/>
              <a:t>Tech.</a:t>
            </a:r>
            <a:r>
              <a:rPr spc="114" dirty="0"/>
              <a:t> </a:t>
            </a:r>
            <a:r>
              <a:rPr spc="-5" dirty="0"/>
              <a:t>Univ.’s</a:t>
            </a:r>
            <a:r>
              <a:rPr spc="45" dirty="0"/>
              <a:t> </a:t>
            </a:r>
            <a:r>
              <a:rPr spc="15" dirty="0"/>
              <a:t>Dr.</a:t>
            </a:r>
            <a:r>
              <a:rPr spc="114" dirty="0"/>
              <a:t> </a:t>
            </a:r>
            <a:r>
              <a:rPr spc="-5" dirty="0"/>
              <a:t>MSSCET</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4/21/2025</a:t>
            </a:fld>
            <a:endParaRPr lang="en-US"/>
          </a:p>
        </p:txBody>
      </p:sp>
      <p:sp>
        <p:nvSpPr>
          <p:cNvPr id="7" name="Holder 7"/>
          <p:cNvSpPr>
            <a:spLocks noGrp="1"/>
          </p:cNvSpPr>
          <p:nvPr>
            <p:ph type="sldNum" sz="quarter" idx="7"/>
          </p:nvPr>
        </p:nvSpPr>
        <p:spPr/>
        <p:txBody>
          <a:bodyPr lIns="0" tIns="0" rIns="0" bIns="0"/>
          <a:lstStyle>
            <a:lvl1pPr>
              <a:defRPr sz="600" b="0" i="0">
                <a:solidFill>
                  <a:schemeClr val="bg1"/>
                </a:solidFill>
                <a:latin typeface="Microsoft Sans Serif"/>
                <a:cs typeface="Microsoft Sans Serif"/>
              </a:defRPr>
            </a:lvl1pPr>
          </a:lstStyle>
          <a:p>
            <a:pPr marL="38100">
              <a:lnSpc>
                <a:spcPts val="675"/>
              </a:lnSpc>
            </a:pPr>
            <a:fld id="{81D60167-4931-47E6-BA6A-407CBD079E47}" type="slidenum">
              <a:rPr spc="15" dirty="0"/>
              <a:t>‹#›</a:t>
            </a:fld>
            <a:r>
              <a:rPr spc="15" dirty="0"/>
              <a:t>/13</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chemeClr val="tx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defRPr sz="600" b="0" i="0">
                <a:solidFill>
                  <a:schemeClr val="bg1"/>
                </a:solidFill>
                <a:latin typeface="Microsoft Sans Serif"/>
                <a:cs typeface="Microsoft Sans Serif"/>
              </a:defRPr>
            </a:lvl1pPr>
          </a:lstStyle>
          <a:p>
            <a:pPr marL="12700">
              <a:lnSpc>
                <a:spcPts val="675"/>
              </a:lnSpc>
            </a:pPr>
            <a:r>
              <a:rPr spc="10" dirty="0"/>
              <a:t>KLE</a:t>
            </a:r>
            <a:r>
              <a:rPr spc="40" dirty="0"/>
              <a:t> </a:t>
            </a:r>
            <a:r>
              <a:rPr spc="-15" dirty="0"/>
              <a:t>Tech.</a:t>
            </a:r>
            <a:r>
              <a:rPr spc="114" dirty="0"/>
              <a:t> </a:t>
            </a:r>
            <a:r>
              <a:rPr spc="-5" dirty="0"/>
              <a:t>Univ.’s</a:t>
            </a:r>
            <a:r>
              <a:rPr spc="45" dirty="0"/>
              <a:t> </a:t>
            </a:r>
            <a:r>
              <a:rPr spc="15" dirty="0"/>
              <a:t>Dr.</a:t>
            </a:r>
            <a:r>
              <a:rPr spc="114" dirty="0"/>
              <a:t> </a:t>
            </a:r>
            <a:r>
              <a:rPr spc="-5" dirty="0"/>
              <a:t>MSSCET</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4/21/2025</a:t>
            </a:fld>
            <a:endParaRPr lang="en-US"/>
          </a:p>
        </p:txBody>
      </p:sp>
      <p:sp>
        <p:nvSpPr>
          <p:cNvPr id="5" name="Holder 5"/>
          <p:cNvSpPr>
            <a:spLocks noGrp="1"/>
          </p:cNvSpPr>
          <p:nvPr>
            <p:ph type="sldNum" sz="quarter" idx="7"/>
          </p:nvPr>
        </p:nvSpPr>
        <p:spPr/>
        <p:txBody>
          <a:bodyPr lIns="0" tIns="0" rIns="0" bIns="0"/>
          <a:lstStyle>
            <a:lvl1pPr>
              <a:defRPr sz="600" b="0" i="0">
                <a:solidFill>
                  <a:schemeClr val="bg1"/>
                </a:solidFill>
                <a:latin typeface="Microsoft Sans Serif"/>
                <a:cs typeface="Microsoft Sans Serif"/>
              </a:defRPr>
            </a:lvl1pPr>
          </a:lstStyle>
          <a:p>
            <a:pPr marL="38100">
              <a:lnSpc>
                <a:spcPts val="675"/>
              </a:lnSpc>
            </a:pPr>
            <a:fld id="{81D60167-4931-47E6-BA6A-407CBD079E47}" type="slidenum">
              <a:rPr spc="15" dirty="0"/>
              <a:t>‹#›</a:t>
            </a:fld>
            <a:r>
              <a:rPr spc="15" dirty="0"/>
              <a:t>/13</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00" b="0" i="0">
                <a:solidFill>
                  <a:schemeClr val="bg1"/>
                </a:solidFill>
                <a:latin typeface="Microsoft Sans Serif"/>
                <a:cs typeface="Microsoft Sans Serif"/>
              </a:defRPr>
            </a:lvl1pPr>
          </a:lstStyle>
          <a:p>
            <a:pPr marL="12700">
              <a:lnSpc>
                <a:spcPts val="675"/>
              </a:lnSpc>
            </a:pPr>
            <a:r>
              <a:rPr spc="10" dirty="0"/>
              <a:t>KLE</a:t>
            </a:r>
            <a:r>
              <a:rPr spc="40" dirty="0"/>
              <a:t> </a:t>
            </a:r>
            <a:r>
              <a:rPr spc="-15" dirty="0"/>
              <a:t>Tech.</a:t>
            </a:r>
            <a:r>
              <a:rPr spc="114" dirty="0"/>
              <a:t> </a:t>
            </a:r>
            <a:r>
              <a:rPr spc="-5" dirty="0"/>
              <a:t>Univ.’s</a:t>
            </a:r>
            <a:r>
              <a:rPr spc="45" dirty="0"/>
              <a:t> </a:t>
            </a:r>
            <a:r>
              <a:rPr spc="15" dirty="0"/>
              <a:t>Dr.</a:t>
            </a:r>
            <a:r>
              <a:rPr spc="114" dirty="0"/>
              <a:t> </a:t>
            </a:r>
            <a:r>
              <a:rPr spc="-5" dirty="0"/>
              <a:t>MSSCET</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4/21/2025</a:t>
            </a:fld>
            <a:endParaRPr lang="en-US"/>
          </a:p>
        </p:txBody>
      </p:sp>
      <p:sp>
        <p:nvSpPr>
          <p:cNvPr id="4" name="Holder 4"/>
          <p:cNvSpPr>
            <a:spLocks noGrp="1"/>
          </p:cNvSpPr>
          <p:nvPr>
            <p:ph type="sldNum" sz="quarter" idx="7"/>
          </p:nvPr>
        </p:nvSpPr>
        <p:spPr/>
        <p:txBody>
          <a:bodyPr lIns="0" tIns="0" rIns="0" bIns="0"/>
          <a:lstStyle>
            <a:lvl1pPr>
              <a:defRPr sz="600" b="0" i="0">
                <a:solidFill>
                  <a:schemeClr val="bg1"/>
                </a:solidFill>
                <a:latin typeface="Microsoft Sans Serif"/>
                <a:cs typeface="Microsoft Sans Serif"/>
              </a:defRPr>
            </a:lvl1pPr>
          </a:lstStyle>
          <a:p>
            <a:pPr marL="38100">
              <a:lnSpc>
                <a:spcPts val="675"/>
              </a:lnSpc>
            </a:pPr>
            <a:fld id="{81D60167-4931-47E6-BA6A-407CBD079E47}" type="slidenum">
              <a:rPr spc="15" dirty="0"/>
              <a:t>‹#›</a:t>
            </a:fld>
            <a:r>
              <a:rPr spc="15" dirty="0"/>
              <a:t>/13</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rgbClr val="7F0000"/>
          </a:solidFill>
        </p:spPr>
        <p:txBody>
          <a:bodyPr wrap="square" lIns="0" tIns="0" rIns="0" bIns="0" rtlCol="0"/>
          <a:lstStyle/>
          <a:p>
            <a:endParaRPr/>
          </a:p>
        </p:txBody>
      </p:sp>
      <p:sp>
        <p:nvSpPr>
          <p:cNvPr id="2" name="Holder 2"/>
          <p:cNvSpPr>
            <a:spLocks noGrp="1"/>
          </p:cNvSpPr>
          <p:nvPr>
            <p:ph type="title"/>
          </p:nvPr>
        </p:nvSpPr>
        <p:spPr>
          <a:xfrm>
            <a:off x="402932" y="1422386"/>
            <a:ext cx="3804234" cy="363855"/>
          </a:xfrm>
          <a:prstGeom prst="rect">
            <a:avLst/>
          </a:prstGeom>
        </p:spPr>
        <p:txBody>
          <a:bodyPr wrap="square" lIns="0" tIns="0" rIns="0" bIns="0">
            <a:spAutoFit/>
          </a:bodyPr>
          <a:lstStyle>
            <a:lvl1pPr>
              <a:defRPr sz="1100" b="0" i="0">
                <a:solidFill>
                  <a:schemeClr val="tx1"/>
                </a:solidFill>
                <a:latin typeface="Tahoma"/>
                <a:cs typeface="Tahoma"/>
              </a:defRPr>
            </a:lvl1pPr>
          </a:lstStyle>
          <a:p>
            <a:endParaRPr/>
          </a:p>
        </p:txBody>
      </p:sp>
      <p:sp>
        <p:nvSpPr>
          <p:cNvPr id="3" name="Holder 3"/>
          <p:cNvSpPr>
            <a:spLocks noGrp="1"/>
          </p:cNvSpPr>
          <p:nvPr>
            <p:ph type="body" idx="1"/>
          </p:nvPr>
        </p:nvSpPr>
        <p:spPr>
          <a:xfrm>
            <a:off x="402932" y="1207501"/>
            <a:ext cx="3804234" cy="82803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7957" y="3343351"/>
            <a:ext cx="1136015" cy="102235"/>
          </a:xfrm>
          <a:prstGeom prst="rect">
            <a:avLst/>
          </a:prstGeom>
        </p:spPr>
        <p:txBody>
          <a:bodyPr wrap="square" lIns="0" tIns="0" rIns="0" bIns="0">
            <a:spAutoFit/>
          </a:bodyPr>
          <a:lstStyle>
            <a:lvl1pPr>
              <a:defRPr sz="600" b="0" i="0">
                <a:solidFill>
                  <a:schemeClr val="bg1"/>
                </a:solidFill>
                <a:latin typeface="Microsoft Sans Serif"/>
                <a:cs typeface="Microsoft Sans Serif"/>
              </a:defRPr>
            </a:lvl1pPr>
          </a:lstStyle>
          <a:p>
            <a:pPr marL="12700">
              <a:lnSpc>
                <a:spcPts val="675"/>
              </a:lnSpc>
            </a:pPr>
            <a:r>
              <a:rPr spc="10" dirty="0"/>
              <a:t>KLE</a:t>
            </a:r>
            <a:r>
              <a:rPr spc="40" dirty="0"/>
              <a:t> </a:t>
            </a:r>
            <a:r>
              <a:rPr spc="-15" dirty="0"/>
              <a:t>Tech.</a:t>
            </a:r>
            <a:r>
              <a:rPr spc="114" dirty="0"/>
              <a:t> </a:t>
            </a:r>
            <a:r>
              <a:rPr spc="-5" dirty="0"/>
              <a:t>Univ.’s</a:t>
            </a:r>
            <a:r>
              <a:rPr spc="45" dirty="0"/>
              <a:t> </a:t>
            </a:r>
            <a:r>
              <a:rPr spc="15" dirty="0"/>
              <a:t>Dr.</a:t>
            </a:r>
            <a:r>
              <a:rPr spc="114" dirty="0"/>
              <a:t> </a:t>
            </a:r>
            <a:r>
              <a:rPr spc="-5" dirty="0"/>
              <a:t>MSSCET</a:t>
            </a: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4/21/2025</a:t>
            </a:fld>
            <a:endParaRPr lang="en-US"/>
          </a:p>
        </p:txBody>
      </p:sp>
      <p:sp>
        <p:nvSpPr>
          <p:cNvPr id="6" name="Holder 6"/>
          <p:cNvSpPr>
            <a:spLocks noGrp="1"/>
          </p:cNvSpPr>
          <p:nvPr>
            <p:ph type="sldNum" sz="quarter" idx="7"/>
          </p:nvPr>
        </p:nvSpPr>
        <p:spPr>
          <a:xfrm>
            <a:off x="4109072" y="3343351"/>
            <a:ext cx="290829" cy="102235"/>
          </a:xfrm>
          <a:prstGeom prst="rect">
            <a:avLst/>
          </a:prstGeom>
        </p:spPr>
        <p:txBody>
          <a:bodyPr wrap="square" lIns="0" tIns="0" rIns="0" bIns="0">
            <a:spAutoFit/>
          </a:bodyPr>
          <a:lstStyle>
            <a:lvl1pPr>
              <a:defRPr sz="600" b="0" i="0">
                <a:solidFill>
                  <a:schemeClr val="bg1"/>
                </a:solidFill>
                <a:latin typeface="Microsoft Sans Serif"/>
                <a:cs typeface="Microsoft Sans Serif"/>
              </a:defRPr>
            </a:lvl1pPr>
          </a:lstStyle>
          <a:p>
            <a:pPr marL="38100">
              <a:lnSpc>
                <a:spcPts val="675"/>
              </a:lnSpc>
            </a:pPr>
            <a:fld id="{81D60167-4931-47E6-BA6A-407CBD079E47}" type="slidenum">
              <a:rPr spc="15" dirty="0"/>
              <a:t>‹#›</a:t>
            </a:fld>
            <a:r>
              <a:rPr spc="15" dirty="0"/>
              <a:t>/13</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49607-D105-9B07-A9F8-463B4B55A135}"/>
            </a:ext>
          </a:extLst>
        </p:cNvPr>
        <p:cNvGrpSpPr/>
        <p:nvPr/>
      </p:nvGrpSpPr>
      <p:grpSpPr>
        <a:xfrm>
          <a:off x="0" y="0"/>
          <a:ext cx="0" cy="0"/>
          <a:chOff x="0" y="0"/>
          <a:chExt cx="0" cy="0"/>
        </a:xfrm>
      </p:grpSpPr>
      <p:sp>
        <p:nvSpPr>
          <p:cNvPr id="8" name="object 8">
            <a:extLst>
              <a:ext uri="{FF2B5EF4-FFF2-40B4-BE49-F238E27FC236}">
                <a16:creationId xmlns:a16="http://schemas.microsoft.com/office/drawing/2014/main" id="{8EBBEBBA-6B66-C69A-0DD1-830CE7B034A1}"/>
              </a:ext>
            </a:extLst>
          </p:cNvPr>
          <p:cNvSpPr/>
          <p:nvPr/>
        </p:nvSpPr>
        <p:spPr>
          <a:xfrm>
            <a:off x="0" y="3329470"/>
            <a:ext cx="4608195" cy="127000"/>
          </a:xfrm>
          <a:custGeom>
            <a:avLst/>
            <a:gdLst/>
            <a:ahLst/>
            <a:cxnLst/>
            <a:rect l="l" t="t" r="r" b="b"/>
            <a:pathLst>
              <a:path w="4608195" h="127000">
                <a:moveTo>
                  <a:pt x="4608004" y="0"/>
                </a:moveTo>
                <a:lnTo>
                  <a:pt x="4147172" y="0"/>
                </a:lnTo>
                <a:lnTo>
                  <a:pt x="0" y="0"/>
                </a:lnTo>
                <a:lnTo>
                  <a:pt x="0" y="126530"/>
                </a:lnTo>
                <a:lnTo>
                  <a:pt x="4147172" y="126530"/>
                </a:lnTo>
                <a:lnTo>
                  <a:pt x="4608004" y="126530"/>
                </a:lnTo>
                <a:lnTo>
                  <a:pt x="4608004" y="0"/>
                </a:lnTo>
                <a:close/>
              </a:path>
            </a:pathLst>
          </a:custGeom>
          <a:solidFill>
            <a:srgbClr val="3F0000"/>
          </a:solidFill>
        </p:spPr>
        <p:txBody>
          <a:bodyPr wrap="square" lIns="0" tIns="0" rIns="0" bIns="0" rtlCol="0"/>
          <a:lstStyle/>
          <a:p>
            <a:endParaRPr/>
          </a:p>
        </p:txBody>
      </p:sp>
      <p:sp>
        <p:nvSpPr>
          <p:cNvPr id="9" name="object 9">
            <a:extLst>
              <a:ext uri="{FF2B5EF4-FFF2-40B4-BE49-F238E27FC236}">
                <a16:creationId xmlns:a16="http://schemas.microsoft.com/office/drawing/2014/main" id="{F4F2B017-A498-3783-442F-3DC54BC4A8C4}"/>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KLE</a:t>
            </a:r>
            <a:r>
              <a:rPr spc="40" dirty="0"/>
              <a:t> </a:t>
            </a:r>
            <a:r>
              <a:rPr spc="-15" dirty="0"/>
              <a:t>Tech.</a:t>
            </a:r>
            <a:r>
              <a:rPr spc="114" dirty="0"/>
              <a:t> </a:t>
            </a:r>
            <a:r>
              <a:rPr spc="-5" dirty="0"/>
              <a:t>Univ.’s</a:t>
            </a:r>
            <a:r>
              <a:rPr spc="45" dirty="0"/>
              <a:t> </a:t>
            </a:r>
            <a:r>
              <a:rPr spc="15" dirty="0"/>
              <a:t>Dr.</a:t>
            </a:r>
            <a:r>
              <a:rPr spc="114" dirty="0"/>
              <a:t> </a:t>
            </a:r>
            <a:r>
              <a:rPr spc="-5" dirty="0"/>
              <a:t>MSSCET</a:t>
            </a:r>
          </a:p>
        </p:txBody>
      </p:sp>
      <p:sp>
        <p:nvSpPr>
          <p:cNvPr id="10" name="object 10">
            <a:extLst>
              <a:ext uri="{FF2B5EF4-FFF2-40B4-BE49-F238E27FC236}">
                <a16:creationId xmlns:a16="http://schemas.microsoft.com/office/drawing/2014/main" id="{063E2B47-F7B7-E8B3-2A4D-DE45BE9EA5B3}"/>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15" dirty="0"/>
              <a:t>1</a:t>
            </a:fld>
            <a:r>
              <a:rPr spc="15" dirty="0"/>
              <a:t>/13</a:t>
            </a:r>
          </a:p>
        </p:txBody>
      </p:sp>
      <p:pic>
        <p:nvPicPr>
          <p:cNvPr id="1026" name="Picture 2">
            <a:extLst>
              <a:ext uri="{FF2B5EF4-FFF2-40B4-BE49-F238E27FC236}">
                <a16:creationId xmlns:a16="http://schemas.microsoft.com/office/drawing/2014/main" id="{B5AFDDE4-3869-AAF8-D850-33CFBB52F91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2224"/>
            <a:ext cx="4610100" cy="45720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7D90612-1934-B382-5924-135AB63CA448}"/>
              </a:ext>
            </a:extLst>
          </p:cNvPr>
          <p:cNvSpPr txBox="1"/>
          <p:nvPr/>
        </p:nvSpPr>
        <p:spPr>
          <a:xfrm>
            <a:off x="1151096" y="1744385"/>
            <a:ext cx="2306002" cy="923330"/>
          </a:xfrm>
          <a:prstGeom prst="rect">
            <a:avLst/>
          </a:prstGeom>
          <a:noFill/>
        </p:spPr>
        <p:txBody>
          <a:bodyPr wrap="square">
            <a:spAutoFit/>
          </a:bodyPr>
          <a:lstStyle/>
          <a:p>
            <a:pPr algn="ctr" rtl="0">
              <a:buNone/>
            </a:pPr>
            <a:r>
              <a:rPr lang="en-US" sz="1800" b="1" i="0" u="none" strike="noStrike" dirty="0">
                <a:solidFill>
                  <a:srgbClr val="000000"/>
                </a:solidFill>
                <a:effectLst/>
                <a:latin typeface="Calibri" panose="020F0502020204030204" pitchFamily="34" charset="0"/>
              </a:rPr>
              <a:t>24ECSW302</a:t>
            </a:r>
            <a:endParaRPr lang="en-US" b="0" dirty="0">
              <a:effectLst/>
            </a:endParaRPr>
          </a:p>
          <a:p>
            <a:pPr algn="ctr">
              <a:buNone/>
            </a:pPr>
            <a:r>
              <a:rPr lang="en-US" sz="1800" b="1" i="0" u="none" strike="noStrike" dirty="0">
                <a:solidFill>
                  <a:srgbClr val="000000"/>
                </a:solidFill>
                <a:effectLst/>
                <a:latin typeface="Calibri" panose="020F0502020204030204" pitchFamily="34" charset="0"/>
              </a:rPr>
              <a:t>Minor Project</a:t>
            </a:r>
            <a:br>
              <a:rPr lang="en-US" sz="1800" b="0" i="0" u="none" strike="noStrike" dirty="0">
                <a:solidFill>
                  <a:srgbClr val="000000"/>
                </a:solidFill>
                <a:effectLst/>
                <a:latin typeface="Calibri" panose="020F0502020204030204" pitchFamily="34" charset="0"/>
              </a:rPr>
            </a:br>
            <a:r>
              <a:rPr lang="en-US" sz="1800" b="1" i="1" u="none" strike="noStrike" dirty="0">
                <a:solidFill>
                  <a:srgbClr val="000000"/>
                </a:solidFill>
                <a:effectLst/>
                <a:latin typeface="Calibri" panose="020F0502020204030204" pitchFamily="34" charset="0"/>
              </a:rPr>
              <a:t>Phase - 1 Review</a:t>
            </a:r>
            <a:endParaRPr lang="en-IN" dirty="0"/>
          </a:p>
        </p:txBody>
      </p:sp>
      <p:sp>
        <p:nvSpPr>
          <p:cNvPr id="31" name="TextBox 30">
            <a:extLst>
              <a:ext uri="{FF2B5EF4-FFF2-40B4-BE49-F238E27FC236}">
                <a16:creationId xmlns:a16="http://schemas.microsoft.com/office/drawing/2014/main" id="{C030F8D7-F525-A935-C06C-8B30D06A213E}"/>
              </a:ext>
            </a:extLst>
          </p:cNvPr>
          <p:cNvSpPr txBox="1"/>
          <p:nvPr/>
        </p:nvSpPr>
        <p:spPr>
          <a:xfrm>
            <a:off x="687391" y="793035"/>
            <a:ext cx="3220078" cy="738664"/>
          </a:xfrm>
          <a:prstGeom prst="rect">
            <a:avLst/>
          </a:prstGeom>
          <a:noFill/>
        </p:spPr>
        <p:txBody>
          <a:bodyPr wrap="square">
            <a:spAutoFit/>
          </a:bodyPr>
          <a:lstStyle/>
          <a:p>
            <a:pPr algn="ctr"/>
            <a:r>
              <a:rPr lang="en-IN" b="1" dirty="0">
                <a:solidFill>
                  <a:srgbClr val="FF0000"/>
                </a:solidFill>
              </a:rPr>
              <a:t>FocusHuddle</a:t>
            </a:r>
            <a:r>
              <a:rPr lang="en-IN" sz="1600" b="1" dirty="0">
                <a:solidFill>
                  <a:srgbClr val="FF0000"/>
                </a:solidFill>
              </a:rPr>
              <a:t> </a:t>
            </a:r>
          </a:p>
          <a:p>
            <a:pPr algn="ctr"/>
            <a:r>
              <a:rPr lang="en-IN" sz="1200" i="1" dirty="0"/>
              <a:t>Where group minds meet and merge to</a:t>
            </a:r>
          </a:p>
          <a:p>
            <a:pPr algn="ctr"/>
            <a:r>
              <a:rPr lang="en-IN" sz="1200" i="1" dirty="0"/>
              <a:t> focus, study, and grow – with AI guidance</a:t>
            </a:r>
          </a:p>
        </p:txBody>
      </p:sp>
    </p:spTree>
    <p:extLst>
      <p:ext uri="{BB962C8B-B14F-4D97-AF65-F5344CB8AC3E}">
        <p14:creationId xmlns:p14="http://schemas.microsoft.com/office/powerpoint/2010/main" val="694447845"/>
      </p:ext>
    </p:extLst>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0302C-8A63-F0C3-7B58-68BE1EAAE69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0D6D377-C607-461D-9FB1-B66E023AAC67}"/>
              </a:ext>
            </a:extLst>
          </p:cNvPr>
          <p:cNvSpPr txBox="1"/>
          <p:nvPr/>
        </p:nvSpPr>
        <p:spPr>
          <a:xfrm>
            <a:off x="1498599" y="43853"/>
            <a:ext cx="1610996" cy="232756"/>
          </a:xfrm>
          <a:prstGeom prst="rect">
            <a:avLst/>
          </a:prstGeom>
        </p:spPr>
        <p:txBody>
          <a:bodyPr vert="horz" wrap="square" lIns="0" tIns="17145" rIns="0" bIns="0" rtlCol="0">
            <a:spAutoFit/>
          </a:bodyPr>
          <a:lstStyle/>
          <a:p>
            <a:pPr marL="12700">
              <a:lnSpc>
                <a:spcPct val="100000"/>
              </a:lnSpc>
              <a:spcBef>
                <a:spcPts val="135"/>
              </a:spcBef>
            </a:pPr>
            <a:r>
              <a:rPr lang="en-IN" sz="1400" spc="-5" dirty="0">
                <a:solidFill>
                  <a:srgbClr val="FFFFFF"/>
                </a:solidFill>
                <a:latin typeface="Microsoft Sans Serif"/>
                <a:cs typeface="Microsoft Sans Serif"/>
              </a:rPr>
              <a:t>Problem Statement</a:t>
            </a:r>
            <a:endParaRPr sz="1400" dirty="0">
              <a:latin typeface="Microsoft Sans Serif"/>
              <a:cs typeface="Microsoft Sans Serif"/>
            </a:endParaRPr>
          </a:p>
        </p:txBody>
      </p:sp>
      <p:sp>
        <p:nvSpPr>
          <p:cNvPr id="7" name="object 7">
            <a:extLst>
              <a:ext uri="{FF2B5EF4-FFF2-40B4-BE49-F238E27FC236}">
                <a16:creationId xmlns:a16="http://schemas.microsoft.com/office/drawing/2014/main" id="{5242A15C-D049-43DE-3030-25E08121E462}"/>
              </a:ext>
            </a:extLst>
          </p:cNvPr>
          <p:cNvSpPr/>
          <p:nvPr/>
        </p:nvSpPr>
        <p:spPr>
          <a:xfrm>
            <a:off x="0" y="3329470"/>
            <a:ext cx="4608195" cy="127000"/>
          </a:xfrm>
          <a:custGeom>
            <a:avLst/>
            <a:gdLst/>
            <a:ahLst/>
            <a:cxnLst/>
            <a:rect l="l" t="t" r="r" b="b"/>
            <a:pathLst>
              <a:path w="4608195" h="127000">
                <a:moveTo>
                  <a:pt x="4608004" y="0"/>
                </a:moveTo>
                <a:lnTo>
                  <a:pt x="4147172" y="0"/>
                </a:lnTo>
                <a:lnTo>
                  <a:pt x="0" y="0"/>
                </a:lnTo>
                <a:lnTo>
                  <a:pt x="0" y="126530"/>
                </a:lnTo>
                <a:lnTo>
                  <a:pt x="4147172" y="126530"/>
                </a:lnTo>
                <a:lnTo>
                  <a:pt x="4608004" y="126530"/>
                </a:lnTo>
                <a:lnTo>
                  <a:pt x="4608004" y="0"/>
                </a:lnTo>
                <a:close/>
              </a:path>
            </a:pathLst>
          </a:custGeom>
          <a:solidFill>
            <a:srgbClr val="3F0000"/>
          </a:solidFill>
        </p:spPr>
        <p:txBody>
          <a:bodyPr wrap="square" lIns="0" tIns="0" rIns="0" bIns="0" rtlCol="0"/>
          <a:lstStyle/>
          <a:p>
            <a:endParaRPr/>
          </a:p>
        </p:txBody>
      </p:sp>
      <p:sp>
        <p:nvSpPr>
          <p:cNvPr id="8" name="object 8">
            <a:extLst>
              <a:ext uri="{FF2B5EF4-FFF2-40B4-BE49-F238E27FC236}">
                <a16:creationId xmlns:a16="http://schemas.microsoft.com/office/drawing/2014/main" id="{296C51CE-977F-9F0D-920A-1B99D09853C3}"/>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KLE</a:t>
            </a:r>
            <a:r>
              <a:rPr spc="40" dirty="0"/>
              <a:t> </a:t>
            </a:r>
            <a:r>
              <a:rPr spc="-15" dirty="0"/>
              <a:t>Tech.</a:t>
            </a:r>
            <a:r>
              <a:rPr spc="114" dirty="0"/>
              <a:t> </a:t>
            </a:r>
            <a:r>
              <a:rPr spc="-5" dirty="0"/>
              <a:t>Univ.’s</a:t>
            </a:r>
            <a:r>
              <a:rPr spc="45" dirty="0"/>
              <a:t> </a:t>
            </a:r>
            <a:r>
              <a:rPr spc="15" dirty="0"/>
              <a:t>Dr.</a:t>
            </a:r>
            <a:r>
              <a:rPr spc="114" dirty="0"/>
              <a:t> </a:t>
            </a:r>
            <a:r>
              <a:rPr spc="-5" dirty="0"/>
              <a:t>MSSCET</a:t>
            </a:r>
          </a:p>
        </p:txBody>
      </p:sp>
      <p:sp>
        <p:nvSpPr>
          <p:cNvPr id="9" name="object 9">
            <a:extLst>
              <a:ext uri="{FF2B5EF4-FFF2-40B4-BE49-F238E27FC236}">
                <a16:creationId xmlns:a16="http://schemas.microsoft.com/office/drawing/2014/main" id="{29787D5F-B9FF-D067-8748-9C0FD8625845}"/>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15" dirty="0"/>
              <a:t>10</a:t>
            </a:fld>
            <a:r>
              <a:rPr spc="15" dirty="0"/>
              <a:t>/13</a:t>
            </a: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0510" r="10151"/>
          <a:stretch/>
        </p:blipFill>
        <p:spPr>
          <a:xfrm>
            <a:off x="451472" y="434975"/>
            <a:ext cx="3657600" cy="2126409"/>
          </a:xfrm>
          <a:prstGeom prst="rect">
            <a:avLst/>
          </a:prstGeom>
        </p:spPr>
      </p:pic>
      <p:sp>
        <p:nvSpPr>
          <p:cNvPr id="10" name="TextBox 9"/>
          <p:cNvSpPr txBox="1"/>
          <p:nvPr/>
        </p:nvSpPr>
        <p:spPr>
          <a:xfrm>
            <a:off x="171450" y="2683817"/>
            <a:ext cx="4267200" cy="430887"/>
          </a:xfrm>
          <a:prstGeom prst="rect">
            <a:avLst/>
          </a:prstGeom>
          <a:noFill/>
        </p:spPr>
        <p:txBody>
          <a:bodyPr wrap="square" rtlCol="0">
            <a:spAutoFit/>
          </a:bodyPr>
          <a:lstStyle/>
          <a:p>
            <a:pPr algn="just"/>
            <a:r>
              <a:rPr lang="en-US" sz="1100" dirty="0"/>
              <a:t>Unlike existing platforms, our virtual study room features built-in AI chatbot integration for real-time academic support and collaboration.</a:t>
            </a:r>
            <a:endParaRPr lang="en-IN" sz="1100" dirty="0"/>
          </a:p>
        </p:txBody>
      </p:sp>
    </p:spTree>
    <p:extLst>
      <p:ext uri="{BB962C8B-B14F-4D97-AF65-F5344CB8AC3E}">
        <p14:creationId xmlns:p14="http://schemas.microsoft.com/office/powerpoint/2010/main" val="1961128613"/>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0302C-8A63-F0C3-7B58-68BE1EAAE69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0D6D377-C607-461D-9FB1-B66E023AAC67}"/>
              </a:ext>
            </a:extLst>
          </p:cNvPr>
          <p:cNvSpPr txBox="1"/>
          <p:nvPr/>
        </p:nvSpPr>
        <p:spPr>
          <a:xfrm>
            <a:off x="1498599" y="43853"/>
            <a:ext cx="1610996" cy="232756"/>
          </a:xfrm>
          <a:prstGeom prst="rect">
            <a:avLst/>
          </a:prstGeom>
        </p:spPr>
        <p:txBody>
          <a:bodyPr vert="horz" wrap="square" lIns="0" tIns="17145" rIns="0" bIns="0" rtlCol="0">
            <a:spAutoFit/>
          </a:bodyPr>
          <a:lstStyle/>
          <a:p>
            <a:pPr marL="12700">
              <a:lnSpc>
                <a:spcPct val="100000"/>
              </a:lnSpc>
              <a:spcBef>
                <a:spcPts val="135"/>
              </a:spcBef>
            </a:pPr>
            <a:r>
              <a:rPr lang="en-IN" sz="1400" spc="-5" dirty="0">
                <a:solidFill>
                  <a:srgbClr val="FFFFFF"/>
                </a:solidFill>
                <a:latin typeface="Microsoft Sans Serif"/>
                <a:cs typeface="Microsoft Sans Serif"/>
              </a:rPr>
              <a:t>Problem Statement</a:t>
            </a:r>
            <a:endParaRPr sz="1400" dirty="0">
              <a:latin typeface="Microsoft Sans Serif"/>
              <a:cs typeface="Microsoft Sans Serif"/>
            </a:endParaRPr>
          </a:p>
        </p:txBody>
      </p:sp>
      <p:sp>
        <p:nvSpPr>
          <p:cNvPr id="7" name="object 7">
            <a:extLst>
              <a:ext uri="{FF2B5EF4-FFF2-40B4-BE49-F238E27FC236}">
                <a16:creationId xmlns:a16="http://schemas.microsoft.com/office/drawing/2014/main" id="{5242A15C-D049-43DE-3030-25E08121E462}"/>
              </a:ext>
            </a:extLst>
          </p:cNvPr>
          <p:cNvSpPr/>
          <p:nvPr/>
        </p:nvSpPr>
        <p:spPr>
          <a:xfrm>
            <a:off x="0" y="3329470"/>
            <a:ext cx="4608195" cy="127000"/>
          </a:xfrm>
          <a:custGeom>
            <a:avLst/>
            <a:gdLst/>
            <a:ahLst/>
            <a:cxnLst/>
            <a:rect l="l" t="t" r="r" b="b"/>
            <a:pathLst>
              <a:path w="4608195" h="127000">
                <a:moveTo>
                  <a:pt x="4608004" y="0"/>
                </a:moveTo>
                <a:lnTo>
                  <a:pt x="4147172" y="0"/>
                </a:lnTo>
                <a:lnTo>
                  <a:pt x="0" y="0"/>
                </a:lnTo>
                <a:lnTo>
                  <a:pt x="0" y="126530"/>
                </a:lnTo>
                <a:lnTo>
                  <a:pt x="4147172" y="126530"/>
                </a:lnTo>
                <a:lnTo>
                  <a:pt x="4608004" y="126530"/>
                </a:lnTo>
                <a:lnTo>
                  <a:pt x="4608004" y="0"/>
                </a:lnTo>
                <a:close/>
              </a:path>
            </a:pathLst>
          </a:custGeom>
          <a:solidFill>
            <a:srgbClr val="3F0000"/>
          </a:solidFill>
        </p:spPr>
        <p:txBody>
          <a:bodyPr wrap="square" lIns="0" tIns="0" rIns="0" bIns="0" rtlCol="0"/>
          <a:lstStyle/>
          <a:p>
            <a:endParaRPr/>
          </a:p>
        </p:txBody>
      </p:sp>
      <p:sp>
        <p:nvSpPr>
          <p:cNvPr id="8" name="object 8">
            <a:extLst>
              <a:ext uri="{FF2B5EF4-FFF2-40B4-BE49-F238E27FC236}">
                <a16:creationId xmlns:a16="http://schemas.microsoft.com/office/drawing/2014/main" id="{296C51CE-977F-9F0D-920A-1B99D09853C3}"/>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KLE</a:t>
            </a:r>
            <a:r>
              <a:rPr spc="40" dirty="0"/>
              <a:t> </a:t>
            </a:r>
            <a:r>
              <a:rPr spc="-15" dirty="0"/>
              <a:t>Tech.</a:t>
            </a:r>
            <a:r>
              <a:rPr spc="114" dirty="0"/>
              <a:t> </a:t>
            </a:r>
            <a:r>
              <a:rPr spc="-5" dirty="0"/>
              <a:t>Univ.’s</a:t>
            </a:r>
            <a:r>
              <a:rPr spc="45" dirty="0"/>
              <a:t> </a:t>
            </a:r>
            <a:r>
              <a:rPr spc="15" dirty="0"/>
              <a:t>Dr.</a:t>
            </a:r>
            <a:r>
              <a:rPr spc="114" dirty="0"/>
              <a:t> </a:t>
            </a:r>
            <a:r>
              <a:rPr spc="-5" dirty="0"/>
              <a:t>MSSCET</a:t>
            </a:r>
          </a:p>
        </p:txBody>
      </p:sp>
      <p:sp>
        <p:nvSpPr>
          <p:cNvPr id="9" name="object 9">
            <a:extLst>
              <a:ext uri="{FF2B5EF4-FFF2-40B4-BE49-F238E27FC236}">
                <a16:creationId xmlns:a16="http://schemas.microsoft.com/office/drawing/2014/main" id="{29787D5F-B9FF-D067-8748-9C0FD8625845}"/>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15" dirty="0"/>
              <a:t>11</a:t>
            </a:fld>
            <a:r>
              <a:rPr spc="15" dirty="0"/>
              <a:t>/13</a:t>
            </a:r>
          </a:p>
        </p:txBody>
      </p:sp>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b="19430"/>
          <a:stretch/>
        </p:blipFill>
        <p:spPr>
          <a:xfrm>
            <a:off x="476250" y="510026"/>
            <a:ext cx="3632822" cy="1982350"/>
          </a:xfrm>
          <a:prstGeom prst="rect">
            <a:avLst/>
          </a:prstGeom>
        </p:spPr>
      </p:pic>
      <p:sp>
        <p:nvSpPr>
          <p:cNvPr id="11" name="TextBox 10"/>
          <p:cNvSpPr txBox="1"/>
          <p:nvPr/>
        </p:nvSpPr>
        <p:spPr>
          <a:xfrm>
            <a:off x="171451" y="2725793"/>
            <a:ext cx="4267200" cy="430887"/>
          </a:xfrm>
          <a:prstGeom prst="rect">
            <a:avLst/>
          </a:prstGeom>
          <a:noFill/>
        </p:spPr>
        <p:txBody>
          <a:bodyPr wrap="square" rtlCol="0">
            <a:spAutoFit/>
          </a:bodyPr>
          <a:lstStyle/>
          <a:p>
            <a:pPr algn="just"/>
            <a:r>
              <a:rPr lang="en-US" sz="1100" dirty="0"/>
              <a:t>Our system features a real-time code editor where students can collaboratively write and edit code together. </a:t>
            </a:r>
            <a:endParaRPr lang="en-IN" sz="1100" dirty="0"/>
          </a:p>
        </p:txBody>
      </p:sp>
    </p:spTree>
    <p:extLst>
      <p:ext uri="{BB962C8B-B14F-4D97-AF65-F5344CB8AC3E}">
        <p14:creationId xmlns:p14="http://schemas.microsoft.com/office/powerpoint/2010/main" val="4246615130"/>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BE7DD8-44CE-62FE-7C60-D5EF29F51D5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39725BC-BBC9-2CCC-BA31-EC91620FCEC9}"/>
              </a:ext>
            </a:extLst>
          </p:cNvPr>
          <p:cNvSpPr txBox="1"/>
          <p:nvPr/>
        </p:nvSpPr>
        <p:spPr>
          <a:xfrm>
            <a:off x="1862768" y="35796"/>
            <a:ext cx="882651" cy="232756"/>
          </a:xfrm>
          <a:prstGeom prst="rect">
            <a:avLst/>
          </a:prstGeom>
        </p:spPr>
        <p:txBody>
          <a:bodyPr vert="horz" wrap="square" lIns="0" tIns="17145" rIns="0" bIns="0" rtlCol="0">
            <a:spAutoFit/>
          </a:bodyPr>
          <a:lstStyle/>
          <a:p>
            <a:pPr marL="12700">
              <a:lnSpc>
                <a:spcPct val="100000"/>
              </a:lnSpc>
              <a:spcBef>
                <a:spcPts val="135"/>
              </a:spcBef>
            </a:pPr>
            <a:r>
              <a:rPr lang="en-IN" sz="1400" spc="-5" dirty="0">
                <a:solidFill>
                  <a:srgbClr val="FFFFFF"/>
                </a:solidFill>
                <a:latin typeface="Microsoft Sans Serif"/>
                <a:cs typeface="Microsoft Sans Serif"/>
              </a:rPr>
              <a:t>Objectives</a:t>
            </a:r>
            <a:endParaRPr sz="1400" dirty="0">
              <a:latin typeface="Microsoft Sans Serif"/>
              <a:cs typeface="Microsoft Sans Serif"/>
            </a:endParaRPr>
          </a:p>
        </p:txBody>
      </p:sp>
      <p:sp>
        <p:nvSpPr>
          <p:cNvPr id="7" name="object 7">
            <a:extLst>
              <a:ext uri="{FF2B5EF4-FFF2-40B4-BE49-F238E27FC236}">
                <a16:creationId xmlns:a16="http://schemas.microsoft.com/office/drawing/2014/main" id="{06FDCBDE-6BC4-2D58-10D9-154D53FAC418}"/>
              </a:ext>
            </a:extLst>
          </p:cNvPr>
          <p:cNvSpPr/>
          <p:nvPr/>
        </p:nvSpPr>
        <p:spPr>
          <a:xfrm>
            <a:off x="0" y="3329470"/>
            <a:ext cx="4608195" cy="127000"/>
          </a:xfrm>
          <a:custGeom>
            <a:avLst/>
            <a:gdLst/>
            <a:ahLst/>
            <a:cxnLst/>
            <a:rect l="l" t="t" r="r" b="b"/>
            <a:pathLst>
              <a:path w="4608195" h="127000">
                <a:moveTo>
                  <a:pt x="4608004" y="0"/>
                </a:moveTo>
                <a:lnTo>
                  <a:pt x="4147172" y="0"/>
                </a:lnTo>
                <a:lnTo>
                  <a:pt x="0" y="0"/>
                </a:lnTo>
                <a:lnTo>
                  <a:pt x="0" y="126530"/>
                </a:lnTo>
                <a:lnTo>
                  <a:pt x="4147172" y="126530"/>
                </a:lnTo>
                <a:lnTo>
                  <a:pt x="4608004" y="126530"/>
                </a:lnTo>
                <a:lnTo>
                  <a:pt x="4608004" y="0"/>
                </a:lnTo>
                <a:close/>
              </a:path>
            </a:pathLst>
          </a:custGeom>
          <a:solidFill>
            <a:srgbClr val="3F0000"/>
          </a:solidFill>
        </p:spPr>
        <p:txBody>
          <a:bodyPr wrap="square" lIns="0" tIns="0" rIns="0" bIns="0" rtlCol="0"/>
          <a:lstStyle/>
          <a:p>
            <a:endParaRPr/>
          </a:p>
        </p:txBody>
      </p:sp>
      <p:sp>
        <p:nvSpPr>
          <p:cNvPr id="8" name="object 8">
            <a:extLst>
              <a:ext uri="{FF2B5EF4-FFF2-40B4-BE49-F238E27FC236}">
                <a16:creationId xmlns:a16="http://schemas.microsoft.com/office/drawing/2014/main" id="{0D017BCF-8DFC-2516-BBE6-DB5C444C21BE}"/>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KLE</a:t>
            </a:r>
            <a:r>
              <a:rPr spc="40" dirty="0"/>
              <a:t> </a:t>
            </a:r>
            <a:r>
              <a:rPr spc="-15" dirty="0"/>
              <a:t>Tech.</a:t>
            </a:r>
            <a:r>
              <a:rPr spc="114" dirty="0"/>
              <a:t> </a:t>
            </a:r>
            <a:r>
              <a:rPr spc="-5" dirty="0"/>
              <a:t>Univ.’s</a:t>
            </a:r>
            <a:r>
              <a:rPr spc="45" dirty="0"/>
              <a:t> </a:t>
            </a:r>
            <a:r>
              <a:rPr spc="15" dirty="0"/>
              <a:t>Dr.</a:t>
            </a:r>
            <a:r>
              <a:rPr spc="114" dirty="0"/>
              <a:t> </a:t>
            </a:r>
            <a:r>
              <a:rPr spc="-5" dirty="0"/>
              <a:t>MSSCET</a:t>
            </a:r>
          </a:p>
        </p:txBody>
      </p:sp>
      <p:sp>
        <p:nvSpPr>
          <p:cNvPr id="9" name="object 9">
            <a:extLst>
              <a:ext uri="{FF2B5EF4-FFF2-40B4-BE49-F238E27FC236}">
                <a16:creationId xmlns:a16="http://schemas.microsoft.com/office/drawing/2014/main" id="{D2DD320F-9504-6802-9EC8-C3CDADE0400A}"/>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15" dirty="0"/>
              <a:t>12</a:t>
            </a:fld>
            <a:r>
              <a:rPr spc="15" dirty="0"/>
              <a:t>/13</a:t>
            </a:r>
          </a:p>
        </p:txBody>
      </p:sp>
      <p:sp>
        <p:nvSpPr>
          <p:cNvPr id="4" name="TextBox 3">
            <a:extLst>
              <a:ext uri="{FF2B5EF4-FFF2-40B4-BE49-F238E27FC236}">
                <a16:creationId xmlns:a16="http://schemas.microsoft.com/office/drawing/2014/main" id="{7360A374-6BAC-1CBC-DC57-F4C883BE7ADB}"/>
              </a:ext>
            </a:extLst>
          </p:cNvPr>
          <p:cNvSpPr txBox="1"/>
          <p:nvPr/>
        </p:nvSpPr>
        <p:spPr>
          <a:xfrm>
            <a:off x="332321" y="511175"/>
            <a:ext cx="3943543" cy="2377574"/>
          </a:xfrm>
          <a:prstGeom prst="rect">
            <a:avLst/>
          </a:prstGeom>
          <a:noFill/>
        </p:spPr>
        <p:txBody>
          <a:bodyPr wrap="square" rtlCol="0">
            <a:spAutoFit/>
          </a:bodyPr>
          <a:lstStyle/>
          <a:p>
            <a:pPr marL="228600" indent="-228600" algn="just">
              <a:lnSpc>
                <a:spcPct val="150000"/>
              </a:lnSpc>
              <a:buAutoNum type="arabicPeriod"/>
            </a:pPr>
            <a:r>
              <a:rPr lang="en-US" sz="1100" dirty="0"/>
              <a:t>To develop a virtual study environment that enables structured study sessions and minimizes distractions through time-based controls.</a:t>
            </a:r>
          </a:p>
          <a:p>
            <a:pPr marL="228600" indent="-228600" algn="just">
              <a:lnSpc>
                <a:spcPct val="150000"/>
              </a:lnSpc>
              <a:buAutoNum type="arabicPeriod"/>
            </a:pPr>
            <a:r>
              <a:rPr lang="en-US" sz="1100" dirty="0"/>
              <a:t>To integrate an AI-powered chatbot that provides real-time academic support, including answering queries, summarizing content.</a:t>
            </a:r>
          </a:p>
          <a:p>
            <a:pPr marL="228600" indent="-228600" algn="just">
              <a:lnSpc>
                <a:spcPct val="150000"/>
              </a:lnSpc>
              <a:buAutoNum type="arabicPeriod"/>
            </a:pPr>
            <a:r>
              <a:rPr lang="en-US" sz="1100" dirty="0"/>
              <a:t>To implement an intelligent focus control system that automatically redirects users back to their designated study websites after breaks.</a:t>
            </a:r>
          </a:p>
        </p:txBody>
      </p:sp>
    </p:spTree>
    <p:extLst>
      <p:ext uri="{BB962C8B-B14F-4D97-AF65-F5344CB8AC3E}">
        <p14:creationId xmlns:p14="http://schemas.microsoft.com/office/powerpoint/2010/main" val="2529913613"/>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04864-79F2-619C-986E-E3971256D1E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A325865-FA3F-5A41-02B6-7FC32BF19859}"/>
              </a:ext>
            </a:extLst>
          </p:cNvPr>
          <p:cNvSpPr txBox="1"/>
          <p:nvPr/>
        </p:nvSpPr>
        <p:spPr>
          <a:xfrm>
            <a:off x="1778151" y="53975"/>
            <a:ext cx="1051882" cy="232756"/>
          </a:xfrm>
          <a:prstGeom prst="rect">
            <a:avLst/>
          </a:prstGeom>
        </p:spPr>
        <p:txBody>
          <a:bodyPr vert="horz" wrap="square" lIns="0" tIns="17145" rIns="0" bIns="0" rtlCol="0">
            <a:spAutoFit/>
          </a:bodyPr>
          <a:lstStyle/>
          <a:p>
            <a:pPr marL="12700">
              <a:lnSpc>
                <a:spcPct val="100000"/>
              </a:lnSpc>
              <a:spcBef>
                <a:spcPts val="135"/>
              </a:spcBef>
            </a:pPr>
            <a:r>
              <a:rPr lang="en-IN" sz="1400" spc="-5" dirty="0">
                <a:solidFill>
                  <a:srgbClr val="FFFFFF"/>
                </a:solidFill>
                <a:latin typeface="Microsoft Sans Serif"/>
                <a:cs typeface="Microsoft Sans Serif"/>
              </a:rPr>
              <a:t>Methodology</a:t>
            </a:r>
            <a:endParaRPr sz="1400" dirty="0">
              <a:latin typeface="Microsoft Sans Serif"/>
              <a:cs typeface="Microsoft Sans Serif"/>
            </a:endParaRPr>
          </a:p>
        </p:txBody>
      </p:sp>
      <p:sp>
        <p:nvSpPr>
          <p:cNvPr id="7" name="object 7">
            <a:extLst>
              <a:ext uri="{FF2B5EF4-FFF2-40B4-BE49-F238E27FC236}">
                <a16:creationId xmlns:a16="http://schemas.microsoft.com/office/drawing/2014/main" id="{4C49CF61-3C22-65A0-CC6C-5F99A28B6F70}"/>
              </a:ext>
            </a:extLst>
          </p:cNvPr>
          <p:cNvSpPr/>
          <p:nvPr/>
        </p:nvSpPr>
        <p:spPr>
          <a:xfrm>
            <a:off x="0" y="3329470"/>
            <a:ext cx="4608195" cy="127000"/>
          </a:xfrm>
          <a:custGeom>
            <a:avLst/>
            <a:gdLst/>
            <a:ahLst/>
            <a:cxnLst/>
            <a:rect l="l" t="t" r="r" b="b"/>
            <a:pathLst>
              <a:path w="4608195" h="127000">
                <a:moveTo>
                  <a:pt x="4608004" y="0"/>
                </a:moveTo>
                <a:lnTo>
                  <a:pt x="4147172" y="0"/>
                </a:lnTo>
                <a:lnTo>
                  <a:pt x="0" y="0"/>
                </a:lnTo>
                <a:lnTo>
                  <a:pt x="0" y="126530"/>
                </a:lnTo>
                <a:lnTo>
                  <a:pt x="4147172" y="126530"/>
                </a:lnTo>
                <a:lnTo>
                  <a:pt x="4608004" y="126530"/>
                </a:lnTo>
                <a:lnTo>
                  <a:pt x="4608004" y="0"/>
                </a:lnTo>
                <a:close/>
              </a:path>
            </a:pathLst>
          </a:custGeom>
          <a:solidFill>
            <a:srgbClr val="3F0000"/>
          </a:solidFill>
        </p:spPr>
        <p:txBody>
          <a:bodyPr wrap="square" lIns="0" tIns="0" rIns="0" bIns="0" rtlCol="0"/>
          <a:lstStyle/>
          <a:p>
            <a:endParaRPr/>
          </a:p>
        </p:txBody>
      </p:sp>
      <p:sp>
        <p:nvSpPr>
          <p:cNvPr id="8" name="object 8">
            <a:extLst>
              <a:ext uri="{FF2B5EF4-FFF2-40B4-BE49-F238E27FC236}">
                <a16:creationId xmlns:a16="http://schemas.microsoft.com/office/drawing/2014/main" id="{11610C6D-C54E-051E-2C41-FAFA8ECB01CD}"/>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KLE</a:t>
            </a:r>
            <a:r>
              <a:rPr spc="40" dirty="0"/>
              <a:t> </a:t>
            </a:r>
            <a:r>
              <a:rPr spc="-15" dirty="0"/>
              <a:t>Tech.</a:t>
            </a:r>
            <a:r>
              <a:rPr spc="114" dirty="0"/>
              <a:t> </a:t>
            </a:r>
            <a:r>
              <a:rPr spc="-5" dirty="0"/>
              <a:t>Univ.’s</a:t>
            </a:r>
            <a:r>
              <a:rPr spc="45" dirty="0"/>
              <a:t> </a:t>
            </a:r>
            <a:r>
              <a:rPr spc="15" dirty="0"/>
              <a:t>Dr.</a:t>
            </a:r>
            <a:r>
              <a:rPr spc="114" dirty="0"/>
              <a:t> </a:t>
            </a:r>
            <a:r>
              <a:rPr spc="-5" dirty="0"/>
              <a:t>MSSCET</a:t>
            </a:r>
          </a:p>
        </p:txBody>
      </p:sp>
      <p:sp>
        <p:nvSpPr>
          <p:cNvPr id="9" name="object 9">
            <a:extLst>
              <a:ext uri="{FF2B5EF4-FFF2-40B4-BE49-F238E27FC236}">
                <a16:creationId xmlns:a16="http://schemas.microsoft.com/office/drawing/2014/main" id="{05A21C63-5707-471D-8A7D-3C0A01292381}"/>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15" dirty="0"/>
              <a:t>13</a:t>
            </a:fld>
            <a:r>
              <a:rPr spc="15" dirty="0"/>
              <a:t>/13</a:t>
            </a:r>
          </a:p>
        </p:txBody>
      </p:sp>
      <p:pic>
        <p:nvPicPr>
          <p:cNvPr id="10" name="Picture 9">
            <a:extLst>
              <a:ext uri="{FF2B5EF4-FFF2-40B4-BE49-F238E27FC236}">
                <a16:creationId xmlns:a16="http://schemas.microsoft.com/office/drawing/2014/main" id="{7FF897FF-B382-5D4E-2C56-D21328365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 y="499344"/>
            <a:ext cx="4210050" cy="2462061"/>
          </a:xfrm>
          <a:prstGeom prst="rect">
            <a:avLst/>
          </a:prstGeom>
        </p:spPr>
      </p:pic>
    </p:spTree>
    <p:extLst>
      <p:ext uri="{BB962C8B-B14F-4D97-AF65-F5344CB8AC3E}">
        <p14:creationId xmlns:p14="http://schemas.microsoft.com/office/powerpoint/2010/main" val="411923147"/>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C4FEFD-24A2-DFDD-76DF-733C9EDCA91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AAF08C4-33B9-3E70-C165-0AA50BB753DF}"/>
              </a:ext>
            </a:extLst>
          </p:cNvPr>
          <p:cNvSpPr txBox="1"/>
          <p:nvPr/>
        </p:nvSpPr>
        <p:spPr>
          <a:xfrm>
            <a:off x="1778151" y="53975"/>
            <a:ext cx="1051882" cy="232756"/>
          </a:xfrm>
          <a:prstGeom prst="rect">
            <a:avLst/>
          </a:prstGeom>
        </p:spPr>
        <p:txBody>
          <a:bodyPr vert="horz" wrap="square" lIns="0" tIns="17145" rIns="0" bIns="0" rtlCol="0">
            <a:spAutoFit/>
          </a:bodyPr>
          <a:lstStyle/>
          <a:p>
            <a:pPr marL="12700">
              <a:lnSpc>
                <a:spcPct val="100000"/>
              </a:lnSpc>
              <a:spcBef>
                <a:spcPts val="135"/>
              </a:spcBef>
            </a:pPr>
            <a:r>
              <a:rPr lang="en-IN" sz="1400" spc="-5" dirty="0">
                <a:solidFill>
                  <a:srgbClr val="FFFFFF"/>
                </a:solidFill>
                <a:latin typeface="Microsoft Sans Serif"/>
                <a:cs typeface="Microsoft Sans Serif"/>
              </a:rPr>
              <a:t>Methodology</a:t>
            </a:r>
            <a:endParaRPr sz="1400" dirty="0">
              <a:latin typeface="Microsoft Sans Serif"/>
              <a:cs typeface="Microsoft Sans Serif"/>
            </a:endParaRPr>
          </a:p>
        </p:txBody>
      </p:sp>
      <p:sp>
        <p:nvSpPr>
          <p:cNvPr id="7" name="object 7">
            <a:extLst>
              <a:ext uri="{FF2B5EF4-FFF2-40B4-BE49-F238E27FC236}">
                <a16:creationId xmlns:a16="http://schemas.microsoft.com/office/drawing/2014/main" id="{7CE459AB-C811-30A1-5C46-090774891190}"/>
              </a:ext>
            </a:extLst>
          </p:cNvPr>
          <p:cNvSpPr/>
          <p:nvPr/>
        </p:nvSpPr>
        <p:spPr>
          <a:xfrm>
            <a:off x="0" y="3329470"/>
            <a:ext cx="4608195" cy="127000"/>
          </a:xfrm>
          <a:custGeom>
            <a:avLst/>
            <a:gdLst/>
            <a:ahLst/>
            <a:cxnLst/>
            <a:rect l="l" t="t" r="r" b="b"/>
            <a:pathLst>
              <a:path w="4608195" h="127000">
                <a:moveTo>
                  <a:pt x="4608004" y="0"/>
                </a:moveTo>
                <a:lnTo>
                  <a:pt x="4147172" y="0"/>
                </a:lnTo>
                <a:lnTo>
                  <a:pt x="0" y="0"/>
                </a:lnTo>
                <a:lnTo>
                  <a:pt x="0" y="126530"/>
                </a:lnTo>
                <a:lnTo>
                  <a:pt x="4147172" y="126530"/>
                </a:lnTo>
                <a:lnTo>
                  <a:pt x="4608004" y="126530"/>
                </a:lnTo>
                <a:lnTo>
                  <a:pt x="4608004" y="0"/>
                </a:lnTo>
                <a:close/>
              </a:path>
            </a:pathLst>
          </a:custGeom>
          <a:solidFill>
            <a:srgbClr val="3F0000"/>
          </a:solidFill>
        </p:spPr>
        <p:txBody>
          <a:bodyPr wrap="square" lIns="0" tIns="0" rIns="0" bIns="0" rtlCol="0"/>
          <a:lstStyle/>
          <a:p>
            <a:endParaRPr/>
          </a:p>
        </p:txBody>
      </p:sp>
      <p:sp>
        <p:nvSpPr>
          <p:cNvPr id="8" name="object 8">
            <a:extLst>
              <a:ext uri="{FF2B5EF4-FFF2-40B4-BE49-F238E27FC236}">
                <a16:creationId xmlns:a16="http://schemas.microsoft.com/office/drawing/2014/main" id="{474557CC-FB23-3A1A-BF15-1D16351166C1}"/>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KLE</a:t>
            </a:r>
            <a:r>
              <a:rPr spc="40" dirty="0"/>
              <a:t> </a:t>
            </a:r>
            <a:r>
              <a:rPr spc="-15" dirty="0"/>
              <a:t>Tech.</a:t>
            </a:r>
            <a:r>
              <a:rPr spc="114" dirty="0"/>
              <a:t> </a:t>
            </a:r>
            <a:r>
              <a:rPr spc="-5" dirty="0"/>
              <a:t>Univ.’s</a:t>
            </a:r>
            <a:r>
              <a:rPr spc="45" dirty="0"/>
              <a:t> </a:t>
            </a:r>
            <a:r>
              <a:rPr spc="15" dirty="0"/>
              <a:t>Dr.</a:t>
            </a:r>
            <a:r>
              <a:rPr spc="114" dirty="0"/>
              <a:t> </a:t>
            </a:r>
            <a:r>
              <a:rPr spc="-5" dirty="0"/>
              <a:t>MSSCET</a:t>
            </a:r>
          </a:p>
        </p:txBody>
      </p:sp>
      <p:sp>
        <p:nvSpPr>
          <p:cNvPr id="9" name="object 9">
            <a:extLst>
              <a:ext uri="{FF2B5EF4-FFF2-40B4-BE49-F238E27FC236}">
                <a16:creationId xmlns:a16="http://schemas.microsoft.com/office/drawing/2014/main" id="{23CBD775-D424-57EE-0DF2-DF7A686DBB09}"/>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15" dirty="0"/>
              <a:t>14</a:t>
            </a:fld>
            <a:r>
              <a:rPr spc="15" dirty="0"/>
              <a:t>/13</a:t>
            </a:r>
          </a:p>
        </p:txBody>
      </p:sp>
      <p:sp>
        <p:nvSpPr>
          <p:cNvPr id="5" name="TextBox 4">
            <a:extLst>
              <a:ext uri="{FF2B5EF4-FFF2-40B4-BE49-F238E27FC236}">
                <a16:creationId xmlns:a16="http://schemas.microsoft.com/office/drawing/2014/main" id="{0FECBE16-60CC-740B-6530-2D53AD3DC9C6}"/>
              </a:ext>
            </a:extLst>
          </p:cNvPr>
          <p:cNvSpPr txBox="1"/>
          <p:nvPr/>
        </p:nvSpPr>
        <p:spPr>
          <a:xfrm>
            <a:off x="342266" y="505468"/>
            <a:ext cx="3923651" cy="2605265"/>
          </a:xfrm>
          <a:prstGeom prst="rect">
            <a:avLst/>
          </a:prstGeom>
          <a:noFill/>
        </p:spPr>
        <p:txBody>
          <a:bodyPr wrap="square">
            <a:spAutoFit/>
          </a:bodyPr>
          <a:lstStyle/>
          <a:p>
            <a:pPr algn="just">
              <a:lnSpc>
                <a:spcPct val="150000"/>
              </a:lnSpc>
            </a:pPr>
            <a:r>
              <a:rPr lang="en-US" sz="1100" b="1" dirty="0"/>
              <a:t>1.   System Design &amp; Planning: </a:t>
            </a:r>
          </a:p>
          <a:p>
            <a:pPr algn="just">
              <a:lnSpc>
                <a:spcPct val="150000"/>
              </a:lnSpc>
            </a:pPr>
            <a:r>
              <a:rPr lang="en-US" sz="1100" b="1" dirty="0"/>
              <a:t>       Modules: </a:t>
            </a:r>
            <a:r>
              <a:rPr lang="en-US" sz="1100" dirty="0"/>
              <a:t>Study session manager, AI chatbot, user dashboard, </a:t>
            </a:r>
          </a:p>
          <a:p>
            <a:pPr algn="just">
              <a:lnSpc>
                <a:spcPct val="150000"/>
              </a:lnSpc>
            </a:pPr>
            <a:r>
              <a:rPr lang="en-US" sz="1100" dirty="0"/>
              <a:t>       progress tracker.</a:t>
            </a:r>
          </a:p>
          <a:p>
            <a:pPr algn="just">
              <a:lnSpc>
                <a:spcPct val="150000"/>
              </a:lnSpc>
            </a:pPr>
            <a:r>
              <a:rPr lang="en-US" sz="1100" dirty="0"/>
              <a:t>       </a:t>
            </a:r>
            <a:r>
              <a:rPr lang="en-US" sz="1100" b="1" dirty="0"/>
              <a:t>Tech used: </a:t>
            </a:r>
            <a:r>
              <a:rPr lang="en-US" sz="1100" dirty="0"/>
              <a:t>Figma for UI/UX mockups Trello for planning and </a:t>
            </a:r>
          </a:p>
          <a:p>
            <a:pPr algn="just">
              <a:lnSpc>
                <a:spcPct val="150000"/>
              </a:lnSpc>
            </a:pPr>
            <a:r>
              <a:rPr lang="en-US" sz="1100" dirty="0"/>
              <a:t>       task management.</a:t>
            </a:r>
          </a:p>
          <a:p>
            <a:pPr marL="228600" indent="-228600" algn="just">
              <a:lnSpc>
                <a:spcPct val="150000"/>
              </a:lnSpc>
              <a:buAutoNum type="arabicPeriod" startAt="2"/>
            </a:pPr>
            <a:r>
              <a:rPr lang="en-US" sz="1100" b="1" dirty="0"/>
              <a:t>Frontend Development: </a:t>
            </a:r>
            <a:r>
              <a:rPr lang="en-US" sz="1100" dirty="0"/>
              <a:t>Build a responsive UI for the virtual </a:t>
            </a:r>
          </a:p>
          <a:p>
            <a:pPr algn="just">
              <a:lnSpc>
                <a:spcPct val="150000"/>
              </a:lnSpc>
            </a:pPr>
            <a:r>
              <a:rPr lang="en-US" sz="1100" dirty="0"/>
              <a:t>       study room with features like timers, task lists, and chat   </a:t>
            </a:r>
          </a:p>
          <a:p>
            <a:pPr algn="just">
              <a:lnSpc>
                <a:spcPct val="150000"/>
              </a:lnSpc>
            </a:pPr>
            <a:r>
              <a:rPr lang="en-US" sz="1100" dirty="0"/>
              <a:t>       interface.</a:t>
            </a:r>
          </a:p>
          <a:p>
            <a:pPr algn="just">
              <a:lnSpc>
                <a:spcPct val="150000"/>
              </a:lnSpc>
            </a:pPr>
            <a:r>
              <a:rPr lang="en-US" sz="1100" dirty="0"/>
              <a:t>       </a:t>
            </a:r>
            <a:r>
              <a:rPr lang="en-US" sz="1100" b="1" dirty="0"/>
              <a:t>Tech used: </a:t>
            </a:r>
            <a:r>
              <a:rPr lang="en-US" sz="1100" dirty="0"/>
              <a:t>React.js, Tailwind CSS for sleek styling. Socket.IO </a:t>
            </a:r>
          </a:p>
          <a:p>
            <a:pPr algn="just">
              <a:lnSpc>
                <a:spcPct val="150000"/>
              </a:lnSpc>
            </a:pPr>
            <a:r>
              <a:rPr lang="en-US" sz="1100" dirty="0"/>
              <a:t>       for live interaction between users is planned.</a:t>
            </a:r>
          </a:p>
        </p:txBody>
      </p:sp>
    </p:spTree>
    <p:extLst>
      <p:ext uri="{BB962C8B-B14F-4D97-AF65-F5344CB8AC3E}">
        <p14:creationId xmlns:p14="http://schemas.microsoft.com/office/powerpoint/2010/main" val="1825703668"/>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B98C66-B7CA-9D09-9F5F-5EEC3084FAE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2067A7D-A624-C154-0199-759776049942}"/>
              </a:ext>
            </a:extLst>
          </p:cNvPr>
          <p:cNvSpPr txBox="1"/>
          <p:nvPr/>
        </p:nvSpPr>
        <p:spPr>
          <a:xfrm>
            <a:off x="1778151" y="53975"/>
            <a:ext cx="1051882" cy="232756"/>
          </a:xfrm>
          <a:prstGeom prst="rect">
            <a:avLst/>
          </a:prstGeom>
        </p:spPr>
        <p:txBody>
          <a:bodyPr vert="horz" wrap="square" lIns="0" tIns="17145" rIns="0" bIns="0" rtlCol="0">
            <a:spAutoFit/>
          </a:bodyPr>
          <a:lstStyle/>
          <a:p>
            <a:pPr marL="12700">
              <a:lnSpc>
                <a:spcPct val="100000"/>
              </a:lnSpc>
              <a:spcBef>
                <a:spcPts val="135"/>
              </a:spcBef>
            </a:pPr>
            <a:r>
              <a:rPr lang="en-IN" sz="1400" spc="-5" dirty="0">
                <a:solidFill>
                  <a:srgbClr val="FFFFFF"/>
                </a:solidFill>
                <a:latin typeface="Microsoft Sans Serif"/>
                <a:cs typeface="Microsoft Sans Serif"/>
              </a:rPr>
              <a:t>Methodology</a:t>
            </a:r>
            <a:endParaRPr sz="1400" dirty="0">
              <a:latin typeface="Microsoft Sans Serif"/>
              <a:cs typeface="Microsoft Sans Serif"/>
            </a:endParaRPr>
          </a:p>
        </p:txBody>
      </p:sp>
      <p:sp>
        <p:nvSpPr>
          <p:cNvPr id="7" name="object 7">
            <a:extLst>
              <a:ext uri="{FF2B5EF4-FFF2-40B4-BE49-F238E27FC236}">
                <a16:creationId xmlns:a16="http://schemas.microsoft.com/office/drawing/2014/main" id="{A82805A7-F4B7-52B7-ADA7-5EC01334A7A1}"/>
              </a:ext>
            </a:extLst>
          </p:cNvPr>
          <p:cNvSpPr/>
          <p:nvPr/>
        </p:nvSpPr>
        <p:spPr>
          <a:xfrm>
            <a:off x="0" y="3329470"/>
            <a:ext cx="4608195" cy="127000"/>
          </a:xfrm>
          <a:custGeom>
            <a:avLst/>
            <a:gdLst/>
            <a:ahLst/>
            <a:cxnLst/>
            <a:rect l="l" t="t" r="r" b="b"/>
            <a:pathLst>
              <a:path w="4608195" h="127000">
                <a:moveTo>
                  <a:pt x="4608004" y="0"/>
                </a:moveTo>
                <a:lnTo>
                  <a:pt x="4147172" y="0"/>
                </a:lnTo>
                <a:lnTo>
                  <a:pt x="0" y="0"/>
                </a:lnTo>
                <a:lnTo>
                  <a:pt x="0" y="126530"/>
                </a:lnTo>
                <a:lnTo>
                  <a:pt x="4147172" y="126530"/>
                </a:lnTo>
                <a:lnTo>
                  <a:pt x="4608004" y="126530"/>
                </a:lnTo>
                <a:lnTo>
                  <a:pt x="4608004" y="0"/>
                </a:lnTo>
                <a:close/>
              </a:path>
            </a:pathLst>
          </a:custGeom>
          <a:solidFill>
            <a:srgbClr val="3F0000"/>
          </a:solidFill>
        </p:spPr>
        <p:txBody>
          <a:bodyPr wrap="square" lIns="0" tIns="0" rIns="0" bIns="0" rtlCol="0"/>
          <a:lstStyle/>
          <a:p>
            <a:endParaRPr/>
          </a:p>
        </p:txBody>
      </p:sp>
      <p:sp>
        <p:nvSpPr>
          <p:cNvPr id="8" name="object 8">
            <a:extLst>
              <a:ext uri="{FF2B5EF4-FFF2-40B4-BE49-F238E27FC236}">
                <a16:creationId xmlns:a16="http://schemas.microsoft.com/office/drawing/2014/main" id="{CA32B5C0-6DD2-0D37-E64E-58347CFA4D4F}"/>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KLE</a:t>
            </a:r>
            <a:r>
              <a:rPr spc="40" dirty="0"/>
              <a:t> </a:t>
            </a:r>
            <a:r>
              <a:rPr spc="-15" dirty="0"/>
              <a:t>Tech.</a:t>
            </a:r>
            <a:r>
              <a:rPr spc="114" dirty="0"/>
              <a:t> </a:t>
            </a:r>
            <a:r>
              <a:rPr spc="-5" dirty="0"/>
              <a:t>Univ.’s</a:t>
            </a:r>
            <a:r>
              <a:rPr spc="45" dirty="0"/>
              <a:t> </a:t>
            </a:r>
            <a:r>
              <a:rPr spc="15" dirty="0"/>
              <a:t>Dr.</a:t>
            </a:r>
            <a:r>
              <a:rPr spc="114" dirty="0"/>
              <a:t> </a:t>
            </a:r>
            <a:r>
              <a:rPr spc="-5" dirty="0"/>
              <a:t>MSSCET</a:t>
            </a:r>
          </a:p>
        </p:txBody>
      </p:sp>
      <p:sp>
        <p:nvSpPr>
          <p:cNvPr id="9" name="object 9">
            <a:extLst>
              <a:ext uri="{FF2B5EF4-FFF2-40B4-BE49-F238E27FC236}">
                <a16:creationId xmlns:a16="http://schemas.microsoft.com/office/drawing/2014/main" id="{8D2DEE36-8E02-1938-0E22-F5B3B425DDE6}"/>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15" dirty="0"/>
              <a:t>15</a:t>
            </a:fld>
            <a:r>
              <a:rPr spc="15" dirty="0"/>
              <a:t>/13</a:t>
            </a:r>
          </a:p>
        </p:txBody>
      </p:sp>
      <p:sp>
        <p:nvSpPr>
          <p:cNvPr id="5" name="TextBox 4">
            <a:extLst>
              <a:ext uri="{FF2B5EF4-FFF2-40B4-BE49-F238E27FC236}">
                <a16:creationId xmlns:a16="http://schemas.microsoft.com/office/drawing/2014/main" id="{B244347B-A619-05D0-F49E-C6D38B650174}"/>
              </a:ext>
            </a:extLst>
          </p:cNvPr>
          <p:cNvSpPr txBox="1"/>
          <p:nvPr/>
        </p:nvSpPr>
        <p:spPr>
          <a:xfrm>
            <a:off x="342266" y="505468"/>
            <a:ext cx="3923651" cy="2605265"/>
          </a:xfrm>
          <a:prstGeom prst="rect">
            <a:avLst/>
          </a:prstGeom>
          <a:noFill/>
        </p:spPr>
        <p:txBody>
          <a:bodyPr wrap="square">
            <a:spAutoFit/>
          </a:bodyPr>
          <a:lstStyle/>
          <a:p>
            <a:pPr algn="just">
              <a:lnSpc>
                <a:spcPct val="150000"/>
              </a:lnSpc>
            </a:pPr>
            <a:r>
              <a:rPr lang="en-US" sz="1100" b="1" dirty="0"/>
              <a:t>3.   Backend Development: </a:t>
            </a:r>
          </a:p>
          <a:p>
            <a:pPr algn="just">
              <a:lnSpc>
                <a:spcPct val="150000"/>
              </a:lnSpc>
            </a:pPr>
            <a:r>
              <a:rPr lang="en-US" sz="1100" dirty="0"/>
              <a:t>       Set up APIs for authentication, study data storage, chatbot   </a:t>
            </a:r>
          </a:p>
          <a:p>
            <a:pPr algn="just">
              <a:lnSpc>
                <a:spcPct val="150000"/>
              </a:lnSpc>
            </a:pPr>
            <a:r>
              <a:rPr lang="en-US" sz="1100" dirty="0"/>
              <a:t>       communication, and usage analytics.</a:t>
            </a:r>
          </a:p>
          <a:p>
            <a:pPr algn="just">
              <a:lnSpc>
                <a:spcPct val="150000"/>
              </a:lnSpc>
            </a:pPr>
            <a:r>
              <a:rPr lang="en-US" sz="1100" dirty="0"/>
              <a:t>       </a:t>
            </a:r>
            <a:r>
              <a:rPr lang="en-US" sz="1100" b="1" dirty="0"/>
              <a:t>Tech used: </a:t>
            </a:r>
            <a:r>
              <a:rPr lang="en-US" sz="1100" dirty="0"/>
              <a:t>Node.js + Express.js for backend server. Firebase  </a:t>
            </a:r>
          </a:p>
          <a:p>
            <a:pPr algn="just">
              <a:lnSpc>
                <a:spcPct val="150000"/>
              </a:lnSpc>
            </a:pPr>
            <a:r>
              <a:rPr lang="en-US" sz="1100" dirty="0"/>
              <a:t>       </a:t>
            </a:r>
            <a:r>
              <a:rPr lang="en-US" sz="1100" dirty="0" err="1"/>
              <a:t>Firestore</a:t>
            </a:r>
            <a:r>
              <a:rPr lang="en-US" sz="1100" dirty="0"/>
              <a:t> for cloud database, JWT for secure authentication.</a:t>
            </a:r>
          </a:p>
          <a:p>
            <a:pPr algn="just">
              <a:lnSpc>
                <a:spcPct val="150000"/>
              </a:lnSpc>
            </a:pPr>
            <a:r>
              <a:rPr lang="en-US" sz="1100" b="1" dirty="0"/>
              <a:t>4.    AI Chatbot Integration:</a:t>
            </a:r>
          </a:p>
          <a:p>
            <a:pPr algn="just">
              <a:lnSpc>
                <a:spcPct val="150000"/>
              </a:lnSpc>
            </a:pPr>
            <a:r>
              <a:rPr lang="en-US" sz="1100" dirty="0"/>
              <a:t>       Incorporate an AI chatbot to assist users with subject </a:t>
            </a:r>
          </a:p>
          <a:p>
            <a:pPr algn="just">
              <a:lnSpc>
                <a:spcPct val="150000"/>
              </a:lnSpc>
            </a:pPr>
            <a:r>
              <a:rPr lang="en-US" sz="1100" dirty="0"/>
              <a:t>       questions, reminders, and motivation.</a:t>
            </a:r>
          </a:p>
          <a:p>
            <a:pPr algn="just">
              <a:lnSpc>
                <a:spcPct val="150000"/>
              </a:lnSpc>
            </a:pPr>
            <a:r>
              <a:rPr lang="en-US" sz="1100" b="1" dirty="0"/>
              <a:t>       Tech used: </a:t>
            </a:r>
            <a:r>
              <a:rPr lang="en-US" sz="1100" dirty="0"/>
              <a:t>OpenAI GPT-4 API for natural language  </a:t>
            </a:r>
          </a:p>
          <a:p>
            <a:pPr algn="just">
              <a:lnSpc>
                <a:spcPct val="150000"/>
              </a:lnSpc>
            </a:pPr>
            <a:r>
              <a:rPr lang="en-US" sz="1100" dirty="0"/>
              <a:t>       understanding and response. </a:t>
            </a:r>
          </a:p>
        </p:txBody>
      </p:sp>
    </p:spTree>
    <p:extLst>
      <p:ext uri="{BB962C8B-B14F-4D97-AF65-F5344CB8AC3E}">
        <p14:creationId xmlns:p14="http://schemas.microsoft.com/office/powerpoint/2010/main" val="3267921643"/>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5FA75B-778C-F9B8-3E1D-CBCD1EA4D1B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CBB2227-32D2-4ACE-7F78-458B83D11DCE}"/>
              </a:ext>
            </a:extLst>
          </p:cNvPr>
          <p:cNvSpPr txBox="1"/>
          <p:nvPr/>
        </p:nvSpPr>
        <p:spPr>
          <a:xfrm>
            <a:off x="1778151" y="53975"/>
            <a:ext cx="1051882" cy="232756"/>
          </a:xfrm>
          <a:prstGeom prst="rect">
            <a:avLst/>
          </a:prstGeom>
        </p:spPr>
        <p:txBody>
          <a:bodyPr vert="horz" wrap="square" lIns="0" tIns="17145" rIns="0" bIns="0" rtlCol="0">
            <a:spAutoFit/>
          </a:bodyPr>
          <a:lstStyle/>
          <a:p>
            <a:pPr marL="12700">
              <a:lnSpc>
                <a:spcPct val="100000"/>
              </a:lnSpc>
              <a:spcBef>
                <a:spcPts val="135"/>
              </a:spcBef>
            </a:pPr>
            <a:r>
              <a:rPr lang="en-IN" sz="1400" spc="-5" dirty="0">
                <a:solidFill>
                  <a:srgbClr val="FFFFFF"/>
                </a:solidFill>
                <a:latin typeface="Microsoft Sans Serif"/>
                <a:cs typeface="Microsoft Sans Serif"/>
              </a:rPr>
              <a:t>Methodology</a:t>
            </a:r>
            <a:endParaRPr sz="1400" dirty="0">
              <a:latin typeface="Microsoft Sans Serif"/>
              <a:cs typeface="Microsoft Sans Serif"/>
            </a:endParaRPr>
          </a:p>
        </p:txBody>
      </p:sp>
      <p:sp>
        <p:nvSpPr>
          <p:cNvPr id="7" name="object 7">
            <a:extLst>
              <a:ext uri="{FF2B5EF4-FFF2-40B4-BE49-F238E27FC236}">
                <a16:creationId xmlns:a16="http://schemas.microsoft.com/office/drawing/2014/main" id="{297F7CBB-995E-B860-08E2-588360621189}"/>
              </a:ext>
            </a:extLst>
          </p:cNvPr>
          <p:cNvSpPr/>
          <p:nvPr/>
        </p:nvSpPr>
        <p:spPr>
          <a:xfrm>
            <a:off x="0" y="3329470"/>
            <a:ext cx="4608195" cy="127000"/>
          </a:xfrm>
          <a:custGeom>
            <a:avLst/>
            <a:gdLst/>
            <a:ahLst/>
            <a:cxnLst/>
            <a:rect l="l" t="t" r="r" b="b"/>
            <a:pathLst>
              <a:path w="4608195" h="127000">
                <a:moveTo>
                  <a:pt x="4608004" y="0"/>
                </a:moveTo>
                <a:lnTo>
                  <a:pt x="4147172" y="0"/>
                </a:lnTo>
                <a:lnTo>
                  <a:pt x="0" y="0"/>
                </a:lnTo>
                <a:lnTo>
                  <a:pt x="0" y="126530"/>
                </a:lnTo>
                <a:lnTo>
                  <a:pt x="4147172" y="126530"/>
                </a:lnTo>
                <a:lnTo>
                  <a:pt x="4608004" y="126530"/>
                </a:lnTo>
                <a:lnTo>
                  <a:pt x="4608004" y="0"/>
                </a:lnTo>
                <a:close/>
              </a:path>
            </a:pathLst>
          </a:custGeom>
          <a:solidFill>
            <a:srgbClr val="3F0000"/>
          </a:solidFill>
        </p:spPr>
        <p:txBody>
          <a:bodyPr wrap="square" lIns="0" tIns="0" rIns="0" bIns="0" rtlCol="0"/>
          <a:lstStyle/>
          <a:p>
            <a:endParaRPr/>
          </a:p>
        </p:txBody>
      </p:sp>
      <p:sp>
        <p:nvSpPr>
          <p:cNvPr id="8" name="object 8">
            <a:extLst>
              <a:ext uri="{FF2B5EF4-FFF2-40B4-BE49-F238E27FC236}">
                <a16:creationId xmlns:a16="http://schemas.microsoft.com/office/drawing/2014/main" id="{BF98D3AB-D994-AC89-5421-DB5217D34539}"/>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KLE</a:t>
            </a:r>
            <a:r>
              <a:rPr spc="40" dirty="0"/>
              <a:t> </a:t>
            </a:r>
            <a:r>
              <a:rPr spc="-15" dirty="0"/>
              <a:t>Tech.</a:t>
            </a:r>
            <a:r>
              <a:rPr spc="114" dirty="0"/>
              <a:t> </a:t>
            </a:r>
            <a:r>
              <a:rPr spc="-5" dirty="0"/>
              <a:t>Univ.’s</a:t>
            </a:r>
            <a:r>
              <a:rPr spc="45" dirty="0"/>
              <a:t> </a:t>
            </a:r>
            <a:r>
              <a:rPr spc="15" dirty="0"/>
              <a:t>Dr.</a:t>
            </a:r>
            <a:r>
              <a:rPr spc="114" dirty="0"/>
              <a:t> </a:t>
            </a:r>
            <a:r>
              <a:rPr spc="-5" dirty="0"/>
              <a:t>MSSCET</a:t>
            </a:r>
          </a:p>
        </p:txBody>
      </p:sp>
      <p:sp>
        <p:nvSpPr>
          <p:cNvPr id="9" name="object 9">
            <a:extLst>
              <a:ext uri="{FF2B5EF4-FFF2-40B4-BE49-F238E27FC236}">
                <a16:creationId xmlns:a16="http://schemas.microsoft.com/office/drawing/2014/main" id="{5BBE8A7A-59C2-DA4B-57D8-87319AC7C5CA}"/>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15" dirty="0"/>
              <a:t>16</a:t>
            </a:fld>
            <a:r>
              <a:rPr spc="15" dirty="0"/>
              <a:t>/13</a:t>
            </a:r>
          </a:p>
        </p:txBody>
      </p:sp>
      <p:sp>
        <p:nvSpPr>
          <p:cNvPr id="5" name="TextBox 4">
            <a:extLst>
              <a:ext uri="{FF2B5EF4-FFF2-40B4-BE49-F238E27FC236}">
                <a16:creationId xmlns:a16="http://schemas.microsoft.com/office/drawing/2014/main" id="{D68AFCA4-E337-C648-4B22-50A2CFF8B5F0}"/>
              </a:ext>
            </a:extLst>
          </p:cNvPr>
          <p:cNvSpPr txBox="1"/>
          <p:nvPr/>
        </p:nvSpPr>
        <p:spPr>
          <a:xfrm>
            <a:off x="342266" y="505468"/>
            <a:ext cx="3923651" cy="2605265"/>
          </a:xfrm>
          <a:prstGeom prst="rect">
            <a:avLst/>
          </a:prstGeom>
          <a:noFill/>
        </p:spPr>
        <p:txBody>
          <a:bodyPr wrap="square">
            <a:spAutoFit/>
          </a:bodyPr>
          <a:lstStyle/>
          <a:p>
            <a:pPr algn="just">
              <a:lnSpc>
                <a:spcPct val="150000"/>
              </a:lnSpc>
            </a:pPr>
            <a:r>
              <a:rPr lang="en-US" sz="1100" b="1" dirty="0"/>
              <a:t>5.  Real-Time Features: </a:t>
            </a:r>
          </a:p>
          <a:p>
            <a:pPr algn="just">
              <a:lnSpc>
                <a:spcPct val="150000"/>
              </a:lnSpc>
            </a:pPr>
            <a:r>
              <a:rPr lang="en-US" sz="1100" b="1" dirty="0"/>
              <a:t>      </a:t>
            </a:r>
            <a:r>
              <a:rPr lang="en-US" sz="1100" dirty="0"/>
              <a:t>Enable real-time notifications, live progress updates, or user   </a:t>
            </a:r>
          </a:p>
          <a:p>
            <a:pPr algn="just">
              <a:lnSpc>
                <a:spcPct val="150000"/>
              </a:lnSpc>
            </a:pPr>
            <a:r>
              <a:rPr lang="en-US" sz="1100" dirty="0"/>
              <a:t>      interaction.</a:t>
            </a:r>
          </a:p>
          <a:p>
            <a:pPr algn="just">
              <a:lnSpc>
                <a:spcPct val="150000"/>
              </a:lnSpc>
            </a:pPr>
            <a:r>
              <a:rPr lang="en-US" sz="1100" dirty="0"/>
              <a:t>      </a:t>
            </a:r>
            <a:r>
              <a:rPr lang="en-US" sz="1100" b="1" dirty="0"/>
              <a:t>Tech used: </a:t>
            </a:r>
            <a:r>
              <a:rPr lang="en-US" sz="1100" dirty="0"/>
              <a:t>Firebase Realtime Database or Socket.IO for real-</a:t>
            </a:r>
          </a:p>
          <a:p>
            <a:pPr algn="just">
              <a:lnSpc>
                <a:spcPct val="150000"/>
              </a:lnSpc>
            </a:pPr>
            <a:r>
              <a:rPr lang="en-US" sz="1100" dirty="0"/>
              <a:t>      time updates. </a:t>
            </a:r>
          </a:p>
          <a:p>
            <a:pPr algn="just">
              <a:lnSpc>
                <a:spcPct val="150000"/>
              </a:lnSpc>
            </a:pPr>
            <a:r>
              <a:rPr lang="en-US" sz="1100" b="1" dirty="0"/>
              <a:t>6.   User Personalization and Analytics: </a:t>
            </a:r>
          </a:p>
          <a:p>
            <a:pPr algn="just">
              <a:lnSpc>
                <a:spcPct val="150000"/>
              </a:lnSpc>
            </a:pPr>
            <a:r>
              <a:rPr lang="en-US" sz="1100" b="1" dirty="0"/>
              <a:t>       </a:t>
            </a:r>
            <a:r>
              <a:rPr lang="en-US" sz="1100" dirty="0"/>
              <a:t>Track user study habits, session lengths, and chatbot queries.</a:t>
            </a:r>
          </a:p>
          <a:p>
            <a:pPr algn="just">
              <a:lnSpc>
                <a:spcPct val="150000"/>
              </a:lnSpc>
            </a:pPr>
            <a:r>
              <a:rPr lang="en-US" sz="1100" dirty="0"/>
              <a:t>       </a:t>
            </a:r>
            <a:r>
              <a:rPr lang="en-US" sz="1100" b="1" dirty="0"/>
              <a:t>Tech used: </a:t>
            </a:r>
            <a:r>
              <a:rPr lang="en-US" sz="1100" dirty="0"/>
              <a:t>Google Analytics for usage tracking. Chart.js for </a:t>
            </a:r>
          </a:p>
          <a:p>
            <a:pPr algn="just">
              <a:lnSpc>
                <a:spcPct val="150000"/>
              </a:lnSpc>
            </a:pPr>
            <a:r>
              <a:rPr lang="en-US" sz="1100" dirty="0"/>
              <a:t>       data visualization in the dashboard AI/ML model (basic) to </a:t>
            </a:r>
          </a:p>
          <a:p>
            <a:pPr algn="just">
              <a:lnSpc>
                <a:spcPct val="150000"/>
              </a:lnSpc>
            </a:pPr>
            <a:r>
              <a:rPr lang="en-US" sz="1100" dirty="0"/>
              <a:t>       adapt chatbot tone or suggest study plans.</a:t>
            </a:r>
          </a:p>
        </p:txBody>
      </p:sp>
    </p:spTree>
    <p:extLst>
      <p:ext uri="{BB962C8B-B14F-4D97-AF65-F5344CB8AC3E}">
        <p14:creationId xmlns:p14="http://schemas.microsoft.com/office/powerpoint/2010/main" val="993074702"/>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A49186-B110-C44C-8348-4471417DA5A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3D9E84F-9563-4B7D-E778-E56B5F983D28}"/>
              </a:ext>
            </a:extLst>
          </p:cNvPr>
          <p:cNvSpPr txBox="1"/>
          <p:nvPr/>
        </p:nvSpPr>
        <p:spPr>
          <a:xfrm>
            <a:off x="1778151" y="53975"/>
            <a:ext cx="1051882" cy="232756"/>
          </a:xfrm>
          <a:prstGeom prst="rect">
            <a:avLst/>
          </a:prstGeom>
        </p:spPr>
        <p:txBody>
          <a:bodyPr vert="horz" wrap="square" lIns="0" tIns="17145" rIns="0" bIns="0" rtlCol="0">
            <a:spAutoFit/>
          </a:bodyPr>
          <a:lstStyle/>
          <a:p>
            <a:pPr marL="12700">
              <a:lnSpc>
                <a:spcPct val="100000"/>
              </a:lnSpc>
              <a:spcBef>
                <a:spcPts val="135"/>
              </a:spcBef>
            </a:pPr>
            <a:r>
              <a:rPr lang="en-IN" sz="1400" spc="-5" dirty="0">
                <a:solidFill>
                  <a:srgbClr val="FFFFFF"/>
                </a:solidFill>
                <a:latin typeface="Microsoft Sans Serif"/>
                <a:cs typeface="Microsoft Sans Serif"/>
              </a:rPr>
              <a:t>Methodology</a:t>
            </a:r>
            <a:endParaRPr sz="1400" dirty="0">
              <a:latin typeface="Microsoft Sans Serif"/>
              <a:cs typeface="Microsoft Sans Serif"/>
            </a:endParaRPr>
          </a:p>
        </p:txBody>
      </p:sp>
      <p:sp>
        <p:nvSpPr>
          <p:cNvPr id="7" name="object 7">
            <a:extLst>
              <a:ext uri="{FF2B5EF4-FFF2-40B4-BE49-F238E27FC236}">
                <a16:creationId xmlns:a16="http://schemas.microsoft.com/office/drawing/2014/main" id="{6123502C-87D7-06B8-EA95-F4B7BE5EC3E0}"/>
              </a:ext>
            </a:extLst>
          </p:cNvPr>
          <p:cNvSpPr/>
          <p:nvPr/>
        </p:nvSpPr>
        <p:spPr>
          <a:xfrm>
            <a:off x="0" y="3329470"/>
            <a:ext cx="4608195" cy="127000"/>
          </a:xfrm>
          <a:custGeom>
            <a:avLst/>
            <a:gdLst/>
            <a:ahLst/>
            <a:cxnLst/>
            <a:rect l="l" t="t" r="r" b="b"/>
            <a:pathLst>
              <a:path w="4608195" h="127000">
                <a:moveTo>
                  <a:pt x="4608004" y="0"/>
                </a:moveTo>
                <a:lnTo>
                  <a:pt x="4147172" y="0"/>
                </a:lnTo>
                <a:lnTo>
                  <a:pt x="0" y="0"/>
                </a:lnTo>
                <a:lnTo>
                  <a:pt x="0" y="126530"/>
                </a:lnTo>
                <a:lnTo>
                  <a:pt x="4147172" y="126530"/>
                </a:lnTo>
                <a:lnTo>
                  <a:pt x="4608004" y="126530"/>
                </a:lnTo>
                <a:lnTo>
                  <a:pt x="4608004" y="0"/>
                </a:lnTo>
                <a:close/>
              </a:path>
            </a:pathLst>
          </a:custGeom>
          <a:solidFill>
            <a:srgbClr val="3F0000"/>
          </a:solidFill>
        </p:spPr>
        <p:txBody>
          <a:bodyPr wrap="square" lIns="0" tIns="0" rIns="0" bIns="0" rtlCol="0"/>
          <a:lstStyle/>
          <a:p>
            <a:endParaRPr/>
          </a:p>
        </p:txBody>
      </p:sp>
      <p:sp>
        <p:nvSpPr>
          <p:cNvPr id="8" name="object 8">
            <a:extLst>
              <a:ext uri="{FF2B5EF4-FFF2-40B4-BE49-F238E27FC236}">
                <a16:creationId xmlns:a16="http://schemas.microsoft.com/office/drawing/2014/main" id="{6C0B9A8E-3198-8013-37EC-49C80ACEEF46}"/>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KLE</a:t>
            </a:r>
            <a:r>
              <a:rPr spc="40" dirty="0"/>
              <a:t> </a:t>
            </a:r>
            <a:r>
              <a:rPr spc="-15" dirty="0"/>
              <a:t>Tech.</a:t>
            </a:r>
            <a:r>
              <a:rPr spc="114" dirty="0"/>
              <a:t> </a:t>
            </a:r>
            <a:r>
              <a:rPr spc="-5" dirty="0"/>
              <a:t>Univ.’s</a:t>
            </a:r>
            <a:r>
              <a:rPr spc="45" dirty="0"/>
              <a:t> </a:t>
            </a:r>
            <a:r>
              <a:rPr spc="15" dirty="0"/>
              <a:t>Dr.</a:t>
            </a:r>
            <a:r>
              <a:rPr spc="114" dirty="0"/>
              <a:t> </a:t>
            </a:r>
            <a:r>
              <a:rPr spc="-5" dirty="0"/>
              <a:t>MSSCET</a:t>
            </a:r>
          </a:p>
        </p:txBody>
      </p:sp>
      <p:sp>
        <p:nvSpPr>
          <p:cNvPr id="9" name="object 9">
            <a:extLst>
              <a:ext uri="{FF2B5EF4-FFF2-40B4-BE49-F238E27FC236}">
                <a16:creationId xmlns:a16="http://schemas.microsoft.com/office/drawing/2014/main" id="{7F0BDC64-5B56-692C-F715-E88306AF0BD4}"/>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15" dirty="0"/>
              <a:t>17</a:t>
            </a:fld>
            <a:r>
              <a:rPr spc="15" dirty="0"/>
              <a:t>/13</a:t>
            </a:r>
          </a:p>
        </p:txBody>
      </p:sp>
      <p:sp>
        <p:nvSpPr>
          <p:cNvPr id="5" name="TextBox 4">
            <a:extLst>
              <a:ext uri="{FF2B5EF4-FFF2-40B4-BE49-F238E27FC236}">
                <a16:creationId xmlns:a16="http://schemas.microsoft.com/office/drawing/2014/main" id="{D3D45CEF-6025-9447-2046-A1D2B5A2DB53}"/>
              </a:ext>
            </a:extLst>
          </p:cNvPr>
          <p:cNvSpPr txBox="1"/>
          <p:nvPr/>
        </p:nvSpPr>
        <p:spPr>
          <a:xfrm>
            <a:off x="342266" y="505468"/>
            <a:ext cx="3923651" cy="1081771"/>
          </a:xfrm>
          <a:prstGeom prst="rect">
            <a:avLst/>
          </a:prstGeom>
          <a:noFill/>
        </p:spPr>
        <p:txBody>
          <a:bodyPr wrap="square">
            <a:spAutoFit/>
          </a:bodyPr>
          <a:lstStyle/>
          <a:p>
            <a:pPr algn="just">
              <a:lnSpc>
                <a:spcPct val="150000"/>
              </a:lnSpc>
            </a:pPr>
            <a:r>
              <a:rPr lang="en-US" sz="1100" b="1" dirty="0"/>
              <a:t>7. Testing &amp; Deployment: </a:t>
            </a:r>
            <a:r>
              <a:rPr lang="en-US" sz="1100" dirty="0"/>
              <a:t>Perform unit, integration, and user </a:t>
            </a:r>
          </a:p>
          <a:p>
            <a:pPr algn="just">
              <a:lnSpc>
                <a:spcPct val="150000"/>
              </a:lnSpc>
            </a:pPr>
            <a:r>
              <a:rPr lang="en-US" sz="1100" dirty="0"/>
              <a:t>     testing before deploying the application.</a:t>
            </a:r>
          </a:p>
          <a:p>
            <a:pPr algn="just">
              <a:lnSpc>
                <a:spcPct val="150000"/>
              </a:lnSpc>
            </a:pPr>
            <a:r>
              <a:rPr lang="en-US" sz="1100" b="1" dirty="0"/>
              <a:t>     Tech used: </a:t>
            </a:r>
            <a:r>
              <a:rPr lang="en-US" sz="1100" dirty="0"/>
              <a:t>Selenium for testing. Firebase Hosting for </a:t>
            </a:r>
          </a:p>
          <a:p>
            <a:pPr algn="just">
              <a:lnSpc>
                <a:spcPct val="150000"/>
              </a:lnSpc>
            </a:pPr>
            <a:r>
              <a:rPr lang="en-US" sz="1100" dirty="0"/>
              <a:t>     deployment. </a:t>
            </a:r>
          </a:p>
        </p:txBody>
      </p:sp>
    </p:spTree>
    <p:extLst>
      <p:ext uri="{BB962C8B-B14F-4D97-AF65-F5344CB8AC3E}">
        <p14:creationId xmlns:p14="http://schemas.microsoft.com/office/powerpoint/2010/main" val="3592726528"/>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47A23E-8987-1B6A-B5E7-8D7E7BF8A26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C4E9E96-71AC-B6A7-B383-2DD84101D79A}"/>
              </a:ext>
            </a:extLst>
          </p:cNvPr>
          <p:cNvSpPr txBox="1"/>
          <p:nvPr/>
        </p:nvSpPr>
        <p:spPr>
          <a:xfrm>
            <a:off x="1778151" y="53975"/>
            <a:ext cx="1051882" cy="232756"/>
          </a:xfrm>
          <a:prstGeom prst="rect">
            <a:avLst/>
          </a:prstGeom>
        </p:spPr>
        <p:txBody>
          <a:bodyPr vert="horz" wrap="square" lIns="0" tIns="17145" rIns="0" bIns="0" rtlCol="0">
            <a:spAutoFit/>
          </a:bodyPr>
          <a:lstStyle/>
          <a:p>
            <a:pPr marL="12700">
              <a:lnSpc>
                <a:spcPct val="100000"/>
              </a:lnSpc>
              <a:spcBef>
                <a:spcPts val="135"/>
              </a:spcBef>
            </a:pPr>
            <a:r>
              <a:rPr lang="en-IN" sz="1400" spc="-5" dirty="0">
                <a:solidFill>
                  <a:srgbClr val="FFFFFF"/>
                </a:solidFill>
                <a:latin typeface="Microsoft Sans Serif"/>
                <a:cs typeface="Microsoft Sans Serif"/>
              </a:rPr>
              <a:t>References</a:t>
            </a:r>
            <a:endParaRPr sz="1400" dirty="0">
              <a:latin typeface="Microsoft Sans Serif"/>
              <a:cs typeface="Microsoft Sans Serif"/>
            </a:endParaRPr>
          </a:p>
        </p:txBody>
      </p:sp>
      <p:sp>
        <p:nvSpPr>
          <p:cNvPr id="7" name="object 7">
            <a:extLst>
              <a:ext uri="{FF2B5EF4-FFF2-40B4-BE49-F238E27FC236}">
                <a16:creationId xmlns:a16="http://schemas.microsoft.com/office/drawing/2014/main" id="{6790D264-3ED0-BBC5-4761-1EBE9B18E07C}"/>
              </a:ext>
            </a:extLst>
          </p:cNvPr>
          <p:cNvSpPr/>
          <p:nvPr/>
        </p:nvSpPr>
        <p:spPr>
          <a:xfrm>
            <a:off x="0" y="3329470"/>
            <a:ext cx="4608195" cy="127000"/>
          </a:xfrm>
          <a:custGeom>
            <a:avLst/>
            <a:gdLst/>
            <a:ahLst/>
            <a:cxnLst/>
            <a:rect l="l" t="t" r="r" b="b"/>
            <a:pathLst>
              <a:path w="4608195" h="127000">
                <a:moveTo>
                  <a:pt x="4608004" y="0"/>
                </a:moveTo>
                <a:lnTo>
                  <a:pt x="4147172" y="0"/>
                </a:lnTo>
                <a:lnTo>
                  <a:pt x="0" y="0"/>
                </a:lnTo>
                <a:lnTo>
                  <a:pt x="0" y="126530"/>
                </a:lnTo>
                <a:lnTo>
                  <a:pt x="4147172" y="126530"/>
                </a:lnTo>
                <a:lnTo>
                  <a:pt x="4608004" y="126530"/>
                </a:lnTo>
                <a:lnTo>
                  <a:pt x="4608004" y="0"/>
                </a:lnTo>
                <a:close/>
              </a:path>
            </a:pathLst>
          </a:custGeom>
          <a:solidFill>
            <a:srgbClr val="3F0000"/>
          </a:solidFill>
        </p:spPr>
        <p:txBody>
          <a:bodyPr wrap="square" lIns="0" tIns="0" rIns="0" bIns="0" rtlCol="0"/>
          <a:lstStyle/>
          <a:p>
            <a:endParaRPr/>
          </a:p>
        </p:txBody>
      </p:sp>
      <p:sp>
        <p:nvSpPr>
          <p:cNvPr id="8" name="object 8">
            <a:extLst>
              <a:ext uri="{FF2B5EF4-FFF2-40B4-BE49-F238E27FC236}">
                <a16:creationId xmlns:a16="http://schemas.microsoft.com/office/drawing/2014/main" id="{6F90022D-C541-50B4-6045-DD415DB8B4D1}"/>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KLE</a:t>
            </a:r>
            <a:r>
              <a:rPr spc="40" dirty="0"/>
              <a:t> </a:t>
            </a:r>
            <a:r>
              <a:rPr spc="-15" dirty="0"/>
              <a:t>Tech.</a:t>
            </a:r>
            <a:r>
              <a:rPr spc="114" dirty="0"/>
              <a:t> </a:t>
            </a:r>
            <a:r>
              <a:rPr spc="-5" dirty="0"/>
              <a:t>Univ.’s</a:t>
            </a:r>
            <a:r>
              <a:rPr spc="45" dirty="0"/>
              <a:t> </a:t>
            </a:r>
            <a:r>
              <a:rPr spc="15" dirty="0"/>
              <a:t>Dr.</a:t>
            </a:r>
            <a:r>
              <a:rPr spc="114" dirty="0"/>
              <a:t> </a:t>
            </a:r>
            <a:r>
              <a:rPr spc="-5" dirty="0"/>
              <a:t>MSSCET</a:t>
            </a:r>
          </a:p>
        </p:txBody>
      </p:sp>
      <p:sp>
        <p:nvSpPr>
          <p:cNvPr id="9" name="object 9">
            <a:extLst>
              <a:ext uri="{FF2B5EF4-FFF2-40B4-BE49-F238E27FC236}">
                <a16:creationId xmlns:a16="http://schemas.microsoft.com/office/drawing/2014/main" id="{A8B9D34C-1E78-9581-082C-310C66F823BB}"/>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15" dirty="0"/>
              <a:t>18</a:t>
            </a:fld>
            <a:r>
              <a:rPr spc="15" dirty="0"/>
              <a:t>/13</a:t>
            </a:r>
          </a:p>
        </p:txBody>
      </p:sp>
      <p:sp>
        <p:nvSpPr>
          <p:cNvPr id="5" name="TextBox 4">
            <a:extLst>
              <a:ext uri="{FF2B5EF4-FFF2-40B4-BE49-F238E27FC236}">
                <a16:creationId xmlns:a16="http://schemas.microsoft.com/office/drawing/2014/main" id="{4C17BCA8-8895-8F22-BA29-69A4B7830C32}"/>
              </a:ext>
            </a:extLst>
          </p:cNvPr>
          <p:cNvSpPr txBox="1"/>
          <p:nvPr/>
        </p:nvSpPr>
        <p:spPr>
          <a:xfrm>
            <a:off x="342266" y="505468"/>
            <a:ext cx="3923651" cy="3602589"/>
          </a:xfrm>
          <a:prstGeom prst="rect">
            <a:avLst/>
          </a:prstGeom>
          <a:noFill/>
        </p:spPr>
        <p:txBody>
          <a:bodyPr wrap="square">
            <a:spAutoFit/>
          </a:bodyPr>
          <a:lstStyle/>
          <a:p>
            <a:pPr marL="171450" indent="-171450" algn="just">
              <a:lnSpc>
                <a:spcPct val="150000"/>
              </a:lnSpc>
              <a:buFont typeface="Wingdings" panose="05000000000000000000" pitchFamily="2" charset="2"/>
              <a:buChar char="Ø"/>
            </a:pPr>
            <a:r>
              <a:rPr lang="en-US" sz="900" dirty="0"/>
              <a:t>Page, S. F. (2012). New group-study room has students excited.</a:t>
            </a:r>
          </a:p>
          <a:p>
            <a:pPr marL="171450" indent="-171450" algn="just">
              <a:lnSpc>
                <a:spcPct val="150000"/>
              </a:lnSpc>
              <a:buFont typeface="Wingdings" panose="05000000000000000000" pitchFamily="2" charset="2"/>
              <a:buChar char="Ø"/>
            </a:pPr>
            <a:r>
              <a:rPr lang="en-US" sz="900" dirty="0"/>
              <a:t>Job, M. A. (2014). Virtual class Room as an alternate platform–a case study of the use of Web-Ex Live teach and learn in the synchronous online environment.</a:t>
            </a:r>
          </a:p>
          <a:p>
            <a:pPr marL="171450" indent="-171450" algn="just">
              <a:lnSpc>
                <a:spcPct val="150000"/>
              </a:lnSpc>
              <a:buFont typeface="Wingdings" panose="05000000000000000000" pitchFamily="2" charset="2"/>
              <a:buChar char="Ø"/>
            </a:pPr>
            <a:r>
              <a:rPr lang="en-US" sz="900" dirty="0"/>
              <a:t>CHANDWAD, S. K. C. </a:t>
            </a:r>
            <a:r>
              <a:rPr lang="en-US" sz="900" dirty="0" err="1"/>
              <a:t>StudySphere</a:t>
            </a:r>
            <a:r>
              <a:rPr lang="en-US" sz="900" dirty="0"/>
              <a:t>-Web Based Study Focus Application.</a:t>
            </a:r>
          </a:p>
          <a:p>
            <a:pPr marL="171450" indent="-171450" algn="just">
              <a:lnSpc>
                <a:spcPct val="150000"/>
              </a:lnSpc>
              <a:buFont typeface="Wingdings" panose="05000000000000000000" pitchFamily="2" charset="2"/>
              <a:buChar char="Ø"/>
            </a:pPr>
            <a:r>
              <a:rPr lang="en-US" sz="900" dirty="0"/>
              <a:t>Sharma, M. (2021). Virtual reality world and education: virtual classes and research rooms in respect to academic performance and social development. </a:t>
            </a:r>
            <a:r>
              <a:rPr lang="en-US" sz="900" dirty="0" err="1"/>
              <a:t>Ilkogretim</a:t>
            </a:r>
            <a:r>
              <a:rPr lang="en-US" sz="900" dirty="0"/>
              <a:t> Online, 20(3).</a:t>
            </a:r>
          </a:p>
          <a:p>
            <a:pPr marL="171450" indent="-171450" algn="just">
              <a:lnSpc>
                <a:spcPct val="150000"/>
              </a:lnSpc>
              <a:buFont typeface="Wingdings" panose="05000000000000000000" pitchFamily="2" charset="2"/>
              <a:buChar char="Ø"/>
            </a:pPr>
            <a:r>
              <a:rPr lang="en-US" sz="900" dirty="0"/>
              <a:t>Usability Study of Study Room Reservation System (2021)</a:t>
            </a:r>
          </a:p>
          <a:p>
            <a:pPr marL="171450" indent="-171450" algn="just">
              <a:lnSpc>
                <a:spcPct val="150000"/>
              </a:lnSpc>
              <a:buFont typeface="Wingdings" panose="05000000000000000000" pitchFamily="2" charset="2"/>
              <a:buChar char="Ø"/>
            </a:pPr>
            <a:r>
              <a:rPr lang="en-IN" sz="900" b="0" i="0" dirty="0">
                <a:solidFill>
                  <a:srgbClr val="222222"/>
                </a:solidFill>
                <a:effectLst/>
              </a:rPr>
              <a:t>Ropero-Padilla, C., Rodriguez-Arrastia, M., Martinez-Ortigosa, A., Salas-Medina, P., Ayora, A. F., &amp; Roman, P. (2021). A </a:t>
            </a:r>
            <a:r>
              <a:rPr lang="en-IN" sz="900" b="0" i="0" dirty="0" err="1">
                <a:solidFill>
                  <a:srgbClr val="222222"/>
                </a:solidFill>
                <a:effectLst/>
              </a:rPr>
              <a:t>gameful</a:t>
            </a:r>
            <a:r>
              <a:rPr lang="en-IN" sz="900" b="0" i="0" dirty="0">
                <a:solidFill>
                  <a:srgbClr val="222222"/>
                </a:solidFill>
                <a:effectLst/>
              </a:rPr>
              <a:t> blended-learning experience in nursing: A qualitative focus group study. </a:t>
            </a:r>
            <a:r>
              <a:rPr lang="en-IN" sz="900" b="0" i="1" dirty="0">
                <a:solidFill>
                  <a:srgbClr val="222222"/>
                </a:solidFill>
                <a:effectLst/>
              </a:rPr>
              <a:t>Nurse education today</a:t>
            </a:r>
            <a:r>
              <a:rPr lang="en-IN" sz="900" b="0" i="0" dirty="0">
                <a:solidFill>
                  <a:srgbClr val="222222"/>
                </a:solidFill>
                <a:effectLst/>
              </a:rPr>
              <a:t>, </a:t>
            </a:r>
            <a:r>
              <a:rPr lang="en-IN" sz="900" b="0" i="1" dirty="0">
                <a:solidFill>
                  <a:srgbClr val="222222"/>
                </a:solidFill>
                <a:effectLst/>
              </a:rPr>
              <a:t>106</a:t>
            </a:r>
            <a:r>
              <a:rPr lang="en-IN" sz="900" b="0" i="0" dirty="0">
                <a:solidFill>
                  <a:srgbClr val="222222"/>
                </a:solidFill>
                <a:effectLst/>
              </a:rPr>
              <a:t>, 105109.</a:t>
            </a:r>
            <a:endParaRPr lang="en-US" sz="900" dirty="0"/>
          </a:p>
          <a:p>
            <a:pPr marL="171450" indent="-171450" algn="just">
              <a:lnSpc>
                <a:spcPct val="150000"/>
              </a:lnSpc>
              <a:buFont typeface="Wingdings" panose="05000000000000000000" pitchFamily="2" charset="2"/>
              <a:buChar char="Ø"/>
            </a:pPr>
            <a:endParaRPr lang="en-IN" sz="900" dirty="0"/>
          </a:p>
          <a:p>
            <a:pPr marL="171450" indent="-171450" algn="just">
              <a:lnSpc>
                <a:spcPct val="150000"/>
              </a:lnSpc>
              <a:buFont typeface="Wingdings" panose="05000000000000000000" pitchFamily="2" charset="2"/>
              <a:buChar char="Ø"/>
            </a:pPr>
            <a:endParaRPr lang="en-US" sz="900" dirty="0"/>
          </a:p>
          <a:p>
            <a:pPr marL="171450" indent="-171450" algn="just">
              <a:lnSpc>
                <a:spcPct val="150000"/>
              </a:lnSpc>
              <a:buFont typeface="Wingdings" panose="05000000000000000000" pitchFamily="2" charset="2"/>
              <a:buChar char="Ø"/>
            </a:pPr>
            <a:endParaRPr lang="en-US" sz="900" dirty="0"/>
          </a:p>
          <a:p>
            <a:pPr marL="171450" indent="-171450" algn="just">
              <a:lnSpc>
                <a:spcPct val="150000"/>
              </a:lnSpc>
              <a:buFont typeface="Wingdings" panose="05000000000000000000" pitchFamily="2" charset="2"/>
              <a:buChar char="Ø"/>
            </a:pPr>
            <a:endParaRPr lang="en-US" sz="900" dirty="0"/>
          </a:p>
        </p:txBody>
      </p:sp>
    </p:spTree>
    <p:extLst>
      <p:ext uri="{BB962C8B-B14F-4D97-AF65-F5344CB8AC3E}">
        <p14:creationId xmlns:p14="http://schemas.microsoft.com/office/powerpoint/2010/main" val="1927184767"/>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ECE8F7-E6E7-EC78-855D-D4D746CEAA1B}"/>
            </a:ext>
          </a:extLst>
        </p:cNvPr>
        <p:cNvGrpSpPr/>
        <p:nvPr/>
      </p:nvGrpSpPr>
      <p:grpSpPr>
        <a:xfrm>
          <a:off x="0" y="0"/>
          <a:ext cx="0" cy="0"/>
          <a:chOff x="0" y="0"/>
          <a:chExt cx="0" cy="0"/>
        </a:xfrm>
      </p:grpSpPr>
      <p:sp>
        <p:nvSpPr>
          <p:cNvPr id="7" name="object 7">
            <a:extLst>
              <a:ext uri="{FF2B5EF4-FFF2-40B4-BE49-F238E27FC236}">
                <a16:creationId xmlns:a16="http://schemas.microsoft.com/office/drawing/2014/main" id="{D28983BE-F1F5-AC11-6026-A1A0DEF5EF56}"/>
              </a:ext>
            </a:extLst>
          </p:cNvPr>
          <p:cNvSpPr/>
          <p:nvPr/>
        </p:nvSpPr>
        <p:spPr>
          <a:xfrm>
            <a:off x="0" y="3329470"/>
            <a:ext cx="4608195" cy="127000"/>
          </a:xfrm>
          <a:custGeom>
            <a:avLst/>
            <a:gdLst/>
            <a:ahLst/>
            <a:cxnLst/>
            <a:rect l="l" t="t" r="r" b="b"/>
            <a:pathLst>
              <a:path w="4608195" h="127000">
                <a:moveTo>
                  <a:pt x="4608004" y="0"/>
                </a:moveTo>
                <a:lnTo>
                  <a:pt x="4147172" y="0"/>
                </a:lnTo>
                <a:lnTo>
                  <a:pt x="0" y="0"/>
                </a:lnTo>
                <a:lnTo>
                  <a:pt x="0" y="126530"/>
                </a:lnTo>
                <a:lnTo>
                  <a:pt x="4147172" y="126530"/>
                </a:lnTo>
                <a:lnTo>
                  <a:pt x="4608004" y="126530"/>
                </a:lnTo>
                <a:lnTo>
                  <a:pt x="4608004" y="0"/>
                </a:lnTo>
                <a:close/>
              </a:path>
            </a:pathLst>
          </a:custGeom>
          <a:solidFill>
            <a:srgbClr val="3F0000"/>
          </a:solidFill>
        </p:spPr>
        <p:txBody>
          <a:bodyPr wrap="square" lIns="0" tIns="0" rIns="0" bIns="0" rtlCol="0"/>
          <a:lstStyle/>
          <a:p>
            <a:endParaRPr/>
          </a:p>
        </p:txBody>
      </p:sp>
      <p:sp>
        <p:nvSpPr>
          <p:cNvPr id="8" name="object 8">
            <a:extLst>
              <a:ext uri="{FF2B5EF4-FFF2-40B4-BE49-F238E27FC236}">
                <a16:creationId xmlns:a16="http://schemas.microsoft.com/office/drawing/2014/main" id="{4E49A81D-6B7E-A23F-6CEC-E46BA2509B18}"/>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KLE</a:t>
            </a:r>
            <a:r>
              <a:rPr spc="40" dirty="0"/>
              <a:t> </a:t>
            </a:r>
            <a:r>
              <a:rPr spc="-15" dirty="0"/>
              <a:t>Tech.</a:t>
            </a:r>
            <a:r>
              <a:rPr spc="114" dirty="0"/>
              <a:t> </a:t>
            </a:r>
            <a:r>
              <a:rPr spc="-5" dirty="0"/>
              <a:t>Univ.’s</a:t>
            </a:r>
            <a:r>
              <a:rPr spc="45" dirty="0"/>
              <a:t> </a:t>
            </a:r>
            <a:r>
              <a:rPr spc="15" dirty="0"/>
              <a:t>Dr.</a:t>
            </a:r>
            <a:r>
              <a:rPr spc="114" dirty="0"/>
              <a:t> </a:t>
            </a:r>
            <a:r>
              <a:rPr spc="-5" dirty="0"/>
              <a:t>MSSCET</a:t>
            </a:r>
          </a:p>
        </p:txBody>
      </p:sp>
      <p:sp>
        <p:nvSpPr>
          <p:cNvPr id="9" name="object 9">
            <a:extLst>
              <a:ext uri="{FF2B5EF4-FFF2-40B4-BE49-F238E27FC236}">
                <a16:creationId xmlns:a16="http://schemas.microsoft.com/office/drawing/2014/main" id="{7AE658D0-B92F-7E5B-48A6-AB291C51066A}"/>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15" dirty="0"/>
              <a:t>19</a:t>
            </a:fld>
            <a:r>
              <a:rPr spc="15" dirty="0"/>
              <a:t>/13</a:t>
            </a:r>
          </a:p>
        </p:txBody>
      </p:sp>
      <p:sp>
        <p:nvSpPr>
          <p:cNvPr id="4" name="TextBox 3">
            <a:extLst>
              <a:ext uri="{FF2B5EF4-FFF2-40B4-BE49-F238E27FC236}">
                <a16:creationId xmlns:a16="http://schemas.microsoft.com/office/drawing/2014/main" id="{8B645208-D74E-A83D-78A3-843DD63EB42C}"/>
              </a:ext>
            </a:extLst>
          </p:cNvPr>
          <p:cNvSpPr txBox="1"/>
          <p:nvPr/>
        </p:nvSpPr>
        <p:spPr>
          <a:xfrm>
            <a:off x="418451" y="1545709"/>
            <a:ext cx="3962400" cy="523220"/>
          </a:xfrm>
          <a:prstGeom prst="rect">
            <a:avLst/>
          </a:prstGeom>
          <a:noFill/>
        </p:spPr>
        <p:txBody>
          <a:bodyPr wrap="square" rtlCol="0">
            <a:spAutoFit/>
          </a:bodyPr>
          <a:lstStyle/>
          <a:p>
            <a:pPr algn="ctr"/>
            <a:r>
              <a:rPr lang="en-IN" sz="2800" b="1" dirty="0">
                <a:solidFill>
                  <a:srgbClr val="C00000"/>
                </a:solidFill>
              </a:rPr>
              <a:t>Thank You!</a:t>
            </a:r>
          </a:p>
        </p:txBody>
      </p:sp>
    </p:spTree>
    <p:extLst>
      <p:ext uri="{BB962C8B-B14F-4D97-AF65-F5344CB8AC3E}">
        <p14:creationId xmlns:p14="http://schemas.microsoft.com/office/powerpoint/2010/main" val="3512012945"/>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403CB3-C599-9F60-9DCA-335C7C124D11}"/>
            </a:ext>
          </a:extLst>
        </p:cNvPr>
        <p:cNvGrpSpPr/>
        <p:nvPr/>
      </p:nvGrpSpPr>
      <p:grpSpPr>
        <a:xfrm>
          <a:off x="0" y="0"/>
          <a:ext cx="0" cy="0"/>
          <a:chOff x="0" y="0"/>
          <a:chExt cx="0" cy="0"/>
        </a:xfrm>
      </p:grpSpPr>
      <p:sp>
        <p:nvSpPr>
          <p:cNvPr id="8" name="object 8">
            <a:extLst>
              <a:ext uri="{FF2B5EF4-FFF2-40B4-BE49-F238E27FC236}">
                <a16:creationId xmlns:a16="http://schemas.microsoft.com/office/drawing/2014/main" id="{EDB64786-54FF-639E-31A2-0E29639011BF}"/>
              </a:ext>
            </a:extLst>
          </p:cNvPr>
          <p:cNvSpPr/>
          <p:nvPr/>
        </p:nvSpPr>
        <p:spPr>
          <a:xfrm>
            <a:off x="0" y="3329470"/>
            <a:ext cx="4608195" cy="127000"/>
          </a:xfrm>
          <a:custGeom>
            <a:avLst/>
            <a:gdLst/>
            <a:ahLst/>
            <a:cxnLst/>
            <a:rect l="l" t="t" r="r" b="b"/>
            <a:pathLst>
              <a:path w="4608195" h="127000">
                <a:moveTo>
                  <a:pt x="4608004" y="0"/>
                </a:moveTo>
                <a:lnTo>
                  <a:pt x="4147172" y="0"/>
                </a:lnTo>
                <a:lnTo>
                  <a:pt x="0" y="0"/>
                </a:lnTo>
                <a:lnTo>
                  <a:pt x="0" y="126530"/>
                </a:lnTo>
                <a:lnTo>
                  <a:pt x="4147172" y="126530"/>
                </a:lnTo>
                <a:lnTo>
                  <a:pt x="4608004" y="126530"/>
                </a:lnTo>
                <a:lnTo>
                  <a:pt x="4608004" y="0"/>
                </a:lnTo>
                <a:close/>
              </a:path>
            </a:pathLst>
          </a:custGeom>
          <a:solidFill>
            <a:srgbClr val="3F0000"/>
          </a:solidFill>
        </p:spPr>
        <p:txBody>
          <a:bodyPr wrap="square" lIns="0" tIns="0" rIns="0" bIns="0" rtlCol="0"/>
          <a:lstStyle/>
          <a:p>
            <a:endParaRPr/>
          </a:p>
        </p:txBody>
      </p:sp>
      <p:sp>
        <p:nvSpPr>
          <p:cNvPr id="9" name="object 9">
            <a:extLst>
              <a:ext uri="{FF2B5EF4-FFF2-40B4-BE49-F238E27FC236}">
                <a16:creationId xmlns:a16="http://schemas.microsoft.com/office/drawing/2014/main" id="{64A559C0-0ADD-AAA9-E34D-06B5744F9014}"/>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KLE</a:t>
            </a:r>
            <a:r>
              <a:rPr spc="40" dirty="0"/>
              <a:t> </a:t>
            </a:r>
            <a:r>
              <a:rPr spc="-15" dirty="0"/>
              <a:t>Tech.</a:t>
            </a:r>
            <a:r>
              <a:rPr spc="114" dirty="0"/>
              <a:t> </a:t>
            </a:r>
            <a:r>
              <a:rPr spc="-5" dirty="0"/>
              <a:t>Univ.’s</a:t>
            </a:r>
            <a:r>
              <a:rPr spc="45" dirty="0"/>
              <a:t> </a:t>
            </a:r>
            <a:r>
              <a:rPr spc="15" dirty="0"/>
              <a:t>Dr.</a:t>
            </a:r>
            <a:r>
              <a:rPr spc="114" dirty="0"/>
              <a:t> </a:t>
            </a:r>
            <a:r>
              <a:rPr spc="-5" dirty="0"/>
              <a:t>MSSCET</a:t>
            </a:r>
          </a:p>
        </p:txBody>
      </p:sp>
      <p:sp>
        <p:nvSpPr>
          <p:cNvPr id="10" name="object 10">
            <a:extLst>
              <a:ext uri="{FF2B5EF4-FFF2-40B4-BE49-F238E27FC236}">
                <a16:creationId xmlns:a16="http://schemas.microsoft.com/office/drawing/2014/main" id="{E65A6DE0-5BCA-5F36-6A6F-A032D97A23B7}"/>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15" dirty="0"/>
              <a:t>2</a:t>
            </a:fld>
            <a:r>
              <a:rPr spc="15" dirty="0"/>
              <a:t>/13</a:t>
            </a:r>
          </a:p>
        </p:txBody>
      </p:sp>
      <p:graphicFrame>
        <p:nvGraphicFramePr>
          <p:cNvPr id="11" name="Table 4">
            <a:extLst>
              <a:ext uri="{FF2B5EF4-FFF2-40B4-BE49-F238E27FC236}">
                <a16:creationId xmlns:a16="http://schemas.microsoft.com/office/drawing/2014/main" id="{DC322F5D-AF5A-4E02-7878-C9E62CFC6732}"/>
              </a:ext>
            </a:extLst>
          </p:cNvPr>
          <p:cNvGraphicFramePr/>
          <p:nvPr>
            <p:extLst>
              <p:ext uri="{D42A27DB-BD31-4B8C-83A1-F6EECF244321}">
                <p14:modId xmlns:p14="http://schemas.microsoft.com/office/powerpoint/2010/main" val="1363068901"/>
              </p:ext>
            </p:extLst>
          </p:nvPr>
        </p:nvGraphicFramePr>
        <p:xfrm>
          <a:off x="144455" y="570327"/>
          <a:ext cx="4319283" cy="1849559"/>
        </p:xfrm>
        <a:graphic>
          <a:graphicData uri="http://schemas.openxmlformats.org/drawingml/2006/table">
            <a:tbl>
              <a:tblPr/>
              <a:tblGrid>
                <a:gridCol w="817327">
                  <a:extLst>
                    <a:ext uri="{9D8B030D-6E8A-4147-A177-3AD203B41FA5}">
                      <a16:colId xmlns:a16="http://schemas.microsoft.com/office/drawing/2014/main" val="20000"/>
                    </a:ext>
                  </a:extLst>
                </a:gridCol>
                <a:gridCol w="1738158">
                  <a:extLst>
                    <a:ext uri="{9D8B030D-6E8A-4147-A177-3AD203B41FA5}">
                      <a16:colId xmlns:a16="http://schemas.microsoft.com/office/drawing/2014/main" val="20002"/>
                    </a:ext>
                  </a:extLst>
                </a:gridCol>
                <a:gridCol w="1763798">
                  <a:extLst>
                    <a:ext uri="{9D8B030D-6E8A-4147-A177-3AD203B41FA5}">
                      <a16:colId xmlns:a16="http://schemas.microsoft.com/office/drawing/2014/main" val="20003"/>
                    </a:ext>
                  </a:extLst>
                </a:gridCol>
              </a:tblGrid>
              <a:tr h="295079">
                <a:tc>
                  <a:txBody>
                    <a:bodyPr/>
                    <a:lstStyle/>
                    <a:p>
                      <a:pPr algn="ctr">
                        <a:lnSpc>
                          <a:spcPct val="100000"/>
                        </a:lnSpc>
                      </a:pPr>
                      <a:r>
                        <a:rPr lang="en-IN" sz="1100" b="1" strike="noStrike" spc="-1" dirty="0">
                          <a:solidFill>
                            <a:srgbClr val="FFFFFF"/>
                          </a:solidFill>
                          <a:latin typeface="Arial"/>
                          <a:ea typeface="Arial"/>
                        </a:rPr>
                        <a:t>Team No.</a:t>
                      </a:r>
                      <a:endParaRPr lang="en-IN" sz="1100" b="0" strike="noStrike" spc="-1" dirty="0">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820000"/>
                    </a:solidFill>
                  </a:tcPr>
                </a:tc>
                <a:tc gridSpan="2">
                  <a:txBody>
                    <a:bodyPr/>
                    <a:lstStyle/>
                    <a:p>
                      <a:pPr algn="ctr">
                        <a:lnSpc>
                          <a:spcPct val="100000"/>
                        </a:lnSpc>
                      </a:pPr>
                      <a:r>
                        <a:rPr lang="en-IN" sz="1100" b="1" strike="noStrike" spc="-1" dirty="0">
                          <a:solidFill>
                            <a:srgbClr val="FFFFFF"/>
                          </a:solidFill>
                          <a:latin typeface="Calibri"/>
                          <a:ea typeface="Calibri"/>
                        </a:rPr>
                        <a:t>C-06</a:t>
                      </a:r>
                      <a:endParaRPr lang="en-IN" sz="1100" b="0" strike="noStrike" spc="-1" dirty="0">
                        <a:latin typeface="Arial"/>
                      </a:endParaRPr>
                    </a:p>
                  </a:txBody>
                  <a:tcPr marL="68400" marR="68400">
                    <a:lnL w="1224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820000"/>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257809">
                <a:tc>
                  <a:txBody>
                    <a:bodyPr/>
                    <a:lstStyle/>
                    <a:p>
                      <a:pPr algn="ctr">
                        <a:lnSpc>
                          <a:spcPct val="100000"/>
                        </a:lnSpc>
                      </a:pPr>
                      <a:r>
                        <a:rPr lang="en-IN" sz="1100" b="1" strike="noStrike" spc="-1" dirty="0">
                          <a:solidFill>
                            <a:srgbClr val="FFFFFF"/>
                          </a:solidFill>
                          <a:latin typeface="Arial"/>
                          <a:ea typeface="Arial"/>
                        </a:rPr>
                        <a:t>Div:</a:t>
                      </a:r>
                      <a:endParaRPr lang="en-IN" sz="1100" b="0" strike="noStrike" spc="-1" dirty="0">
                        <a:latin typeface="Arial"/>
                      </a:endParaRPr>
                    </a:p>
                  </a:txBody>
                  <a:tcPr marL="68400" marR="684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820000"/>
                    </a:solidFill>
                  </a:tcPr>
                </a:tc>
                <a:tc gridSpan="2">
                  <a:txBody>
                    <a:bodyPr/>
                    <a:lstStyle/>
                    <a:p>
                      <a:pPr algn="ctr">
                        <a:lnSpc>
                          <a:spcPct val="100000"/>
                        </a:lnSpc>
                      </a:pPr>
                      <a:r>
                        <a:rPr lang="en-IN" sz="1100" b="1" strike="noStrike" spc="-1" dirty="0">
                          <a:solidFill>
                            <a:schemeClr val="bg1"/>
                          </a:solidFill>
                          <a:latin typeface="Arial"/>
                        </a:rPr>
                        <a:t>C</a:t>
                      </a:r>
                    </a:p>
                  </a:txBody>
                  <a:tcPr marL="68400" marR="68400">
                    <a:lnL w="12240" cap="flat" cmpd="sng" algn="ctr">
                      <a:solidFill>
                        <a:srgbClr val="FFFFFF"/>
                      </a:solidFill>
                      <a:prstDash val="solid"/>
                      <a:round/>
                      <a:headEnd type="none" w="med" len="med"/>
                      <a:tailEnd type="none" w="med" len="med"/>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820000"/>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257809">
                <a:tc>
                  <a:txBody>
                    <a:bodyPr/>
                    <a:lstStyle/>
                    <a:p>
                      <a:pPr algn="ctr">
                        <a:lnSpc>
                          <a:spcPct val="100000"/>
                        </a:lnSpc>
                      </a:pPr>
                      <a:r>
                        <a:rPr lang="en-IN" sz="1100" b="1" strike="noStrike" spc="-1" dirty="0">
                          <a:solidFill>
                            <a:srgbClr val="000000"/>
                          </a:solidFill>
                          <a:latin typeface="Arial"/>
                          <a:ea typeface="Arial"/>
                        </a:rPr>
                        <a:t>Sl. No. </a:t>
                      </a:r>
                      <a:endParaRPr lang="en-IN" sz="1100" b="0" strike="noStrike" spc="-1" dirty="0">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CECE7"/>
                    </a:solidFill>
                  </a:tcPr>
                </a:tc>
                <a:tc>
                  <a:txBody>
                    <a:bodyPr/>
                    <a:lstStyle/>
                    <a:p>
                      <a:r>
                        <a:rPr lang="en-IN" sz="1100" b="1" strike="noStrike" spc="-1" dirty="0">
                          <a:solidFill>
                            <a:srgbClr val="000000"/>
                          </a:solidFill>
                          <a:latin typeface="Arial"/>
                          <a:ea typeface="Arial"/>
                        </a:rPr>
                        <a:t>Name</a:t>
                      </a:r>
                      <a:endParaRPr lang="en-US" sz="1100" dirty="0"/>
                    </a:p>
                  </a:txBody>
                  <a:tcPr marL="68400" marR="68400">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FCECE7"/>
                    </a:solidFill>
                  </a:tcPr>
                </a:tc>
                <a:tc>
                  <a:txBody>
                    <a:bodyPr/>
                    <a:lstStyle/>
                    <a:p>
                      <a:pPr algn="ctr">
                        <a:lnSpc>
                          <a:spcPct val="100000"/>
                        </a:lnSpc>
                      </a:pPr>
                      <a:r>
                        <a:rPr lang="en-IN" sz="1100" b="1" strike="noStrike" spc="-1" dirty="0">
                          <a:solidFill>
                            <a:srgbClr val="000000"/>
                          </a:solidFill>
                          <a:latin typeface="Arial"/>
                          <a:ea typeface="Arial"/>
                        </a:rPr>
                        <a:t>SRN. </a:t>
                      </a:r>
                      <a:endParaRPr lang="en-IN" sz="1100" b="0" strike="noStrike" spc="-1" dirty="0">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CECE7"/>
                    </a:solidFill>
                  </a:tcPr>
                </a:tc>
                <a:extLst>
                  <a:ext uri="{0D108BD9-81ED-4DB2-BD59-A6C34878D82A}">
                    <a16:rowId xmlns:a16="http://schemas.microsoft.com/office/drawing/2014/main" val="10002"/>
                  </a:ext>
                </a:extLst>
              </a:tr>
              <a:tr h="257809">
                <a:tc>
                  <a:txBody>
                    <a:bodyPr/>
                    <a:lstStyle/>
                    <a:p>
                      <a:pPr algn="ctr">
                        <a:lnSpc>
                          <a:spcPct val="100000"/>
                        </a:lnSpc>
                      </a:pPr>
                      <a:r>
                        <a:rPr lang="en-IN" sz="1100" b="0" strike="noStrike" spc="-1">
                          <a:solidFill>
                            <a:srgbClr val="000000"/>
                          </a:solidFill>
                          <a:latin typeface="Arial"/>
                          <a:ea typeface="Arial"/>
                        </a:rPr>
                        <a:t>1</a:t>
                      </a:r>
                      <a:endParaRPr lang="en-IN" sz="11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8D6CC"/>
                    </a:solidFill>
                  </a:tcPr>
                </a:tc>
                <a:tc>
                  <a:txBody>
                    <a:bodyPr/>
                    <a:lstStyle/>
                    <a:p>
                      <a:r>
                        <a:rPr lang="en-IN" sz="1100" b="0" strike="noStrike" spc="-1" dirty="0">
                          <a:solidFill>
                            <a:srgbClr val="000000"/>
                          </a:solidFill>
                          <a:latin typeface="Arial"/>
                        </a:rPr>
                        <a:t>Aditi Nikam</a:t>
                      </a:r>
                      <a:endParaRPr lang="en-US" sz="1100" dirty="0"/>
                    </a:p>
                  </a:txBody>
                  <a:tcPr marL="68400" marR="68400">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F8D6CC"/>
                    </a:solidFill>
                  </a:tcPr>
                </a:tc>
                <a:tc>
                  <a:txBody>
                    <a:bodyPr/>
                    <a:lstStyle/>
                    <a:p>
                      <a:pPr algn="ctr">
                        <a:lnSpc>
                          <a:spcPct val="100000"/>
                        </a:lnSpc>
                      </a:pPr>
                      <a:r>
                        <a:rPr lang="en-IN" sz="1000" b="0" strike="noStrike" spc="-1" dirty="0">
                          <a:solidFill>
                            <a:srgbClr val="000000"/>
                          </a:solidFill>
                          <a:latin typeface="Arial"/>
                          <a:ea typeface="Arial"/>
                        </a:rPr>
                        <a:t>02FE23BCS416</a:t>
                      </a:r>
                      <a:endParaRPr lang="en-IN" sz="1000" b="0" strike="noStrike" spc="-1" dirty="0">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8D6CC"/>
                    </a:solidFill>
                  </a:tcPr>
                </a:tc>
                <a:extLst>
                  <a:ext uri="{0D108BD9-81ED-4DB2-BD59-A6C34878D82A}">
                    <a16:rowId xmlns:a16="http://schemas.microsoft.com/office/drawing/2014/main" val="10003"/>
                  </a:ext>
                </a:extLst>
              </a:tr>
              <a:tr h="257809">
                <a:tc>
                  <a:txBody>
                    <a:bodyPr/>
                    <a:lstStyle/>
                    <a:p>
                      <a:pPr algn="ctr">
                        <a:lnSpc>
                          <a:spcPct val="100000"/>
                        </a:lnSpc>
                      </a:pPr>
                      <a:r>
                        <a:rPr lang="en-IN" sz="1100" b="0" strike="noStrike" spc="-1">
                          <a:solidFill>
                            <a:srgbClr val="000000"/>
                          </a:solidFill>
                          <a:latin typeface="Arial"/>
                          <a:ea typeface="Arial"/>
                        </a:rPr>
                        <a:t>2</a:t>
                      </a:r>
                      <a:endParaRPr lang="en-IN" sz="11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CECE7"/>
                    </a:solidFill>
                  </a:tcPr>
                </a:tc>
                <a:tc>
                  <a:txBody>
                    <a:bodyPr/>
                    <a:lstStyle/>
                    <a:p>
                      <a:r>
                        <a:rPr lang="en-IN" sz="1100" b="0" strike="noStrike" spc="-1" dirty="0">
                          <a:solidFill>
                            <a:srgbClr val="000000"/>
                          </a:solidFill>
                          <a:latin typeface="Arial"/>
                        </a:rPr>
                        <a:t>Shruti </a:t>
                      </a:r>
                      <a:r>
                        <a:rPr lang="en-IN" sz="1100" b="0" strike="noStrike" spc="-1" dirty="0" err="1">
                          <a:solidFill>
                            <a:srgbClr val="000000"/>
                          </a:solidFill>
                          <a:latin typeface="Arial"/>
                        </a:rPr>
                        <a:t>Balekundri</a:t>
                      </a:r>
                      <a:endParaRPr lang="en-US" sz="1100" dirty="0"/>
                    </a:p>
                  </a:txBody>
                  <a:tcPr marL="68400" marR="68400">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FCECE7"/>
                    </a:solidFill>
                  </a:tcPr>
                </a:tc>
                <a:tc>
                  <a:txBody>
                    <a:bodyPr/>
                    <a:lstStyle/>
                    <a:p>
                      <a:pPr algn="ctr">
                        <a:lnSpc>
                          <a:spcPct val="100000"/>
                        </a:lnSpc>
                      </a:pPr>
                      <a:r>
                        <a:rPr lang="en-IN" sz="1000" b="0" strike="noStrike" spc="-1" dirty="0">
                          <a:solidFill>
                            <a:srgbClr val="000000"/>
                          </a:solidFill>
                          <a:latin typeface="Arial"/>
                          <a:ea typeface="Arial"/>
                        </a:rPr>
                        <a:t>02FE23BCS425</a:t>
                      </a:r>
                      <a:endParaRPr lang="en-IN" sz="1000" b="0" strike="noStrike" spc="-1" dirty="0">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CECE7"/>
                    </a:solidFill>
                  </a:tcPr>
                </a:tc>
                <a:extLst>
                  <a:ext uri="{0D108BD9-81ED-4DB2-BD59-A6C34878D82A}">
                    <a16:rowId xmlns:a16="http://schemas.microsoft.com/office/drawing/2014/main" val="10004"/>
                  </a:ext>
                </a:extLst>
              </a:tr>
              <a:tr h="257809">
                <a:tc>
                  <a:txBody>
                    <a:bodyPr/>
                    <a:lstStyle/>
                    <a:p>
                      <a:pPr algn="ctr">
                        <a:lnSpc>
                          <a:spcPct val="100000"/>
                        </a:lnSpc>
                      </a:pPr>
                      <a:r>
                        <a:rPr lang="en-IN" sz="1100" b="0" strike="noStrike" spc="-1">
                          <a:solidFill>
                            <a:srgbClr val="000000"/>
                          </a:solidFill>
                          <a:latin typeface="Arial"/>
                          <a:ea typeface="Arial"/>
                        </a:rPr>
                        <a:t>3</a:t>
                      </a:r>
                      <a:endParaRPr lang="en-IN" sz="11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8D6CC"/>
                    </a:solidFill>
                  </a:tcPr>
                </a:tc>
                <a:tc>
                  <a:txBody>
                    <a:bodyPr/>
                    <a:lstStyle/>
                    <a:p>
                      <a:r>
                        <a:rPr lang="en-IN" sz="1100" b="0" strike="noStrike" spc="-1" dirty="0">
                          <a:latin typeface="Arial"/>
                        </a:rPr>
                        <a:t>Amna </a:t>
                      </a:r>
                      <a:r>
                        <a:rPr lang="en-IN" sz="1100" b="0" strike="noStrike" spc="-1" dirty="0" err="1">
                          <a:latin typeface="Arial"/>
                        </a:rPr>
                        <a:t>Bijapuri</a:t>
                      </a:r>
                      <a:endParaRPr lang="en-US" sz="1100" dirty="0"/>
                    </a:p>
                  </a:txBody>
                  <a:tcPr marL="68400" marR="68400">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F8D6CC"/>
                    </a:solidFill>
                  </a:tcPr>
                </a:tc>
                <a:tc>
                  <a:txBody>
                    <a:bodyPr/>
                    <a:lstStyle/>
                    <a:p>
                      <a:pPr algn="ctr">
                        <a:lnSpc>
                          <a:spcPct val="100000"/>
                        </a:lnSpc>
                      </a:pPr>
                      <a:r>
                        <a:rPr lang="en-IN" sz="1000" b="0" strike="noStrike" spc="-1" dirty="0">
                          <a:solidFill>
                            <a:srgbClr val="000000"/>
                          </a:solidFill>
                          <a:latin typeface="Arial"/>
                          <a:ea typeface="Arial"/>
                        </a:rPr>
                        <a:t>02FE23BCS427</a:t>
                      </a:r>
                      <a:endParaRPr lang="en-IN" sz="1000" b="0" strike="noStrike" spc="-1" dirty="0">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8D6CC"/>
                    </a:solidFill>
                  </a:tcPr>
                </a:tc>
                <a:extLst>
                  <a:ext uri="{0D108BD9-81ED-4DB2-BD59-A6C34878D82A}">
                    <a16:rowId xmlns:a16="http://schemas.microsoft.com/office/drawing/2014/main" val="10005"/>
                  </a:ext>
                </a:extLst>
              </a:tr>
              <a:tr h="257809">
                <a:tc>
                  <a:txBody>
                    <a:bodyPr/>
                    <a:lstStyle/>
                    <a:p>
                      <a:pPr algn="ctr">
                        <a:lnSpc>
                          <a:spcPct val="100000"/>
                        </a:lnSpc>
                      </a:pPr>
                      <a:r>
                        <a:rPr lang="en-IN" sz="1100" b="0" strike="noStrike" spc="-1" dirty="0">
                          <a:solidFill>
                            <a:srgbClr val="000000"/>
                          </a:solidFill>
                          <a:latin typeface="Arial"/>
                          <a:ea typeface="Arial"/>
                        </a:rPr>
                        <a:t>4</a:t>
                      </a:r>
                      <a:endParaRPr lang="en-IN" sz="1100" b="0" strike="noStrike" spc="-1" dirty="0">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CECE7"/>
                    </a:solidFill>
                  </a:tcPr>
                </a:tc>
                <a:tc>
                  <a:txBody>
                    <a:bodyPr/>
                    <a:lstStyle/>
                    <a:p>
                      <a:pPr marL="0"/>
                      <a:r>
                        <a:rPr lang="en-IN" sz="1100" b="0" strike="noStrike" spc="-1" dirty="0">
                          <a:solidFill>
                            <a:srgbClr val="000000"/>
                          </a:solidFill>
                          <a:latin typeface="Arial"/>
                          <a:ea typeface="+mn-ea"/>
                          <a:cs typeface="+mn-cs"/>
                        </a:rPr>
                        <a:t>Vishal </a:t>
                      </a:r>
                      <a:r>
                        <a:rPr lang="en-IN" sz="1100" b="0" strike="noStrike" spc="-1" dirty="0" err="1">
                          <a:solidFill>
                            <a:srgbClr val="000000"/>
                          </a:solidFill>
                          <a:latin typeface="Arial"/>
                          <a:ea typeface="+mn-ea"/>
                          <a:cs typeface="+mn-cs"/>
                        </a:rPr>
                        <a:t>Kadalagi</a:t>
                      </a:r>
                      <a:endParaRPr lang="en-US" sz="1100" b="0" strike="noStrike" spc="-1" dirty="0">
                        <a:solidFill>
                          <a:srgbClr val="000000"/>
                        </a:solidFill>
                        <a:latin typeface="Arial"/>
                        <a:ea typeface="+mn-ea"/>
                        <a:cs typeface="+mn-cs"/>
                      </a:endParaRPr>
                    </a:p>
                  </a:txBody>
                  <a:tcPr marL="68400" marR="68400">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FCECE7"/>
                    </a:solidFill>
                  </a:tcPr>
                </a:tc>
                <a:tc>
                  <a:txBody>
                    <a:bodyPr/>
                    <a:lstStyle/>
                    <a:p>
                      <a:pPr algn="ctr">
                        <a:lnSpc>
                          <a:spcPct val="100000"/>
                        </a:lnSpc>
                      </a:pPr>
                      <a:r>
                        <a:rPr lang="en-IN" sz="1000" b="0" strike="noStrike" spc="-1" dirty="0">
                          <a:solidFill>
                            <a:srgbClr val="000000"/>
                          </a:solidFill>
                          <a:latin typeface="Arial"/>
                          <a:ea typeface="Arial"/>
                        </a:rPr>
                        <a:t>02FE23BCS431</a:t>
                      </a:r>
                      <a:endParaRPr lang="en-IN" sz="1000" b="0" strike="noStrike" spc="-1" dirty="0">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CECE7"/>
                    </a:solidFill>
                  </a:tcPr>
                </a:tc>
                <a:extLst>
                  <a:ext uri="{0D108BD9-81ED-4DB2-BD59-A6C34878D82A}">
                    <a16:rowId xmlns:a16="http://schemas.microsoft.com/office/drawing/2014/main" val="10006"/>
                  </a:ext>
                </a:extLst>
              </a:tr>
            </a:tbl>
          </a:graphicData>
        </a:graphic>
      </p:graphicFrame>
      <p:sp>
        <p:nvSpPr>
          <p:cNvPr id="13" name="TextBox 12">
            <a:extLst>
              <a:ext uri="{FF2B5EF4-FFF2-40B4-BE49-F238E27FC236}">
                <a16:creationId xmlns:a16="http://schemas.microsoft.com/office/drawing/2014/main" id="{8183FEA7-F24A-9021-2B7E-FD2C7F27BCCF}"/>
              </a:ext>
            </a:extLst>
          </p:cNvPr>
          <p:cNvSpPr txBox="1"/>
          <p:nvPr/>
        </p:nvSpPr>
        <p:spPr>
          <a:xfrm>
            <a:off x="1618296" y="-1905"/>
            <a:ext cx="1677354" cy="369332"/>
          </a:xfrm>
          <a:prstGeom prst="rect">
            <a:avLst/>
          </a:prstGeom>
          <a:noFill/>
        </p:spPr>
        <p:txBody>
          <a:bodyPr wrap="square">
            <a:spAutoFit/>
          </a:bodyPr>
          <a:lstStyle/>
          <a:p>
            <a:r>
              <a:rPr lang="en-IN" sz="1800" spc="-30" dirty="0">
                <a:solidFill>
                  <a:srgbClr val="FFFFFF"/>
                </a:solidFill>
                <a:latin typeface="Microsoft Sans Serif"/>
                <a:cs typeface="Microsoft Sans Serif"/>
              </a:rPr>
              <a:t>Team Details</a:t>
            </a:r>
            <a:endParaRPr lang="en-IN" b="1" dirty="0">
              <a:solidFill>
                <a:schemeClr val="bg1"/>
              </a:solidFill>
            </a:endParaRPr>
          </a:p>
        </p:txBody>
      </p:sp>
      <p:sp>
        <p:nvSpPr>
          <p:cNvPr id="15" name="TextBox 14">
            <a:extLst>
              <a:ext uri="{FF2B5EF4-FFF2-40B4-BE49-F238E27FC236}">
                <a16:creationId xmlns:a16="http://schemas.microsoft.com/office/drawing/2014/main" id="{0929131F-907C-7709-EE47-10A372C8A14F}"/>
              </a:ext>
            </a:extLst>
          </p:cNvPr>
          <p:cNvSpPr txBox="1"/>
          <p:nvPr/>
        </p:nvSpPr>
        <p:spPr>
          <a:xfrm>
            <a:off x="1237773" y="2644775"/>
            <a:ext cx="2438400" cy="307777"/>
          </a:xfrm>
          <a:prstGeom prst="rect">
            <a:avLst/>
          </a:prstGeom>
          <a:noFill/>
        </p:spPr>
        <p:txBody>
          <a:bodyPr wrap="square">
            <a:spAutoFit/>
          </a:bodyPr>
          <a:lstStyle/>
          <a:p>
            <a:r>
              <a:rPr lang="en-IN" sz="1400" dirty="0"/>
              <a:t>Guided by : </a:t>
            </a:r>
            <a:r>
              <a:rPr lang="en-IN" sz="1400" dirty="0" err="1"/>
              <a:t>Prof.</a:t>
            </a:r>
            <a:r>
              <a:rPr lang="en-IN" sz="1400" dirty="0"/>
              <a:t> </a:t>
            </a:r>
            <a:r>
              <a:rPr lang="en-IN" sz="1400" dirty="0" err="1"/>
              <a:t>Asharani</a:t>
            </a:r>
            <a:r>
              <a:rPr lang="en-IN" sz="1400" dirty="0"/>
              <a:t> </a:t>
            </a:r>
            <a:r>
              <a:rPr lang="en-IN" sz="1400" dirty="0" err="1"/>
              <a:t>Patil</a:t>
            </a:r>
            <a:endParaRPr lang="en-IN" sz="1400" dirty="0"/>
          </a:p>
        </p:txBody>
      </p:sp>
    </p:spTree>
    <p:extLst>
      <p:ext uri="{BB962C8B-B14F-4D97-AF65-F5344CB8AC3E}">
        <p14:creationId xmlns:p14="http://schemas.microsoft.com/office/powerpoint/2010/main" val="1488065326"/>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95956" y="47378"/>
            <a:ext cx="816281" cy="232756"/>
          </a:xfrm>
          <a:prstGeom prst="rect">
            <a:avLst/>
          </a:prstGeom>
        </p:spPr>
        <p:txBody>
          <a:bodyPr vert="horz" wrap="square" lIns="0" tIns="17145" rIns="0" bIns="0" rtlCol="0">
            <a:spAutoFit/>
          </a:bodyPr>
          <a:lstStyle/>
          <a:p>
            <a:pPr marL="12700">
              <a:lnSpc>
                <a:spcPct val="100000"/>
              </a:lnSpc>
              <a:spcBef>
                <a:spcPts val="135"/>
              </a:spcBef>
            </a:pPr>
            <a:r>
              <a:rPr lang="en-IN" sz="1400" spc="-30" dirty="0">
                <a:solidFill>
                  <a:srgbClr val="FFFFFF"/>
                </a:solidFill>
                <a:latin typeface="Microsoft Sans Serif"/>
                <a:cs typeface="Microsoft Sans Serif"/>
              </a:rPr>
              <a:t>Agenda</a:t>
            </a:r>
            <a:endParaRPr sz="1400" dirty="0">
              <a:solidFill>
                <a:schemeClr val="bg1"/>
              </a:solidFill>
              <a:latin typeface="+mn-lt"/>
              <a:cs typeface="Microsoft Sans Serif"/>
            </a:endParaRPr>
          </a:p>
        </p:txBody>
      </p:sp>
      <p:sp>
        <p:nvSpPr>
          <p:cNvPr id="23" name="object 23"/>
          <p:cNvSpPr/>
          <p:nvPr/>
        </p:nvSpPr>
        <p:spPr>
          <a:xfrm>
            <a:off x="0" y="3329470"/>
            <a:ext cx="4608195" cy="127000"/>
          </a:xfrm>
          <a:custGeom>
            <a:avLst/>
            <a:gdLst/>
            <a:ahLst/>
            <a:cxnLst/>
            <a:rect l="l" t="t" r="r" b="b"/>
            <a:pathLst>
              <a:path w="4608195" h="127000">
                <a:moveTo>
                  <a:pt x="4608004" y="0"/>
                </a:moveTo>
                <a:lnTo>
                  <a:pt x="4147172" y="0"/>
                </a:lnTo>
                <a:lnTo>
                  <a:pt x="0" y="0"/>
                </a:lnTo>
                <a:lnTo>
                  <a:pt x="0" y="126530"/>
                </a:lnTo>
                <a:lnTo>
                  <a:pt x="4147172" y="126530"/>
                </a:lnTo>
                <a:lnTo>
                  <a:pt x="4608004" y="126530"/>
                </a:lnTo>
                <a:lnTo>
                  <a:pt x="4608004" y="0"/>
                </a:lnTo>
                <a:close/>
              </a:path>
            </a:pathLst>
          </a:custGeom>
          <a:solidFill>
            <a:srgbClr val="3F0000"/>
          </a:solidFill>
        </p:spPr>
        <p:txBody>
          <a:bodyPr wrap="square" lIns="0" tIns="0" rIns="0" bIns="0" rtlCol="0"/>
          <a:lstStyle/>
          <a:p>
            <a:endParaRPr/>
          </a:p>
        </p:txBody>
      </p:sp>
      <p:sp>
        <p:nvSpPr>
          <p:cNvPr id="24" name="object 24"/>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KLE</a:t>
            </a:r>
            <a:r>
              <a:rPr spc="40" dirty="0"/>
              <a:t> </a:t>
            </a:r>
            <a:r>
              <a:rPr spc="-15" dirty="0"/>
              <a:t>Tech.</a:t>
            </a:r>
            <a:r>
              <a:rPr spc="114" dirty="0"/>
              <a:t> </a:t>
            </a:r>
            <a:r>
              <a:rPr spc="-5" dirty="0"/>
              <a:t>Univ.’s</a:t>
            </a:r>
            <a:r>
              <a:rPr spc="45" dirty="0"/>
              <a:t> </a:t>
            </a:r>
            <a:r>
              <a:rPr spc="15" dirty="0"/>
              <a:t>Dr.</a:t>
            </a:r>
            <a:r>
              <a:rPr spc="114" dirty="0"/>
              <a:t> </a:t>
            </a:r>
            <a:r>
              <a:rPr spc="-5" dirty="0"/>
              <a:t>MSSCET</a:t>
            </a:r>
          </a:p>
        </p:txBody>
      </p:sp>
      <p:sp>
        <p:nvSpPr>
          <p:cNvPr id="25" name="object 25"/>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15" dirty="0"/>
              <a:t>3</a:t>
            </a:fld>
            <a:r>
              <a:rPr spc="15" dirty="0"/>
              <a:t>/13</a:t>
            </a:r>
          </a:p>
        </p:txBody>
      </p:sp>
      <p:sp>
        <p:nvSpPr>
          <p:cNvPr id="27" name="TextBox 26">
            <a:extLst>
              <a:ext uri="{FF2B5EF4-FFF2-40B4-BE49-F238E27FC236}">
                <a16:creationId xmlns:a16="http://schemas.microsoft.com/office/drawing/2014/main" id="{340E25FE-2B3A-168E-64C6-7AC418210AA9}"/>
              </a:ext>
            </a:extLst>
          </p:cNvPr>
          <p:cNvSpPr txBox="1"/>
          <p:nvPr/>
        </p:nvSpPr>
        <p:spPr>
          <a:xfrm>
            <a:off x="247812" y="736673"/>
            <a:ext cx="2044855" cy="1987404"/>
          </a:xfrm>
          <a:prstGeom prst="rect">
            <a:avLst/>
          </a:prstGeom>
          <a:noFill/>
        </p:spPr>
        <p:txBody>
          <a:bodyPr wrap="none" rtlCol="0">
            <a:spAutoFit/>
          </a:bodyPr>
          <a:lstStyle/>
          <a:p>
            <a:pPr marL="342900" indent="-342900">
              <a:lnSpc>
                <a:spcPct val="150000"/>
              </a:lnSpc>
              <a:buFont typeface="+mj-lt"/>
              <a:buAutoNum type="arabicPeriod"/>
            </a:pPr>
            <a:r>
              <a:rPr lang="en-IN" sz="1400" dirty="0">
                <a:solidFill>
                  <a:srgbClr val="500000"/>
                </a:solidFill>
                <a:latin typeface="Tahoma" panose="020B0604030504040204" pitchFamily="34" charset="0"/>
                <a:ea typeface="Tahoma" panose="020B0604030504040204" pitchFamily="34" charset="0"/>
                <a:cs typeface="Tahoma" panose="020B0604030504040204" pitchFamily="34" charset="0"/>
              </a:rPr>
              <a:t>Introduction</a:t>
            </a:r>
          </a:p>
          <a:p>
            <a:pPr marL="342900" indent="-342900">
              <a:lnSpc>
                <a:spcPct val="150000"/>
              </a:lnSpc>
              <a:buFont typeface="+mj-lt"/>
              <a:buAutoNum type="arabicPeriod"/>
            </a:pPr>
            <a:r>
              <a:rPr lang="en-IN" sz="1400" dirty="0">
                <a:solidFill>
                  <a:srgbClr val="500000"/>
                </a:solidFill>
                <a:latin typeface="Tahoma" panose="020B0604030504040204" pitchFamily="34" charset="0"/>
                <a:ea typeface="Tahoma" panose="020B0604030504040204" pitchFamily="34" charset="0"/>
                <a:cs typeface="Tahoma" panose="020B0604030504040204" pitchFamily="34" charset="0"/>
              </a:rPr>
              <a:t>Literature Survey</a:t>
            </a:r>
          </a:p>
          <a:p>
            <a:pPr marL="342900" indent="-342900">
              <a:lnSpc>
                <a:spcPct val="150000"/>
              </a:lnSpc>
              <a:buFont typeface="+mj-lt"/>
              <a:buAutoNum type="arabicPeriod"/>
            </a:pPr>
            <a:r>
              <a:rPr lang="en-IN" sz="1400" dirty="0">
                <a:solidFill>
                  <a:srgbClr val="500000"/>
                </a:solidFill>
                <a:latin typeface="Tahoma" panose="020B0604030504040204" pitchFamily="34" charset="0"/>
                <a:ea typeface="Tahoma" panose="020B0604030504040204" pitchFamily="34" charset="0"/>
                <a:cs typeface="Tahoma" panose="020B0604030504040204" pitchFamily="34" charset="0"/>
              </a:rPr>
              <a:t>Motivation</a:t>
            </a:r>
          </a:p>
          <a:p>
            <a:pPr marL="342900" indent="-342900">
              <a:lnSpc>
                <a:spcPct val="150000"/>
              </a:lnSpc>
              <a:buFont typeface="+mj-lt"/>
              <a:buAutoNum type="arabicPeriod"/>
            </a:pPr>
            <a:r>
              <a:rPr lang="en-IN" sz="1400" dirty="0">
                <a:solidFill>
                  <a:srgbClr val="500000"/>
                </a:solidFill>
                <a:latin typeface="Tahoma" panose="020B0604030504040204" pitchFamily="34" charset="0"/>
                <a:ea typeface="Tahoma" panose="020B0604030504040204" pitchFamily="34" charset="0"/>
                <a:cs typeface="Tahoma" panose="020B0604030504040204" pitchFamily="34" charset="0"/>
              </a:rPr>
              <a:t>Problem Statement</a:t>
            </a:r>
          </a:p>
          <a:p>
            <a:pPr marL="342900" indent="-342900">
              <a:lnSpc>
                <a:spcPct val="150000"/>
              </a:lnSpc>
              <a:buFont typeface="+mj-lt"/>
              <a:buAutoNum type="arabicPeriod"/>
            </a:pPr>
            <a:r>
              <a:rPr lang="en-IN" sz="1400" dirty="0">
                <a:solidFill>
                  <a:srgbClr val="500000"/>
                </a:solidFill>
                <a:latin typeface="Tahoma" panose="020B0604030504040204" pitchFamily="34" charset="0"/>
                <a:ea typeface="Tahoma" panose="020B0604030504040204" pitchFamily="34" charset="0"/>
                <a:cs typeface="Tahoma" panose="020B0604030504040204" pitchFamily="34" charset="0"/>
              </a:rPr>
              <a:t>Objectives</a:t>
            </a:r>
          </a:p>
          <a:p>
            <a:pPr marL="342900" indent="-342900">
              <a:lnSpc>
                <a:spcPct val="150000"/>
              </a:lnSpc>
              <a:buFont typeface="+mj-lt"/>
              <a:buAutoNum type="arabicPeriod"/>
            </a:pPr>
            <a:r>
              <a:rPr lang="en-IN" sz="1400" dirty="0">
                <a:solidFill>
                  <a:srgbClr val="500000"/>
                </a:solidFill>
                <a:latin typeface="Tahoma" panose="020B0604030504040204" pitchFamily="34" charset="0"/>
                <a:ea typeface="Tahoma" panose="020B0604030504040204" pitchFamily="34" charset="0"/>
                <a:cs typeface="Tahoma" panose="020B0604030504040204" pitchFamily="34" charset="0"/>
              </a:rPr>
              <a:t>Methodology</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95646" y="47900"/>
            <a:ext cx="934085" cy="232756"/>
          </a:xfrm>
          <a:prstGeom prst="rect">
            <a:avLst/>
          </a:prstGeom>
        </p:spPr>
        <p:txBody>
          <a:bodyPr vert="horz" wrap="square" lIns="0" tIns="17145" rIns="0" bIns="0" rtlCol="0">
            <a:spAutoFit/>
          </a:bodyPr>
          <a:lstStyle/>
          <a:p>
            <a:pPr marL="12700">
              <a:lnSpc>
                <a:spcPct val="100000"/>
              </a:lnSpc>
              <a:spcBef>
                <a:spcPts val="135"/>
              </a:spcBef>
            </a:pPr>
            <a:r>
              <a:rPr sz="1400" spc="-5" dirty="0">
                <a:solidFill>
                  <a:srgbClr val="FFFFFF"/>
                </a:solidFill>
                <a:latin typeface="Microsoft Sans Serif"/>
                <a:cs typeface="Microsoft Sans Serif"/>
              </a:rPr>
              <a:t>Intr</a:t>
            </a:r>
            <a:r>
              <a:rPr sz="1400" spc="30" dirty="0">
                <a:solidFill>
                  <a:srgbClr val="FFFFFF"/>
                </a:solidFill>
                <a:latin typeface="Microsoft Sans Serif"/>
                <a:cs typeface="Microsoft Sans Serif"/>
              </a:rPr>
              <a:t>o</a:t>
            </a:r>
            <a:r>
              <a:rPr sz="1400" spc="-30" dirty="0">
                <a:solidFill>
                  <a:srgbClr val="FFFFFF"/>
                </a:solidFill>
                <a:latin typeface="Microsoft Sans Serif"/>
                <a:cs typeface="Microsoft Sans Serif"/>
              </a:rPr>
              <a:t>duction</a:t>
            </a:r>
            <a:endParaRPr sz="1400" dirty="0">
              <a:latin typeface="Microsoft Sans Serif"/>
              <a:cs typeface="Microsoft Sans Serif"/>
            </a:endParaRPr>
          </a:p>
        </p:txBody>
      </p:sp>
      <p:sp>
        <p:nvSpPr>
          <p:cNvPr id="7" name="object 7"/>
          <p:cNvSpPr/>
          <p:nvPr/>
        </p:nvSpPr>
        <p:spPr>
          <a:xfrm>
            <a:off x="0" y="3329470"/>
            <a:ext cx="4608195" cy="127000"/>
          </a:xfrm>
          <a:custGeom>
            <a:avLst/>
            <a:gdLst/>
            <a:ahLst/>
            <a:cxnLst/>
            <a:rect l="l" t="t" r="r" b="b"/>
            <a:pathLst>
              <a:path w="4608195" h="127000">
                <a:moveTo>
                  <a:pt x="4608004" y="0"/>
                </a:moveTo>
                <a:lnTo>
                  <a:pt x="4147172" y="0"/>
                </a:lnTo>
                <a:lnTo>
                  <a:pt x="0" y="0"/>
                </a:lnTo>
                <a:lnTo>
                  <a:pt x="0" y="126530"/>
                </a:lnTo>
                <a:lnTo>
                  <a:pt x="4147172" y="126530"/>
                </a:lnTo>
                <a:lnTo>
                  <a:pt x="4608004" y="126530"/>
                </a:lnTo>
                <a:lnTo>
                  <a:pt x="4608004" y="0"/>
                </a:lnTo>
                <a:close/>
              </a:path>
            </a:pathLst>
          </a:custGeom>
          <a:solidFill>
            <a:srgbClr val="3F0000"/>
          </a:solidFill>
        </p:spPr>
        <p:txBody>
          <a:bodyPr wrap="square" lIns="0" tIns="0" rIns="0" bIns="0" rtlCol="0"/>
          <a:lstStyle/>
          <a:p>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KLE</a:t>
            </a:r>
            <a:r>
              <a:rPr spc="40" dirty="0"/>
              <a:t> </a:t>
            </a:r>
            <a:r>
              <a:rPr spc="-15" dirty="0"/>
              <a:t>Tech.</a:t>
            </a:r>
            <a:r>
              <a:rPr spc="114" dirty="0"/>
              <a:t> </a:t>
            </a:r>
            <a:r>
              <a:rPr spc="-5" dirty="0"/>
              <a:t>Univ.’s</a:t>
            </a:r>
            <a:r>
              <a:rPr spc="45" dirty="0"/>
              <a:t> </a:t>
            </a:r>
            <a:r>
              <a:rPr spc="15" dirty="0"/>
              <a:t>Dr.</a:t>
            </a:r>
            <a:r>
              <a:rPr spc="114" dirty="0"/>
              <a:t> </a:t>
            </a:r>
            <a:r>
              <a:rPr spc="-5" dirty="0"/>
              <a:t>MSSCET</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15" dirty="0"/>
              <a:t>4</a:t>
            </a:fld>
            <a:r>
              <a:rPr spc="15" dirty="0"/>
              <a:t>/13</a:t>
            </a:r>
          </a:p>
        </p:txBody>
      </p:sp>
      <p:sp>
        <p:nvSpPr>
          <p:cNvPr id="12" name="TextBox 11">
            <a:extLst>
              <a:ext uri="{FF2B5EF4-FFF2-40B4-BE49-F238E27FC236}">
                <a16:creationId xmlns:a16="http://schemas.microsoft.com/office/drawing/2014/main" id="{9139CCFC-CA5D-596E-2750-DC780C743E95}"/>
              </a:ext>
            </a:extLst>
          </p:cNvPr>
          <p:cNvSpPr txBox="1"/>
          <p:nvPr/>
        </p:nvSpPr>
        <p:spPr>
          <a:xfrm>
            <a:off x="67957" y="583907"/>
            <a:ext cx="2465693" cy="2462213"/>
          </a:xfrm>
          <a:prstGeom prst="rect">
            <a:avLst/>
          </a:prstGeom>
          <a:noFill/>
        </p:spPr>
        <p:txBody>
          <a:bodyPr wrap="square">
            <a:spAutoFit/>
          </a:bodyPr>
          <a:lstStyle/>
          <a:p>
            <a:pPr algn="just"/>
            <a:r>
              <a:rPr lang="en-US" sz="1100" dirty="0"/>
              <a:t>The </a:t>
            </a:r>
            <a:r>
              <a:rPr lang="en-US" sz="1100" i="1" dirty="0"/>
              <a:t>Virtual Study Room</a:t>
            </a:r>
            <a:r>
              <a:rPr lang="en-US" sz="1100" dirty="0"/>
              <a:t> is an innovative digital platform that creates a focused and interactive environment for learners. It helps users minimize distractions by offering features such as personalized timers, task tracking, and virtual group study rooms. Whether studying alone or with friends, users can stay organized, motivated, and productive. The platform aims to replicate the feel of a physical study space—anytime, anywhere—making it easier to build consistent study habits and achieve learning goals.</a:t>
            </a:r>
            <a:endParaRPr lang="en-IN" sz="1100" dirty="0"/>
          </a:p>
        </p:txBody>
      </p:sp>
      <p:pic>
        <p:nvPicPr>
          <p:cNvPr id="21" name="Picture 20">
            <a:extLst>
              <a:ext uri="{FF2B5EF4-FFF2-40B4-BE49-F238E27FC236}">
                <a16:creationId xmlns:a16="http://schemas.microsoft.com/office/drawing/2014/main" id="{A13F1CDA-DC51-EF2F-438B-107170CBE0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09850" y="848311"/>
            <a:ext cx="1872664" cy="18726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C49283-DF06-EEB5-EE08-2383212CE85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D0C608B-6C22-4B0A-FECE-04E81B5CA22E}"/>
              </a:ext>
            </a:extLst>
          </p:cNvPr>
          <p:cNvSpPr txBox="1"/>
          <p:nvPr/>
        </p:nvSpPr>
        <p:spPr>
          <a:xfrm>
            <a:off x="1617833" y="53975"/>
            <a:ext cx="1372528" cy="232756"/>
          </a:xfrm>
          <a:prstGeom prst="rect">
            <a:avLst/>
          </a:prstGeom>
        </p:spPr>
        <p:txBody>
          <a:bodyPr vert="horz" wrap="square" lIns="0" tIns="17145" rIns="0" bIns="0" rtlCol="0">
            <a:spAutoFit/>
          </a:bodyPr>
          <a:lstStyle/>
          <a:p>
            <a:pPr marL="12700">
              <a:lnSpc>
                <a:spcPct val="100000"/>
              </a:lnSpc>
              <a:spcBef>
                <a:spcPts val="135"/>
              </a:spcBef>
            </a:pPr>
            <a:r>
              <a:rPr lang="en-IN" sz="1400" spc="-5" dirty="0">
                <a:solidFill>
                  <a:srgbClr val="FFFFFF"/>
                </a:solidFill>
                <a:latin typeface="Microsoft Sans Serif"/>
                <a:cs typeface="Microsoft Sans Serif"/>
              </a:rPr>
              <a:t>Literature Survey</a:t>
            </a:r>
            <a:endParaRPr sz="1400" dirty="0">
              <a:latin typeface="Microsoft Sans Serif"/>
              <a:cs typeface="Microsoft Sans Serif"/>
            </a:endParaRPr>
          </a:p>
        </p:txBody>
      </p:sp>
      <p:sp>
        <p:nvSpPr>
          <p:cNvPr id="7" name="object 7">
            <a:extLst>
              <a:ext uri="{FF2B5EF4-FFF2-40B4-BE49-F238E27FC236}">
                <a16:creationId xmlns:a16="http://schemas.microsoft.com/office/drawing/2014/main" id="{540E5714-830D-5051-A61A-C17FE44CD6D5}"/>
              </a:ext>
            </a:extLst>
          </p:cNvPr>
          <p:cNvSpPr/>
          <p:nvPr/>
        </p:nvSpPr>
        <p:spPr>
          <a:xfrm>
            <a:off x="0" y="3329470"/>
            <a:ext cx="4608195" cy="127000"/>
          </a:xfrm>
          <a:custGeom>
            <a:avLst/>
            <a:gdLst/>
            <a:ahLst/>
            <a:cxnLst/>
            <a:rect l="l" t="t" r="r" b="b"/>
            <a:pathLst>
              <a:path w="4608195" h="127000">
                <a:moveTo>
                  <a:pt x="4608004" y="0"/>
                </a:moveTo>
                <a:lnTo>
                  <a:pt x="4147172" y="0"/>
                </a:lnTo>
                <a:lnTo>
                  <a:pt x="0" y="0"/>
                </a:lnTo>
                <a:lnTo>
                  <a:pt x="0" y="126530"/>
                </a:lnTo>
                <a:lnTo>
                  <a:pt x="4147172" y="126530"/>
                </a:lnTo>
                <a:lnTo>
                  <a:pt x="4608004" y="126530"/>
                </a:lnTo>
                <a:lnTo>
                  <a:pt x="4608004" y="0"/>
                </a:lnTo>
                <a:close/>
              </a:path>
            </a:pathLst>
          </a:custGeom>
          <a:solidFill>
            <a:srgbClr val="3F0000"/>
          </a:solidFill>
        </p:spPr>
        <p:txBody>
          <a:bodyPr wrap="square" lIns="0" tIns="0" rIns="0" bIns="0" rtlCol="0"/>
          <a:lstStyle/>
          <a:p>
            <a:endParaRPr/>
          </a:p>
        </p:txBody>
      </p:sp>
      <p:sp>
        <p:nvSpPr>
          <p:cNvPr id="8" name="object 8">
            <a:extLst>
              <a:ext uri="{FF2B5EF4-FFF2-40B4-BE49-F238E27FC236}">
                <a16:creationId xmlns:a16="http://schemas.microsoft.com/office/drawing/2014/main" id="{2C9E2B45-752F-BE98-7958-68CCF998A6B9}"/>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KLE</a:t>
            </a:r>
            <a:r>
              <a:rPr spc="40" dirty="0"/>
              <a:t> </a:t>
            </a:r>
            <a:r>
              <a:rPr spc="-15" dirty="0"/>
              <a:t>Tech.</a:t>
            </a:r>
            <a:r>
              <a:rPr spc="114" dirty="0"/>
              <a:t> </a:t>
            </a:r>
            <a:r>
              <a:rPr spc="-5" dirty="0"/>
              <a:t>Univ.’s</a:t>
            </a:r>
            <a:r>
              <a:rPr spc="45" dirty="0"/>
              <a:t> </a:t>
            </a:r>
            <a:r>
              <a:rPr spc="15" dirty="0"/>
              <a:t>Dr.</a:t>
            </a:r>
            <a:r>
              <a:rPr spc="114" dirty="0"/>
              <a:t> </a:t>
            </a:r>
            <a:r>
              <a:rPr spc="-5" dirty="0"/>
              <a:t>MSSCET</a:t>
            </a:r>
          </a:p>
        </p:txBody>
      </p:sp>
      <p:sp>
        <p:nvSpPr>
          <p:cNvPr id="9" name="object 9">
            <a:extLst>
              <a:ext uri="{FF2B5EF4-FFF2-40B4-BE49-F238E27FC236}">
                <a16:creationId xmlns:a16="http://schemas.microsoft.com/office/drawing/2014/main" id="{364F9879-5D73-304A-74B5-BE7B9651D1DA}"/>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15" dirty="0"/>
              <a:t>5</a:t>
            </a:fld>
            <a:r>
              <a:rPr spc="15" dirty="0"/>
              <a:t>/13</a:t>
            </a:r>
          </a:p>
        </p:txBody>
      </p:sp>
      <p:graphicFrame>
        <p:nvGraphicFramePr>
          <p:cNvPr id="10" name="Table 9">
            <a:extLst>
              <a:ext uri="{FF2B5EF4-FFF2-40B4-BE49-F238E27FC236}">
                <a16:creationId xmlns:a16="http://schemas.microsoft.com/office/drawing/2014/main" id="{480930ED-79FD-56B1-025A-DB29F02F5ED1}"/>
              </a:ext>
            </a:extLst>
          </p:cNvPr>
          <p:cNvGraphicFramePr>
            <a:graphicFrameLocks noGrp="1"/>
          </p:cNvGraphicFramePr>
          <p:nvPr>
            <p:extLst>
              <p:ext uri="{D42A27DB-BD31-4B8C-83A1-F6EECF244321}">
                <p14:modId xmlns:p14="http://schemas.microsoft.com/office/powerpoint/2010/main" val="294911445"/>
              </p:ext>
            </p:extLst>
          </p:nvPr>
        </p:nvGraphicFramePr>
        <p:xfrm>
          <a:off x="171450" y="511175"/>
          <a:ext cx="4191000" cy="2543851"/>
        </p:xfrm>
        <a:graphic>
          <a:graphicData uri="http://schemas.openxmlformats.org/drawingml/2006/table">
            <a:tbl>
              <a:tblPr firstRow="1" bandRow="1">
                <a:tableStyleId>{0E3FDE45-AF77-4B5C-9715-49D594BDF05E}</a:tableStyleId>
              </a:tblPr>
              <a:tblGrid>
                <a:gridCol w="762000">
                  <a:extLst>
                    <a:ext uri="{9D8B030D-6E8A-4147-A177-3AD203B41FA5}">
                      <a16:colId xmlns:a16="http://schemas.microsoft.com/office/drawing/2014/main" val="3188553620"/>
                    </a:ext>
                  </a:extLst>
                </a:gridCol>
                <a:gridCol w="533400">
                  <a:extLst>
                    <a:ext uri="{9D8B030D-6E8A-4147-A177-3AD203B41FA5}">
                      <a16:colId xmlns:a16="http://schemas.microsoft.com/office/drawing/2014/main" val="4025221571"/>
                    </a:ext>
                  </a:extLst>
                </a:gridCol>
                <a:gridCol w="990600">
                  <a:extLst>
                    <a:ext uri="{9D8B030D-6E8A-4147-A177-3AD203B41FA5}">
                      <a16:colId xmlns:a16="http://schemas.microsoft.com/office/drawing/2014/main" val="3607833787"/>
                    </a:ext>
                  </a:extLst>
                </a:gridCol>
                <a:gridCol w="1066800">
                  <a:extLst>
                    <a:ext uri="{9D8B030D-6E8A-4147-A177-3AD203B41FA5}">
                      <a16:colId xmlns:a16="http://schemas.microsoft.com/office/drawing/2014/main" val="3698205482"/>
                    </a:ext>
                  </a:extLst>
                </a:gridCol>
                <a:gridCol w="838200">
                  <a:extLst>
                    <a:ext uri="{9D8B030D-6E8A-4147-A177-3AD203B41FA5}">
                      <a16:colId xmlns:a16="http://schemas.microsoft.com/office/drawing/2014/main" val="3783317140"/>
                    </a:ext>
                  </a:extLst>
                </a:gridCol>
              </a:tblGrid>
              <a:tr h="200993">
                <a:tc>
                  <a:txBody>
                    <a:bodyPr/>
                    <a:lstStyle/>
                    <a:p>
                      <a:pPr algn="ctr"/>
                      <a:r>
                        <a:rPr lang="en-IN" sz="800" dirty="0"/>
                        <a:t>Title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800" dirty="0"/>
                        <a:t>Authors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800" dirty="0"/>
                        <a:t>Methods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800" dirty="0"/>
                        <a:t>Advantages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800" dirty="0"/>
                        <a:t>Limitations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2496933"/>
                  </a:ext>
                </a:extLst>
              </a:tr>
              <a:tr h="516838">
                <a:tc>
                  <a:txBody>
                    <a:bodyPr/>
                    <a:lstStyle/>
                    <a:p>
                      <a:pPr algn="l"/>
                      <a:r>
                        <a:rPr lang="en-US" sz="600" dirty="0"/>
                        <a:t>Digital Press Archives to Virtual Research Environments (2020)</a:t>
                      </a:r>
                      <a:endParaRPr lang="en-IN" sz="1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600" dirty="0"/>
                        <a:t>Michael Hendrik, Valentin Werner</a:t>
                      </a:r>
                      <a:endParaRPr lang="en-IN"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600" dirty="0"/>
                        <a:t>Literature + tech comparison</a:t>
                      </a:r>
                      <a:endParaRPr lang="en-IN"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600" dirty="0"/>
                        <a:t>Boosts collaborative historical research and data access</a:t>
                      </a:r>
                      <a:endParaRPr lang="en-IN"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600" dirty="0"/>
                        <a:t>Inconsistent archive quality, legal and technical access issues</a:t>
                      </a:r>
                      <a:endParaRPr lang="en-IN"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3409812"/>
                  </a:ext>
                </a:extLst>
              </a:tr>
              <a:tr h="689118">
                <a:tc>
                  <a:txBody>
                    <a:bodyPr/>
                    <a:lstStyle/>
                    <a:p>
                      <a:pPr algn="l"/>
                      <a:r>
                        <a:rPr lang="en-US" sz="600" dirty="0"/>
                        <a:t>New Possibilities: A Review on Online Study Rooms and Academic Performance (2021)</a:t>
                      </a:r>
                      <a:endParaRPr lang="en-IN"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600" dirty="0" err="1"/>
                        <a:t>Zhiliang</a:t>
                      </a:r>
                      <a:r>
                        <a:rPr lang="en-IN" sz="600" dirty="0"/>
                        <a:t> Yin</a:t>
                      </a:r>
                      <a:endParaRPr lang="en-IN"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600" dirty="0"/>
                        <a:t>Literature review of academic and social factors from classic theories and modern OSR-related studies.</a:t>
                      </a:r>
                      <a:endParaRPr lang="en-IN"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600" dirty="0"/>
                        <a:t>Improves motivation, peer learning, and self-efficacy.</a:t>
                      </a:r>
                      <a:endParaRPr lang="en-IN"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600" dirty="0"/>
                        <a:t>Lacks real-world testing, outcomes vary across users.</a:t>
                      </a:r>
                      <a:endParaRPr lang="en-IN"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2389784"/>
                  </a:ext>
                </a:extLst>
              </a:tr>
              <a:tr h="430699">
                <a:tc>
                  <a:txBody>
                    <a:bodyPr/>
                    <a:lstStyle/>
                    <a:p>
                      <a:pPr algn="l"/>
                      <a:r>
                        <a:rPr lang="en-US" sz="600" dirty="0"/>
                        <a:t>A </a:t>
                      </a:r>
                      <a:r>
                        <a:rPr lang="en-US" sz="600" dirty="0" err="1"/>
                        <a:t>gameful</a:t>
                      </a:r>
                      <a:r>
                        <a:rPr lang="en-US" sz="600" dirty="0"/>
                        <a:t> blended-learning experience in nursing (2021)</a:t>
                      </a:r>
                      <a:endParaRPr lang="en-IN" sz="1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600" dirty="0"/>
                        <a:t>Ropero-Padilla et al.</a:t>
                      </a:r>
                      <a:endParaRPr lang="en-IN"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600" dirty="0"/>
                        <a:t>Focus groups with nursing students; thematic analysis</a:t>
                      </a:r>
                      <a:endParaRPr lang="en-IN"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600" dirty="0"/>
                        <a:t>Improved engagement, teamwork, and motivation</a:t>
                      </a:r>
                      <a:endParaRPr lang="en-IN"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600" dirty="0"/>
                        <a:t>Single institution, only student feedback</a:t>
                      </a:r>
                      <a:endParaRPr lang="en-IN"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5146052"/>
                  </a:ext>
                </a:extLst>
              </a:tr>
              <a:tr h="593131">
                <a:tc>
                  <a:txBody>
                    <a:bodyPr/>
                    <a:lstStyle/>
                    <a:p>
                      <a:pPr algn="l"/>
                      <a:r>
                        <a:rPr lang="en-US" sz="600" dirty="0"/>
                        <a:t>Usability Study of Study Room Reservation System (2022)</a:t>
                      </a:r>
                      <a:endParaRPr lang="en-IN"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600" dirty="0" err="1"/>
                        <a:t>Yidan</a:t>
                      </a:r>
                      <a:r>
                        <a:rPr lang="en-IN" sz="600" dirty="0"/>
                        <a:t> Gao</a:t>
                      </a:r>
                      <a:endParaRPr lang="en-IN"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600" dirty="0"/>
                        <a:t>Surveys, system logs, focus groups, prototyping</a:t>
                      </a:r>
                      <a:endParaRPr lang="en-IN"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600" dirty="0"/>
                        <a:t>User-centered design with validated prototype</a:t>
                      </a:r>
                      <a:endParaRPr lang="en-IN"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600" dirty="0"/>
                        <a:t>Focused on 3 libraries; no homepage analysis</a:t>
                      </a:r>
                      <a:endParaRPr lang="en-IN"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6813911"/>
                  </a:ext>
                </a:extLst>
              </a:tr>
            </a:tbl>
          </a:graphicData>
        </a:graphic>
      </p:graphicFrame>
    </p:spTree>
    <p:extLst>
      <p:ext uri="{BB962C8B-B14F-4D97-AF65-F5344CB8AC3E}">
        <p14:creationId xmlns:p14="http://schemas.microsoft.com/office/powerpoint/2010/main" val="2698747690"/>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E4A23E-2B55-43E3-5384-176383E9BFC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4E28237-A5DB-6317-7AAE-B3820BE0EED3}"/>
              </a:ext>
            </a:extLst>
          </p:cNvPr>
          <p:cNvSpPr txBox="1"/>
          <p:nvPr/>
        </p:nvSpPr>
        <p:spPr>
          <a:xfrm>
            <a:off x="1617833" y="53975"/>
            <a:ext cx="1372528" cy="232756"/>
          </a:xfrm>
          <a:prstGeom prst="rect">
            <a:avLst/>
          </a:prstGeom>
        </p:spPr>
        <p:txBody>
          <a:bodyPr vert="horz" wrap="square" lIns="0" tIns="17145" rIns="0" bIns="0" rtlCol="0">
            <a:spAutoFit/>
          </a:bodyPr>
          <a:lstStyle/>
          <a:p>
            <a:pPr marL="12700">
              <a:lnSpc>
                <a:spcPct val="100000"/>
              </a:lnSpc>
              <a:spcBef>
                <a:spcPts val="135"/>
              </a:spcBef>
            </a:pPr>
            <a:r>
              <a:rPr lang="en-IN" sz="1400" spc="-5" dirty="0">
                <a:solidFill>
                  <a:srgbClr val="FFFFFF"/>
                </a:solidFill>
                <a:latin typeface="Microsoft Sans Serif"/>
                <a:cs typeface="Microsoft Sans Serif"/>
              </a:rPr>
              <a:t>Literature Survey</a:t>
            </a:r>
            <a:endParaRPr sz="1400" dirty="0">
              <a:latin typeface="Microsoft Sans Serif"/>
              <a:cs typeface="Microsoft Sans Serif"/>
            </a:endParaRPr>
          </a:p>
        </p:txBody>
      </p:sp>
      <p:sp>
        <p:nvSpPr>
          <p:cNvPr id="7" name="object 7">
            <a:extLst>
              <a:ext uri="{FF2B5EF4-FFF2-40B4-BE49-F238E27FC236}">
                <a16:creationId xmlns:a16="http://schemas.microsoft.com/office/drawing/2014/main" id="{A1730751-095E-EEF7-D353-C61315EC6E4C}"/>
              </a:ext>
            </a:extLst>
          </p:cNvPr>
          <p:cNvSpPr/>
          <p:nvPr/>
        </p:nvSpPr>
        <p:spPr>
          <a:xfrm>
            <a:off x="0" y="3329470"/>
            <a:ext cx="4608195" cy="127000"/>
          </a:xfrm>
          <a:custGeom>
            <a:avLst/>
            <a:gdLst/>
            <a:ahLst/>
            <a:cxnLst/>
            <a:rect l="l" t="t" r="r" b="b"/>
            <a:pathLst>
              <a:path w="4608195" h="127000">
                <a:moveTo>
                  <a:pt x="4608004" y="0"/>
                </a:moveTo>
                <a:lnTo>
                  <a:pt x="4147172" y="0"/>
                </a:lnTo>
                <a:lnTo>
                  <a:pt x="0" y="0"/>
                </a:lnTo>
                <a:lnTo>
                  <a:pt x="0" y="126530"/>
                </a:lnTo>
                <a:lnTo>
                  <a:pt x="4147172" y="126530"/>
                </a:lnTo>
                <a:lnTo>
                  <a:pt x="4608004" y="126530"/>
                </a:lnTo>
                <a:lnTo>
                  <a:pt x="4608004" y="0"/>
                </a:lnTo>
                <a:close/>
              </a:path>
            </a:pathLst>
          </a:custGeom>
          <a:solidFill>
            <a:srgbClr val="3F0000"/>
          </a:solidFill>
        </p:spPr>
        <p:txBody>
          <a:bodyPr wrap="square" lIns="0" tIns="0" rIns="0" bIns="0" rtlCol="0"/>
          <a:lstStyle/>
          <a:p>
            <a:endParaRPr/>
          </a:p>
        </p:txBody>
      </p:sp>
      <p:sp>
        <p:nvSpPr>
          <p:cNvPr id="8" name="object 8">
            <a:extLst>
              <a:ext uri="{FF2B5EF4-FFF2-40B4-BE49-F238E27FC236}">
                <a16:creationId xmlns:a16="http://schemas.microsoft.com/office/drawing/2014/main" id="{C06A8357-4107-B905-2B9B-4509B137BE4C}"/>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KLE</a:t>
            </a:r>
            <a:r>
              <a:rPr spc="40" dirty="0"/>
              <a:t> </a:t>
            </a:r>
            <a:r>
              <a:rPr spc="-15" dirty="0"/>
              <a:t>Tech.</a:t>
            </a:r>
            <a:r>
              <a:rPr spc="114" dirty="0"/>
              <a:t> </a:t>
            </a:r>
            <a:r>
              <a:rPr spc="-5" dirty="0"/>
              <a:t>Univ.’s</a:t>
            </a:r>
            <a:r>
              <a:rPr spc="45" dirty="0"/>
              <a:t> </a:t>
            </a:r>
            <a:r>
              <a:rPr spc="15" dirty="0"/>
              <a:t>Dr.</a:t>
            </a:r>
            <a:r>
              <a:rPr spc="114" dirty="0"/>
              <a:t> </a:t>
            </a:r>
            <a:r>
              <a:rPr spc="-5" dirty="0"/>
              <a:t>MSSCET</a:t>
            </a:r>
          </a:p>
        </p:txBody>
      </p:sp>
      <p:sp>
        <p:nvSpPr>
          <p:cNvPr id="9" name="object 9">
            <a:extLst>
              <a:ext uri="{FF2B5EF4-FFF2-40B4-BE49-F238E27FC236}">
                <a16:creationId xmlns:a16="http://schemas.microsoft.com/office/drawing/2014/main" id="{55D93B3B-1746-66FA-677E-4E59E2F0B535}"/>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15" dirty="0"/>
              <a:t>6</a:t>
            </a:fld>
            <a:r>
              <a:rPr spc="15" dirty="0"/>
              <a:t>/13</a:t>
            </a:r>
          </a:p>
        </p:txBody>
      </p:sp>
      <p:graphicFrame>
        <p:nvGraphicFramePr>
          <p:cNvPr id="10" name="Table 9">
            <a:extLst>
              <a:ext uri="{FF2B5EF4-FFF2-40B4-BE49-F238E27FC236}">
                <a16:creationId xmlns:a16="http://schemas.microsoft.com/office/drawing/2014/main" id="{F22E72A6-E732-49AD-572F-CD2D5817558E}"/>
              </a:ext>
            </a:extLst>
          </p:cNvPr>
          <p:cNvGraphicFramePr>
            <a:graphicFrameLocks noGrp="1"/>
          </p:cNvGraphicFramePr>
          <p:nvPr>
            <p:extLst>
              <p:ext uri="{D42A27DB-BD31-4B8C-83A1-F6EECF244321}">
                <p14:modId xmlns:p14="http://schemas.microsoft.com/office/powerpoint/2010/main" val="193990501"/>
              </p:ext>
            </p:extLst>
          </p:nvPr>
        </p:nvGraphicFramePr>
        <p:xfrm>
          <a:off x="171450" y="594996"/>
          <a:ext cx="4191000" cy="1859280"/>
        </p:xfrm>
        <a:graphic>
          <a:graphicData uri="http://schemas.openxmlformats.org/drawingml/2006/table">
            <a:tbl>
              <a:tblPr firstRow="1" bandRow="1">
                <a:tableStyleId>{0E3FDE45-AF77-4B5C-9715-49D594BDF05E}</a:tableStyleId>
              </a:tblPr>
              <a:tblGrid>
                <a:gridCol w="762000">
                  <a:extLst>
                    <a:ext uri="{9D8B030D-6E8A-4147-A177-3AD203B41FA5}">
                      <a16:colId xmlns:a16="http://schemas.microsoft.com/office/drawing/2014/main" val="3188553620"/>
                    </a:ext>
                  </a:extLst>
                </a:gridCol>
                <a:gridCol w="533400">
                  <a:extLst>
                    <a:ext uri="{9D8B030D-6E8A-4147-A177-3AD203B41FA5}">
                      <a16:colId xmlns:a16="http://schemas.microsoft.com/office/drawing/2014/main" val="4025221571"/>
                    </a:ext>
                  </a:extLst>
                </a:gridCol>
                <a:gridCol w="990600">
                  <a:extLst>
                    <a:ext uri="{9D8B030D-6E8A-4147-A177-3AD203B41FA5}">
                      <a16:colId xmlns:a16="http://schemas.microsoft.com/office/drawing/2014/main" val="3607833787"/>
                    </a:ext>
                  </a:extLst>
                </a:gridCol>
                <a:gridCol w="1066800">
                  <a:extLst>
                    <a:ext uri="{9D8B030D-6E8A-4147-A177-3AD203B41FA5}">
                      <a16:colId xmlns:a16="http://schemas.microsoft.com/office/drawing/2014/main" val="3698205482"/>
                    </a:ext>
                  </a:extLst>
                </a:gridCol>
                <a:gridCol w="838200">
                  <a:extLst>
                    <a:ext uri="{9D8B030D-6E8A-4147-A177-3AD203B41FA5}">
                      <a16:colId xmlns:a16="http://schemas.microsoft.com/office/drawing/2014/main" val="3783317140"/>
                    </a:ext>
                  </a:extLst>
                </a:gridCol>
              </a:tblGrid>
              <a:tr h="202083">
                <a:tc>
                  <a:txBody>
                    <a:bodyPr/>
                    <a:lstStyle/>
                    <a:p>
                      <a:pPr algn="ctr"/>
                      <a:r>
                        <a:rPr lang="en-IN" sz="800" dirty="0"/>
                        <a:t>Title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800" dirty="0"/>
                        <a:t>Authors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800" dirty="0"/>
                        <a:t>Methods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800" dirty="0"/>
                        <a:t>Advantages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800" dirty="0"/>
                        <a:t>Limitations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2496933"/>
                  </a:ext>
                </a:extLst>
              </a:tr>
              <a:tr h="433036">
                <a:tc>
                  <a:txBody>
                    <a:bodyPr/>
                    <a:lstStyle/>
                    <a:p>
                      <a:pPr algn="l"/>
                      <a:r>
                        <a:rPr lang="en-US" sz="600" dirty="0"/>
                        <a:t>Impact of Study With Me and Online Study Communities on Focus (2021)</a:t>
                      </a:r>
                      <a:endParaRPr lang="en-IN"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600" dirty="0"/>
                        <a:t>Lina Jin (Elina)</a:t>
                      </a:r>
                      <a:endParaRPr lang="en-IN"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600" dirty="0"/>
                        <a:t>Interviews with students</a:t>
                      </a:r>
                      <a:endParaRPr lang="en-IN"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600" dirty="0"/>
                        <a:t>Reduces distractions, builds virtual discipline and support</a:t>
                      </a:r>
                      <a:endParaRPr lang="en-IN"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600" dirty="0"/>
                        <a:t>Small-scale, based on subjective views</a:t>
                      </a:r>
                      <a:endParaRPr lang="en-IN"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615847"/>
                  </a:ext>
                </a:extLst>
              </a:tr>
              <a:tr h="433036">
                <a:tc>
                  <a:txBody>
                    <a:bodyPr/>
                    <a:lstStyle/>
                    <a:p>
                      <a:pPr algn="just"/>
                      <a:r>
                        <a:rPr lang="en-US" sz="600" dirty="0"/>
                        <a:t>Paid Study Rooms in the Pandemic Economy – A Case in Nanjing (2021)</a:t>
                      </a:r>
                      <a:endParaRPr lang="en-IN" sz="1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600" dirty="0"/>
                        <a:t>Dai Yining, Zhai Yufang, Shao </a:t>
                      </a:r>
                      <a:r>
                        <a:rPr lang="en-IN" sz="600" dirty="0" err="1"/>
                        <a:t>Hongquan</a:t>
                      </a:r>
                      <a:endParaRPr lang="en-IN"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600" dirty="0"/>
                        <a:t>Survey + case analysis</a:t>
                      </a:r>
                      <a:endParaRPr lang="en-IN"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600" dirty="0"/>
                        <a:t>Enables focused space, encourages discipline during remote learning</a:t>
                      </a:r>
                      <a:endParaRPr lang="en-IN"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600" dirty="0"/>
                        <a:t>High cost, unsustainable after pandemic</a:t>
                      </a:r>
                      <a:endParaRPr lang="en-IN"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3516967"/>
                  </a:ext>
                </a:extLst>
              </a:tr>
              <a:tr h="433036">
                <a:tc>
                  <a:txBody>
                    <a:bodyPr/>
                    <a:lstStyle/>
                    <a:p>
                      <a:pPr algn="l"/>
                      <a:r>
                        <a:rPr lang="en-US" sz="600" dirty="0"/>
                        <a:t>The Virtual Reading Room: Thinking Globally, Acting Locally (2023)</a:t>
                      </a:r>
                      <a:endParaRPr lang="en-IN"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600" dirty="0"/>
                        <a:t>Donna McRostie, Lisa McIntosh</a:t>
                      </a:r>
                      <a:endParaRPr lang="en-IN"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600" dirty="0"/>
                        <a:t>Pilot study + institutional collaboration</a:t>
                      </a:r>
                      <a:endParaRPr lang="en-IN"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600" dirty="0"/>
                        <a:t>Remote access to rare collections, improved accessibility and engagement</a:t>
                      </a:r>
                      <a:endParaRPr lang="en-IN"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600" dirty="0"/>
                        <a:t>Requires funding, copyright and privacy limitations</a:t>
                      </a:r>
                      <a:endParaRPr lang="en-IN"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5146052"/>
                  </a:ext>
                </a:extLst>
              </a:tr>
            </a:tbl>
          </a:graphicData>
        </a:graphic>
      </p:graphicFrame>
    </p:spTree>
    <p:extLst>
      <p:ext uri="{BB962C8B-B14F-4D97-AF65-F5344CB8AC3E}">
        <p14:creationId xmlns:p14="http://schemas.microsoft.com/office/powerpoint/2010/main" val="3086605237"/>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B07D3-D5C8-444A-B3DB-E2BAD9C34DC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F63F734-0DEC-5274-E101-83A2DFB1CB4E}"/>
              </a:ext>
            </a:extLst>
          </p:cNvPr>
          <p:cNvSpPr txBox="1"/>
          <p:nvPr/>
        </p:nvSpPr>
        <p:spPr>
          <a:xfrm>
            <a:off x="1617833" y="53975"/>
            <a:ext cx="1372528" cy="232756"/>
          </a:xfrm>
          <a:prstGeom prst="rect">
            <a:avLst/>
          </a:prstGeom>
        </p:spPr>
        <p:txBody>
          <a:bodyPr vert="horz" wrap="square" lIns="0" tIns="17145" rIns="0" bIns="0" rtlCol="0">
            <a:spAutoFit/>
          </a:bodyPr>
          <a:lstStyle/>
          <a:p>
            <a:pPr marL="12700">
              <a:lnSpc>
                <a:spcPct val="100000"/>
              </a:lnSpc>
              <a:spcBef>
                <a:spcPts val="135"/>
              </a:spcBef>
            </a:pPr>
            <a:r>
              <a:rPr lang="en-IN" sz="1400" spc="-5" dirty="0">
                <a:solidFill>
                  <a:srgbClr val="FFFFFF"/>
                </a:solidFill>
                <a:latin typeface="Microsoft Sans Serif"/>
                <a:cs typeface="Microsoft Sans Serif"/>
              </a:rPr>
              <a:t>Literature Survey</a:t>
            </a:r>
            <a:endParaRPr sz="1400" dirty="0">
              <a:latin typeface="Microsoft Sans Serif"/>
              <a:cs typeface="Microsoft Sans Serif"/>
            </a:endParaRPr>
          </a:p>
        </p:txBody>
      </p:sp>
      <p:sp>
        <p:nvSpPr>
          <p:cNvPr id="7" name="object 7">
            <a:extLst>
              <a:ext uri="{FF2B5EF4-FFF2-40B4-BE49-F238E27FC236}">
                <a16:creationId xmlns:a16="http://schemas.microsoft.com/office/drawing/2014/main" id="{B9004451-B34E-300B-C60B-7E89152F86FA}"/>
              </a:ext>
            </a:extLst>
          </p:cNvPr>
          <p:cNvSpPr/>
          <p:nvPr/>
        </p:nvSpPr>
        <p:spPr>
          <a:xfrm>
            <a:off x="0" y="3329470"/>
            <a:ext cx="4608195" cy="127000"/>
          </a:xfrm>
          <a:custGeom>
            <a:avLst/>
            <a:gdLst/>
            <a:ahLst/>
            <a:cxnLst/>
            <a:rect l="l" t="t" r="r" b="b"/>
            <a:pathLst>
              <a:path w="4608195" h="127000">
                <a:moveTo>
                  <a:pt x="4608004" y="0"/>
                </a:moveTo>
                <a:lnTo>
                  <a:pt x="4147172" y="0"/>
                </a:lnTo>
                <a:lnTo>
                  <a:pt x="0" y="0"/>
                </a:lnTo>
                <a:lnTo>
                  <a:pt x="0" y="126530"/>
                </a:lnTo>
                <a:lnTo>
                  <a:pt x="4147172" y="126530"/>
                </a:lnTo>
                <a:lnTo>
                  <a:pt x="4608004" y="126530"/>
                </a:lnTo>
                <a:lnTo>
                  <a:pt x="4608004" y="0"/>
                </a:lnTo>
                <a:close/>
              </a:path>
            </a:pathLst>
          </a:custGeom>
          <a:solidFill>
            <a:srgbClr val="3F0000"/>
          </a:solidFill>
        </p:spPr>
        <p:txBody>
          <a:bodyPr wrap="square" lIns="0" tIns="0" rIns="0" bIns="0" rtlCol="0"/>
          <a:lstStyle/>
          <a:p>
            <a:endParaRPr/>
          </a:p>
        </p:txBody>
      </p:sp>
      <p:sp>
        <p:nvSpPr>
          <p:cNvPr id="8" name="object 8">
            <a:extLst>
              <a:ext uri="{FF2B5EF4-FFF2-40B4-BE49-F238E27FC236}">
                <a16:creationId xmlns:a16="http://schemas.microsoft.com/office/drawing/2014/main" id="{2A994C21-3CCA-EE3F-2C72-24CAD7B26668}"/>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KLE</a:t>
            </a:r>
            <a:r>
              <a:rPr spc="40" dirty="0"/>
              <a:t> </a:t>
            </a:r>
            <a:r>
              <a:rPr spc="-15" dirty="0"/>
              <a:t>Tech.</a:t>
            </a:r>
            <a:r>
              <a:rPr spc="114" dirty="0"/>
              <a:t> </a:t>
            </a:r>
            <a:r>
              <a:rPr spc="-5" dirty="0"/>
              <a:t>Univ.’s</a:t>
            </a:r>
            <a:r>
              <a:rPr spc="45" dirty="0"/>
              <a:t> </a:t>
            </a:r>
            <a:r>
              <a:rPr spc="15" dirty="0"/>
              <a:t>Dr.</a:t>
            </a:r>
            <a:r>
              <a:rPr spc="114" dirty="0"/>
              <a:t> </a:t>
            </a:r>
            <a:r>
              <a:rPr spc="-5" dirty="0"/>
              <a:t>MSSCET</a:t>
            </a:r>
          </a:p>
        </p:txBody>
      </p:sp>
      <p:sp>
        <p:nvSpPr>
          <p:cNvPr id="9" name="object 9">
            <a:extLst>
              <a:ext uri="{FF2B5EF4-FFF2-40B4-BE49-F238E27FC236}">
                <a16:creationId xmlns:a16="http://schemas.microsoft.com/office/drawing/2014/main" id="{E345990A-A9B4-2C3B-77D0-93F8825B7FD1}"/>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15" dirty="0"/>
              <a:t>7</a:t>
            </a:fld>
            <a:r>
              <a:rPr spc="15" dirty="0"/>
              <a:t>/13</a:t>
            </a:r>
          </a:p>
        </p:txBody>
      </p:sp>
      <p:graphicFrame>
        <p:nvGraphicFramePr>
          <p:cNvPr id="10" name="Table 9">
            <a:extLst>
              <a:ext uri="{FF2B5EF4-FFF2-40B4-BE49-F238E27FC236}">
                <a16:creationId xmlns:a16="http://schemas.microsoft.com/office/drawing/2014/main" id="{93162A07-2618-6C09-2B7B-24DEF8FD021E}"/>
              </a:ext>
            </a:extLst>
          </p:cNvPr>
          <p:cNvGraphicFramePr>
            <a:graphicFrameLocks noGrp="1"/>
          </p:cNvGraphicFramePr>
          <p:nvPr>
            <p:extLst>
              <p:ext uri="{D42A27DB-BD31-4B8C-83A1-F6EECF244321}">
                <p14:modId xmlns:p14="http://schemas.microsoft.com/office/powerpoint/2010/main" val="2417299412"/>
              </p:ext>
            </p:extLst>
          </p:nvPr>
        </p:nvGraphicFramePr>
        <p:xfrm>
          <a:off x="171450" y="594996"/>
          <a:ext cx="4191000" cy="2017996"/>
        </p:xfrm>
        <a:graphic>
          <a:graphicData uri="http://schemas.openxmlformats.org/drawingml/2006/table">
            <a:tbl>
              <a:tblPr firstRow="1" bandRow="1">
                <a:tableStyleId>{0E3FDE45-AF77-4B5C-9715-49D594BDF05E}</a:tableStyleId>
              </a:tblPr>
              <a:tblGrid>
                <a:gridCol w="762000">
                  <a:extLst>
                    <a:ext uri="{9D8B030D-6E8A-4147-A177-3AD203B41FA5}">
                      <a16:colId xmlns:a16="http://schemas.microsoft.com/office/drawing/2014/main" val="3188553620"/>
                    </a:ext>
                  </a:extLst>
                </a:gridCol>
                <a:gridCol w="533400">
                  <a:extLst>
                    <a:ext uri="{9D8B030D-6E8A-4147-A177-3AD203B41FA5}">
                      <a16:colId xmlns:a16="http://schemas.microsoft.com/office/drawing/2014/main" val="4025221571"/>
                    </a:ext>
                  </a:extLst>
                </a:gridCol>
                <a:gridCol w="990600">
                  <a:extLst>
                    <a:ext uri="{9D8B030D-6E8A-4147-A177-3AD203B41FA5}">
                      <a16:colId xmlns:a16="http://schemas.microsoft.com/office/drawing/2014/main" val="3607833787"/>
                    </a:ext>
                  </a:extLst>
                </a:gridCol>
                <a:gridCol w="1066800">
                  <a:extLst>
                    <a:ext uri="{9D8B030D-6E8A-4147-A177-3AD203B41FA5}">
                      <a16:colId xmlns:a16="http://schemas.microsoft.com/office/drawing/2014/main" val="3698205482"/>
                    </a:ext>
                  </a:extLst>
                </a:gridCol>
                <a:gridCol w="838200">
                  <a:extLst>
                    <a:ext uri="{9D8B030D-6E8A-4147-A177-3AD203B41FA5}">
                      <a16:colId xmlns:a16="http://schemas.microsoft.com/office/drawing/2014/main" val="3783317140"/>
                    </a:ext>
                  </a:extLst>
                </a:gridCol>
              </a:tblGrid>
              <a:tr h="202083">
                <a:tc>
                  <a:txBody>
                    <a:bodyPr/>
                    <a:lstStyle/>
                    <a:p>
                      <a:pPr algn="ctr"/>
                      <a:r>
                        <a:rPr lang="en-IN" sz="800" dirty="0"/>
                        <a:t>Title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800" dirty="0"/>
                        <a:t>Authors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800" dirty="0"/>
                        <a:t>Methods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800" dirty="0"/>
                        <a:t>Advantages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800" dirty="0"/>
                        <a:t>Limitations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2496933"/>
                  </a:ext>
                </a:extLst>
              </a:tr>
              <a:tr h="433036">
                <a:tc>
                  <a:txBody>
                    <a:bodyPr/>
                    <a:lstStyle/>
                    <a:p>
                      <a:pPr algn="l"/>
                      <a:r>
                        <a:rPr lang="en-US" sz="600" dirty="0"/>
                        <a:t>How Users Use Group Study Rooms at UNC (2011)</a:t>
                      </a:r>
                      <a:endParaRPr lang="en-IN" sz="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600" dirty="0"/>
                        <a:t>Margaret Edwards</a:t>
                      </a:r>
                      <a:endParaRPr lang="en-IN"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600" dirty="0"/>
                        <a:t>Surveys and observations</a:t>
                      </a:r>
                      <a:endParaRPr lang="en-IN"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600" dirty="0"/>
                        <a:t>Highlights user behavior and tech integration</a:t>
                      </a:r>
                      <a:endParaRPr lang="en-IN"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600" dirty="0"/>
                        <a:t>Small sample, observer influence, localized</a:t>
                      </a:r>
                      <a:endParaRPr lang="en-IN"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4626421"/>
                  </a:ext>
                </a:extLst>
              </a:tr>
              <a:tr h="433036">
                <a:tc>
                  <a:txBody>
                    <a:bodyPr/>
                    <a:lstStyle/>
                    <a:p>
                      <a:pPr algn="just"/>
                      <a:r>
                        <a:rPr lang="en-US" sz="600" dirty="0"/>
                        <a:t>New Group Study Room at JSU Library (2012)</a:t>
                      </a:r>
                      <a:endParaRPr lang="en-IN" sz="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600" dirty="0"/>
                        <a:t>Kayla </a:t>
                      </a:r>
                      <a:r>
                        <a:rPr lang="en-IN" sz="600" dirty="0" err="1"/>
                        <a:t>Eassey</a:t>
                      </a:r>
                      <a:endParaRPr lang="en-IN"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600" dirty="0"/>
                        <a:t>Informal feedback and staff interviews</a:t>
                      </a:r>
                      <a:endParaRPr lang="en-IN"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600" dirty="0"/>
                        <a:t>Promotes collaboration with isolated, equipped space</a:t>
                      </a:r>
                      <a:endParaRPr lang="en-IN"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600" dirty="0"/>
                        <a:t>Anecdotal and early-stage feedback, no formal study</a:t>
                      </a:r>
                      <a:endParaRPr lang="en-IN"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3606443"/>
                  </a:ext>
                </a:extLst>
              </a:tr>
              <a:tr h="433036">
                <a:tc>
                  <a:txBody>
                    <a:bodyPr/>
                    <a:lstStyle/>
                    <a:p>
                      <a:pPr algn="just"/>
                      <a:r>
                        <a:rPr lang="en-US" sz="600" dirty="0"/>
                        <a:t>Virtual Classroom as an Alternate Platform – A Case Study (2015)</a:t>
                      </a:r>
                      <a:endParaRPr lang="en-IN" sz="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600" dirty="0"/>
                        <a:t>Minimol Anil Job</a:t>
                      </a:r>
                      <a:endParaRPr lang="en-IN"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600" dirty="0"/>
                        <a:t>Survey of 70 graduate students.</a:t>
                      </a:r>
                      <a:endParaRPr lang="en-IN"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600" dirty="0"/>
                        <a:t>Easy access to learning, improved performance, time-saving.</a:t>
                      </a:r>
                      <a:endParaRPr lang="en-IN"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600" dirty="0"/>
                        <a:t>Small sample, limited features, reliant on stable internet.</a:t>
                      </a:r>
                      <a:endParaRPr lang="en-IN"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615847"/>
                  </a:ext>
                </a:extLst>
              </a:tr>
              <a:tr h="433036">
                <a:tc>
                  <a:txBody>
                    <a:bodyPr/>
                    <a:lstStyle/>
                    <a:p>
                      <a:pPr algn="just"/>
                      <a:r>
                        <a:rPr lang="en-US" sz="600" dirty="0" err="1"/>
                        <a:t>StudySphere</a:t>
                      </a:r>
                      <a:r>
                        <a:rPr lang="en-US" sz="600" dirty="0"/>
                        <a:t> – Web-Based Study Focus Application (2020)</a:t>
                      </a:r>
                      <a:endParaRPr lang="en-IN" sz="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i-FI" sz="600" dirty="0"/>
                        <a:t>Bhavana A. Khivsara et al.</a:t>
                      </a:r>
                      <a:endParaRPr lang="en-IN"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600" dirty="0"/>
                        <a:t>System design with multiple modules</a:t>
                      </a:r>
                      <a:endParaRPr lang="en-IN"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600" dirty="0"/>
                        <a:t>Combines focus timer, chat, and materials access in one platform</a:t>
                      </a:r>
                      <a:endParaRPr lang="en-IN"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600" dirty="0"/>
                        <a:t>No user testing or performance analysis</a:t>
                      </a:r>
                      <a:endParaRPr lang="en-IN"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3516967"/>
                  </a:ext>
                </a:extLst>
              </a:tr>
            </a:tbl>
          </a:graphicData>
        </a:graphic>
      </p:graphicFrame>
    </p:spTree>
    <p:extLst>
      <p:ext uri="{BB962C8B-B14F-4D97-AF65-F5344CB8AC3E}">
        <p14:creationId xmlns:p14="http://schemas.microsoft.com/office/powerpoint/2010/main" val="1700342518"/>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37054" y="43793"/>
            <a:ext cx="934085" cy="232756"/>
          </a:xfrm>
          <a:prstGeom prst="rect">
            <a:avLst/>
          </a:prstGeom>
        </p:spPr>
        <p:txBody>
          <a:bodyPr vert="horz" wrap="square" lIns="0" tIns="17145" rIns="0" bIns="0" rtlCol="0">
            <a:spAutoFit/>
          </a:bodyPr>
          <a:lstStyle/>
          <a:p>
            <a:pPr marL="12700">
              <a:lnSpc>
                <a:spcPct val="100000"/>
              </a:lnSpc>
              <a:spcBef>
                <a:spcPts val="135"/>
              </a:spcBef>
            </a:pPr>
            <a:r>
              <a:rPr lang="en-IN" sz="1400" spc="-5" dirty="0">
                <a:solidFill>
                  <a:srgbClr val="FFFFFF"/>
                </a:solidFill>
                <a:latin typeface="Microsoft Sans Serif"/>
                <a:cs typeface="Microsoft Sans Serif"/>
              </a:rPr>
              <a:t>Motivation</a:t>
            </a:r>
            <a:endParaRPr sz="1400" dirty="0">
              <a:latin typeface="Microsoft Sans Serif"/>
              <a:cs typeface="Microsoft Sans Serif"/>
            </a:endParaRPr>
          </a:p>
        </p:txBody>
      </p:sp>
      <p:sp>
        <p:nvSpPr>
          <p:cNvPr id="7" name="object 7"/>
          <p:cNvSpPr/>
          <p:nvPr/>
        </p:nvSpPr>
        <p:spPr>
          <a:xfrm>
            <a:off x="0" y="3329470"/>
            <a:ext cx="4608195" cy="127000"/>
          </a:xfrm>
          <a:custGeom>
            <a:avLst/>
            <a:gdLst/>
            <a:ahLst/>
            <a:cxnLst/>
            <a:rect l="l" t="t" r="r" b="b"/>
            <a:pathLst>
              <a:path w="4608195" h="127000">
                <a:moveTo>
                  <a:pt x="4608004" y="0"/>
                </a:moveTo>
                <a:lnTo>
                  <a:pt x="4147172" y="0"/>
                </a:lnTo>
                <a:lnTo>
                  <a:pt x="0" y="0"/>
                </a:lnTo>
                <a:lnTo>
                  <a:pt x="0" y="126530"/>
                </a:lnTo>
                <a:lnTo>
                  <a:pt x="4147172" y="126530"/>
                </a:lnTo>
                <a:lnTo>
                  <a:pt x="4608004" y="126530"/>
                </a:lnTo>
                <a:lnTo>
                  <a:pt x="4608004" y="0"/>
                </a:lnTo>
                <a:close/>
              </a:path>
            </a:pathLst>
          </a:custGeom>
          <a:solidFill>
            <a:srgbClr val="3F0000"/>
          </a:solidFill>
        </p:spPr>
        <p:txBody>
          <a:bodyPr wrap="square" lIns="0" tIns="0" rIns="0" bIns="0" rtlCol="0"/>
          <a:lstStyle/>
          <a:p>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KLE</a:t>
            </a:r>
            <a:r>
              <a:rPr spc="40" dirty="0"/>
              <a:t> </a:t>
            </a:r>
            <a:r>
              <a:rPr spc="-15" dirty="0"/>
              <a:t>Tech.</a:t>
            </a:r>
            <a:r>
              <a:rPr spc="114" dirty="0"/>
              <a:t> </a:t>
            </a:r>
            <a:r>
              <a:rPr spc="-5" dirty="0"/>
              <a:t>Univ.’s</a:t>
            </a:r>
            <a:r>
              <a:rPr spc="45" dirty="0"/>
              <a:t> </a:t>
            </a:r>
            <a:r>
              <a:rPr spc="15" dirty="0"/>
              <a:t>Dr.</a:t>
            </a:r>
            <a:r>
              <a:rPr spc="114" dirty="0"/>
              <a:t> </a:t>
            </a:r>
            <a:r>
              <a:rPr spc="-5" dirty="0"/>
              <a:t>MSSCET</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15" dirty="0"/>
              <a:t>8</a:t>
            </a:fld>
            <a:r>
              <a:rPr spc="15" dirty="0"/>
              <a:t>/13</a:t>
            </a:r>
          </a:p>
        </p:txBody>
      </p:sp>
      <p:sp>
        <p:nvSpPr>
          <p:cNvPr id="4" name="TextBox 3">
            <a:extLst>
              <a:ext uri="{FF2B5EF4-FFF2-40B4-BE49-F238E27FC236}">
                <a16:creationId xmlns:a16="http://schemas.microsoft.com/office/drawing/2014/main" id="{E68462C1-1A82-E14A-22AC-73E05F554651}"/>
              </a:ext>
            </a:extLst>
          </p:cNvPr>
          <p:cNvSpPr txBox="1"/>
          <p:nvPr/>
        </p:nvSpPr>
        <p:spPr>
          <a:xfrm>
            <a:off x="1771650" y="663575"/>
            <a:ext cx="2746555" cy="2520626"/>
          </a:xfrm>
          <a:prstGeom prst="rect">
            <a:avLst/>
          </a:prstGeom>
          <a:noFill/>
        </p:spPr>
        <p:txBody>
          <a:bodyPr wrap="square" rtlCol="0">
            <a:spAutoFit/>
          </a:bodyPr>
          <a:lstStyle/>
          <a:p>
            <a:pPr algn="just">
              <a:buNone/>
            </a:pPr>
            <a:r>
              <a:rPr lang="en-US" sz="1100" dirty="0"/>
              <a:t>Many students struggle to stay focused and consistent while studying at home. Distractions, isolation, and lack of accountability often lead to procrastination and reduced productivity.</a:t>
            </a:r>
          </a:p>
          <a:p>
            <a:pPr algn="just"/>
            <a:r>
              <a:rPr lang="en-US" sz="1100" dirty="0"/>
              <a:t>        We were inspired to build a virtual space where learners could feel motivated, supported, and productive—just like in a real study room. By combining focus tools, group study, and networking features, our platform aims to create a structured, social, and distraction-free learning environment—anytime, anywhere.</a:t>
            </a:r>
          </a:p>
          <a:p>
            <a:pPr algn="just">
              <a:lnSpc>
                <a:spcPct val="150000"/>
              </a:lnSpc>
            </a:pPr>
            <a:endParaRPr lang="en-IN" sz="1100" dirty="0"/>
          </a:p>
        </p:txBody>
      </p:sp>
      <p:pic>
        <p:nvPicPr>
          <p:cNvPr id="12" name="Picture 11">
            <a:extLst>
              <a:ext uri="{FF2B5EF4-FFF2-40B4-BE49-F238E27FC236}">
                <a16:creationId xmlns:a16="http://schemas.microsoft.com/office/drawing/2014/main" id="{B34D3539-C92D-CE82-E0D7-02BFB2DC71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323" y="905211"/>
            <a:ext cx="1650327" cy="165032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823200660"/>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0302C-8A63-F0C3-7B58-68BE1EAAE69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0D6D377-C607-461D-9FB1-B66E023AAC67}"/>
              </a:ext>
            </a:extLst>
          </p:cNvPr>
          <p:cNvSpPr txBox="1"/>
          <p:nvPr/>
        </p:nvSpPr>
        <p:spPr>
          <a:xfrm>
            <a:off x="1498599" y="43853"/>
            <a:ext cx="1610996" cy="232756"/>
          </a:xfrm>
          <a:prstGeom prst="rect">
            <a:avLst/>
          </a:prstGeom>
        </p:spPr>
        <p:txBody>
          <a:bodyPr vert="horz" wrap="square" lIns="0" tIns="17145" rIns="0" bIns="0" rtlCol="0">
            <a:spAutoFit/>
          </a:bodyPr>
          <a:lstStyle/>
          <a:p>
            <a:pPr marL="12700">
              <a:lnSpc>
                <a:spcPct val="100000"/>
              </a:lnSpc>
              <a:spcBef>
                <a:spcPts val="135"/>
              </a:spcBef>
            </a:pPr>
            <a:r>
              <a:rPr lang="en-IN" sz="1400" spc="-5" dirty="0">
                <a:solidFill>
                  <a:srgbClr val="FFFFFF"/>
                </a:solidFill>
                <a:latin typeface="Microsoft Sans Serif"/>
                <a:cs typeface="Microsoft Sans Serif"/>
              </a:rPr>
              <a:t>Problem Statement</a:t>
            </a:r>
            <a:endParaRPr sz="1400" dirty="0">
              <a:latin typeface="Microsoft Sans Serif"/>
              <a:cs typeface="Microsoft Sans Serif"/>
            </a:endParaRPr>
          </a:p>
        </p:txBody>
      </p:sp>
      <p:sp>
        <p:nvSpPr>
          <p:cNvPr id="7" name="object 7">
            <a:extLst>
              <a:ext uri="{FF2B5EF4-FFF2-40B4-BE49-F238E27FC236}">
                <a16:creationId xmlns:a16="http://schemas.microsoft.com/office/drawing/2014/main" id="{5242A15C-D049-43DE-3030-25E08121E462}"/>
              </a:ext>
            </a:extLst>
          </p:cNvPr>
          <p:cNvSpPr/>
          <p:nvPr/>
        </p:nvSpPr>
        <p:spPr>
          <a:xfrm>
            <a:off x="0" y="3329470"/>
            <a:ext cx="4608195" cy="127000"/>
          </a:xfrm>
          <a:custGeom>
            <a:avLst/>
            <a:gdLst/>
            <a:ahLst/>
            <a:cxnLst/>
            <a:rect l="l" t="t" r="r" b="b"/>
            <a:pathLst>
              <a:path w="4608195" h="127000">
                <a:moveTo>
                  <a:pt x="4608004" y="0"/>
                </a:moveTo>
                <a:lnTo>
                  <a:pt x="4147172" y="0"/>
                </a:lnTo>
                <a:lnTo>
                  <a:pt x="0" y="0"/>
                </a:lnTo>
                <a:lnTo>
                  <a:pt x="0" y="126530"/>
                </a:lnTo>
                <a:lnTo>
                  <a:pt x="4147172" y="126530"/>
                </a:lnTo>
                <a:lnTo>
                  <a:pt x="4608004" y="126530"/>
                </a:lnTo>
                <a:lnTo>
                  <a:pt x="4608004" y="0"/>
                </a:lnTo>
                <a:close/>
              </a:path>
            </a:pathLst>
          </a:custGeom>
          <a:solidFill>
            <a:srgbClr val="3F0000"/>
          </a:solidFill>
        </p:spPr>
        <p:txBody>
          <a:bodyPr wrap="square" lIns="0" tIns="0" rIns="0" bIns="0" rtlCol="0"/>
          <a:lstStyle/>
          <a:p>
            <a:endParaRPr/>
          </a:p>
        </p:txBody>
      </p:sp>
      <p:sp>
        <p:nvSpPr>
          <p:cNvPr id="8" name="object 8">
            <a:extLst>
              <a:ext uri="{FF2B5EF4-FFF2-40B4-BE49-F238E27FC236}">
                <a16:creationId xmlns:a16="http://schemas.microsoft.com/office/drawing/2014/main" id="{296C51CE-977F-9F0D-920A-1B99D09853C3}"/>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KLE</a:t>
            </a:r>
            <a:r>
              <a:rPr spc="40" dirty="0"/>
              <a:t> </a:t>
            </a:r>
            <a:r>
              <a:rPr spc="-15" dirty="0"/>
              <a:t>Tech.</a:t>
            </a:r>
            <a:r>
              <a:rPr spc="114" dirty="0"/>
              <a:t> </a:t>
            </a:r>
            <a:r>
              <a:rPr spc="-5" dirty="0"/>
              <a:t>Univ.’s</a:t>
            </a:r>
            <a:r>
              <a:rPr spc="45" dirty="0"/>
              <a:t> </a:t>
            </a:r>
            <a:r>
              <a:rPr spc="15" dirty="0"/>
              <a:t>Dr.</a:t>
            </a:r>
            <a:r>
              <a:rPr spc="114" dirty="0"/>
              <a:t> </a:t>
            </a:r>
            <a:r>
              <a:rPr spc="-5" dirty="0"/>
              <a:t>MSSCET</a:t>
            </a:r>
          </a:p>
        </p:txBody>
      </p:sp>
      <p:sp>
        <p:nvSpPr>
          <p:cNvPr id="9" name="object 9">
            <a:extLst>
              <a:ext uri="{FF2B5EF4-FFF2-40B4-BE49-F238E27FC236}">
                <a16:creationId xmlns:a16="http://schemas.microsoft.com/office/drawing/2014/main" id="{29787D5F-B9FF-D067-8748-9C0FD8625845}"/>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15" dirty="0"/>
              <a:t>9</a:t>
            </a:fld>
            <a:r>
              <a:rPr spc="15" dirty="0"/>
              <a:t>/13</a:t>
            </a:r>
          </a:p>
        </p:txBody>
      </p:sp>
      <p:sp>
        <p:nvSpPr>
          <p:cNvPr id="4" name="TextBox 3">
            <a:extLst>
              <a:ext uri="{FF2B5EF4-FFF2-40B4-BE49-F238E27FC236}">
                <a16:creationId xmlns:a16="http://schemas.microsoft.com/office/drawing/2014/main" id="{D9E85E59-AF14-6FEA-D988-837A6D1B1685}"/>
              </a:ext>
            </a:extLst>
          </p:cNvPr>
          <p:cNvSpPr txBox="1"/>
          <p:nvPr/>
        </p:nvSpPr>
        <p:spPr>
          <a:xfrm>
            <a:off x="332323" y="1776917"/>
            <a:ext cx="3943543" cy="1323439"/>
          </a:xfrm>
          <a:prstGeom prst="rect">
            <a:avLst/>
          </a:prstGeom>
          <a:noFill/>
        </p:spPr>
        <p:txBody>
          <a:bodyPr wrap="square" rtlCol="0">
            <a:spAutoFit/>
          </a:bodyPr>
          <a:lstStyle/>
          <a:p>
            <a:pPr algn="just"/>
            <a:r>
              <a:rPr lang="en-US" sz="1000" dirty="0"/>
              <a:t>Remote learning often leads to distractions, lack of motivation, and a sense of isolation for students. Despite various study tools available, none offer an integrated solution for maintaining focus, collaborating with peers, and tracking progress in a structured, engaging way. This results in decreased productivity and a fragmented study experience. There is a need for a platform that combines focused study sessions, real-time collaboration, and accountability to help students stay motivated and connected while studying remotely.</a:t>
            </a:r>
            <a:endParaRPr lang="en-IN" sz="1000" dirty="0"/>
          </a:p>
        </p:txBody>
      </p:sp>
      <p:pic>
        <p:nvPicPr>
          <p:cNvPr id="3" name="Picture 2" descr="Study Room | Study Room | Study ...">
            <a:extLst>
              <a:ext uri="{FF2B5EF4-FFF2-40B4-BE49-F238E27FC236}">
                <a16:creationId xmlns:a16="http://schemas.microsoft.com/office/drawing/2014/main" id="{47B54D50-DA6B-9091-2FA2-95176BD047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6978" y="466874"/>
            <a:ext cx="2114232" cy="126159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388001"/>
      </p:ext>
    </p:extLst>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1386</TotalTime>
  <Words>1737</Words>
  <Application>Microsoft Office PowerPoint</Application>
  <PresentationFormat>Custom</PresentationFormat>
  <Paragraphs>233</Paragraphs>
  <Slides>19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Microsoft Sans Serif</vt:lpstr>
      <vt:lpstr>Tahoma</vt:lpstr>
      <vt:lpstr>Wingdings</vt:lpstr>
      <vt:lpstr>Office Theme</vt:lpstr>
      <vt:lpstr>PowerPoint Presentation</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Course Project: Title of Your Project</dc:title>
  <dc:creator>Your Name, Team Members</dc:creator>
  <cp:lastModifiedBy>Vishal Kadalagi</cp:lastModifiedBy>
  <cp:revision>57</cp:revision>
  <dcterms:created xsi:type="dcterms:W3CDTF">2024-10-09T16:35:44Z</dcterms:created>
  <dcterms:modified xsi:type="dcterms:W3CDTF">2025-04-21T05:55:20Z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2024-10-03T00:00:00Z</vt:filetime>
  </property>
  <property fmtid="{D5CDD505-2E9C-101B-9397-08002B2CF9AE}" pid="3" name="Creator">
    <vt:lpwstr>LaTeX with Beamer class</vt:lpwstr>
  </property>
  <property fmtid="{D5CDD505-2E9C-101B-9397-08002B2CF9AE}" pid="4" name="LastSaved">
    <vt:filetime>2024-10-09T00:00:00Z</vt:filetime>
  </property>
</Properties>
</file>