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299" r:id="rId6"/>
    <p:sldId id="301" r:id="rId7"/>
    <p:sldId id="300" r:id="rId8"/>
    <p:sldId id="302" r:id="rId9"/>
    <p:sldId id="307" r:id="rId10"/>
    <p:sldId id="303" r:id="rId11"/>
    <p:sldId id="304" r:id="rId12"/>
    <p:sldId id="306" r:id="rId13"/>
    <p:sldId id="305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9" r:id="rId25"/>
    <p:sldId id="320" r:id="rId26"/>
    <p:sldId id="31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linear_model.LinearRegression.html" TargetMode="External"/><Relationship Id="rId7" Type="http://schemas.openxmlformats.org/officeDocument/2006/relationships/hyperlink" Target="https://medium.com/@amanbamrah/how-to-evaluate-the-accuracy-of-regression-results-b38e5512afd3" TargetMode="External"/><Relationship Id="rId2" Type="http://schemas.openxmlformats.org/officeDocument/2006/relationships/hyperlink" Target="https://www.kaggle.com/edumagalhaes/quality-prediction-in-a-mining-proc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generated/sklearn.linear_model.Ridge.html" TargetMode="External"/><Relationship Id="rId5" Type="http://schemas.openxmlformats.org/officeDocument/2006/relationships/hyperlink" Target="https://scikit-learn.org/stable/auto_examples/ensemble/plot_gradient_boosting_regression.html" TargetMode="External"/><Relationship Id="rId4" Type="http://schemas.openxmlformats.org/officeDocument/2006/relationships/hyperlink" Target="https://scikit-learn.org/stable/modules/ensemble.html#forest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499088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9334" y="1475234"/>
            <a:ext cx="3635926" cy="2901694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Data Mining Term Project</a:t>
            </a: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Quality Prediction in Iron Ore</a:t>
            </a:r>
            <a:endParaRPr lang="en-US" sz="3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Sai </a:t>
            </a:r>
            <a:r>
              <a:rPr lang="en-US" sz="1600" dirty="0" err="1"/>
              <a:t>vishal</a:t>
            </a:r>
            <a:r>
              <a:rPr lang="en-US" sz="1600" dirty="0"/>
              <a:t> </a:t>
            </a:r>
            <a:r>
              <a:rPr lang="en-US" sz="1600" dirty="0" err="1"/>
              <a:t>tyagadurgam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1A325-E782-4D65-B78F-14CFFD4F7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0" y="1228045"/>
            <a:ext cx="10929259" cy="5172755"/>
          </a:xfrm>
        </p:spPr>
        <p:txBody>
          <a:bodyPr>
            <a:normAutofit/>
          </a:bodyPr>
          <a:lstStyle/>
          <a:p>
            <a:r>
              <a:rPr lang="en-US" dirty="0"/>
              <a:t>Accuracy of a regression model can be evaluated using metrics like</a:t>
            </a:r>
          </a:p>
          <a:p>
            <a:pPr lvl="1"/>
            <a:r>
              <a:rPr lang="en-US" dirty="0"/>
              <a:t>Root Mean Squared Error (RMSE)</a:t>
            </a:r>
          </a:p>
          <a:p>
            <a:pPr lvl="1"/>
            <a:r>
              <a:rPr lang="en-US" dirty="0"/>
              <a:t>R-Squared Score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5EC01C-B438-4398-919E-A345C83E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92494F0-F6B8-4D4B-90D9-444B4675D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457" y="2662114"/>
            <a:ext cx="4053086" cy="251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27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6461-8B84-4720-BB87-D17FF7B5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87348-EDD9-443E-97B5-5AF39067EC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83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1A325-E782-4D65-B78F-14CFFD4F7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0" y="1228045"/>
            <a:ext cx="10929259" cy="5172755"/>
          </a:xfrm>
        </p:spPr>
        <p:txBody>
          <a:bodyPr>
            <a:normAutofit/>
          </a:bodyPr>
          <a:lstStyle/>
          <a:p>
            <a:r>
              <a:rPr lang="en-US" dirty="0"/>
              <a:t>Random Forest is a meta estimator that fits a number of decision trees on various sub samples of the dataset and uses averaging to improve the accuracy.</a:t>
            </a:r>
          </a:p>
          <a:p>
            <a:r>
              <a:rPr lang="en-US" dirty="0"/>
              <a:t>The variables like number of decision trees, depth of those trees can be varied to improve accuracy of the model.</a:t>
            </a:r>
          </a:p>
          <a:p>
            <a:r>
              <a:rPr lang="en-US" dirty="0"/>
              <a:t>For this model I have performed regression for various depths of trees ranging from 1 to 10.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5EC01C-B438-4398-919E-A345C83E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7624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Text, letter&#10;&#10;Description automatically generated">
            <a:extLst>
              <a:ext uri="{FF2B5EF4-FFF2-40B4-BE49-F238E27FC236}">
                <a16:creationId xmlns:a16="http://schemas.microsoft.com/office/drawing/2014/main" id="{FC62B321-1A81-4571-B2A9-3E1D6F3BA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88" y="614363"/>
            <a:ext cx="2633056" cy="5172075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D5EC01C-B438-4398-919E-A345C83E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07045B38-36FE-4326-8954-11C89E0D1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731" y="566009"/>
            <a:ext cx="2591162" cy="5220429"/>
          </a:xfrm>
          <a:prstGeom prst="rect">
            <a:avLst/>
          </a:prstGeom>
        </p:spPr>
      </p:pic>
      <p:pic>
        <p:nvPicPr>
          <p:cNvPr id="18" name="Picture 17" descr="Text, letter&#10;&#10;Description automatically generated">
            <a:extLst>
              <a:ext uri="{FF2B5EF4-FFF2-40B4-BE49-F238E27FC236}">
                <a16:creationId xmlns:a16="http://schemas.microsoft.com/office/drawing/2014/main" id="{4E8B4A82-D75C-4C81-A448-E0E4D8897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080" y="680324"/>
            <a:ext cx="2695951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39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2723-4B46-4D27-BF0C-2B581909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F0AB5-C683-4B4F-9FEE-F2DE094FA5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36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1A325-E782-4D65-B78F-14CFFD4F7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0" y="1228045"/>
            <a:ext cx="10929259" cy="5172755"/>
          </a:xfrm>
        </p:spPr>
        <p:txBody>
          <a:bodyPr>
            <a:normAutofit/>
          </a:bodyPr>
          <a:lstStyle/>
          <a:p>
            <a:r>
              <a:rPr lang="en-US" dirty="0"/>
              <a:t>Gradient Boosting is used to produce a predictive model from an ensemble of weak predictive models. Gradient Boosting can be used for both regression and classification problems. </a:t>
            </a:r>
          </a:p>
          <a:p>
            <a:r>
              <a:rPr lang="en-US" dirty="0"/>
              <a:t>For this project I have used regression with regression trees of depth ranging from 1 to 10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5EC01C-B438-4398-919E-A345C83E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5727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Text, letter&#10;&#10;Description automatically generated">
            <a:extLst>
              <a:ext uri="{FF2B5EF4-FFF2-40B4-BE49-F238E27FC236}">
                <a16:creationId xmlns:a16="http://schemas.microsoft.com/office/drawing/2014/main" id="{04A7B119-7F25-4612-A35D-B415E80E3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011" y="614363"/>
            <a:ext cx="2576565" cy="5172075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D5EC01C-B438-4398-919E-A345C83E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F5E75321-8675-4C36-9EBF-9EB80AA78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924" y="614363"/>
            <a:ext cx="2695951" cy="5191850"/>
          </a:xfrm>
          <a:prstGeom prst="rect">
            <a:avLst/>
          </a:prstGeom>
        </p:spPr>
      </p:pic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1E9DE155-6D58-45E1-94A0-64162F199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224" y="614363"/>
            <a:ext cx="2619741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87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9150-5E7C-496A-8EF9-381E16FD6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AFECB-3EAD-4E2D-A208-0656DB8BA6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02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1A325-E782-4D65-B78F-14CFFD4F7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0" y="1228045"/>
            <a:ext cx="10929259" cy="5172755"/>
          </a:xfrm>
        </p:spPr>
        <p:txBody>
          <a:bodyPr>
            <a:normAutofit/>
          </a:bodyPr>
          <a:lstStyle/>
          <a:p>
            <a:r>
              <a:rPr lang="en-US" dirty="0"/>
              <a:t>Ridge Regression comes under the family of Linear Regression. The main difference of Ridge Regression from Linear Regression is the loss function.</a:t>
            </a:r>
          </a:p>
          <a:p>
            <a:r>
              <a:rPr lang="en-US" dirty="0"/>
              <a:t>Ridge Regression uses linear least square function as the loss function and regularization is given by l2-norm.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5EC01C-B438-4398-919E-A345C83E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5885366-9E7C-4237-93BA-92758356A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443" y="2788732"/>
            <a:ext cx="3971113" cy="263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66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5F96-580B-452C-8D7D-B75ED2B7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ADDDF-4870-4A72-B0EF-EF5E510C91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3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89D49-AF54-4831-A9D4-AFBF1414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97498-9713-4AB1-A2BB-C1462D559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Iron is extracted from Iron ores which are generally rocks and minerals.</a:t>
            </a:r>
          </a:p>
          <a:p>
            <a:r>
              <a:rPr lang="en-US" dirty="0"/>
              <a:t>Extracted Iron’s quality is depended on the quality of Iron ore.</a:t>
            </a:r>
          </a:p>
          <a:p>
            <a:r>
              <a:rPr lang="en-US" dirty="0"/>
              <a:t>The quality of Iron ore is calculated by the amount of silica present in the ore.</a:t>
            </a:r>
          </a:p>
          <a:p>
            <a:r>
              <a:rPr lang="en-US" dirty="0"/>
              <a:t>Main aim of this project is to predict the quality of these Iron ores at the end of the mining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76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1A325-E782-4D65-B78F-14CFFD4F7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0" y="1228045"/>
            <a:ext cx="10929259" cy="5172755"/>
          </a:xfrm>
        </p:spPr>
        <p:txBody>
          <a:bodyPr>
            <a:normAutofit/>
          </a:bodyPr>
          <a:lstStyle/>
          <a:p>
            <a:r>
              <a:rPr lang="en-US" dirty="0"/>
              <a:t>After applying four different regression methods on the data following results that are observed</a:t>
            </a:r>
          </a:p>
          <a:p>
            <a:pPr lvl="1"/>
            <a:r>
              <a:rPr lang="en-US" dirty="0"/>
              <a:t>Linear Regression : 8.7%</a:t>
            </a:r>
          </a:p>
          <a:p>
            <a:pPr lvl="1"/>
            <a:r>
              <a:rPr lang="en-US" dirty="0"/>
              <a:t>Random Forest Regressor : 43.3% (Depth = 9)</a:t>
            </a:r>
          </a:p>
          <a:p>
            <a:pPr lvl="1"/>
            <a:r>
              <a:rPr lang="en-US" dirty="0"/>
              <a:t>Gradient Boost Regressor : 74.1% (Depth = 9)</a:t>
            </a:r>
          </a:p>
          <a:p>
            <a:pPr lvl="1"/>
            <a:r>
              <a:rPr lang="en-US" dirty="0"/>
              <a:t>Ridge Regression : 8.7%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dirty="0"/>
              <a:t>From the above results we can conclude that linear models are outperformed by Random Forest and Gradient Boost Regressors.</a:t>
            </a:r>
          </a:p>
          <a:p>
            <a:pPr marL="201168" lvl="1" indent="0">
              <a:buNone/>
            </a:pPr>
            <a:r>
              <a:rPr lang="en-US" dirty="0"/>
              <a:t>By altering some more parameters like number of estimators, depth of the regression tree the efficiency can be improved.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5EC01C-B438-4398-919E-A345C83E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8759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8E95-4FB4-4E30-B631-9B18F3026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B4491-D731-4451-A29A-9681675733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50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1A325-E782-4D65-B78F-14CFFD4F7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0" y="1228045"/>
            <a:ext cx="10929259" cy="51727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hlinkClick r:id="rId2"/>
              </a:rPr>
              <a:t>https://www.kaggle.com/edumagalhaes/quality-prediction-in-a-mining-process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https://scikit-learn.org/stable/modules/generated/sklearn.linear_model.LinearRegression.html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https://scikit-learn.org/stable/modules/ensemble.html#forest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https://scikit-learn.org/stable/auto_examples/ensemble/plot_gradient_boosting_regression.html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https://scikit-learn.org/stable/modules/generated/sklearn.linear_model.Ridge.html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https://medium.com/@amanbamrah/how-to-evaluate-the-accuracy-of-regression-results-b38e5512afd3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5EC01C-B438-4398-919E-A345C83E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7642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D1D7-9395-4546-9248-BC2CBE192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11B27-1B47-4AE3-89B2-BBA2A7AA8A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5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48AC-5873-4852-A8C7-2C0E8F11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49AB8-0E8C-4D73-957D-6B7D63DC5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1A325-E782-4D65-B78F-14CFFD4F7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0" y="642258"/>
            <a:ext cx="10929259" cy="2537672"/>
          </a:xfrm>
        </p:spPr>
        <p:txBody>
          <a:bodyPr>
            <a:normAutofit/>
          </a:bodyPr>
          <a:lstStyle/>
          <a:p>
            <a:r>
              <a:rPr lang="en-US" dirty="0"/>
              <a:t>The dataset used in this project is a real time data collected during one of the most important steps of mining process called ‘Flotation Point’.</a:t>
            </a:r>
          </a:p>
          <a:p>
            <a:r>
              <a:rPr lang="en-US" dirty="0"/>
              <a:t>There are a total of 24 columns in the dataset</a:t>
            </a:r>
          </a:p>
          <a:p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6C2CF06-23DB-4503-987C-3D57B895D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0" y="2448886"/>
            <a:ext cx="10918373" cy="36396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D5EC01C-B438-4398-919E-A345C83E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186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1A325-E782-4D65-B78F-14CFFD4F7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0" y="1228045"/>
            <a:ext cx="10929259" cy="5172755"/>
          </a:xfrm>
        </p:spPr>
        <p:txBody>
          <a:bodyPr>
            <a:normAutofit/>
          </a:bodyPr>
          <a:lstStyle/>
          <a:p>
            <a:r>
              <a:rPr lang="en-US" dirty="0"/>
              <a:t>The first column of each row in the data set shows about date and time at which the data is recorded.</a:t>
            </a:r>
          </a:p>
          <a:p>
            <a:r>
              <a:rPr lang="en-US" dirty="0"/>
              <a:t>Most of the rows are sampled for every 20 seconds, some are recorded at an hourly basis.</a:t>
            </a:r>
          </a:p>
          <a:p>
            <a:r>
              <a:rPr lang="en-US" dirty="0"/>
              <a:t>Second and third columns are the quality measures(% of iron feed, % of silica feed) calculated before iron is fed into the floatation plant.</a:t>
            </a:r>
          </a:p>
          <a:p>
            <a:r>
              <a:rPr lang="en-US" dirty="0"/>
              <a:t>The data recorded in the columns 4 to 8 are different variables like flow of starch, ammonia, pH level of ore, density which impact the ore quality</a:t>
            </a:r>
          </a:p>
          <a:p>
            <a:r>
              <a:rPr lang="en-US" dirty="0"/>
              <a:t>Next 14 columns (9 to 22) contain data that is read during this floatation point.</a:t>
            </a:r>
          </a:p>
          <a:p>
            <a:r>
              <a:rPr lang="en-US" dirty="0"/>
              <a:t>The last 2 columns of each record are % of iron concentrate and % of silica concentrate present in the ore these 2 values are used to calculate the quality of iron ore in lab.</a:t>
            </a:r>
          </a:p>
          <a:p>
            <a:r>
              <a:rPr lang="en-US" dirty="0"/>
              <a:t>Target of this project is to predict the last column which is the % of silica present in the ore.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5EC01C-B438-4398-919E-A345C83E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373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hart, treemap chart&#10;&#10;Description automatically generated">
            <a:extLst>
              <a:ext uri="{FF2B5EF4-FFF2-40B4-BE49-F238E27FC236}">
                <a16:creationId xmlns:a16="http://schemas.microsoft.com/office/drawing/2014/main" id="{12EF8AAD-DDC5-4D73-A744-EF6D6BB1D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2964" y="29397"/>
            <a:ext cx="6112691" cy="6371403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D5EC01C-B438-4398-919E-A345C83E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2978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497D3-B5DB-431E-A2DD-1C2FB328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4DEA6-7497-4F24-A711-82FE17F1A8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94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1A325-E782-4D65-B78F-14CFFD4F7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0" y="1228045"/>
            <a:ext cx="10929259" cy="5172755"/>
          </a:xfrm>
        </p:spPr>
        <p:txBody>
          <a:bodyPr>
            <a:normAutofit/>
          </a:bodyPr>
          <a:lstStyle/>
          <a:p>
            <a:r>
              <a:rPr lang="en-US" dirty="0"/>
              <a:t>Regression is a data mining function that predicts a number. </a:t>
            </a:r>
          </a:p>
          <a:p>
            <a:r>
              <a:rPr lang="en-US" dirty="0"/>
              <a:t>Regression task begins with a data set in which target values are known. For example, a regression model that predicts house values could be developed based on observed data for many houses over a period of time. In this case house value is the target and other attributes are the predictors.</a:t>
            </a:r>
          </a:p>
          <a:p>
            <a:r>
              <a:rPr lang="en-US" dirty="0"/>
              <a:t>As the aim of this project is to predict a value which is the percentage of silica, I have used regression for this project.</a:t>
            </a:r>
          </a:p>
          <a:p>
            <a:r>
              <a:rPr lang="en-US" dirty="0"/>
              <a:t>Like the above example, percentage of silica is the target, and the other attributes act as predictors for this model.</a:t>
            </a:r>
          </a:p>
          <a:p>
            <a:r>
              <a:rPr lang="en-US" dirty="0"/>
              <a:t>I have used different regression methods like Linear Regression, Random Forest, Gradient Boost and Ridge Regression for this project.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5EC01C-B438-4398-919E-A345C83E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6525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8038-BC4B-4B8B-83EA-61766950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9DA6B-5DDC-446E-99BD-E0C466A85A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2689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806</Words>
  <Application>Microsoft Office PowerPoint</Application>
  <PresentationFormat>Widescreen</PresentationFormat>
  <Paragraphs>54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Bookman Old Style</vt:lpstr>
      <vt:lpstr>Calibri</vt:lpstr>
      <vt:lpstr>Franklin Gothic Book</vt:lpstr>
      <vt:lpstr>1_RetrospectVTI</vt:lpstr>
      <vt:lpstr>Data Mining Term Project  Quality Prediction in Iron Ore</vt:lpstr>
      <vt:lpstr>Introduction</vt:lpstr>
      <vt:lpstr>Dataset Description</vt:lpstr>
      <vt:lpstr>PowerPoint Presentation</vt:lpstr>
      <vt:lpstr>PowerPoint Presentation</vt:lpstr>
      <vt:lpstr>PowerPoint Presentation</vt:lpstr>
      <vt:lpstr>Applied Methods</vt:lpstr>
      <vt:lpstr>PowerPoint Presentation</vt:lpstr>
      <vt:lpstr>Linear Regression</vt:lpstr>
      <vt:lpstr>PowerPoint Presentation</vt:lpstr>
      <vt:lpstr>Random Forest</vt:lpstr>
      <vt:lpstr>PowerPoint Presentation</vt:lpstr>
      <vt:lpstr>PowerPoint Presentation</vt:lpstr>
      <vt:lpstr>Gradient Boost</vt:lpstr>
      <vt:lpstr>PowerPoint Presentation</vt:lpstr>
      <vt:lpstr>PowerPoint Presentation</vt:lpstr>
      <vt:lpstr>Ridge Regression</vt:lpstr>
      <vt:lpstr>PowerPoint Presentation</vt:lpstr>
      <vt:lpstr>Results</vt:lpstr>
      <vt:lpstr>PowerPoint Presentation</vt:lpstr>
      <vt:lpstr>References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Term Project  Quality Prediction in Iron Ore</dc:title>
  <dc:creator>Tyagadurgam, Sai Vishal</dc:creator>
  <cp:lastModifiedBy>Tyagadurgam, Sai Vishal</cp:lastModifiedBy>
  <cp:revision>21</cp:revision>
  <dcterms:created xsi:type="dcterms:W3CDTF">2020-11-15T20:28:45Z</dcterms:created>
  <dcterms:modified xsi:type="dcterms:W3CDTF">2020-11-16T14:04:04Z</dcterms:modified>
</cp:coreProperties>
</file>