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8" r:id="rId3"/>
    <p:sldId id="257" r:id="rId4"/>
    <p:sldId id="259" r:id="rId5"/>
    <p:sldId id="260" r:id="rId6"/>
    <p:sldId id="265" r:id="rId7"/>
    <p:sldId id="268" r:id="rId8"/>
    <p:sldId id="261" r:id="rId9"/>
    <p:sldId id="276" r:id="rId10"/>
    <p:sldId id="277" r:id="rId11"/>
    <p:sldId id="262" r:id="rId12"/>
    <p:sldId id="278" r:id="rId13"/>
    <p:sldId id="264" r:id="rId14"/>
    <p:sldId id="273" r:id="rId15"/>
    <p:sldId id="274" r:id="rId16"/>
    <p:sldId id="275" r:id="rId17"/>
    <p:sldId id="267" r:id="rId18"/>
    <p:sldId id="266"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5" autoAdjust="0"/>
    <p:restoredTop sz="94660"/>
  </p:normalViewPr>
  <p:slideViewPr>
    <p:cSldViewPr snapToGrid="0">
      <p:cViewPr varScale="1">
        <p:scale>
          <a:sx n="68" d="100"/>
          <a:sy n="68" d="100"/>
        </p:scale>
        <p:origin x="-624"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F86ACB2-3A67-44E6-BEAE-5B2FB8F8304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16150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86ACB2-3A67-44E6-BEAE-5B2FB8F8304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277778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86ACB2-3A67-44E6-BEAE-5B2FB8F8304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3752658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86ACB2-3A67-44E6-BEAE-5B2FB8F8304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15874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86ACB2-3A67-44E6-BEAE-5B2FB8F8304D}"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105438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86ACB2-3A67-44E6-BEAE-5B2FB8F8304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17358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F86ACB2-3A67-44E6-BEAE-5B2FB8F8304D}"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171409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F86ACB2-3A67-44E6-BEAE-5B2FB8F8304D}"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91182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6ACB2-3A67-44E6-BEAE-5B2FB8F8304D}"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369214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6ACB2-3A67-44E6-BEAE-5B2FB8F8304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262256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6ACB2-3A67-44E6-BEAE-5B2FB8F8304D}"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0B00C-5475-4808-97A0-26006647E868}" type="slidenum">
              <a:rPr lang="en-US" smtClean="0"/>
              <a:t>‹#›</a:t>
            </a:fld>
            <a:endParaRPr lang="en-US"/>
          </a:p>
        </p:txBody>
      </p:sp>
    </p:spTree>
    <p:extLst>
      <p:ext uri="{BB962C8B-B14F-4D97-AF65-F5344CB8AC3E}">
        <p14:creationId xmlns:p14="http://schemas.microsoft.com/office/powerpoint/2010/main" val="79051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6ACB2-3A67-44E6-BEAE-5B2FB8F8304D}" type="datetimeFigureOut">
              <a:rPr lang="en-US" smtClean="0"/>
              <a:t>8/3/2024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F0B00C-5475-4808-97A0-26006647E868}" type="slidenum">
              <a:rPr lang="en-US" smtClean="0"/>
              <a:t>‹#›</a:t>
            </a:fld>
            <a:endParaRPr lang="en-US"/>
          </a:p>
        </p:txBody>
      </p:sp>
    </p:spTree>
    <p:extLst>
      <p:ext uri="{BB962C8B-B14F-4D97-AF65-F5344CB8AC3E}">
        <p14:creationId xmlns:p14="http://schemas.microsoft.com/office/powerpoint/2010/main" val="137321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9233" y="480527"/>
            <a:ext cx="8229600" cy="741784"/>
          </a:xfrm>
        </p:spPr>
        <p:txBody>
          <a:bodyPr>
            <a:noAutofit/>
          </a:bodyPr>
          <a:lstStyle/>
          <a:p>
            <a:pPr algn="ctr">
              <a:buNone/>
            </a:pPr>
            <a:r>
              <a:rPr lang="en-US" sz="6600" b="1" dirty="0" smtClean="0">
                <a:solidFill>
                  <a:srgbClr val="2D2F92"/>
                </a:solidFill>
                <a:ea typeface="Cambria" panose="02040503050406030204" pitchFamily="18" charset="0"/>
                <a:cs typeface="Cambria"/>
              </a:rPr>
              <a:t>FACE </a:t>
            </a:r>
            <a:r>
              <a:rPr lang="en-US" sz="6600" b="1" dirty="0">
                <a:solidFill>
                  <a:srgbClr val="2D2F92"/>
                </a:solidFill>
                <a:ea typeface="Cambria" panose="02040503050406030204" pitchFamily="18" charset="0"/>
                <a:cs typeface="Cambria"/>
              </a:rPr>
              <a:t>RECOGNITION ATTENDANCE</a:t>
            </a:r>
            <a:r>
              <a:rPr lang="en-US" sz="6600" b="1" dirty="0">
                <a:ea typeface="Cambria" panose="02040503050406030204" pitchFamily="18"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483" y="2352407"/>
            <a:ext cx="4096133" cy="431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0265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846283-51FF-7039-2E77-141B5F43A91F}"/>
              </a:ext>
            </a:extLst>
          </p:cNvPr>
          <p:cNvSpPr>
            <a:spLocks noGrp="1"/>
          </p:cNvSpPr>
          <p:nvPr>
            <p:ph type="title"/>
          </p:nvPr>
        </p:nvSpPr>
        <p:spPr/>
        <p:txBody>
          <a:bodyPr/>
          <a:lstStyle/>
          <a:p>
            <a:r>
              <a:rPr lang="en-IN" dirty="0"/>
              <a:t>Login Module:</a:t>
            </a:r>
          </a:p>
        </p:txBody>
      </p:sp>
      <p:pic>
        <p:nvPicPr>
          <p:cNvPr id="4" name="Content Placeholder 3">
            <a:extLst>
              <a:ext uri="{FF2B5EF4-FFF2-40B4-BE49-F238E27FC236}">
                <a16:creationId xmlns="" xmlns:a16="http://schemas.microsoft.com/office/drawing/2014/main" id="{A37C75F8-AC82-0ADD-2EDB-BCC53A6D7F1B}"/>
              </a:ext>
            </a:extLst>
          </p:cNvPr>
          <p:cNvPicPr>
            <a:picLocks noGrp="1" noChangeAspect="1"/>
          </p:cNvPicPr>
          <p:nvPr>
            <p:ph idx="1"/>
          </p:nvPr>
        </p:nvPicPr>
        <p:blipFill rotWithShape="1">
          <a:blip r:embed="rId2"/>
          <a:srcRect l="9027" t="14188" r="33904" b="25369"/>
          <a:stretch/>
        </p:blipFill>
        <p:spPr bwMode="auto">
          <a:xfrm>
            <a:off x="2444052" y="1825625"/>
            <a:ext cx="7303896" cy="43513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856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 xmlns:a16="http://schemas.microsoft.com/office/drawing/2014/main" id="{B1F6CE4C-B0FE-934C-94FC-03650B1C0862}"/>
              </a:ext>
            </a:extLst>
          </p:cNvPr>
          <p:cNvSpPr>
            <a:spLocks noGrp="1"/>
          </p:cNvSpPr>
          <p:nvPr>
            <p:ph idx="1"/>
          </p:nvPr>
        </p:nvSpPr>
        <p:spPr>
          <a:xfrm>
            <a:off x="838200" y="1825625"/>
            <a:ext cx="10515600" cy="4351338"/>
          </a:xfrm>
        </p:spPr>
        <p:txBody>
          <a:bodyPr/>
          <a:lstStyle/>
          <a:p>
            <a:pPr marL="0" indent="0">
              <a:buNone/>
            </a:pPr>
            <a:r>
              <a:rPr lang="en-IN" sz="3200" b="1" dirty="0"/>
              <a:t> Image Data </a:t>
            </a:r>
            <a:r>
              <a:rPr lang="en-IN" sz="3200" b="1" dirty="0" smtClean="0"/>
              <a:t>Collection:</a:t>
            </a:r>
            <a:endParaRPr lang="en-IN" sz="3200" b="1" dirty="0"/>
          </a:p>
          <a:p>
            <a:r>
              <a:rPr lang="en-IN" dirty="0"/>
              <a:t>In this module, we are going to collect the images which are needed to train and test the model we are going to use. We can collect the images of the person wearing mask through the take images function which will be stored in a folder and can be used for tracking process.</a:t>
            </a:r>
            <a:endParaRPr lang="en-US" dirty="0"/>
          </a:p>
        </p:txBody>
      </p:sp>
    </p:spTree>
    <p:extLst>
      <p:ext uri="{BB962C8B-B14F-4D97-AF65-F5344CB8AC3E}">
        <p14:creationId xmlns:p14="http://schemas.microsoft.com/office/powerpoint/2010/main" val="22155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F25A46-6CDC-9BD0-B1DF-6F38E63235E1}"/>
              </a:ext>
            </a:extLst>
          </p:cNvPr>
          <p:cNvSpPr>
            <a:spLocks noGrp="1"/>
          </p:cNvSpPr>
          <p:nvPr>
            <p:ph type="title"/>
          </p:nvPr>
        </p:nvSpPr>
        <p:spPr/>
        <p:txBody>
          <a:bodyPr/>
          <a:lstStyle/>
          <a:p>
            <a:r>
              <a:rPr lang="en-IN" dirty="0"/>
              <a:t>Image Data Collection:</a:t>
            </a:r>
          </a:p>
        </p:txBody>
      </p:sp>
      <p:pic>
        <p:nvPicPr>
          <p:cNvPr id="4" name="Content Placeholder 3">
            <a:extLst>
              <a:ext uri="{FF2B5EF4-FFF2-40B4-BE49-F238E27FC236}">
                <a16:creationId xmlns="" xmlns:a16="http://schemas.microsoft.com/office/drawing/2014/main" id="{102D23F1-B13A-0B63-3521-323DF5785045}"/>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1264416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4641"/>
            <a:ext cx="10515600" cy="4722322"/>
          </a:xfrm>
        </p:spPr>
        <p:txBody>
          <a:bodyPr>
            <a:normAutofit/>
          </a:bodyPr>
          <a:lstStyle/>
          <a:p>
            <a:pPr>
              <a:lnSpc>
                <a:spcPct val="150000"/>
              </a:lnSpc>
              <a:buFont typeface="Wingdings" panose="05000000000000000000" pitchFamily="2" charset="2"/>
              <a:buChar char="Ø"/>
            </a:pPr>
            <a:r>
              <a:rPr lang="en-US" b="1" dirty="0"/>
              <a:t>Model Training:</a:t>
            </a:r>
            <a:endParaRPr lang="en-US" dirty="0"/>
          </a:p>
          <a:p>
            <a:pPr marL="0" indent="0" algn="just">
              <a:lnSpc>
                <a:spcPct val="150000"/>
              </a:lnSpc>
              <a:buNone/>
            </a:pPr>
            <a:r>
              <a:rPr lang="en-IN" dirty="0"/>
              <a:t>           Now, the classified images are given as input to the models which are used to train  the machine to detect whether the person wearing mask or not. </a:t>
            </a:r>
            <a:endParaRPr lang="en-US" dirty="0"/>
          </a:p>
          <a:p>
            <a:pPr marL="0" indent="0" algn="just">
              <a:lnSpc>
                <a:spcPct val="150000"/>
              </a:lnSpc>
              <a:buNone/>
            </a:pPr>
            <a:r>
              <a:rPr lang="en-US" b="1" dirty="0"/>
              <a:t> </a:t>
            </a:r>
            <a:endParaRPr lang="en-US" dirty="0"/>
          </a:p>
        </p:txBody>
      </p:sp>
    </p:spTree>
    <p:extLst>
      <p:ext uri="{BB962C8B-B14F-4D97-AF65-F5344CB8AC3E}">
        <p14:creationId xmlns:p14="http://schemas.microsoft.com/office/powerpoint/2010/main" val="3960879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35632F-21A1-3B35-D14C-4C4ECB38D473}"/>
              </a:ext>
            </a:extLst>
          </p:cNvPr>
          <p:cNvSpPr>
            <a:spLocks noGrp="1"/>
          </p:cNvSpPr>
          <p:nvPr>
            <p:ph type="title"/>
          </p:nvPr>
        </p:nvSpPr>
        <p:spPr/>
        <p:txBody>
          <a:bodyPr/>
          <a:lstStyle/>
          <a:p>
            <a:r>
              <a:rPr lang="en-US" dirty="0"/>
              <a:t>Model Training:</a:t>
            </a:r>
            <a:endParaRPr lang="en-IN" dirty="0"/>
          </a:p>
        </p:txBody>
      </p:sp>
      <p:pic>
        <p:nvPicPr>
          <p:cNvPr id="4" name="Content Placeholder 3">
            <a:extLst>
              <a:ext uri="{FF2B5EF4-FFF2-40B4-BE49-F238E27FC236}">
                <a16:creationId xmlns="" xmlns:a16="http://schemas.microsoft.com/office/drawing/2014/main" id="{F377559E-1FA1-8DB6-7139-35D6679A07DA}"/>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33993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2CE2E61-C451-78AB-6B62-D06DD320DA5E}"/>
              </a:ext>
            </a:extLst>
          </p:cNvPr>
          <p:cNvSpPr>
            <a:spLocks noGrp="1"/>
          </p:cNvSpPr>
          <p:nvPr>
            <p:ph idx="1"/>
          </p:nvPr>
        </p:nvSpPr>
        <p:spPr/>
        <p:txBody>
          <a:bodyPr/>
          <a:lstStyle/>
          <a:p>
            <a:pPr>
              <a:buFont typeface="Wingdings" panose="05000000000000000000" pitchFamily="2" charset="2"/>
              <a:buChar char="Ø"/>
            </a:pPr>
            <a:r>
              <a:rPr lang="en-US" b="1" dirty="0"/>
              <a:t>Image Predictions:</a:t>
            </a:r>
            <a:endParaRPr lang="en-US" dirty="0"/>
          </a:p>
          <a:p>
            <a:pPr marL="0" indent="0" algn="just">
              <a:buNone/>
            </a:pPr>
            <a:r>
              <a:rPr lang="en-IN" dirty="0"/>
              <a:t>            Only the authorized person's details will be displayed and when an unauthorized person is detected by the camera it sends an e-mail to the concerned e-mail address. Now, the machine can able to detect and send the e-mail.</a:t>
            </a:r>
            <a:endParaRPr lang="en-US"/>
          </a:p>
          <a:p>
            <a:endParaRPr lang="en-IN"/>
          </a:p>
        </p:txBody>
      </p:sp>
    </p:spTree>
    <p:extLst>
      <p:ext uri="{BB962C8B-B14F-4D97-AF65-F5344CB8AC3E}">
        <p14:creationId xmlns:p14="http://schemas.microsoft.com/office/powerpoint/2010/main" val="3089453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557059-F980-E452-A5EC-CAF29DEEF2AF}"/>
              </a:ext>
            </a:extLst>
          </p:cNvPr>
          <p:cNvSpPr>
            <a:spLocks noGrp="1"/>
          </p:cNvSpPr>
          <p:nvPr>
            <p:ph type="title"/>
          </p:nvPr>
        </p:nvSpPr>
        <p:spPr/>
        <p:txBody>
          <a:bodyPr/>
          <a:lstStyle/>
          <a:p>
            <a:r>
              <a:rPr lang="en-IN" dirty="0"/>
              <a:t>Image Prediction:</a:t>
            </a:r>
          </a:p>
        </p:txBody>
      </p:sp>
      <p:pic>
        <p:nvPicPr>
          <p:cNvPr id="4" name="Content Placeholder 3">
            <a:extLst>
              <a:ext uri="{FF2B5EF4-FFF2-40B4-BE49-F238E27FC236}">
                <a16:creationId xmlns="" xmlns:a16="http://schemas.microsoft.com/office/drawing/2014/main" id="{81F766AF-64F0-83F8-55D9-C46661123F85}"/>
              </a:ext>
            </a:extLst>
          </p:cNvPr>
          <p:cNvPicPr>
            <a:picLocks noGrp="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125339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557655" cy="1325563"/>
          </a:xfrm>
        </p:spPr>
        <p:txBody>
          <a:bodyPr>
            <a:normAutofit/>
          </a:bodyPr>
          <a:lstStyle/>
          <a:p>
            <a:r>
              <a:rPr lang="en-US" sz="3200" b="1" dirty="0"/>
              <a:t>CONCLUSION</a:t>
            </a:r>
            <a:endParaRPr lang="en-US" sz="3200" dirty="0"/>
          </a:p>
        </p:txBody>
      </p:sp>
      <p:sp>
        <p:nvSpPr>
          <p:cNvPr id="3" name="Content Placeholder 2"/>
          <p:cNvSpPr>
            <a:spLocks noGrp="1"/>
          </p:cNvSpPr>
          <p:nvPr>
            <p:ph idx="1"/>
          </p:nvPr>
        </p:nvSpPr>
        <p:spPr/>
        <p:txBody>
          <a:bodyPr>
            <a:normAutofit fontScale="85000" lnSpcReduction="10000"/>
          </a:bodyPr>
          <a:lstStyle/>
          <a:p>
            <a:pPr algn="just">
              <a:buFont typeface="Wingdings" panose="05000000000000000000" pitchFamily="2" charset="2"/>
              <a:buChar char="Ø"/>
            </a:pPr>
            <a:r>
              <a:rPr lang="en-IN" dirty="0"/>
              <a:t>We </a:t>
            </a:r>
            <a:r>
              <a:rPr lang="en-IN"/>
              <a:t>have </a:t>
            </a:r>
            <a:r>
              <a:rPr lang="en-IN" smtClean="0"/>
              <a:t>modelled </a:t>
            </a:r>
            <a:r>
              <a:rPr lang="en-IN" dirty="0"/>
              <a:t>a face identifier in neural networks. To train, validate and test the model, we used the dataset that consisted of faces images.</a:t>
            </a:r>
          </a:p>
          <a:p>
            <a:pPr algn="just"/>
            <a:endParaRPr lang="en-IN" dirty="0"/>
          </a:p>
          <a:p>
            <a:pPr algn="just">
              <a:buFont typeface="Wingdings" panose="05000000000000000000" pitchFamily="2" charset="2"/>
              <a:buChar char="Ø"/>
            </a:pPr>
            <a:r>
              <a:rPr lang="en-IN" dirty="0"/>
              <a:t>These images were taken from various resources like </a:t>
            </a:r>
            <a:r>
              <a:rPr lang="en-IN" dirty="0" err="1"/>
              <a:t>Kaggle</a:t>
            </a:r>
            <a:r>
              <a:rPr lang="en-IN" dirty="0"/>
              <a:t> and RMFD datasets. </a:t>
            </a:r>
          </a:p>
          <a:p>
            <a:pPr algn="just"/>
            <a:endParaRPr lang="en-IN" dirty="0"/>
          </a:p>
          <a:p>
            <a:pPr algn="just">
              <a:buFont typeface="Wingdings" panose="05000000000000000000" pitchFamily="2" charset="2"/>
              <a:buChar char="Ø"/>
            </a:pPr>
            <a:r>
              <a:rPr lang="en-IN" dirty="0"/>
              <a:t>The model was inferred on images and live video streams. To select a base model, we evaluated the metrics like accuracy, precision and recall and selected architecture with the best performance having 100% precision and 99% recall. </a:t>
            </a:r>
          </a:p>
          <a:p>
            <a:pPr algn="just"/>
            <a:endParaRPr lang="en-IN" dirty="0"/>
          </a:p>
          <a:p>
            <a:pPr algn="just">
              <a:buFont typeface="Wingdings" panose="05000000000000000000" pitchFamily="2" charset="2"/>
              <a:buChar char="Ø"/>
            </a:pPr>
            <a:r>
              <a:rPr lang="en-IN" dirty="0"/>
              <a:t>This face identifier can be deployed in many areas like shopping malls, airports and other heavy traffic places to monitor the public and to avoid the crime.</a:t>
            </a:r>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3631256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440882" cy="1325563"/>
          </a:xfrm>
        </p:spPr>
        <p:txBody>
          <a:bodyPr>
            <a:normAutofit/>
          </a:bodyPr>
          <a:lstStyle/>
          <a:p>
            <a:r>
              <a:rPr lang="en-US" sz="3200" b="1" dirty="0"/>
              <a:t>FUTURE ENHANCEMENT</a:t>
            </a:r>
            <a:endParaRPr lang="en-US" sz="32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IN" dirty="0"/>
              <a:t>The future scope of the proposed work can be using any cloud technology to</a:t>
            </a:r>
            <a:r>
              <a:rPr lang="en-IN" b="1" dirty="0"/>
              <a:t> </a:t>
            </a:r>
            <a:r>
              <a:rPr lang="en-IN" dirty="0"/>
              <a:t>store these images. </a:t>
            </a:r>
          </a:p>
          <a:p>
            <a:endParaRPr lang="en-IN" dirty="0"/>
          </a:p>
          <a:p>
            <a:pPr>
              <a:buFont typeface="Wingdings" panose="05000000000000000000" pitchFamily="2" charset="2"/>
              <a:buChar char="Ø"/>
            </a:pPr>
            <a:r>
              <a:rPr lang="en-IN" dirty="0"/>
              <a:t>The system can be configured and used in ATM machines to detect frauds.</a:t>
            </a:r>
            <a:endParaRPr lang="en-US" dirty="0"/>
          </a:p>
          <a:p>
            <a:endParaRPr lang="en-US" dirty="0"/>
          </a:p>
        </p:txBody>
      </p:sp>
    </p:spTree>
    <p:extLst>
      <p:ext uri="{BB962C8B-B14F-4D97-AF65-F5344CB8AC3E}">
        <p14:creationId xmlns:p14="http://schemas.microsoft.com/office/powerpoint/2010/main" val="2684440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9C3F37-FB53-5C94-E170-30D377FAEA44}"/>
              </a:ext>
            </a:extLst>
          </p:cNvPr>
          <p:cNvSpPr>
            <a:spLocks noGrp="1"/>
          </p:cNvSpPr>
          <p:nvPr>
            <p:ph type="title"/>
          </p:nvPr>
        </p:nvSpPr>
        <p:spPr>
          <a:xfrm>
            <a:off x="838200" y="2570997"/>
            <a:ext cx="10515600" cy="1325563"/>
          </a:xfrm>
        </p:spPr>
        <p:txBody>
          <a:bodyPr>
            <a:normAutofit/>
          </a:bodyPr>
          <a:lstStyle/>
          <a:p>
            <a:pPr algn="ctr"/>
            <a:r>
              <a:rPr lang="en-US" sz="6000" dirty="0"/>
              <a:t>THANK YOU</a:t>
            </a:r>
            <a:endParaRPr lang="en-IN" sz="6000" dirty="0"/>
          </a:p>
        </p:txBody>
      </p:sp>
    </p:spTree>
    <p:extLst>
      <p:ext uri="{BB962C8B-B14F-4D97-AF65-F5344CB8AC3E}">
        <p14:creationId xmlns:p14="http://schemas.microsoft.com/office/powerpoint/2010/main" val="425698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lnSpc>
                <a:spcPct val="150000"/>
              </a:lnSpc>
              <a:buFont typeface="Wingdings" panose="05000000000000000000" pitchFamily="2" charset="2"/>
              <a:buChar char="§"/>
            </a:pPr>
            <a:r>
              <a:rPr lang="en-GB" smtClean="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EXISTING SYSTEM</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PROPOSED SYSTEM</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HARDWARE &amp; SOFTWARE SPECIFICATION</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 DESIGN</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MODULES</a:t>
            </a:r>
          </a:p>
          <a:p>
            <a:pPr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CONCLUSION</a:t>
            </a:r>
          </a:p>
          <a:p>
            <a:pPr algn="just">
              <a:lnSpc>
                <a:spcPct val="150000"/>
              </a:lnSpc>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FUTURE</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ENHANCEMENT</a:t>
            </a:r>
          </a:p>
          <a:p>
            <a:endParaRPr lang="en-US" dirty="0"/>
          </a:p>
        </p:txBody>
      </p:sp>
      <p:sp>
        <p:nvSpPr>
          <p:cNvPr id="4" name="Title 3"/>
          <p:cNvSpPr>
            <a:spLocks noGrp="1" noChangeArrowheads="1"/>
          </p:cNvSpPr>
          <p:nvPr>
            <p:ph type="title"/>
          </p:nvPr>
        </p:nvSpPr>
        <p:spPr bwMode="auto">
          <a:xfrm>
            <a:off x="838200" y="365125"/>
            <a:ext cx="9521536"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GB" b="1" dirty="0" smtClean="0">
                <a:solidFill>
                  <a:schemeClr val="tx1"/>
                </a:solidFill>
                <a:cs typeface="Times New Roman" panose="02020603050405020304" pitchFamily="18" charset="0"/>
              </a:rPr>
              <a:t>CONTENTS</a:t>
            </a:r>
            <a:endParaRPr lang="en-US"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76463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39250" cy="1325563"/>
          </a:xfrm>
        </p:spPr>
        <p:txBody>
          <a:bodyPr/>
          <a:lstStyle/>
          <a:p>
            <a:r>
              <a:rPr lang="en-GB" b="1" dirty="0" smtClean="0"/>
              <a:t>ABSTRACT</a:t>
            </a:r>
            <a:endParaRPr lang="en-US" b="1" dirty="0"/>
          </a:p>
        </p:txBody>
      </p:sp>
      <p:sp>
        <p:nvSpPr>
          <p:cNvPr id="3" name="Content Placeholder 2"/>
          <p:cNvSpPr>
            <a:spLocks noGrp="1"/>
          </p:cNvSpPr>
          <p:nvPr>
            <p:ph idx="1"/>
          </p:nvPr>
        </p:nvSpPr>
        <p:spPr>
          <a:xfrm>
            <a:off x="838200" y="1467406"/>
            <a:ext cx="10515600" cy="4666694"/>
          </a:xfrm>
        </p:spPr>
        <p:txBody>
          <a:bodyPr>
            <a:normAutofit lnSpcReduction="10000"/>
          </a:bodyPr>
          <a:lstStyle/>
          <a:p>
            <a:pPr marL="0" indent="0" algn="just">
              <a:buNone/>
            </a:pPr>
            <a:endParaRPr lang="en-IN" dirty="0"/>
          </a:p>
          <a:p>
            <a:pPr algn="just">
              <a:lnSpc>
                <a:spcPct val="150000"/>
              </a:lnSpc>
              <a:buFont typeface="Wingdings" panose="05000000000000000000" pitchFamily="2" charset="2"/>
              <a:buChar char="Ø"/>
            </a:pPr>
            <a:r>
              <a:rPr lang="en-IN" dirty="0"/>
              <a:t> Face recognition is the task of identifying an already detected object as a known or unknown face.</a:t>
            </a:r>
          </a:p>
          <a:p>
            <a:pPr algn="just">
              <a:lnSpc>
                <a:spcPct val="150000"/>
              </a:lnSpc>
              <a:buFont typeface="Wingdings" panose="05000000000000000000" pitchFamily="2" charset="2"/>
              <a:buChar char="Ø"/>
            </a:pPr>
            <a:r>
              <a:rPr lang="en-IN" dirty="0"/>
              <a:t>Often the problem of face recognition is confused with the problem of face detection.</a:t>
            </a:r>
          </a:p>
          <a:p>
            <a:pPr algn="just">
              <a:lnSpc>
                <a:spcPct val="150000"/>
              </a:lnSpc>
              <a:buFont typeface="Wingdings" panose="05000000000000000000" pitchFamily="2" charset="2"/>
              <a:buChar char="Ø"/>
            </a:pPr>
            <a:r>
              <a:rPr lang="en-IN" dirty="0"/>
              <a:t> Face Recognition is to decide if the "face" is someone known or unknown using stored databases.</a:t>
            </a:r>
            <a:endParaRPr lang="en-US" dirty="0"/>
          </a:p>
          <a:p>
            <a:endParaRPr lang="en-US" dirty="0"/>
          </a:p>
        </p:txBody>
      </p:sp>
    </p:spTree>
    <p:extLst>
      <p:ext uri="{BB962C8B-B14F-4D97-AF65-F5344CB8AC3E}">
        <p14:creationId xmlns:p14="http://schemas.microsoft.com/office/powerpoint/2010/main" val="197263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8939645" cy="1325563"/>
          </a:xfrm>
        </p:spPr>
        <p:txBody>
          <a:bodyPr>
            <a:normAutofit/>
          </a:bodyPr>
          <a:lstStyle/>
          <a:p>
            <a:r>
              <a:rPr lang="en-US" dirty="0">
                <a:latin typeface="+mn-lt"/>
                <a:cs typeface="Times New Roman" panose="02020603050405020304" pitchFamily="18" charset="0"/>
              </a:rPr>
              <a:t>EXISTING SYSTEM</a:t>
            </a:r>
          </a:p>
        </p:txBody>
      </p:sp>
      <p:sp>
        <p:nvSpPr>
          <p:cNvPr id="3" name="Content Placeholder 2"/>
          <p:cNvSpPr>
            <a:spLocks noGrp="1"/>
          </p:cNvSpPr>
          <p:nvPr>
            <p:ph idx="1"/>
          </p:nvPr>
        </p:nvSpPr>
        <p:spPr/>
        <p:txBody>
          <a:bodyPr>
            <a:normAutofit/>
          </a:bodyPr>
          <a:lstStyle/>
          <a:p>
            <a:r>
              <a:rPr lang="en-US" dirty="0"/>
              <a:t>Previously attendance was noted in excel sheet</a:t>
            </a:r>
          </a:p>
          <a:p>
            <a:endParaRPr lang="en-US" dirty="0"/>
          </a:p>
          <a:p>
            <a:r>
              <a:rPr lang="en-US" dirty="0"/>
              <a:t>It needs human time.</a:t>
            </a:r>
          </a:p>
          <a:p>
            <a:endParaRPr lang="en-US" dirty="0"/>
          </a:p>
          <a:p>
            <a:r>
              <a:rPr lang="en-US" dirty="0"/>
              <a:t>Human error is possible here in manual entry</a:t>
            </a:r>
          </a:p>
        </p:txBody>
      </p:sp>
    </p:spTree>
    <p:extLst>
      <p:ext uri="{BB962C8B-B14F-4D97-AF65-F5344CB8AC3E}">
        <p14:creationId xmlns:p14="http://schemas.microsoft.com/office/powerpoint/2010/main" val="339031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34350" cy="1325563"/>
          </a:xfrm>
        </p:spPr>
        <p:txBody>
          <a:bodyPr/>
          <a:lstStyle/>
          <a:p>
            <a:r>
              <a:rPr lang="en-US" b="1" dirty="0"/>
              <a:t>PROPOSED SYSTEM</a:t>
            </a:r>
            <a:endParaRPr lang="en-US" dirty="0"/>
          </a:p>
        </p:txBody>
      </p:sp>
      <p:sp>
        <p:nvSpPr>
          <p:cNvPr id="3" name="Content Placeholder 2"/>
          <p:cNvSpPr>
            <a:spLocks noGrp="1"/>
          </p:cNvSpPr>
          <p:nvPr>
            <p:ph idx="1"/>
          </p:nvPr>
        </p:nvSpPr>
        <p:spPr/>
        <p:txBody>
          <a:bodyPr>
            <a:normAutofit/>
          </a:bodyPr>
          <a:lstStyle/>
          <a:p>
            <a:pPr algn="just"/>
            <a:r>
              <a:rPr lang="en-US" dirty="0"/>
              <a:t> The task of the proposed system is to capture the face of each student and to mark their attendance. </a:t>
            </a:r>
          </a:p>
          <a:p>
            <a:pPr algn="just"/>
            <a:endParaRPr lang="en-US" dirty="0"/>
          </a:p>
          <a:p>
            <a:pPr algn="just"/>
            <a:r>
              <a:rPr lang="en-US" dirty="0"/>
              <a:t>The face of the student needs to be captured in such a manner that all the feature of the student’s face needs to be detected.</a:t>
            </a:r>
          </a:p>
          <a:p>
            <a:pPr algn="just"/>
            <a:endParaRPr lang="en-US" dirty="0"/>
          </a:p>
          <a:p>
            <a:pPr algn="just"/>
            <a:r>
              <a:rPr lang="en-US" dirty="0"/>
              <a:t>There is no need for the teacher to manually take attendance in the class because the system captures the image and through further processing steps the face is being recognized.</a:t>
            </a:r>
          </a:p>
          <a:p>
            <a:pPr algn="just"/>
            <a:endParaRPr lang="en-US" dirty="0"/>
          </a:p>
        </p:txBody>
      </p:sp>
    </p:spTree>
    <p:extLst>
      <p:ext uri="{BB962C8B-B14F-4D97-AF65-F5344CB8AC3E}">
        <p14:creationId xmlns:p14="http://schemas.microsoft.com/office/powerpoint/2010/main" val="1401592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586355" cy="1325563"/>
          </a:xfrm>
        </p:spPr>
        <p:txBody>
          <a:bodyPr/>
          <a:lstStyle/>
          <a:p>
            <a:r>
              <a:rPr lang="en-US" b="1" dirty="0"/>
              <a:t>SYSTEM SPECIFICATION</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t>Hardware Specification:                 </a:t>
            </a:r>
            <a:endParaRPr lang="en-US" dirty="0"/>
          </a:p>
          <a:p>
            <a:pPr marL="0" indent="0" algn="just">
              <a:buNone/>
            </a:pPr>
            <a:r>
              <a:rPr lang="en-US" b="1" dirty="0"/>
              <a:t> </a:t>
            </a:r>
            <a:r>
              <a:rPr lang="en-SG" dirty="0"/>
              <a:t>Processor         :   Any Core Processor</a:t>
            </a:r>
            <a:endParaRPr lang="en-US" dirty="0"/>
          </a:p>
          <a:p>
            <a:pPr marL="0" indent="0" algn="just">
              <a:buNone/>
            </a:pPr>
            <a:r>
              <a:rPr lang="en-US" dirty="0"/>
              <a:t>Hard Disk          :    512 GB or Higher</a:t>
            </a:r>
          </a:p>
          <a:p>
            <a:pPr marL="0" indent="0" algn="just">
              <a:buNone/>
            </a:pPr>
            <a:r>
              <a:rPr lang="en-US" dirty="0"/>
              <a:t>RAM                  :    4 GB or Higher</a:t>
            </a:r>
          </a:p>
          <a:p>
            <a:pPr marL="0" indent="0" algn="just">
              <a:buNone/>
            </a:pPr>
            <a:endParaRPr lang="en-US" dirty="0"/>
          </a:p>
          <a:p>
            <a:pPr marL="0" indent="0" algn="just">
              <a:buNone/>
            </a:pPr>
            <a:r>
              <a:rPr lang="en-IN" b="1" dirty="0"/>
              <a:t>Software Specification:</a:t>
            </a:r>
            <a:endParaRPr lang="en-US" dirty="0"/>
          </a:p>
          <a:p>
            <a:pPr marL="0" indent="0" algn="just">
              <a:buNone/>
            </a:pPr>
            <a:r>
              <a:rPr lang="en-US" dirty="0"/>
              <a:t>Operating System     :   Windows 7 or Higher</a:t>
            </a:r>
          </a:p>
          <a:p>
            <a:pPr marL="0" indent="0" algn="just">
              <a:buNone/>
            </a:pPr>
            <a:r>
              <a:rPr lang="en-US" dirty="0"/>
              <a:t>Language                  :   Python (</a:t>
            </a:r>
            <a:r>
              <a:rPr lang="en-US" dirty="0" err="1"/>
              <a:t>OpenCV</a:t>
            </a:r>
            <a:r>
              <a:rPr lang="en-US" dirty="0"/>
              <a:t>) </a:t>
            </a:r>
          </a:p>
          <a:p>
            <a:pPr marL="0" indent="0" algn="just">
              <a:buNone/>
            </a:pPr>
            <a:r>
              <a:rPr lang="en-US" dirty="0"/>
              <a:t> </a:t>
            </a:r>
          </a:p>
          <a:p>
            <a:pPr marL="0" indent="0">
              <a:buNone/>
            </a:pPr>
            <a:endParaRPr lang="en-US" dirty="0"/>
          </a:p>
          <a:p>
            <a:endParaRPr lang="en-US" dirty="0"/>
          </a:p>
        </p:txBody>
      </p:sp>
    </p:spTree>
    <p:extLst>
      <p:ext uri="{BB962C8B-B14F-4D97-AF65-F5344CB8AC3E}">
        <p14:creationId xmlns:p14="http://schemas.microsoft.com/office/powerpoint/2010/main" val="2768432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61764" cy="1325563"/>
          </a:xfrm>
        </p:spPr>
        <p:txBody>
          <a:bodyPr/>
          <a:lstStyle/>
          <a:p>
            <a:r>
              <a:rPr lang="en-GB" b="1" dirty="0"/>
              <a:t>SYSTEM DESIGN</a:t>
            </a:r>
            <a:endParaRPr lang="en-US" b="1" dirty="0"/>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t="10377"/>
          <a:stretch/>
        </p:blipFill>
        <p:spPr bwMode="auto">
          <a:xfrm>
            <a:off x="2860645" y="1825625"/>
            <a:ext cx="6470709" cy="4351338"/>
          </a:xfrm>
          <a:prstGeom prst="rect">
            <a:avLst/>
          </a:prstGeom>
          <a:ln>
            <a:noFill/>
          </a:ln>
          <a:effectLst>
            <a:softEdge rad="112500"/>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392270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20200" cy="1325563"/>
          </a:xfrm>
        </p:spPr>
        <p:txBody>
          <a:bodyPr/>
          <a:lstStyle/>
          <a:p>
            <a:r>
              <a:rPr lang="en-US" b="1" dirty="0"/>
              <a:t>MODULES</a:t>
            </a:r>
          </a:p>
        </p:txBody>
      </p:sp>
      <p:sp>
        <p:nvSpPr>
          <p:cNvPr id="5" name="Content Placeholder 4"/>
          <p:cNvSpPr>
            <a:spLocks noGrp="1"/>
          </p:cNvSpPr>
          <p:nvPr>
            <p:ph idx="1"/>
          </p:nvPr>
        </p:nvSpPr>
        <p:spPr/>
        <p:txBody>
          <a:bodyPr/>
          <a:lstStyle/>
          <a:p>
            <a:pPr lvl="0" algn="just">
              <a:buFont typeface="Wingdings" panose="05000000000000000000" pitchFamily="2" charset="2"/>
              <a:buChar char="Ø"/>
            </a:pPr>
            <a:r>
              <a:rPr lang="en-US" dirty="0"/>
              <a:t>Login Module</a:t>
            </a:r>
          </a:p>
          <a:p>
            <a:pPr lvl="0" algn="just">
              <a:buFont typeface="Wingdings" panose="05000000000000000000" pitchFamily="2" charset="2"/>
              <a:buChar char="Ø"/>
            </a:pPr>
            <a:r>
              <a:rPr lang="en-US" dirty="0"/>
              <a:t>Data Collection</a:t>
            </a:r>
          </a:p>
          <a:p>
            <a:pPr lvl="0" algn="just">
              <a:buFont typeface="Wingdings" panose="05000000000000000000" pitchFamily="2" charset="2"/>
              <a:buChar char="Ø"/>
            </a:pPr>
            <a:r>
              <a:rPr lang="en-US" dirty="0"/>
              <a:t>Model Training</a:t>
            </a:r>
          </a:p>
          <a:p>
            <a:pPr lvl="0" algn="just">
              <a:buFont typeface="Wingdings" panose="05000000000000000000" pitchFamily="2" charset="2"/>
              <a:buChar char="Ø"/>
            </a:pPr>
            <a:r>
              <a:rPr lang="en-US" dirty="0"/>
              <a:t>Image Predictions</a:t>
            </a:r>
          </a:p>
          <a:p>
            <a:endParaRPr lang="en-US" dirty="0"/>
          </a:p>
          <a:p>
            <a:endParaRPr lang="en-US" dirty="0"/>
          </a:p>
        </p:txBody>
      </p:sp>
    </p:spTree>
    <p:extLst>
      <p:ext uri="{BB962C8B-B14F-4D97-AF65-F5344CB8AC3E}">
        <p14:creationId xmlns:p14="http://schemas.microsoft.com/office/powerpoint/2010/main" val="225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54E247-B21F-7615-E380-025740E49720}"/>
              </a:ext>
            </a:extLst>
          </p:cNvPr>
          <p:cNvSpPr>
            <a:spLocks noGrp="1"/>
          </p:cNvSpPr>
          <p:nvPr>
            <p:ph idx="1"/>
          </p:nvPr>
        </p:nvSpPr>
        <p:spPr>
          <a:xfrm>
            <a:off x="838200" y="1098794"/>
            <a:ext cx="10515600" cy="4351338"/>
          </a:xfrm>
        </p:spPr>
        <p:txBody>
          <a:bodyPr>
            <a:normAutofit/>
          </a:bodyPr>
          <a:lstStyle/>
          <a:p>
            <a:pPr>
              <a:lnSpc>
                <a:spcPct val="150000"/>
              </a:lnSpc>
              <a:buFont typeface="Wingdings" panose="05000000000000000000" pitchFamily="2" charset="2"/>
              <a:buChar char="Ø"/>
            </a:pPr>
            <a:r>
              <a:rPr lang="en-US" b="1" dirty="0"/>
              <a:t>Login Module</a:t>
            </a:r>
            <a:r>
              <a:rPr lang="en-US" dirty="0"/>
              <a:t>:</a:t>
            </a:r>
            <a:endParaRPr lang="en-US" b="0" i="0" dirty="0">
              <a:solidFill>
                <a:srgbClr val="222222"/>
              </a:solidFill>
              <a:effectLst/>
              <a:latin typeface="Arial" panose="020B0604020202020204" pitchFamily="34" charset="0"/>
            </a:endParaRPr>
          </a:p>
          <a:p>
            <a:pPr>
              <a:lnSpc>
                <a:spcPct val="150000"/>
              </a:lnSpc>
            </a:pPr>
            <a:r>
              <a:rPr lang="en-US" b="0" i="0" dirty="0">
                <a:solidFill>
                  <a:srgbClr val="222222"/>
                </a:solidFill>
                <a:effectLst/>
                <a:latin typeface="Arial" panose="020B0604020202020204" pitchFamily="34" charset="0"/>
              </a:rPr>
              <a:t>In this module, the faculty login is performed. The faculty can login into the attendance management system with the help of username and password.</a:t>
            </a:r>
          </a:p>
          <a:p>
            <a:pPr>
              <a:lnSpc>
                <a:spcPct val="150000"/>
              </a:lnSpc>
            </a:pPr>
            <a:r>
              <a:rPr lang="en-US" b="0" i="0" dirty="0">
                <a:solidFill>
                  <a:srgbClr val="222222"/>
                </a:solidFill>
                <a:effectLst/>
                <a:latin typeface="Arial" panose="020B0604020202020204" pitchFamily="34" charset="0"/>
              </a:rPr>
              <a:t>By using login module the faculty can access student’s attendance from autogenerated Excel sheet.</a:t>
            </a:r>
            <a:endParaRPr lang="en-IN" dirty="0"/>
          </a:p>
        </p:txBody>
      </p:sp>
    </p:spTree>
    <p:extLst>
      <p:ext uri="{BB962C8B-B14F-4D97-AF65-F5344CB8AC3E}">
        <p14:creationId xmlns:p14="http://schemas.microsoft.com/office/powerpoint/2010/main" val="1642440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558</Words>
  <Application>Microsoft Office PowerPoint</Application>
  <PresentationFormat>Custom</PresentationFormat>
  <Paragraphs>70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CONTENTS</vt:lpstr>
      <vt:lpstr>ABSTRACT</vt:lpstr>
      <vt:lpstr>EXISTING SYSTEM</vt:lpstr>
      <vt:lpstr>PROPOSED SYSTEM</vt:lpstr>
      <vt:lpstr>SYSTEM SPECIFICATION</vt:lpstr>
      <vt:lpstr>SYSTEM DESIGN</vt:lpstr>
      <vt:lpstr>MODULES</vt:lpstr>
      <vt:lpstr>PowerPoint Presentation</vt:lpstr>
      <vt:lpstr>Login Module:</vt:lpstr>
      <vt:lpstr>PowerPoint Presentation</vt:lpstr>
      <vt:lpstr>Image Data Collection:</vt:lpstr>
      <vt:lpstr>PowerPoint Presentation</vt:lpstr>
      <vt:lpstr>Model Training:</vt:lpstr>
      <vt:lpstr>PowerPoint Presentation</vt:lpstr>
      <vt:lpstr>Image Prediction:</vt:lpstr>
      <vt:lpstr>CONCLUSION</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 Attendance</dc:title>
  <dc:creator>HP ELITEBOOK</dc:creator>
  <cp:lastModifiedBy>Admin</cp:lastModifiedBy>
  <cp:revision>64</cp:revision>
  <dcterms:created xsi:type="dcterms:W3CDTF">2022-05-04T17:24:08Z</dcterms:created>
  <dcterms:modified xsi:type="dcterms:W3CDTF">2024-08-03T09:42:55Z</dcterms:modified>
</cp:coreProperties>
</file>