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23"/>
  </p:notesMasterIdLst>
  <p:sldIdLst>
    <p:sldId id="256" r:id="rId2"/>
    <p:sldId id="268" r:id="rId3"/>
    <p:sldId id="257" r:id="rId4"/>
    <p:sldId id="269" r:id="rId5"/>
    <p:sldId id="258" r:id="rId6"/>
    <p:sldId id="270" r:id="rId7"/>
    <p:sldId id="259" r:id="rId8"/>
    <p:sldId id="271" r:id="rId9"/>
    <p:sldId id="260" r:id="rId10"/>
    <p:sldId id="272" r:id="rId11"/>
    <p:sldId id="261" r:id="rId12"/>
    <p:sldId id="273" r:id="rId13"/>
    <p:sldId id="262" r:id="rId14"/>
    <p:sldId id="274" r:id="rId15"/>
    <p:sldId id="263" r:id="rId16"/>
    <p:sldId id="275" r:id="rId17"/>
    <p:sldId id="267" r:id="rId18"/>
    <p:sldId id="276" r:id="rId19"/>
    <p:sldId id="265" r:id="rId20"/>
    <p:sldId id="277" r:id="rId21"/>
    <p:sldId id="266" r:id="rId22"/>
  </p:sldIdLst>
  <p:sldSz cx="18288000" cy="10287000"/>
  <p:notesSz cx="6858000" cy="9144000"/>
  <p:embeddedFontLst>
    <p:embeddedFont>
      <p:font typeface="Calibri" panose="020F0502020204030204" pitchFamily="34" charset="0"/>
      <p:regular r:id="rId24"/>
      <p:bold r:id="rId25"/>
      <p:italic r:id="rId26"/>
      <p:boldItalic r:id="rId27"/>
    </p:embeddedFont>
    <p:embeddedFont>
      <p:font typeface="Century Gothic" panose="020B0502020202020204" pitchFamily="34" charset="0"/>
      <p:regular r:id="rId28"/>
      <p:bold r:id="rId29"/>
      <p:italic r:id="rId30"/>
      <p:boldItalic r:id="rId31"/>
    </p:embeddedFont>
    <p:embeddedFont>
      <p:font typeface="Gadugi" panose="020B0502040204020203" pitchFamily="34" charset="0"/>
      <p:regular r:id="rId32"/>
      <p:bold r:id="rId33"/>
    </p:embeddedFont>
    <p:embeddedFont>
      <p:font typeface="Wingdings 3" panose="05040102010807070707" pitchFamily="18" charset="2"/>
      <p:regular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5783" autoAdjust="0"/>
  </p:normalViewPr>
  <p:slideViewPr>
    <p:cSldViewPr>
      <p:cViewPr varScale="1">
        <p:scale>
          <a:sx n="49" d="100"/>
          <a:sy n="49" d="100"/>
        </p:scale>
        <p:origin x="104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09.12.2023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[NAME]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19</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15</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17</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12/9/2023</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25.png"/><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27.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1.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1.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21.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31.jpeg"/><Relationship Id="rId4" Type="http://schemas.openxmlformats.org/officeDocument/2006/relationships/image" Target="../media/image2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2.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1.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 Id="rId9" Type="http://schemas.openxmlformats.org/officeDocument/2006/relationships/image" Target="../media/image1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AutoShape 2"/>
          <p:cNvSpPr/>
          <p:nvPr/>
        </p:nvSpPr>
        <p:spPr>
          <a:xfrm flipH="1">
            <a:off x="18288000" y="-94593"/>
            <a:ext cx="45719" cy="10287000"/>
          </a:xfrm>
          <a:prstGeom prst="rect">
            <a:avLst/>
          </a:prstGeom>
          <a:solidFill>
            <a:srgbClr val="FFFFFF"/>
          </a:solidFill>
        </p:spPr>
      </p:sp>
      <p:grpSp>
        <p:nvGrpSpPr>
          <p:cNvPr id="20" name="Group 20"/>
          <p:cNvGrpSpPr/>
          <p:nvPr/>
        </p:nvGrpSpPr>
        <p:grpSpPr>
          <a:xfrm>
            <a:off x="1104900" y="1013472"/>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
        <p:nvSpPr>
          <p:cNvPr id="26" name="TextBox 25">
            <a:extLst>
              <a:ext uri="{FF2B5EF4-FFF2-40B4-BE49-F238E27FC236}">
                <a16:creationId xmlns:a16="http://schemas.microsoft.com/office/drawing/2014/main" id="{3B70667A-91AE-4872-B734-4C6C3AEE26E5}"/>
              </a:ext>
            </a:extLst>
          </p:cNvPr>
          <p:cNvSpPr txBox="1"/>
          <p:nvPr/>
        </p:nvSpPr>
        <p:spPr>
          <a:xfrm>
            <a:off x="3517023" y="-131500"/>
            <a:ext cx="3926518" cy="1131848"/>
          </a:xfrm>
          <a:prstGeom prst="rect">
            <a:avLst/>
          </a:prstGeom>
          <a:noFill/>
        </p:spPr>
        <p:txBody>
          <a:bodyPr wrap="square">
            <a:spAutoFit/>
          </a:bodyPr>
          <a:lstStyle/>
          <a:p>
            <a:pPr marL="0" marR="0" lvl="0" indent="0" algn="l" defTabSz="457200" rtl="0" eaLnBrk="1" fontAlgn="auto" latinLnBrk="0" hangingPunct="1">
              <a:lnSpc>
                <a:spcPts val="9600"/>
              </a:lnSpc>
              <a:spcBef>
                <a:spcPts val="0"/>
              </a:spcBef>
              <a:spcAft>
                <a:spcPts val="0"/>
              </a:spcAft>
              <a:buClrTx/>
              <a:buSzTx/>
              <a:buFontTx/>
              <a:buNone/>
              <a:tabLst/>
              <a:defRPr/>
            </a:pPr>
            <a:r>
              <a:rPr lang="en-US" sz="4000" spc="-80" dirty="0">
                <a:solidFill>
                  <a:srgbClr val="92D050"/>
                </a:solidFill>
                <a:latin typeface="Gadugi" panose="020B0502040204020203" pitchFamily="34" charset="0"/>
                <a:ea typeface="Gadugi" panose="020B0502040204020203" pitchFamily="34" charset="0"/>
              </a:rPr>
              <a:t>Virtual Internship</a:t>
            </a:r>
            <a:endParaRPr kumimoji="0" lang="en-US" sz="4000" b="0" i="0" u="none" strike="noStrike" kern="1200" cap="none" spc="-80" normalizeH="0" baseline="0" noProof="0" dirty="0">
              <a:ln>
                <a:noFill/>
              </a:ln>
              <a:solidFill>
                <a:srgbClr val="92D050"/>
              </a:solidFill>
              <a:effectLst/>
              <a:uLnTx/>
              <a:uFillTx/>
              <a:latin typeface="Gadugi" panose="020B0502040204020203" pitchFamily="34" charset="0"/>
              <a:ea typeface="Gadugi" panose="020B0502040204020203" pitchFamily="34" charset="0"/>
              <a:cs typeface="+mn-cs"/>
            </a:endParaRPr>
          </a:p>
        </p:txBody>
      </p:sp>
      <p:sp>
        <p:nvSpPr>
          <p:cNvPr id="27" name="AutoShape 2" descr="Accenture logo in transparent PNG and vectorized SVG formats">
            <a:extLst>
              <a:ext uri="{FF2B5EF4-FFF2-40B4-BE49-F238E27FC236}">
                <a16:creationId xmlns:a16="http://schemas.microsoft.com/office/drawing/2014/main" id="{7A467748-47F1-4BD8-8EB1-39265513B80B}"/>
              </a:ext>
            </a:extLst>
          </p:cNvPr>
          <p:cNvSpPr>
            <a:spLocks noChangeAspect="1" noChangeArrowheads="1"/>
          </p:cNvSpPr>
          <p:nvPr/>
        </p:nvSpPr>
        <p:spPr bwMode="auto">
          <a:xfrm>
            <a:off x="8991600" y="4991100"/>
            <a:ext cx="1981200" cy="1981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pic>
        <p:nvPicPr>
          <p:cNvPr id="29" name="Picture 4" descr="Accenture logo in transparent PNG and vectorized SVG formats">
            <a:extLst>
              <a:ext uri="{FF2B5EF4-FFF2-40B4-BE49-F238E27FC236}">
                <a16:creationId xmlns:a16="http://schemas.microsoft.com/office/drawing/2014/main" id="{7769580E-8A4C-46FB-A719-6ABFD01281E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0234" y="73476"/>
            <a:ext cx="3115723" cy="798105"/>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17">
            <a:extLst>
              <a:ext uri="{FF2B5EF4-FFF2-40B4-BE49-F238E27FC236}">
                <a16:creationId xmlns:a16="http://schemas.microsoft.com/office/drawing/2014/main" id="{4B3E9474-2BF1-4158-A0B3-B1F25C94D683}"/>
              </a:ext>
            </a:extLst>
          </p:cNvPr>
          <p:cNvGrpSpPr/>
          <p:nvPr/>
        </p:nvGrpSpPr>
        <p:grpSpPr>
          <a:xfrm>
            <a:off x="13339759" y="422600"/>
            <a:ext cx="2167096" cy="9474693"/>
            <a:chOff x="0" y="0"/>
            <a:chExt cx="3005065" cy="12632924"/>
          </a:xfrm>
          <a:solidFill>
            <a:schemeClr val="tx1"/>
          </a:solidFill>
        </p:grpSpPr>
        <p:pic>
          <p:nvPicPr>
            <p:cNvPr id="30" name="Picture 18">
              <a:extLst>
                <a:ext uri="{FF2B5EF4-FFF2-40B4-BE49-F238E27FC236}">
                  <a16:creationId xmlns:a16="http://schemas.microsoft.com/office/drawing/2014/main" id="{87B45ABE-B70F-43D8-BEB0-B5215D78E8D0}"/>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3005065" cy="2794710"/>
            </a:xfrm>
            <a:prstGeom prst="rect">
              <a:avLst/>
            </a:prstGeom>
          </p:spPr>
        </p:pic>
        <p:pic>
          <p:nvPicPr>
            <p:cNvPr id="31" name="Picture 19">
              <a:extLst>
                <a:ext uri="{FF2B5EF4-FFF2-40B4-BE49-F238E27FC236}">
                  <a16:creationId xmlns:a16="http://schemas.microsoft.com/office/drawing/2014/main" id="{F2DA4760-9027-40E1-913D-9EE6F8879DD3}"/>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3279405"/>
              <a:ext cx="3005065" cy="2794710"/>
            </a:xfrm>
            <a:prstGeom prst="rect">
              <a:avLst/>
            </a:prstGeom>
          </p:spPr>
        </p:pic>
        <p:pic>
          <p:nvPicPr>
            <p:cNvPr id="32" name="Picture 20">
              <a:extLst>
                <a:ext uri="{FF2B5EF4-FFF2-40B4-BE49-F238E27FC236}">
                  <a16:creationId xmlns:a16="http://schemas.microsoft.com/office/drawing/2014/main" id="{24FD8C0F-8287-4DD2-A1AB-B8BD69F44065}"/>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6558809"/>
              <a:ext cx="3005065" cy="2794710"/>
            </a:xfrm>
            <a:prstGeom prst="rect">
              <a:avLst/>
            </a:prstGeom>
          </p:spPr>
        </p:pic>
        <p:pic>
          <p:nvPicPr>
            <p:cNvPr id="33" name="Picture 21">
              <a:extLst>
                <a:ext uri="{FF2B5EF4-FFF2-40B4-BE49-F238E27FC236}">
                  <a16:creationId xmlns:a16="http://schemas.microsoft.com/office/drawing/2014/main" id="{DD50BE53-6D7E-4259-ACB5-09DAC7E71F35}"/>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9838214"/>
              <a:ext cx="3005065" cy="2794710"/>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78D93F-E7F7-4691-B42A-D50167B1B033}"/>
              </a:ext>
            </a:extLst>
          </p:cNvPr>
          <p:cNvSpPr txBox="1"/>
          <p:nvPr/>
        </p:nvSpPr>
        <p:spPr>
          <a:xfrm>
            <a:off x="762000" y="952500"/>
            <a:ext cx="14859000" cy="6001643"/>
          </a:xfrm>
          <a:prstGeom prst="rect">
            <a:avLst/>
          </a:prstGeom>
          <a:noFill/>
        </p:spPr>
        <p:txBody>
          <a:bodyPr wrap="square" rtlCol="0">
            <a:spAutoFit/>
          </a:bodyPr>
          <a:lstStyle/>
          <a:p>
            <a:pPr marL="457200" indent="-457200">
              <a:buFont typeface="Arial" panose="020B0604020202020204" pitchFamily="34" charset="0"/>
              <a:buChar char="•"/>
            </a:pPr>
            <a:r>
              <a:rPr lang="en-GB" sz="3200"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Marcus </a:t>
            </a:r>
            <a:r>
              <a:rPr lang="en-GB" sz="3200" dirty="0" err="1"/>
              <a:t>Rompton</a:t>
            </a:r>
            <a:r>
              <a:rPr lang="en-GB" sz="3200" dirty="0"/>
              <a:t>, a senior principal has worked with the worlds biggest clients on solving their data problems and was heavily involved in the data engineering side of this project.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And finally myself, </a:t>
            </a:r>
            <a:r>
              <a:rPr lang="en-GB" sz="3200" dirty="0">
                <a:solidFill>
                  <a:srgbClr val="FFC000"/>
                </a:solidFill>
              </a:rPr>
              <a:t>Vishal Kumar </a:t>
            </a:r>
            <a:r>
              <a:rPr lang="en-GB" sz="3200" dirty="0"/>
              <a:t>, who was solely responsible for taking leadership guidance and delivering high quality insights from the raw datasets and turning these into business decisions. </a:t>
            </a:r>
          </a:p>
        </p:txBody>
      </p:sp>
    </p:spTree>
    <p:extLst>
      <p:ext uri="{BB962C8B-B14F-4D97-AF65-F5344CB8AC3E}">
        <p14:creationId xmlns:p14="http://schemas.microsoft.com/office/powerpoint/2010/main" val="3752731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AD9692-0F6F-4553-A21C-D006048235A6}"/>
              </a:ext>
            </a:extLst>
          </p:cNvPr>
          <p:cNvSpPr txBox="1"/>
          <p:nvPr/>
        </p:nvSpPr>
        <p:spPr>
          <a:xfrm>
            <a:off x="914400" y="647700"/>
            <a:ext cx="14935200" cy="9140964"/>
          </a:xfrm>
          <a:prstGeom prst="rect">
            <a:avLst/>
          </a:prstGeom>
          <a:noFill/>
        </p:spPr>
        <p:txBody>
          <a:bodyPr wrap="square" rtlCol="0">
            <a:spAutoFit/>
          </a:bodyPr>
          <a:lstStyle/>
          <a:p>
            <a:r>
              <a:rPr lang="en-GB" sz="2800" dirty="0"/>
              <a:t>So, how did we tackle this problem? </a:t>
            </a:r>
          </a:p>
          <a:p>
            <a:endParaRPr lang="en-GB" sz="2800" dirty="0"/>
          </a:p>
          <a:p>
            <a:r>
              <a:rPr lang="en-GB" sz="2800" dirty="0">
                <a:solidFill>
                  <a:srgbClr val="FFC000"/>
                </a:solidFill>
              </a:rPr>
              <a:t>Well we approached it in 5 steps: </a:t>
            </a:r>
          </a:p>
          <a:p>
            <a:endParaRPr lang="en-GB" sz="2800" dirty="0">
              <a:solidFill>
                <a:srgbClr val="FFC000"/>
              </a:solidFill>
            </a:endParaRPr>
          </a:p>
          <a:p>
            <a:pPr marL="514350" indent="-514350">
              <a:buAutoNum type="arabicPeriod"/>
            </a:pPr>
            <a:r>
              <a:rPr lang="en-GB" sz="2800" dirty="0"/>
              <a:t>Data understanding - the key to success on any data project is to understand the data in detail. So we took the time to understand the data model and domain of your business. </a:t>
            </a:r>
          </a:p>
          <a:p>
            <a:endParaRPr lang="en-GB" sz="2800" dirty="0"/>
          </a:p>
          <a:p>
            <a:r>
              <a:rPr lang="en-GB" sz="2800" dirty="0"/>
              <a:t>2. Data cleaning - after understanding your business, we then cleaned the available</a:t>
            </a:r>
          </a:p>
          <a:p>
            <a:r>
              <a:rPr lang="en-GB" sz="2800" dirty="0"/>
              <a:t>    datasets and thought about what an ideal dataset should look like for this problem. </a:t>
            </a:r>
          </a:p>
          <a:p>
            <a:endParaRPr lang="en-GB" sz="2800" dirty="0"/>
          </a:p>
          <a:p>
            <a:r>
              <a:rPr lang="en-GB" sz="2800" dirty="0"/>
              <a:t>3. Data modelling - After ensuring the data was clean for analysis, we needed to    process and     model this data into a dataset that can precisely answer the business questions and produce the results needed. </a:t>
            </a:r>
          </a:p>
          <a:p>
            <a:endParaRPr lang="en-GB" sz="2800" dirty="0"/>
          </a:p>
          <a:p>
            <a:r>
              <a:rPr lang="en-GB" sz="2800" dirty="0"/>
              <a:t>4. Data analysis - With our new dataset, we used our analytical expertise to uncover insights from this dataset and to produce visualizations to describe the insights. </a:t>
            </a:r>
          </a:p>
          <a:p>
            <a:endParaRPr lang="en-GB" sz="2800" dirty="0"/>
          </a:p>
          <a:p>
            <a:r>
              <a:rPr lang="en-GB" sz="2800" dirty="0"/>
              <a:t>5. And finally we used these insights to unlock business decisions and to make recommendations on next steps. </a:t>
            </a:r>
          </a:p>
        </p:txBody>
      </p:sp>
    </p:spTree>
    <p:extLst>
      <p:ext uri="{BB962C8B-B14F-4D97-AF65-F5344CB8AC3E}">
        <p14:creationId xmlns:p14="http://schemas.microsoft.com/office/powerpoint/2010/main" val="2455271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838B94-A886-4C89-8B48-30BC96112CF3}"/>
              </a:ext>
            </a:extLst>
          </p:cNvPr>
          <p:cNvSpPr txBox="1"/>
          <p:nvPr/>
        </p:nvSpPr>
        <p:spPr>
          <a:xfrm>
            <a:off x="685800" y="723900"/>
            <a:ext cx="14935200" cy="6494085"/>
          </a:xfrm>
          <a:prstGeom prst="rect">
            <a:avLst/>
          </a:prstGeom>
          <a:noFill/>
        </p:spPr>
        <p:txBody>
          <a:bodyPr wrap="square" rtlCol="0">
            <a:spAutoFit/>
          </a:bodyPr>
          <a:lstStyle/>
          <a:p>
            <a:pPr marL="457200" indent="-457200">
              <a:buFont typeface="Arial" panose="020B0604020202020204" pitchFamily="34" charset="0"/>
              <a:buChar char="•"/>
            </a:pPr>
            <a:r>
              <a:rPr lang="en-GB" sz="3200" dirty="0"/>
              <a:t>From your data we found that you had a total of 16 unique categories of posts across your sample dataset. This includes things such as Food, Science and Animals.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As well as this, there were 1897 reactions from just the animal category alone! People obviously really like animals!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And also the most common month for users to post within was January. This aligns with seasonal trends of social media users that feel the need to reconnect with people after calendar events such as Christmas.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But now, onto the main question... which is... what were the top 5 most popular categories of posts? </a:t>
            </a:r>
          </a:p>
        </p:txBody>
      </p:sp>
    </p:spTree>
    <p:extLst>
      <p:ext uri="{BB962C8B-B14F-4D97-AF65-F5344CB8AC3E}">
        <p14:creationId xmlns:p14="http://schemas.microsoft.com/office/powerpoint/2010/main" val="4187266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347189-FA75-4D8E-859A-73E377B5B626}"/>
              </a:ext>
            </a:extLst>
          </p:cNvPr>
          <p:cNvSpPr txBox="1"/>
          <p:nvPr/>
        </p:nvSpPr>
        <p:spPr>
          <a:xfrm>
            <a:off x="762000" y="952500"/>
            <a:ext cx="14782800" cy="6494085"/>
          </a:xfrm>
          <a:prstGeom prst="rect">
            <a:avLst/>
          </a:prstGeom>
          <a:noFill/>
        </p:spPr>
        <p:txBody>
          <a:bodyPr wrap="square" rtlCol="0">
            <a:spAutoFit/>
          </a:bodyPr>
          <a:lstStyle/>
          <a:p>
            <a:pPr marL="457200" indent="-457200">
              <a:buFont typeface="Arial" panose="020B0604020202020204" pitchFamily="34" charset="0"/>
              <a:buChar char="•"/>
            </a:pPr>
            <a:r>
              <a:rPr lang="en-GB" sz="3200" dirty="0"/>
              <a:t>From our analysis, you can see that the top 5 most popular categories of posts were animals, science, healthy eating, technology and food in descending order.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Finally, its also interesting to see science and technology too. This may suggest that people enjoy consuming factual content and snippets of content that they can learn something from. </a:t>
            </a:r>
          </a:p>
        </p:txBody>
      </p:sp>
    </p:spTree>
    <p:extLst>
      <p:ext uri="{BB962C8B-B14F-4D97-AF65-F5344CB8AC3E}">
        <p14:creationId xmlns:p14="http://schemas.microsoft.com/office/powerpoint/2010/main" val="3699069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5E54D3-195A-46C1-A033-331764C17EDB}"/>
              </a:ext>
            </a:extLst>
          </p:cNvPr>
          <p:cNvSpPr txBox="1"/>
          <p:nvPr/>
        </p:nvSpPr>
        <p:spPr>
          <a:xfrm>
            <a:off x="685800" y="952500"/>
            <a:ext cx="14554200" cy="7294305"/>
          </a:xfrm>
          <a:prstGeom prst="rect">
            <a:avLst/>
          </a:prstGeom>
          <a:noFill/>
        </p:spPr>
        <p:txBody>
          <a:bodyPr wrap="square" rtlCol="0">
            <a:spAutoFit/>
          </a:bodyPr>
          <a:lstStyle/>
          <a:p>
            <a:pPr marL="571500" indent="-571500" algn="just">
              <a:buFont typeface="Arial" panose="020B0604020202020204" pitchFamily="34" charset="0"/>
              <a:buChar char="•"/>
            </a:pPr>
            <a:r>
              <a:rPr lang="en-GB" sz="3600"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 </a:t>
            </a:r>
          </a:p>
          <a:p>
            <a:pPr marL="571500" indent="-571500" algn="just">
              <a:buFont typeface="Arial" panose="020B0604020202020204" pitchFamily="34" charset="0"/>
              <a:buChar char="•"/>
            </a:pPr>
            <a:endParaRPr lang="en-GB" sz="3600" dirty="0"/>
          </a:p>
          <a:p>
            <a:pPr marL="571500" indent="-571500" algn="just">
              <a:buFont typeface="Arial" panose="020B0604020202020204" pitchFamily="34" charset="0"/>
              <a:buChar char="•"/>
            </a:pPr>
            <a:r>
              <a:rPr lang="en-GB" sz="3600"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 </a:t>
            </a:r>
          </a:p>
        </p:txBody>
      </p:sp>
    </p:spTree>
    <p:extLst>
      <p:ext uri="{BB962C8B-B14F-4D97-AF65-F5344CB8AC3E}">
        <p14:creationId xmlns:p14="http://schemas.microsoft.com/office/powerpoint/2010/main" val="1715003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6265B3-002D-48FD-8BA5-B5530F1EE464}"/>
              </a:ext>
            </a:extLst>
          </p:cNvPr>
          <p:cNvSpPr txBox="1"/>
          <p:nvPr/>
        </p:nvSpPr>
        <p:spPr>
          <a:xfrm>
            <a:off x="1143000" y="1028700"/>
            <a:ext cx="14249399" cy="2585323"/>
          </a:xfrm>
          <a:prstGeom prst="rect">
            <a:avLst/>
          </a:prstGeom>
          <a:noFill/>
        </p:spPr>
        <p:txBody>
          <a:bodyPr wrap="square" rtlCol="0">
            <a:spAutoFit/>
          </a:bodyPr>
          <a:lstStyle/>
          <a:p>
            <a:r>
              <a:rPr lang="en-GB" sz="5400" dirty="0"/>
              <a:t>Hello and welcome, my name is ‘</a:t>
            </a:r>
            <a:r>
              <a:rPr lang="en-GB" sz="5400" dirty="0">
                <a:solidFill>
                  <a:srgbClr val="FFFF00"/>
                </a:solidFill>
              </a:rPr>
              <a:t>Vishal Kumar</a:t>
            </a:r>
            <a:r>
              <a:rPr lang="en-GB" sz="5400" dirty="0"/>
              <a:t>’ and today I will be presenting to you the results of the Data Analytics task. </a:t>
            </a:r>
          </a:p>
        </p:txBody>
      </p:sp>
    </p:spTree>
    <p:extLst>
      <p:ext uri="{BB962C8B-B14F-4D97-AF65-F5344CB8AC3E}">
        <p14:creationId xmlns:p14="http://schemas.microsoft.com/office/powerpoint/2010/main" val="2071072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1D2D45-6ED3-4B77-946E-F93163253A6F}"/>
              </a:ext>
            </a:extLst>
          </p:cNvPr>
          <p:cNvSpPr txBox="1"/>
          <p:nvPr/>
        </p:nvSpPr>
        <p:spPr>
          <a:xfrm>
            <a:off x="838200" y="711517"/>
            <a:ext cx="14782800" cy="8863965"/>
          </a:xfrm>
          <a:prstGeom prst="rect">
            <a:avLst/>
          </a:prstGeom>
          <a:noFill/>
        </p:spPr>
        <p:txBody>
          <a:bodyPr wrap="square" rtlCol="0">
            <a:spAutoFit/>
          </a:bodyPr>
          <a:lstStyle/>
          <a:p>
            <a:r>
              <a:rPr lang="en-GB" sz="3000" dirty="0"/>
              <a:t>So to summarize: </a:t>
            </a:r>
          </a:p>
          <a:p>
            <a:endParaRPr lang="en-GB" sz="3000" dirty="0"/>
          </a:p>
          <a:p>
            <a:pPr marL="457200" indent="-457200">
              <a:buFont typeface="Arial" panose="020B0604020202020204" pitchFamily="34" charset="0"/>
              <a:buChar char="•"/>
            </a:pPr>
            <a:r>
              <a:rPr lang="en-GB" sz="3000" dirty="0"/>
              <a:t>We tackled this task and found the top 5 most popular categories as asked, but we also went one step further. </a:t>
            </a:r>
          </a:p>
          <a:p>
            <a:pPr marL="457200" indent="-457200">
              <a:buFont typeface="Arial" panose="020B0604020202020204" pitchFamily="34" charset="0"/>
              <a:buChar char="•"/>
            </a:pPr>
            <a:endParaRPr lang="en-GB" sz="3000" dirty="0"/>
          </a:p>
          <a:p>
            <a:pPr marL="457200" indent="-457200">
              <a:buFont typeface="Arial" panose="020B0604020202020204" pitchFamily="34" charset="0"/>
              <a:buChar char="•"/>
            </a:pPr>
            <a:r>
              <a:rPr lang="en-GB" sz="3000" dirty="0"/>
              <a:t>We found that animals and science are the two most popular categories, suggesting that users like "real-life" and "factual" content </a:t>
            </a:r>
          </a:p>
          <a:p>
            <a:pPr marL="457200" indent="-457200">
              <a:buFont typeface="Arial" panose="020B0604020202020204" pitchFamily="34" charset="0"/>
              <a:buChar char="•"/>
            </a:pPr>
            <a:endParaRPr lang="en-GB" sz="3000" dirty="0"/>
          </a:p>
          <a:p>
            <a:pPr marL="457200" indent="-457200">
              <a:buFont typeface="Arial" panose="020B0604020202020204" pitchFamily="34" charset="0"/>
              <a:buChar char="•"/>
            </a:pPr>
            <a:r>
              <a:rPr lang="en-GB" sz="3000" dirty="0"/>
              <a:t>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 </a:t>
            </a:r>
          </a:p>
          <a:p>
            <a:pPr marL="457200" indent="-457200">
              <a:buFont typeface="Arial" panose="020B0604020202020204" pitchFamily="34" charset="0"/>
              <a:buChar char="•"/>
            </a:pPr>
            <a:endParaRPr lang="en-GB" sz="3000" dirty="0"/>
          </a:p>
          <a:p>
            <a:pPr marL="457200" indent="-457200">
              <a:buFont typeface="Arial" panose="020B0604020202020204" pitchFamily="34" charset="0"/>
              <a:buChar char="•"/>
            </a:pPr>
            <a:r>
              <a:rPr lang="en-GB" sz="3000" dirty="0"/>
              <a:t>As much as this analysis was insightful, we are ready to take it to the next stage and we have the expertise within Accenture to help you realize these kinds of insights in production across your organization and in real-time. We would love to help you with this. </a:t>
            </a:r>
          </a:p>
        </p:txBody>
      </p:sp>
    </p:spTree>
    <p:extLst>
      <p:ext uri="{BB962C8B-B14F-4D97-AF65-F5344CB8AC3E}">
        <p14:creationId xmlns:p14="http://schemas.microsoft.com/office/powerpoint/2010/main" val="1281296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152400" y="406153"/>
            <a:ext cx="2253799" cy="9474693"/>
            <a:chOff x="0" y="0"/>
            <a:chExt cx="3005065" cy="12632924"/>
          </a:xfrm>
          <a:solidFill>
            <a:schemeClr val="tx1"/>
          </a:solidFill>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06B905-A145-4AA1-A35D-BDFCD61EC6A2}"/>
              </a:ext>
            </a:extLst>
          </p:cNvPr>
          <p:cNvSpPr txBox="1"/>
          <p:nvPr/>
        </p:nvSpPr>
        <p:spPr>
          <a:xfrm>
            <a:off x="381000" y="419130"/>
            <a:ext cx="15392400" cy="9448740"/>
          </a:xfrm>
          <a:prstGeom prst="rect">
            <a:avLst/>
          </a:prstGeom>
          <a:noFill/>
        </p:spPr>
        <p:txBody>
          <a:bodyPr wrap="square" rtlCol="0">
            <a:spAutoFit/>
          </a:bodyPr>
          <a:lstStyle/>
          <a:p>
            <a:r>
              <a:rPr lang="en-GB" sz="3600" u="sng" dirty="0">
                <a:solidFill>
                  <a:srgbClr val="FFC000"/>
                </a:solidFill>
              </a:rPr>
              <a:t>Today's agenda will be as follows:- </a:t>
            </a:r>
          </a:p>
          <a:p>
            <a:pPr algn="just"/>
            <a:endParaRPr lang="en-GB" sz="3200" dirty="0">
              <a:solidFill>
                <a:srgbClr val="FFC000"/>
              </a:solidFill>
            </a:endParaRPr>
          </a:p>
          <a:p>
            <a:pPr marL="514350" indent="-514350" algn="just">
              <a:buAutoNum type="arabicPeriod"/>
            </a:pPr>
            <a:r>
              <a:rPr lang="en-GB" sz="3200" dirty="0"/>
              <a:t>We will recap the overall project to give a high level understanding of the business problem we're tackling and the specific requirements.</a:t>
            </a:r>
          </a:p>
          <a:p>
            <a:pPr algn="just"/>
            <a:endParaRPr lang="en-GB" sz="3200" dirty="0"/>
          </a:p>
          <a:p>
            <a:r>
              <a:rPr lang="en-GB" sz="3200" dirty="0"/>
              <a:t>2. We will dive into the specific problem that we, the </a:t>
            </a:r>
            <a:r>
              <a:rPr lang="en-GB" sz="3200" dirty="0">
                <a:solidFill>
                  <a:srgbClr val="FFC000"/>
                </a:solidFill>
              </a:rPr>
              <a:t>Data Analytics                team</a:t>
            </a:r>
            <a:r>
              <a:rPr lang="en-GB" sz="3200" dirty="0"/>
              <a:t>, have been focusing on and will give some background as to why this is such a big problem. </a:t>
            </a:r>
          </a:p>
          <a:p>
            <a:pPr algn="just"/>
            <a:endParaRPr lang="en-GB" sz="3200" dirty="0"/>
          </a:p>
          <a:p>
            <a:pPr algn="just"/>
            <a:r>
              <a:rPr lang="en-GB" sz="3200" dirty="0"/>
              <a:t>3. After introducing the problem, I will go over the team responsible from our side in tackling this task. </a:t>
            </a:r>
          </a:p>
          <a:p>
            <a:pPr algn="just"/>
            <a:endParaRPr lang="en-GB" sz="3200" dirty="0"/>
          </a:p>
          <a:p>
            <a:pPr algn="just"/>
            <a:r>
              <a:rPr lang="en-GB" sz="3200" dirty="0"/>
              <a:t>4. I will then go over the high-level process that we followed to complete this task, so that you have complete clarity in how we tackle these kinds of tasks. </a:t>
            </a:r>
          </a:p>
          <a:p>
            <a:pPr algn="just"/>
            <a:endParaRPr lang="en-GB" sz="3200" dirty="0"/>
          </a:p>
          <a:p>
            <a:pPr algn="just"/>
            <a:r>
              <a:rPr lang="en-GB" sz="3200" dirty="0"/>
              <a:t>5. Finally, I will go over the all important results and I will present them as a series of insights and </a:t>
            </a:r>
            <a:r>
              <a:rPr lang="en-GB" sz="3200" dirty="0" err="1"/>
              <a:t>visualizatio's</a:t>
            </a:r>
            <a:r>
              <a:rPr lang="en-GB" sz="3200" dirty="0"/>
              <a:t> from our analysis. </a:t>
            </a:r>
          </a:p>
          <a:p>
            <a:pPr algn="just"/>
            <a:endParaRPr lang="en-GB" sz="3200" dirty="0"/>
          </a:p>
          <a:p>
            <a:pPr algn="just"/>
            <a:r>
              <a:rPr lang="en-GB" sz="3200" dirty="0"/>
              <a:t>To wrap up, I will summarize and open for any questions.</a:t>
            </a:r>
          </a:p>
        </p:txBody>
      </p:sp>
    </p:spTree>
    <p:extLst>
      <p:ext uri="{BB962C8B-B14F-4D97-AF65-F5344CB8AC3E}">
        <p14:creationId xmlns:p14="http://schemas.microsoft.com/office/powerpoint/2010/main" val="3206565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B37D26-1F26-4E79-9FFE-3B2DAAD7B815}"/>
              </a:ext>
            </a:extLst>
          </p:cNvPr>
          <p:cNvSpPr txBox="1"/>
          <p:nvPr/>
        </p:nvSpPr>
        <p:spPr>
          <a:xfrm>
            <a:off x="609600" y="419100"/>
            <a:ext cx="15163800" cy="8956298"/>
          </a:xfrm>
          <a:prstGeom prst="rect">
            <a:avLst/>
          </a:prstGeom>
          <a:noFill/>
        </p:spPr>
        <p:txBody>
          <a:bodyPr wrap="square" rtlCol="0">
            <a:spAutoFit/>
          </a:bodyPr>
          <a:lstStyle/>
          <a:p>
            <a:r>
              <a:rPr lang="en-GB" sz="3600" dirty="0">
                <a:solidFill>
                  <a:srgbClr val="FFC000"/>
                </a:solidFill>
              </a:rPr>
              <a:t>To kick things off let me recap this engagement.</a:t>
            </a:r>
            <a:r>
              <a:rPr lang="en-GB" sz="3600" dirty="0"/>
              <a:t> </a:t>
            </a:r>
          </a:p>
          <a:p>
            <a:endParaRPr lang="en-GB" sz="3600" dirty="0"/>
          </a:p>
          <a:p>
            <a:pPr marL="571500" indent="-571500">
              <a:buFont typeface="Wingdings" panose="05000000000000000000" pitchFamily="2" charset="2"/>
              <a:buChar char="§"/>
            </a:pPr>
            <a:r>
              <a:rPr lang="en-GB" sz="3600" dirty="0"/>
              <a:t>We, </a:t>
            </a:r>
            <a:r>
              <a:rPr lang="en-GB" sz="3600" dirty="0">
                <a:solidFill>
                  <a:srgbClr val="FFC000"/>
                </a:solidFill>
              </a:rPr>
              <a:t>Accenture</a:t>
            </a:r>
            <a:r>
              <a:rPr lang="en-GB" sz="3600" dirty="0"/>
              <a:t> have embarked on a </a:t>
            </a:r>
            <a:r>
              <a:rPr lang="en-GB" sz="3600" dirty="0">
                <a:solidFill>
                  <a:srgbClr val="FFC000"/>
                </a:solidFill>
              </a:rPr>
              <a:t>3 month pilot with Social Buzz to focus on 3 main tasks</a:t>
            </a:r>
            <a:r>
              <a:rPr lang="en-GB" sz="3600" dirty="0"/>
              <a:t>, aligned with some of the biggest challenges that you're currently facing.</a:t>
            </a:r>
          </a:p>
          <a:p>
            <a:endParaRPr lang="en-GB" sz="3600" dirty="0"/>
          </a:p>
          <a:p>
            <a:pPr marL="571500" indent="-571500">
              <a:buFont typeface="Wingdings" panose="05000000000000000000" pitchFamily="2" charset="2"/>
              <a:buChar char="§"/>
            </a:pPr>
            <a:r>
              <a:rPr lang="en-GB" sz="3600" dirty="0"/>
              <a:t>Social Buzz has reached huge scale in recent years to become recognized as a global unicorn company. We are here to help you manage this scale and to guide you in the right direction. </a:t>
            </a:r>
          </a:p>
          <a:p>
            <a:endParaRPr lang="en-GB" sz="3600" dirty="0"/>
          </a:p>
          <a:p>
            <a:pPr marL="571500" indent="-571500">
              <a:buFont typeface="Wingdings" panose="05000000000000000000" pitchFamily="2" charset="2"/>
              <a:buChar char="§"/>
            </a:pPr>
            <a:r>
              <a:rPr lang="en-GB" sz="3600"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p:txBody>
      </p:sp>
    </p:spTree>
    <p:extLst>
      <p:ext uri="{BB962C8B-B14F-4D97-AF65-F5344CB8AC3E}">
        <p14:creationId xmlns:p14="http://schemas.microsoft.com/office/powerpoint/2010/main" val="123835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20D7C4-FEAB-4557-AF7B-4200DA8FC63B}"/>
              </a:ext>
            </a:extLst>
          </p:cNvPr>
          <p:cNvSpPr txBox="1"/>
          <p:nvPr/>
        </p:nvSpPr>
        <p:spPr>
          <a:xfrm>
            <a:off x="609600" y="696128"/>
            <a:ext cx="14935200" cy="8894743"/>
          </a:xfrm>
          <a:prstGeom prst="rect">
            <a:avLst/>
          </a:prstGeom>
          <a:noFill/>
        </p:spPr>
        <p:txBody>
          <a:bodyPr wrap="square" rtlCol="0">
            <a:spAutoFit/>
          </a:bodyPr>
          <a:lstStyle/>
          <a:p>
            <a:pPr marL="457200" indent="-457200" algn="just">
              <a:buFont typeface="Arial" panose="020B0604020202020204" pitchFamily="34" charset="0"/>
              <a:buChar char="•"/>
            </a:pPr>
            <a:r>
              <a:rPr lang="en-GB" sz="2600" dirty="0"/>
              <a:t>Focusing on the last point that I mentioned there, this is what the Data Analytics team has been specifically focused on. </a:t>
            </a:r>
          </a:p>
          <a:p>
            <a:pPr marL="457200" indent="-457200" algn="just">
              <a:buFont typeface="Arial" panose="020B0604020202020204" pitchFamily="34" charset="0"/>
              <a:buChar char="•"/>
            </a:pPr>
            <a:endParaRPr lang="en-GB" sz="2600" dirty="0"/>
          </a:p>
          <a:p>
            <a:pPr marL="457200" indent="-457200" algn="just">
              <a:buFont typeface="Arial" panose="020B0604020202020204" pitchFamily="34" charset="0"/>
              <a:buChar char="•"/>
            </a:pPr>
            <a:r>
              <a:rPr lang="en-GB" sz="2600" dirty="0"/>
              <a:t>Clearly with such grand scale, this comes with a lot of data and with such vast amounts of data comes challenges. </a:t>
            </a:r>
          </a:p>
          <a:p>
            <a:pPr marL="457200" indent="-457200" algn="just">
              <a:buFont typeface="Arial" panose="020B0604020202020204" pitchFamily="34" charset="0"/>
              <a:buChar char="•"/>
            </a:pPr>
            <a:endParaRPr lang="en-GB" sz="2600" dirty="0"/>
          </a:p>
          <a:p>
            <a:pPr marL="457200" indent="-457200" algn="just">
              <a:buFont typeface="Arial" panose="020B0604020202020204" pitchFamily="34" charset="0"/>
              <a:buChar char="•"/>
            </a:pPr>
            <a:r>
              <a:rPr lang="en-GB" sz="2600" dirty="0"/>
              <a:t>To give a background on how much data you've been creating: - You told us that your platform receives over 100000 posts per day which amounts to 36 500 000 posts every year, of which, this is all unstructured data making it very hard to make sense of. </a:t>
            </a:r>
          </a:p>
          <a:p>
            <a:pPr marL="457200" indent="-457200" algn="just">
              <a:buFont typeface="Arial" panose="020B0604020202020204" pitchFamily="34" charset="0"/>
              <a:buChar char="•"/>
            </a:pPr>
            <a:endParaRPr lang="en-GB" sz="2600" dirty="0"/>
          </a:p>
          <a:p>
            <a:pPr marL="457200" indent="-457200" algn="just">
              <a:buFont typeface="Arial" panose="020B0604020202020204" pitchFamily="34" charset="0"/>
              <a:buChar char="•"/>
            </a:pPr>
            <a:r>
              <a:rPr lang="en-GB" sz="2600" dirty="0"/>
              <a:t>In this day and age, content is king. Just look at some of the biggest platforms in the world, for example YouTube, Facebook and Netflix... they are all content businesses... </a:t>
            </a:r>
          </a:p>
          <a:p>
            <a:pPr marL="457200" indent="-457200" algn="just">
              <a:buFont typeface="Arial" panose="020B0604020202020204" pitchFamily="34" charset="0"/>
              <a:buChar char="•"/>
            </a:pPr>
            <a:endParaRPr lang="en-GB" sz="2600" dirty="0"/>
          </a:p>
          <a:p>
            <a:pPr marL="457200" indent="-457200" algn="just">
              <a:buFont typeface="Arial" panose="020B0604020202020204" pitchFamily="34" charset="0"/>
              <a:buChar char="•"/>
            </a:pPr>
            <a:r>
              <a:rPr lang="en-GB" sz="2600" dirty="0"/>
              <a:t>But how to capitalize on it when there is so much? </a:t>
            </a:r>
          </a:p>
          <a:p>
            <a:pPr marL="457200" indent="-457200" algn="just">
              <a:buFont typeface="Arial" panose="020B0604020202020204" pitchFamily="34" charset="0"/>
              <a:buChar char="•"/>
            </a:pPr>
            <a:endParaRPr lang="en-GB" sz="2600" dirty="0"/>
          </a:p>
          <a:p>
            <a:pPr marL="457200" indent="-457200" algn="just">
              <a:buFont typeface="Arial" panose="020B0604020202020204" pitchFamily="34" charset="0"/>
              <a:buChar char="•"/>
            </a:pPr>
            <a:r>
              <a:rPr lang="en-GB" sz="2600" dirty="0"/>
              <a:t>It's not just all about harvesting as much content as possible... The real value is in understanding and crunching this content to gain a deeper understanding of your audience and to therefore provide a more personalized and enjoyable experience. </a:t>
            </a:r>
          </a:p>
          <a:p>
            <a:pPr marL="457200" indent="-457200" algn="just">
              <a:buFont typeface="Arial" panose="020B0604020202020204" pitchFamily="34" charset="0"/>
              <a:buChar char="•"/>
            </a:pPr>
            <a:endParaRPr lang="en-GB" sz="2600" dirty="0"/>
          </a:p>
          <a:p>
            <a:pPr marL="457200" indent="-457200" algn="just">
              <a:buFont typeface="Arial" panose="020B0604020202020204" pitchFamily="34" charset="0"/>
              <a:buChar char="•"/>
            </a:pPr>
            <a:r>
              <a:rPr lang="en-GB" sz="2600" dirty="0"/>
              <a:t>And this is where out data analytics expertise comes in, with the insights that we've uncovered from this task, we can show you exactly how to take analytics to production at scale. </a:t>
            </a:r>
          </a:p>
        </p:txBody>
      </p:sp>
    </p:spTree>
    <p:extLst>
      <p:ext uri="{BB962C8B-B14F-4D97-AF65-F5344CB8AC3E}">
        <p14:creationId xmlns:p14="http://schemas.microsoft.com/office/powerpoint/2010/main" val="1726077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MY SELF</a:t>
              </a:r>
            </a:p>
          </p:txBody>
        </p:sp>
      </p:grpSp>
      <p:pic>
        <p:nvPicPr>
          <p:cNvPr id="1028" name="Picture 4" descr="Avatar Male Boy - Free vector graphic on Pixaba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638499C8-E7E0-4C89-8A2D-48DB39BCFA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41465" y="6994516"/>
            <a:ext cx="2253799" cy="242244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129</TotalTime>
  <Words>3103</Words>
  <Application>Microsoft Office PowerPoint</Application>
  <PresentationFormat>Custom</PresentationFormat>
  <Paragraphs>227</Paragraphs>
  <Slides>21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Gadugi</vt:lpstr>
      <vt:lpstr>Wingdings 3</vt:lpstr>
      <vt:lpstr>Calibri</vt:lpstr>
      <vt:lpstr>Wingdings</vt:lpstr>
      <vt:lpstr>Arial</vt:lpstr>
      <vt:lpstr>Century Gothic</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vishal kumar</cp:lastModifiedBy>
  <cp:revision>25</cp:revision>
  <dcterms:created xsi:type="dcterms:W3CDTF">2006-08-16T00:00:00Z</dcterms:created>
  <dcterms:modified xsi:type="dcterms:W3CDTF">2023-12-09T06:17:17Z</dcterms:modified>
  <dc:identifier>DAEhDyfaYKE</dc:identifier>
</cp:coreProperties>
</file>