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3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5959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0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145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89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04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5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37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2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0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6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3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54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2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EDB8-8500-432D-90F3-4D40ACD5839A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D25773F-4122-499C-824A-F11CBDA4A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0AF0-ECAD-04E0-9ADA-F25910F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404" y="1751798"/>
            <a:ext cx="9282853" cy="2299038"/>
          </a:xfrm>
        </p:spPr>
        <p:txBody>
          <a:bodyPr/>
          <a:lstStyle/>
          <a:p>
            <a:pPr algn="l"/>
            <a:r>
              <a:rPr lang="en-IN" b="1" u="sng" dirty="0"/>
              <a:t>RISC-V PROJECT</a:t>
            </a:r>
            <a:br>
              <a:rPr lang="en-IN" dirty="0"/>
            </a:br>
            <a:r>
              <a:rPr lang="en-IN" sz="4400" dirty="0"/>
              <a:t>FIR FILTER IMPLEMENTATION USING VIVADO</a:t>
            </a:r>
            <a:br>
              <a:rPr lang="en-IN" sz="4400" dirty="0"/>
            </a:br>
            <a:r>
              <a:rPr lang="en-IN" sz="2000" b="1" dirty="0">
                <a:solidFill>
                  <a:srgbClr val="00B050"/>
                </a:solidFill>
              </a:rPr>
              <a:t>Moving average filter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396F7-5074-994F-1EFD-958999472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016" y="4127838"/>
            <a:ext cx="10019900" cy="1570317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IN" sz="7200" b="1" u="sng" dirty="0">
                <a:solidFill>
                  <a:srgbClr val="00B0F0"/>
                </a:solidFill>
              </a:rPr>
              <a:t>TEAM:</a:t>
            </a:r>
          </a:p>
          <a:p>
            <a:pPr algn="l"/>
            <a:r>
              <a:rPr lang="en-IN" sz="7200" dirty="0">
                <a:solidFill>
                  <a:srgbClr val="00B0F0"/>
                </a:solidFill>
              </a:rPr>
              <a:t>VISHAL SINGH-PES1UG19EC351</a:t>
            </a:r>
          </a:p>
          <a:p>
            <a:pPr algn="l"/>
            <a:r>
              <a:rPr lang="en-IN" sz="7200" dirty="0">
                <a:solidFill>
                  <a:srgbClr val="00B0F0"/>
                </a:solidFill>
              </a:rPr>
              <a:t>SRINIDHI-PES1UG20EC340</a:t>
            </a:r>
            <a:endParaRPr lang="en-IN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02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3BDA8-A4C5-B22D-CC8E-E9D9CEDA89EC}"/>
              </a:ext>
            </a:extLst>
          </p:cNvPr>
          <p:cNvSpPr txBox="1"/>
          <p:nvPr/>
        </p:nvSpPr>
        <p:spPr>
          <a:xfrm>
            <a:off x="0" y="67377"/>
            <a:ext cx="120412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B050"/>
                </a:solidFill>
              </a:rPr>
              <a:t>OUTPUT: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          INPUT NOISY SIGNAL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         FILTERED OUTPUT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4682A-CAFA-A690-BE4E-866B5A8C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80" y="713709"/>
            <a:ext cx="7966468" cy="462831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E2EF1F-44F2-5035-2B5F-C01463CED85A}"/>
              </a:ext>
            </a:extLst>
          </p:cNvPr>
          <p:cNvCxnSpPr>
            <a:cxnSpLocks/>
          </p:cNvCxnSpPr>
          <p:nvPr/>
        </p:nvCxnSpPr>
        <p:spPr>
          <a:xfrm flipH="1">
            <a:off x="8239225" y="2261938"/>
            <a:ext cx="1405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1B1A92-4701-FD6B-2D7E-0947B1A16D6C}"/>
              </a:ext>
            </a:extLst>
          </p:cNvPr>
          <p:cNvCxnSpPr>
            <a:cxnSpLocks/>
          </p:cNvCxnSpPr>
          <p:nvPr/>
        </p:nvCxnSpPr>
        <p:spPr>
          <a:xfrm flipH="1">
            <a:off x="8239225" y="3437530"/>
            <a:ext cx="1405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71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539271-4B7E-5A25-0B10-5B3548585683}"/>
              </a:ext>
            </a:extLst>
          </p:cNvPr>
          <p:cNvSpPr txBox="1"/>
          <p:nvPr/>
        </p:nvSpPr>
        <p:spPr>
          <a:xfrm>
            <a:off x="86627" y="173255"/>
            <a:ext cx="1190645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Segoe UI" panose="020B0502040204020203" pitchFamily="34" charset="0"/>
              </a:rPr>
              <a:t>What is FIR Filter?</a:t>
            </a:r>
            <a:endParaRPr lang="en-US" b="0" i="0" dirty="0">
              <a:solidFill>
                <a:srgbClr val="00B05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FIR (Finite Impulse Response) filter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 is a finite-length unit impulse response filter, also known as a non-recursive filter, which is the most basic element in a digital signal processing system. It can guarantee arbitrary amplitude-frequency characteristics while having strict linear phase-frequency characteristics, and its unit sampling response is finite, so the filter is a stable system. Therefore, FIR filters are widely used in communication, image processing, pattern recognition, and other fields.</a:t>
            </a:r>
          </a:p>
          <a:p>
            <a:pPr algn="l"/>
            <a:endParaRPr lang="en-US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Roboto" panose="02000000000000000000" pitchFamily="2" charset="0"/>
              </a:rPr>
              <a:t>                                 </a:t>
            </a:r>
            <a:r>
              <a:rPr lang="en-US" sz="2400" b="1" u="sng" dirty="0">
                <a:solidFill>
                  <a:srgbClr val="00B050"/>
                </a:solidFill>
                <a:latin typeface="Roboto" panose="02000000000000000000" pitchFamily="2" charset="0"/>
              </a:rPr>
              <a:t>Signal flow graph for direct form </a:t>
            </a:r>
            <a:r>
              <a:rPr lang="en-US" sz="2400" b="1" u="sng" dirty="0" err="1">
                <a:solidFill>
                  <a:srgbClr val="00B050"/>
                </a:solidFill>
                <a:latin typeface="Roboto" panose="02000000000000000000" pitchFamily="2" charset="0"/>
              </a:rPr>
              <a:t>realisation</a:t>
            </a:r>
            <a:endParaRPr lang="en-US" sz="2400" b="1" u="sng" dirty="0">
              <a:solidFill>
                <a:srgbClr val="00B050"/>
              </a:solidFill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598AC-C4E8-CAF2-EBF8-3A0781A1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824" y="3033113"/>
            <a:ext cx="4539575" cy="1769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529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8DF198-A3F4-844A-7852-197076B2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2" y="3296652"/>
            <a:ext cx="3323924" cy="26565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01039-E895-D35C-F587-A44CD2505518}"/>
              </a:ext>
            </a:extLst>
          </p:cNvPr>
          <p:cNvSpPr txBox="1"/>
          <p:nvPr/>
        </p:nvSpPr>
        <p:spPr>
          <a:xfrm>
            <a:off x="102669" y="-233541"/>
            <a:ext cx="1208933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2000" b="1" u="sng" dirty="0">
                <a:solidFill>
                  <a:srgbClr val="00B050"/>
                </a:solidFill>
                <a:latin typeface="Segoe UI" panose="020B0502040204020203" pitchFamily="34" charset="0"/>
              </a:rPr>
              <a:t>IMPLEMENTATION:</a:t>
            </a:r>
          </a:p>
          <a:p>
            <a:pPr algn="l"/>
            <a:endParaRPr lang="en-US" sz="2000" b="1" u="sng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First we generate a sinusoid wave using </a:t>
            </a:r>
            <a:r>
              <a:rPr lang="en-US" sz="200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matlab</a:t>
            </a:r>
            <a:r>
              <a:rPr lang="en-US" sz="200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code. 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latin typeface="Roboto" panose="02000000000000000000" pitchFamily="2" charset="0"/>
              </a:rPr>
              <a:t>We add noise to that resulting in a noisy wave</a:t>
            </a:r>
            <a:endParaRPr lang="en-IN" sz="2000" dirty="0"/>
          </a:p>
          <a:p>
            <a:r>
              <a:rPr lang="en-IN" dirty="0"/>
              <a:t>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1800" dirty="0">
                <a:solidFill>
                  <a:srgbClr val="333333"/>
                </a:solidFill>
                <a:latin typeface="Roboto" panose="02000000000000000000" pitchFamily="2" charset="0"/>
              </a:rPr>
              <a:t>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We take corresponding binary data of this noisy image and import that file to </a:t>
            </a:r>
            <a:r>
              <a:rPr lang="en-IN" sz="2400" dirty="0" err="1"/>
              <a:t>vivado</a:t>
            </a:r>
            <a:r>
              <a:rPr lang="en-IN" sz="2400" dirty="0"/>
              <a:t> to apply fir filter to the noisy image to smoothen it.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42B3C-34E7-91AB-6292-5CA330DE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556" y="534204"/>
            <a:ext cx="3181491" cy="244590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6EEF3E-56BA-BF22-631A-69A31C668752}"/>
              </a:ext>
            </a:extLst>
          </p:cNvPr>
          <p:cNvCxnSpPr>
            <a:cxnSpLocks/>
          </p:cNvCxnSpPr>
          <p:nvPr/>
        </p:nvCxnSpPr>
        <p:spPr>
          <a:xfrm>
            <a:off x="6574055" y="1106905"/>
            <a:ext cx="108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3D75EB-0375-2226-632A-F154DC63FBA6}"/>
              </a:ext>
            </a:extLst>
          </p:cNvPr>
          <p:cNvCxnSpPr/>
          <p:nvPr/>
        </p:nvCxnSpPr>
        <p:spPr>
          <a:xfrm flipH="1">
            <a:off x="4042611" y="2820202"/>
            <a:ext cx="558265" cy="4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6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7DA66E-6724-01B0-C921-AA57A345F1FA}"/>
              </a:ext>
            </a:extLst>
          </p:cNvPr>
          <p:cNvSpPr txBox="1"/>
          <p:nvPr/>
        </p:nvSpPr>
        <p:spPr>
          <a:xfrm>
            <a:off x="105878" y="96253"/>
            <a:ext cx="11839074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sng" strike="noStrike" baseline="0" dirty="0">
                <a:solidFill>
                  <a:srgbClr val="00B0F0"/>
                </a:solidFill>
                <a:latin typeface="Courier New" panose="02070309020205020404" pitchFamily="49" charset="0"/>
              </a:rPr>
              <a:t>MATLAB CODE FOR GENERATING NOISY WAVE:</a:t>
            </a:r>
            <a:endParaRPr lang="en-IN" sz="1800" b="1" i="0" u="sng" strike="noStrike" baseline="0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r>
              <a:rPr lang="en-IN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Generate a sine wave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clear 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fs = 5;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Amp = 1;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0:1/fs:2*pi; </a:t>
            </a:r>
            <a:r>
              <a:rPr lang="en-IN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time vector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sine_wave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Amp*sin(t);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figure();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sine_wave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'\bf Time'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'\bf Amplitude'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'\bf Sine wave'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Add a noise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0.1; </a:t>
            </a:r>
            <a:r>
              <a:rPr lang="en-IN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upper limit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 = 0; </a:t>
            </a:r>
            <a:r>
              <a:rPr lang="en-IN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lower limit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noise = (b-a).*rand(length(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sine_wave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),1) + a; noise = noise';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sine_noise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sine_wave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+ noise);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sine_norm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sine_noise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/ max(abs(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sine_noise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figure();plot(1:length(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sine_norm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sine_norm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'\bf Time'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'\bf Amplitude'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'\bf Sine wave + Noise'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IN" b="0" i="0" u="none" strike="noStrike" baseline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195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518B2-8FCA-C8C1-A645-1BD27EBCABA9}"/>
              </a:ext>
            </a:extLst>
          </p:cNvPr>
          <p:cNvSpPr txBox="1"/>
          <p:nvPr/>
        </p:nvSpPr>
        <p:spPr>
          <a:xfrm>
            <a:off x="67377" y="86627"/>
            <a:ext cx="118583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Impulse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impulse = [zeros(1,15), 1, zeros(1,30)];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stem(impulse)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Convert from real to integers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total_wordlength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16;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scaling = 7;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sine_noise_integers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round(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sine_norm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.*(2^scaling));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figure();plot(1:length(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sine_noise_integers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sine_noise_integers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'\bf Time'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'\bf Amplitude'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'\bf Sine wave + Noise : Scaled Signal'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Convert from integers to binary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sine_noise_in_binary_signed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dec2bin(mod((impulse),2^total_wordlength),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total_wordlength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cellstr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sine_noise_in_binary_signed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fid =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fopen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impulse.data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wt</a:t>
            </a:r>
            <a:r>
              <a:rPr lang="en-IN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(fid,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'%8s \n'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{:});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'text file for signal finished'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641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4150D-61F3-5FFE-7BD3-7070E85C98A8}"/>
              </a:ext>
            </a:extLst>
          </p:cNvPr>
          <p:cNvSpPr txBox="1"/>
          <p:nvPr/>
        </p:nvSpPr>
        <p:spPr>
          <a:xfrm>
            <a:off x="105878" y="96253"/>
            <a:ext cx="11944951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00B050"/>
                </a:solidFill>
              </a:rPr>
              <a:t>VERILOG CODE:</a:t>
            </a:r>
          </a:p>
          <a:p>
            <a:r>
              <a:rPr lang="en-IN" sz="2000" dirty="0"/>
              <a:t>`timescale 1ns / 1ps</a:t>
            </a:r>
          </a:p>
          <a:p>
            <a:r>
              <a:rPr lang="en-IN" sz="2000" dirty="0"/>
              <a:t>module </a:t>
            </a:r>
            <a:r>
              <a:rPr lang="en-IN" sz="2000" dirty="0" err="1"/>
              <a:t>FIR_Filter</a:t>
            </a:r>
            <a:r>
              <a:rPr lang="en-IN" sz="2000" dirty="0"/>
              <a:t>(</a:t>
            </a:r>
            <a:r>
              <a:rPr lang="en-IN" sz="2000" dirty="0" err="1"/>
              <a:t>clk</a:t>
            </a:r>
            <a:r>
              <a:rPr lang="en-IN" sz="2000" dirty="0"/>
              <a:t>, reset, </a:t>
            </a:r>
            <a:r>
              <a:rPr lang="en-IN" sz="2000" dirty="0" err="1"/>
              <a:t>data_in</a:t>
            </a:r>
            <a:r>
              <a:rPr lang="en-IN" sz="2000" dirty="0"/>
              <a:t>, </a:t>
            </a:r>
            <a:r>
              <a:rPr lang="en-IN" sz="2000" dirty="0" err="1"/>
              <a:t>data_out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parameter N = 16;</a:t>
            </a:r>
          </a:p>
          <a:p>
            <a:endParaRPr lang="en-IN" sz="2000" dirty="0"/>
          </a:p>
          <a:p>
            <a:r>
              <a:rPr lang="en-IN" sz="2000" dirty="0"/>
              <a:t>input </a:t>
            </a:r>
            <a:r>
              <a:rPr lang="en-IN" sz="2000" dirty="0" err="1"/>
              <a:t>clk</a:t>
            </a:r>
            <a:r>
              <a:rPr lang="en-IN" sz="2000" dirty="0"/>
              <a:t>, reset;</a:t>
            </a:r>
          </a:p>
          <a:p>
            <a:r>
              <a:rPr lang="en-IN" sz="2000" dirty="0"/>
              <a:t>input [N-1:0] </a:t>
            </a:r>
            <a:r>
              <a:rPr lang="en-IN" sz="2000" dirty="0" err="1"/>
              <a:t>data_in</a:t>
            </a:r>
            <a:r>
              <a:rPr lang="en-IN" sz="2000" dirty="0"/>
              <a:t>;</a:t>
            </a:r>
          </a:p>
          <a:p>
            <a:r>
              <a:rPr lang="en-IN" sz="2000" dirty="0"/>
              <a:t>output reg [N-1:0] </a:t>
            </a:r>
            <a:r>
              <a:rPr lang="en-IN" sz="2000" dirty="0" err="1"/>
              <a:t>data_out</a:t>
            </a:r>
            <a:r>
              <a:rPr lang="en-IN" sz="2000" dirty="0"/>
              <a:t>; </a:t>
            </a:r>
          </a:p>
          <a:p>
            <a:endParaRPr lang="en-IN" sz="2000" dirty="0"/>
          </a:p>
          <a:p>
            <a:r>
              <a:rPr lang="en-IN" sz="2000" dirty="0"/>
              <a:t>wire [5:0] b0 =  6'b100000; </a:t>
            </a:r>
          </a:p>
          <a:p>
            <a:r>
              <a:rPr lang="en-IN" sz="2000" dirty="0"/>
              <a:t>wire [5:0] b1 =  6'b100000; </a:t>
            </a:r>
          </a:p>
          <a:p>
            <a:r>
              <a:rPr lang="en-IN" sz="2000" dirty="0"/>
              <a:t>wire [5:0] b2 =  6'b100000; </a:t>
            </a:r>
          </a:p>
          <a:p>
            <a:r>
              <a:rPr lang="en-IN" sz="2000" dirty="0"/>
              <a:t>wire [5:0] b3 =  6'b100000;</a:t>
            </a:r>
          </a:p>
          <a:p>
            <a:r>
              <a:rPr lang="en-IN" sz="2000" dirty="0"/>
              <a:t>wire [N-1:0] x1, x2, x3; </a:t>
            </a:r>
          </a:p>
          <a:p>
            <a:endParaRPr lang="en-IN" sz="2000" dirty="0"/>
          </a:p>
          <a:p>
            <a:r>
              <a:rPr lang="en-US" sz="2000" dirty="0"/>
              <a:t>DFF DFF0(</a:t>
            </a:r>
            <a:r>
              <a:rPr lang="en-US" sz="2000" dirty="0" err="1"/>
              <a:t>clk</a:t>
            </a:r>
            <a:r>
              <a:rPr lang="en-US" sz="2000" dirty="0"/>
              <a:t>, 0, </a:t>
            </a:r>
            <a:r>
              <a:rPr lang="en-US" sz="2000" dirty="0" err="1"/>
              <a:t>data_in</a:t>
            </a:r>
            <a:r>
              <a:rPr lang="en-US" sz="2000" dirty="0"/>
              <a:t>, x1); // x[n-1]</a:t>
            </a:r>
          </a:p>
          <a:p>
            <a:r>
              <a:rPr lang="en-US" sz="2000" dirty="0"/>
              <a:t>DFF DFF1(</a:t>
            </a:r>
            <a:r>
              <a:rPr lang="en-US" sz="2000" dirty="0" err="1"/>
              <a:t>clk</a:t>
            </a:r>
            <a:r>
              <a:rPr lang="en-US" sz="2000" dirty="0"/>
              <a:t>, 0, x1, x2);      // x[x[n-2]]</a:t>
            </a:r>
          </a:p>
          <a:p>
            <a:r>
              <a:rPr lang="en-US" sz="2000" dirty="0"/>
              <a:t>DFF DFF2(</a:t>
            </a:r>
            <a:r>
              <a:rPr lang="en-US" sz="2000" dirty="0" err="1"/>
              <a:t>clk</a:t>
            </a:r>
            <a:r>
              <a:rPr lang="en-US" sz="2000" dirty="0"/>
              <a:t>, 0, x2, x3);      // x[n-3] </a:t>
            </a:r>
          </a:p>
          <a:p>
            <a:endParaRPr lang="en-IN" sz="2000" dirty="0"/>
          </a:p>
          <a:p>
            <a:r>
              <a:rPr lang="en-IN" sz="2000" dirty="0"/>
              <a:t>//  Multiplication</a:t>
            </a:r>
          </a:p>
          <a:p>
            <a:r>
              <a:rPr lang="en-IN" sz="2000" dirty="0"/>
              <a:t>wire [N-1:0] Mul0, Mul1, Mul2, Mul3;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58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CA5E4-F53D-D5A6-D436-4CB37085F1F4}"/>
              </a:ext>
            </a:extLst>
          </p:cNvPr>
          <p:cNvSpPr txBox="1"/>
          <p:nvPr/>
        </p:nvSpPr>
        <p:spPr>
          <a:xfrm>
            <a:off x="0" y="-365759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/>
          </a:p>
          <a:p>
            <a:r>
              <a:rPr lang="en-IN" sz="1800" dirty="0"/>
              <a:t>assign Mul0 = </a:t>
            </a:r>
            <a:r>
              <a:rPr lang="en-IN" sz="1800" dirty="0" err="1"/>
              <a:t>data_in</a:t>
            </a:r>
            <a:r>
              <a:rPr lang="en-IN" sz="1800" dirty="0"/>
              <a:t> * b0; </a:t>
            </a:r>
          </a:p>
          <a:p>
            <a:r>
              <a:rPr lang="en-IN" sz="1800" dirty="0"/>
              <a:t>assign Mul1 = x1 * b1;  </a:t>
            </a:r>
          </a:p>
          <a:p>
            <a:r>
              <a:rPr lang="en-IN" sz="1800" dirty="0"/>
              <a:t>assign Mul2 = x2 * b2;  </a:t>
            </a:r>
          </a:p>
          <a:p>
            <a:r>
              <a:rPr lang="en-IN" sz="1800" dirty="0"/>
              <a:t>assign Mul3 = x3 * b3;  </a:t>
            </a:r>
          </a:p>
          <a:p>
            <a:r>
              <a:rPr lang="en-IN" sz="1800" dirty="0"/>
              <a:t> </a:t>
            </a:r>
          </a:p>
          <a:p>
            <a:r>
              <a:rPr lang="en-IN" sz="1800" dirty="0"/>
              <a:t>// Addition operation</a:t>
            </a:r>
          </a:p>
          <a:p>
            <a:r>
              <a:rPr lang="en-IN" sz="1800" dirty="0"/>
              <a:t>wire [N-1:0] </a:t>
            </a:r>
            <a:r>
              <a:rPr lang="en-IN" sz="1800" dirty="0" err="1"/>
              <a:t>Add_final</a:t>
            </a:r>
            <a:r>
              <a:rPr lang="en-IN" sz="1800" dirty="0"/>
              <a:t>; </a:t>
            </a:r>
          </a:p>
          <a:p>
            <a:r>
              <a:rPr lang="en-IN" sz="1800" dirty="0"/>
              <a:t>assign </a:t>
            </a:r>
            <a:r>
              <a:rPr lang="en-IN" sz="1800" dirty="0" err="1"/>
              <a:t>Add_final</a:t>
            </a:r>
            <a:r>
              <a:rPr lang="en-IN" sz="1800" dirty="0"/>
              <a:t> = Mul0 + Mul1 + Mul2 + Mul3; </a:t>
            </a:r>
          </a:p>
          <a:p>
            <a:endParaRPr lang="en-IN" sz="1800" dirty="0"/>
          </a:p>
          <a:p>
            <a:r>
              <a:rPr lang="en-IN" sz="1800" dirty="0"/>
              <a:t>// Final calculation to output </a:t>
            </a:r>
          </a:p>
          <a:p>
            <a:r>
              <a:rPr lang="en-IN" sz="1800" dirty="0"/>
              <a:t>always@(</a:t>
            </a:r>
            <a:r>
              <a:rPr lang="en-IN" sz="1800" dirty="0" err="1"/>
              <a:t>posedge</a:t>
            </a:r>
            <a:r>
              <a:rPr lang="en-IN" sz="1800" dirty="0"/>
              <a:t> </a:t>
            </a:r>
            <a:r>
              <a:rPr lang="en-IN" sz="1800" dirty="0" err="1"/>
              <a:t>clk</a:t>
            </a:r>
            <a:r>
              <a:rPr lang="en-IN" sz="1800" dirty="0"/>
              <a:t>)</a:t>
            </a:r>
          </a:p>
          <a:p>
            <a:r>
              <a:rPr lang="en-IN" sz="1800" dirty="0" err="1"/>
              <a:t>data_out</a:t>
            </a:r>
            <a:r>
              <a:rPr lang="en-IN" sz="1800" dirty="0"/>
              <a:t> &lt;= </a:t>
            </a:r>
            <a:r>
              <a:rPr lang="en-IN" sz="1800" dirty="0" err="1"/>
              <a:t>Add_final</a:t>
            </a:r>
            <a:r>
              <a:rPr lang="en-IN" sz="1800" dirty="0"/>
              <a:t>; </a:t>
            </a:r>
          </a:p>
          <a:p>
            <a:endParaRPr lang="en-IN" sz="1800" dirty="0"/>
          </a:p>
          <a:p>
            <a:r>
              <a:rPr lang="en-IN" sz="1800" dirty="0" err="1"/>
              <a:t>endmodule</a:t>
            </a: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module DFF(</a:t>
            </a:r>
            <a:r>
              <a:rPr lang="en-IN" sz="1800" dirty="0" err="1"/>
              <a:t>clk</a:t>
            </a:r>
            <a:r>
              <a:rPr lang="en-IN" sz="1800" dirty="0"/>
              <a:t>, reset, </a:t>
            </a:r>
            <a:r>
              <a:rPr lang="en-IN" sz="1800" dirty="0" err="1"/>
              <a:t>data_in</a:t>
            </a:r>
            <a:r>
              <a:rPr lang="en-IN" sz="1800" dirty="0"/>
              <a:t>, </a:t>
            </a:r>
            <a:r>
              <a:rPr lang="en-IN" sz="1800" dirty="0" err="1"/>
              <a:t>data_delayed</a:t>
            </a:r>
            <a:r>
              <a:rPr lang="en-IN" sz="1800" dirty="0"/>
              <a:t>);</a:t>
            </a:r>
          </a:p>
          <a:p>
            <a:r>
              <a:rPr lang="en-IN" sz="1800" dirty="0"/>
              <a:t>parameter N = 16;</a:t>
            </a:r>
          </a:p>
          <a:p>
            <a:r>
              <a:rPr lang="en-IN" sz="1800" dirty="0"/>
              <a:t>input </a:t>
            </a:r>
            <a:r>
              <a:rPr lang="en-IN" sz="1800" dirty="0" err="1"/>
              <a:t>clk</a:t>
            </a:r>
            <a:r>
              <a:rPr lang="en-IN" sz="1800" dirty="0"/>
              <a:t>, reset;</a:t>
            </a:r>
          </a:p>
          <a:p>
            <a:r>
              <a:rPr lang="en-IN" sz="1800" dirty="0"/>
              <a:t>input [N-1:0] </a:t>
            </a:r>
            <a:r>
              <a:rPr lang="en-IN" sz="1800" dirty="0" err="1"/>
              <a:t>data_in</a:t>
            </a:r>
            <a:r>
              <a:rPr lang="en-IN" sz="1800" dirty="0"/>
              <a:t>;</a:t>
            </a:r>
          </a:p>
          <a:p>
            <a:r>
              <a:rPr lang="en-IN" sz="1800" dirty="0"/>
              <a:t>output reg [N-1:0] </a:t>
            </a:r>
            <a:r>
              <a:rPr lang="en-IN" sz="1800" dirty="0" err="1"/>
              <a:t>data_delayed</a:t>
            </a:r>
            <a:r>
              <a:rPr lang="en-IN" sz="1800" dirty="0"/>
              <a:t>; </a:t>
            </a:r>
          </a:p>
          <a:p>
            <a:endParaRPr lang="en-IN" sz="1800" dirty="0"/>
          </a:p>
          <a:p>
            <a:r>
              <a:rPr lang="en-IN" sz="1800" dirty="0"/>
              <a:t>always@(</a:t>
            </a:r>
            <a:r>
              <a:rPr lang="en-IN" sz="1800" dirty="0" err="1"/>
              <a:t>posedge</a:t>
            </a:r>
            <a:r>
              <a:rPr lang="en-IN" sz="1800" dirty="0"/>
              <a:t> </a:t>
            </a:r>
            <a:r>
              <a:rPr lang="en-IN" sz="1800" dirty="0" err="1"/>
              <a:t>clk</a:t>
            </a:r>
            <a:r>
              <a:rPr lang="en-IN" sz="1800" dirty="0"/>
              <a:t>, </a:t>
            </a:r>
            <a:r>
              <a:rPr lang="en-IN" sz="1800" dirty="0" err="1"/>
              <a:t>posedge</a:t>
            </a:r>
            <a:r>
              <a:rPr lang="en-IN" sz="1800" dirty="0"/>
              <a:t> reset)</a:t>
            </a:r>
          </a:p>
          <a:p>
            <a:r>
              <a:rPr lang="en-IN" sz="1800" dirty="0"/>
              <a:t>begin</a:t>
            </a:r>
          </a:p>
          <a:p>
            <a:r>
              <a:rPr lang="en-IN" sz="1800" dirty="0"/>
              <a:t>    if (reset)</a:t>
            </a:r>
          </a:p>
          <a:p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3677184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C036F-A19A-580E-B13F-C2EFD13C7708}"/>
              </a:ext>
            </a:extLst>
          </p:cNvPr>
          <p:cNvSpPr txBox="1"/>
          <p:nvPr/>
        </p:nvSpPr>
        <p:spPr>
          <a:xfrm>
            <a:off x="105877" y="-9625"/>
            <a:ext cx="11867949" cy="704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</a:t>
            </a:r>
            <a:r>
              <a:rPr lang="en-IN" sz="1800" dirty="0" err="1"/>
              <a:t>data_delayed</a:t>
            </a:r>
            <a:r>
              <a:rPr lang="en-IN" sz="1800" dirty="0"/>
              <a:t> &lt;= 0;</a:t>
            </a:r>
          </a:p>
          <a:p>
            <a:r>
              <a:rPr lang="en-IN" sz="1800" dirty="0"/>
              <a:t>    else</a:t>
            </a:r>
          </a:p>
          <a:p>
            <a:r>
              <a:rPr lang="en-IN" sz="1800" dirty="0"/>
              <a:t>    </a:t>
            </a:r>
            <a:r>
              <a:rPr lang="en-IN" sz="1800" dirty="0" err="1"/>
              <a:t>data_delayed</a:t>
            </a:r>
            <a:r>
              <a:rPr lang="en-IN" sz="1800" dirty="0"/>
              <a:t> &lt;= </a:t>
            </a:r>
            <a:r>
              <a:rPr lang="en-IN" sz="1800" dirty="0" err="1"/>
              <a:t>data_in</a:t>
            </a:r>
            <a:r>
              <a:rPr lang="en-IN" sz="1800" dirty="0"/>
              <a:t>; </a:t>
            </a:r>
          </a:p>
          <a:p>
            <a:r>
              <a:rPr lang="en-IN" sz="1800" dirty="0"/>
              <a:t>    </a:t>
            </a:r>
          </a:p>
          <a:p>
            <a:r>
              <a:rPr lang="en-IN" sz="1800" dirty="0"/>
              <a:t>end</a:t>
            </a:r>
          </a:p>
          <a:p>
            <a:endParaRPr lang="en-IN" sz="1800" dirty="0"/>
          </a:p>
          <a:p>
            <a:r>
              <a:rPr lang="en-IN" sz="1800" dirty="0" err="1"/>
              <a:t>endmodule</a:t>
            </a:r>
            <a:endParaRPr lang="en-IN" sz="1800" dirty="0"/>
          </a:p>
          <a:p>
            <a:endParaRPr lang="en-IN" dirty="0"/>
          </a:p>
          <a:p>
            <a:endParaRPr lang="en-IN" dirty="0"/>
          </a:p>
          <a:p>
            <a:r>
              <a:rPr lang="en-IN" sz="2000" b="1" u="sng" dirty="0">
                <a:solidFill>
                  <a:srgbClr val="00B050"/>
                </a:solidFill>
              </a:rPr>
              <a:t>TEST BENCH CODE:</a:t>
            </a:r>
          </a:p>
          <a:p>
            <a:r>
              <a:rPr lang="en-IN" dirty="0"/>
              <a:t>module FIR_TB; </a:t>
            </a:r>
          </a:p>
          <a:p>
            <a:endParaRPr lang="en-IN" dirty="0"/>
          </a:p>
          <a:p>
            <a:r>
              <a:rPr lang="en-IN" dirty="0"/>
              <a:t>parameter N = 16;</a:t>
            </a:r>
          </a:p>
          <a:p>
            <a:endParaRPr lang="en-IN" dirty="0"/>
          </a:p>
          <a:p>
            <a:r>
              <a:rPr lang="en-IN" dirty="0"/>
              <a:t>reg </a:t>
            </a:r>
            <a:r>
              <a:rPr lang="en-IN" dirty="0" err="1"/>
              <a:t>clk</a:t>
            </a:r>
            <a:r>
              <a:rPr lang="en-IN" dirty="0"/>
              <a:t>, reset;</a:t>
            </a:r>
          </a:p>
          <a:p>
            <a:r>
              <a:rPr lang="en-IN" dirty="0"/>
              <a:t>reg [N-1:0] </a:t>
            </a:r>
            <a:r>
              <a:rPr lang="en-IN" dirty="0" err="1"/>
              <a:t>data_in</a:t>
            </a:r>
            <a:r>
              <a:rPr lang="en-IN" dirty="0"/>
              <a:t>;</a:t>
            </a:r>
          </a:p>
          <a:p>
            <a:r>
              <a:rPr lang="en-IN" dirty="0"/>
              <a:t>wire [N-1:0] </a:t>
            </a:r>
            <a:r>
              <a:rPr lang="en-IN" dirty="0" err="1"/>
              <a:t>data_out</a:t>
            </a:r>
            <a:r>
              <a:rPr lang="en-IN" dirty="0"/>
              <a:t>; </a:t>
            </a:r>
          </a:p>
          <a:p>
            <a:endParaRPr lang="en-IN" dirty="0"/>
          </a:p>
          <a:p>
            <a:r>
              <a:rPr lang="en-IN" dirty="0" err="1"/>
              <a:t>FIR_Filter</a:t>
            </a:r>
            <a:r>
              <a:rPr lang="en-IN" dirty="0"/>
              <a:t> inst0(</a:t>
            </a:r>
            <a:r>
              <a:rPr lang="en-IN" dirty="0" err="1"/>
              <a:t>clk</a:t>
            </a:r>
            <a:r>
              <a:rPr lang="en-IN" dirty="0"/>
              <a:t>, reset, </a:t>
            </a:r>
            <a:r>
              <a:rPr lang="en-IN" dirty="0" err="1"/>
              <a:t>data_in</a:t>
            </a:r>
            <a:r>
              <a:rPr lang="en-IN" dirty="0"/>
              <a:t>, </a:t>
            </a:r>
            <a:r>
              <a:rPr lang="en-IN" dirty="0" err="1"/>
              <a:t>data_out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// input sine wave data</a:t>
            </a:r>
          </a:p>
          <a:p>
            <a:r>
              <a:rPr lang="en-IN" dirty="0"/>
              <a:t>initial</a:t>
            </a:r>
          </a:p>
          <a:p>
            <a:r>
              <a:rPr lang="en-IN" dirty="0"/>
              <a:t>$</a:t>
            </a:r>
            <a:r>
              <a:rPr lang="en-IN" dirty="0" err="1"/>
              <a:t>readmemb</a:t>
            </a:r>
            <a:r>
              <a:rPr lang="en-IN" dirty="0"/>
              <a:t>("</a:t>
            </a:r>
            <a:r>
              <a:rPr lang="en-IN" dirty="0" err="1"/>
              <a:t>signal.data</a:t>
            </a:r>
            <a:r>
              <a:rPr lang="en-IN" dirty="0"/>
              <a:t>", RAMM);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36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97327-B1DD-8D20-ADB5-B75105CC3755}"/>
              </a:ext>
            </a:extLst>
          </p:cNvPr>
          <p:cNvSpPr txBox="1"/>
          <p:nvPr/>
        </p:nvSpPr>
        <p:spPr>
          <a:xfrm>
            <a:off x="0" y="67377"/>
            <a:ext cx="120508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 [N-1:0] RAMM [31:0]; </a:t>
            </a:r>
          </a:p>
          <a:p>
            <a:endParaRPr lang="en-IN" dirty="0"/>
          </a:p>
          <a:p>
            <a:r>
              <a:rPr lang="en-IN" dirty="0"/>
              <a:t>// create a clock</a:t>
            </a:r>
          </a:p>
          <a:p>
            <a:r>
              <a:rPr lang="en-IN" dirty="0"/>
              <a:t>initial </a:t>
            </a:r>
          </a:p>
          <a:p>
            <a:r>
              <a:rPr lang="en-IN" dirty="0" err="1"/>
              <a:t>clk</a:t>
            </a:r>
            <a:r>
              <a:rPr lang="en-IN" dirty="0"/>
              <a:t> = 0;</a:t>
            </a:r>
          </a:p>
          <a:p>
            <a:r>
              <a:rPr lang="en-IN" dirty="0"/>
              <a:t>always </a:t>
            </a:r>
          </a:p>
          <a:p>
            <a:r>
              <a:rPr lang="en-IN" dirty="0"/>
              <a:t>#10 </a:t>
            </a:r>
            <a:r>
              <a:rPr lang="en-IN" dirty="0" err="1"/>
              <a:t>clk</a:t>
            </a:r>
            <a:r>
              <a:rPr lang="en-IN" dirty="0"/>
              <a:t> = ~ </a:t>
            </a:r>
            <a:r>
              <a:rPr lang="en-IN" dirty="0" err="1"/>
              <a:t>clk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// Read RAMM data and give to design</a:t>
            </a:r>
          </a:p>
          <a:p>
            <a:r>
              <a:rPr lang="en-IN" dirty="0"/>
              <a:t>always@(</a:t>
            </a:r>
            <a:r>
              <a:rPr lang="en-IN" dirty="0" err="1"/>
              <a:t>posedge</a:t>
            </a:r>
            <a:r>
              <a:rPr lang="en-IN" dirty="0"/>
              <a:t> </a:t>
            </a:r>
            <a:r>
              <a:rPr lang="en-IN" dirty="0" err="1"/>
              <a:t>clk</a:t>
            </a:r>
            <a:r>
              <a:rPr lang="en-IN" dirty="0"/>
              <a:t>)</a:t>
            </a:r>
          </a:p>
          <a:p>
            <a:r>
              <a:rPr lang="en-IN" dirty="0"/>
              <a:t>    </a:t>
            </a:r>
            <a:r>
              <a:rPr lang="en-IN" dirty="0" err="1"/>
              <a:t>data_in</a:t>
            </a:r>
            <a:r>
              <a:rPr lang="en-IN" dirty="0"/>
              <a:t> &lt;= RAMM[Address]; 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// Address counter</a:t>
            </a:r>
          </a:p>
          <a:p>
            <a:r>
              <a:rPr lang="en-IN" dirty="0"/>
              <a:t>reg [4:0] Address; </a:t>
            </a:r>
          </a:p>
          <a:p>
            <a:r>
              <a:rPr lang="en-IN" dirty="0"/>
              <a:t>initial</a:t>
            </a:r>
          </a:p>
          <a:p>
            <a:r>
              <a:rPr lang="en-IN" dirty="0"/>
              <a:t>Address = 1; </a:t>
            </a:r>
          </a:p>
          <a:p>
            <a:r>
              <a:rPr lang="en-IN" dirty="0"/>
              <a:t>always@(</a:t>
            </a:r>
            <a:r>
              <a:rPr lang="en-IN" dirty="0" err="1"/>
              <a:t>posedge</a:t>
            </a:r>
            <a:r>
              <a:rPr lang="en-IN" dirty="0"/>
              <a:t> </a:t>
            </a:r>
            <a:r>
              <a:rPr lang="en-IN" dirty="0" err="1"/>
              <a:t>clk</a:t>
            </a:r>
            <a:r>
              <a:rPr lang="en-IN" dirty="0"/>
              <a:t>)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    if (Address == 31)</a:t>
            </a:r>
          </a:p>
          <a:p>
            <a:r>
              <a:rPr lang="en-IN" dirty="0"/>
              <a:t>        Address = 0; </a:t>
            </a:r>
          </a:p>
          <a:p>
            <a:r>
              <a:rPr lang="en-IN" dirty="0"/>
              <a:t>    else</a:t>
            </a:r>
          </a:p>
          <a:p>
            <a:r>
              <a:rPr lang="en-IN" dirty="0"/>
              <a:t>        Address = Address + 1; </a:t>
            </a:r>
          </a:p>
          <a:p>
            <a:r>
              <a:rPr lang="en-IN" dirty="0"/>
              <a:t>end     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17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