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42"/>
  </p:notesMasterIdLst>
  <p:handoutMasterIdLst>
    <p:handoutMasterId r:id="rId43"/>
  </p:handoutMasterIdLst>
  <p:sldIdLst>
    <p:sldId id="572" r:id="rId13"/>
    <p:sldId id="605" r:id="rId14"/>
    <p:sldId id="606" r:id="rId15"/>
    <p:sldId id="579" r:id="rId16"/>
    <p:sldId id="603" r:id="rId17"/>
    <p:sldId id="604" r:id="rId18"/>
    <p:sldId id="607" r:id="rId19"/>
    <p:sldId id="631" r:id="rId20"/>
    <p:sldId id="632" r:id="rId21"/>
    <p:sldId id="627" r:id="rId22"/>
    <p:sldId id="628" r:id="rId23"/>
    <p:sldId id="629" r:id="rId24"/>
    <p:sldId id="630" r:id="rId25"/>
    <p:sldId id="608" r:id="rId26"/>
    <p:sldId id="622" r:id="rId27"/>
    <p:sldId id="623" r:id="rId28"/>
    <p:sldId id="609" r:id="rId29"/>
    <p:sldId id="614" r:id="rId30"/>
    <p:sldId id="615" r:id="rId31"/>
    <p:sldId id="616" r:id="rId32"/>
    <p:sldId id="617" r:id="rId33"/>
    <p:sldId id="618" r:id="rId34"/>
    <p:sldId id="619" r:id="rId35"/>
    <p:sldId id="620" r:id="rId36"/>
    <p:sldId id="621" r:id="rId37"/>
    <p:sldId id="624" r:id="rId38"/>
    <p:sldId id="625" r:id="rId39"/>
    <p:sldId id="626" r:id="rId40"/>
    <p:sldId id="602" r:id="rId41"/>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A5A5A5"/>
    <a:srgbClr val="F9950F"/>
    <a:srgbClr val="E7E6E6"/>
    <a:srgbClr val="48367D"/>
    <a:srgbClr val="4C5252"/>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391"/>
  </p:normalViewPr>
  <p:slideViewPr>
    <p:cSldViewPr>
      <p:cViewPr varScale="1">
        <p:scale>
          <a:sx n="82" d="100"/>
          <a:sy n="82" d="100"/>
        </p:scale>
        <p:origin x="720" y="72"/>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viewProps" Target="viewProps.xml"/><Relationship Id="rId20" Type="http://schemas.openxmlformats.org/officeDocument/2006/relationships/slide" Target="slides/slide8.xml"/><Relationship Id="rId41"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9/05/2024</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9/05/2024</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8553" y="3124200"/>
            <a:ext cx="10219047" cy="1750095"/>
          </a:xfrm>
        </p:spPr>
        <p:txBody>
          <a:bodyPr/>
          <a:lstStyle/>
          <a:p>
            <a:pPr algn="ctr">
              <a:lnSpc>
                <a:spcPct val="100000"/>
              </a:lnSpc>
            </a:pPr>
            <a:r>
              <a:rPr lang="en-US" dirty="0"/>
              <a:t>Eye Controlled Virtual Mouse </a:t>
            </a:r>
            <a:br>
              <a:rPr lang="en-US" dirty="0"/>
            </a:br>
            <a:r>
              <a:rPr lang="en-US" dirty="0"/>
              <a:t>Phase 2 - SEE</a:t>
            </a:r>
          </a:p>
        </p:txBody>
      </p:sp>
      <p:sp>
        <p:nvSpPr>
          <p:cNvPr id="5" name="Text Placeholder 4"/>
          <p:cNvSpPr>
            <a:spLocks noGrp="1"/>
          </p:cNvSpPr>
          <p:nvPr>
            <p:ph type="body" sz="quarter" idx="10"/>
          </p:nvPr>
        </p:nvSpPr>
        <p:spPr>
          <a:xfrm>
            <a:off x="1828800" y="5181600"/>
            <a:ext cx="8935628" cy="407987"/>
          </a:xfrm>
        </p:spPr>
        <p:txBody>
          <a:bodyPr/>
          <a:lstStyle/>
          <a:p>
            <a:r>
              <a:rPr lang="en-US" dirty="0"/>
              <a:t>School of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1386F2-804E-FD11-E6C7-1FC0F391B62D}"/>
              </a:ext>
            </a:extLst>
          </p:cNvPr>
          <p:cNvSpPr>
            <a:spLocks noGrp="1"/>
          </p:cNvSpPr>
          <p:nvPr>
            <p:ph type="sldNum" sz="quarter" idx="14"/>
          </p:nvPr>
        </p:nvSpPr>
        <p:spPr/>
        <p:txBody>
          <a:bodyPr/>
          <a:lstStyle/>
          <a:p>
            <a:fld id="{45A3C14A-F937-4231-B6F1-40B429FAFB2F}" type="slidenum">
              <a:rPr lang="en-NZ" smtClean="0"/>
              <a:pPr/>
              <a:t>10</a:t>
            </a:fld>
            <a:endParaRPr lang="en-NZ" dirty="0"/>
          </a:p>
        </p:txBody>
      </p:sp>
      <p:sp>
        <p:nvSpPr>
          <p:cNvPr id="3" name="Title 2">
            <a:extLst>
              <a:ext uri="{FF2B5EF4-FFF2-40B4-BE49-F238E27FC236}">
                <a16:creationId xmlns:a16="http://schemas.microsoft.com/office/drawing/2014/main" id="{1B8B39FA-F71E-5FF3-21BC-511225ABDD0E}"/>
              </a:ext>
            </a:extLst>
          </p:cNvPr>
          <p:cNvSpPr>
            <a:spLocks noGrp="1"/>
          </p:cNvSpPr>
          <p:nvPr>
            <p:ph type="title"/>
          </p:nvPr>
        </p:nvSpPr>
        <p:spPr/>
        <p:txBody>
          <a:bodyPr/>
          <a:lstStyle/>
          <a:p>
            <a:r>
              <a:rPr lang="en-US" dirty="0">
                <a:solidFill>
                  <a:srgbClr val="FF6600"/>
                </a:solidFill>
              </a:rPr>
              <a:t>4. positioning</a:t>
            </a:r>
            <a:endParaRPr lang="en-IN" dirty="0">
              <a:solidFill>
                <a:srgbClr val="FF6600"/>
              </a:solidFill>
            </a:endParaRPr>
          </a:p>
        </p:txBody>
      </p:sp>
      <p:sp>
        <p:nvSpPr>
          <p:cNvPr id="4" name="Text Placeholder 3">
            <a:extLst>
              <a:ext uri="{FF2B5EF4-FFF2-40B4-BE49-F238E27FC236}">
                <a16:creationId xmlns:a16="http://schemas.microsoft.com/office/drawing/2014/main" id="{2F16C9FB-67D8-5A29-9618-E62AB94A299A}"/>
              </a:ext>
            </a:extLst>
          </p:cNvPr>
          <p:cNvSpPr>
            <a:spLocks noGrp="1"/>
          </p:cNvSpPr>
          <p:nvPr>
            <p:ph type="body" sz="quarter" idx="17"/>
          </p:nvPr>
        </p:nvSpPr>
        <p:spPr>
          <a:xfrm>
            <a:off x="1295400" y="1981200"/>
            <a:ext cx="9601200" cy="3528318"/>
          </a:xfrm>
        </p:spPr>
        <p:txBody>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Eye tracking technology has become one of the most popular techniques within the human and computer interaction (HCI) this is very important for the people who have difficulty with speech and movement disabilities, especially for the paralyzed and amputees person. The idea of controlling the computers with the eyes will serve a great use for handicapped and disabled person. Also this type of control will eliminate the help required by other person to handle the computer. This measure will be the most useful for the person who is without hands through which they can operate with the help of their eye and facial movements.</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FCE16FE-2726-60CC-CD71-07416A297A01}"/>
              </a:ext>
            </a:extLst>
          </p:cNvPr>
          <p:cNvSpPr txBox="1"/>
          <p:nvPr/>
        </p:nvSpPr>
        <p:spPr>
          <a:xfrm>
            <a:off x="809773" y="1245666"/>
            <a:ext cx="6097554" cy="430887"/>
          </a:xfrm>
          <a:prstGeom prst="rect">
            <a:avLst/>
          </a:prstGeom>
          <a:noFill/>
        </p:spPr>
        <p:txBody>
          <a:bodyPr wrap="square">
            <a:spAutoFit/>
          </a:bodyPr>
          <a:lstStyle/>
          <a:p>
            <a:r>
              <a:rPr lang="en-US" sz="2200" dirty="0">
                <a:solidFill>
                  <a:srgbClr val="FF6600"/>
                </a:solidFill>
                <a:latin typeface="Roboto Medium" panose="02000000000000000000" pitchFamily="2" charset="0"/>
                <a:ea typeface="Roboto Medium" panose="02000000000000000000" pitchFamily="2" charset="0"/>
                <a:cs typeface="Roboto Medium" panose="02000000000000000000" pitchFamily="2" charset="0"/>
              </a:rPr>
              <a:t>4.1 PROBLEM STATEMENT</a:t>
            </a:r>
            <a:endParaRPr lang="en-IN" sz="2200" dirty="0">
              <a:latin typeface="Roboto Medium" panose="02000000000000000000" pitchFamily="2" charset="0"/>
              <a:ea typeface="Roboto Medium" panose="02000000000000000000" pitchFamily="2" charset="0"/>
              <a:cs typeface="Roboto Medium" panose="02000000000000000000" pitchFamily="2" charset="0"/>
            </a:endParaRPr>
          </a:p>
        </p:txBody>
      </p:sp>
    </p:spTree>
    <p:extLst>
      <p:ext uri="{BB962C8B-B14F-4D97-AF65-F5344CB8AC3E}">
        <p14:creationId xmlns:p14="http://schemas.microsoft.com/office/powerpoint/2010/main" val="306316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50032B-CE6A-2B59-AD1B-A64B79F8A7DF}"/>
              </a:ext>
            </a:extLst>
          </p:cNvPr>
          <p:cNvSpPr>
            <a:spLocks noGrp="1"/>
          </p:cNvSpPr>
          <p:nvPr>
            <p:ph type="sldNum" sz="quarter" idx="14"/>
          </p:nvPr>
        </p:nvSpPr>
        <p:spPr/>
        <p:txBody>
          <a:bodyPr/>
          <a:lstStyle/>
          <a:p>
            <a:fld id="{45A3C14A-F937-4231-B6F1-40B429FAFB2F}" type="slidenum">
              <a:rPr lang="en-NZ" smtClean="0"/>
              <a:pPr/>
              <a:t>11</a:t>
            </a:fld>
            <a:endParaRPr lang="en-NZ" dirty="0"/>
          </a:p>
        </p:txBody>
      </p:sp>
      <p:sp>
        <p:nvSpPr>
          <p:cNvPr id="3" name="Title 2">
            <a:extLst>
              <a:ext uri="{FF2B5EF4-FFF2-40B4-BE49-F238E27FC236}">
                <a16:creationId xmlns:a16="http://schemas.microsoft.com/office/drawing/2014/main" id="{FCB35985-7DA9-1ABB-5AA3-0B78B7B15795}"/>
              </a:ext>
            </a:extLst>
          </p:cNvPr>
          <p:cNvSpPr>
            <a:spLocks noGrp="1"/>
          </p:cNvSpPr>
          <p:nvPr>
            <p:ph type="title"/>
          </p:nvPr>
        </p:nvSpPr>
        <p:spPr>
          <a:xfrm>
            <a:off x="685800" y="685798"/>
            <a:ext cx="6848400" cy="838202"/>
          </a:xfrm>
        </p:spPr>
        <p:txBody>
          <a:bodyPr/>
          <a:lstStyle/>
          <a:p>
            <a:r>
              <a:rPr lang="en-US" sz="2200" dirty="0">
                <a:solidFill>
                  <a:srgbClr val="FF6600"/>
                </a:solidFill>
              </a:rPr>
              <a:t>4.2 Product position statement</a:t>
            </a:r>
            <a:br>
              <a:rPr lang="en-US" sz="2800" dirty="0">
                <a:solidFill>
                  <a:srgbClr val="000000">
                    <a:lumMod val="50000"/>
                    <a:lumOff val="50000"/>
                  </a:srgbClr>
                </a:solidFill>
              </a:rPr>
            </a:br>
            <a:endParaRPr lang="en-IN" dirty="0"/>
          </a:p>
        </p:txBody>
      </p:sp>
      <p:sp>
        <p:nvSpPr>
          <p:cNvPr id="4" name="Text Placeholder 3">
            <a:extLst>
              <a:ext uri="{FF2B5EF4-FFF2-40B4-BE49-F238E27FC236}">
                <a16:creationId xmlns:a16="http://schemas.microsoft.com/office/drawing/2014/main" id="{EB85BDC8-B6D5-CE34-36CD-3FC0152657C7}"/>
              </a:ext>
            </a:extLst>
          </p:cNvPr>
          <p:cNvSpPr>
            <a:spLocks noGrp="1"/>
          </p:cNvSpPr>
          <p:nvPr>
            <p:ph type="body" sz="quarter" idx="17"/>
          </p:nvPr>
        </p:nvSpPr>
        <p:spPr>
          <a:xfrm>
            <a:off x="1371600" y="1600200"/>
            <a:ext cx="9829800" cy="4320480"/>
          </a:xfrm>
        </p:spPr>
        <p:txBody>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Our eye-controlled virtual mouse redefines computer interaction by empowering users to navigate and engage with digital interfaces using only their eyes. Combining cutting-edge eye-tracking technology with intuitive software algorithms, our product offers unparalleled accuracy, adaptability, and accessibility. By eliminating the need for traditional input devices like mice and keyboards, our eye-controlled virtual mouse revolutionizes the computing experience for individuals with physical disabilities, enabling greater independence and inclusivity. Whether for productivity, communication, or leisure, our product enhances the lives of users by providing a seamless, hands-free interface that responds effortlessly to their gaze, unlocking new possibilities for interaction and empowerment in the digital world.</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2716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C69BF6-F3B4-3950-9678-CBF70F0BE66B}"/>
              </a:ext>
            </a:extLst>
          </p:cNvPr>
          <p:cNvSpPr>
            <a:spLocks noGrp="1"/>
          </p:cNvSpPr>
          <p:nvPr>
            <p:ph type="sldNum" sz="quarter" idx="14"/>
          </p:nvPr>
        </p:nvSpPr>
        <p:spPr/>
        <p:txBody>
          <a:bodyPr/>
          <a:lstStyle/>
          <a:p>
            <a:fld id="{45A3C14A-F937-4231-B6F1-40B429FAFB2F}" type="slidenum">
              <a:rPr lang="en-NZ" smtClean="0"/>
              <a:pPr/>
              <a:t>12</a:t>
            </a:fld>
            <a:endParaRPr lang="en-NZ" dirty="0"/>
          </a:p>
        </p:txBody>
      </p:sp>
      <p:sp>
        <p:nvSpPr>
          <p:cNvPr id="3" name="Title 2">
            <a:extLst>
              <a:ext uri="{FF2B5EF4-FFF2-40B4-BE49-F238E27FC236}">
                <a16:creationId xmlns:a16="http://schemas.microsoft.com/office/drawing/2014/main" id="{C37DBFD3-9433-39CA-DC52-C878FCC85EC6}"/>
              </a:ext>
            </a:extLst>
          </p:cNvPr>
          <p:cNvSpPr>
            <a:spLocks noGrp="1"/>
          </p:cNvSpPr>
          <p:nvPr>
            <p:ph type="title"/>
          </p:nvPr>
        </p:nvSpPr>
        <p:spPr/>
        <p:txBody>
          <a:bodyPr/>
          <a:lstStyle/>
          <a:p>
            <a:r>
              <a:rPr lang="en-US" dirty="0">
                <a:solidFill>
                  <a:srgbClr val="FF6600"/>
                </a:solidFill>
              </a:rPr>
              <a:t>5. Project overview</a:t>
            </a:r>
            <a:endParaRPr lang="en-IN" dirty="0">
              <a:solidFill>
                <a:srgbClr val="FF6600"/>
              </a:solidFill>
            </a:endParaRPr>
          </a:p>
        </p:txBody>
      </p:sp>
      <p:sp>
        <p:nvSpPr>
          <p:cNvPr id="4" name="Text Placeholder 3">
            <a:extLst>
              <a:ext uri="{FF2B5EF4-FFF2-40B4-BE49-F238E27FC236}">
                <a16:creationId xmlns:a16="http://schemas.microsoft.com/office/drawing/2014/main" id="{8E963FD7-DEBD-8F32-84F3-F9E230AAF2CD}"/>
              </a:ext>
            </a:extLst>
          </p:cNvPr>
          <p:cNvSpPr>
            <a:spLocks noGrp="1"/>
          </p:cNvSpPr>
          <p:nvPr>
            <p:ph type="body" sz="quarter" idx="17"/>
          </p:nvPr>
        </p:nvSpPr>
        <p:spPr>
          <a:xfrm>
            <a:off x="1219200" y="1905000"/>
            <a:ext cx="9906000" cy="3455640"/>
          </a:xfrm>
        </p:spPr>
        <p:txBody>
          <a:bodyPr/>
          <a:lstStyle/>
          <a:p>
            <a:pPr marL="342900" lvl="0" indent="-342900" algn="just">
              <a:lnSpc>
                <a:spcPct val="100000"/>
              </a:lnSpc>
              <a:buFont typeface="Symbol" panose="05050102010706020507" pitchFamily="18" charset="2"/>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develop a system which will only use Webcam, and to use human eyes as a pointing device for computer device.</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provide user friendly human-computer interaction.</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Designing a System for tracking Face and Eye using Camera.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Symbol" panose="05050102010706020507" pitchFamily="18" charset="2"/>
              <a:buChar char=""/>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Using Facial landmark’s technique to detecting the movement of the face, eyes and calculating it cursor position and mouse clicks.</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37620AE-8600-269F-28FA-30A49D6C90CD}"/>
              </a:ext>
            </a:extLst>
          </p:cNvPr>
          <p:cNvSpPr txBox="1"/>
          <p:nvPr/>
        </p:nvSpPr>
        <p:spPr>
          <a:xfrm>
            <a:off x="914400" y="1174379"/>
            <a:ext cx="6097554" cy="430887"/>
          </a:xfrm>
          <a:prstGeom prst="rect">
            <a:avLst/>
          </a:prstGeom>
          <a:noFill/>
        </p:spPr>
        <p:txBody>
          <a:bodyPr wrap="square">
            <a:spAutoFit/>
          </a:bodyPr>
          <a:lstStyle/>
          <a:p>
            <a:r>
              <a:rPr lang="en-US" sz="2200" dirty="0">
                <a:solidFill>
                  <a:srgbClr val="FF6600"/>
                </a:solidFill>
                <a:latin typeface="Roboto Medium" panose="02000000000000000000" pitchFamily="2" charset="0"/>
                <a:ea typeface="Roboto Medium" panose="02000000000000000000" pitchFamily="2" charset="0"/>
                <a:cs typeface="Roboto Medium" panose="02000000000000000000" pitchFamily="2" charset="0"/>
              </a:rPr>
              <a:t>5.1 OBJECTIVES</a:t>
            </a:r>
            <a:endParaRPr lang="en-IN" sz="2200" dirty="0">
              <a:latin typeface="Roboto Medium" panose="02000000000000000000" pitchFamily="2" charset="0"/>
              <a:ea typeface="Roboto Medium" panose="02000000000000000000" pitchFamily="2" charset="0"/>
              <a:cs typeface="Roboto Medium" panose="02000000000000000000" pitchFamily="2" charset="0"/>
            </a:endParaRPr>
          </a:p>
        </p:txBody>
      </p:sp>
    </p:spTree>
    <p:extLst>
      <p:ext uri="{BB962C8B-B14F-4D97-AF65-F5344CB8AC3E}">
        <p14:creationId xmlns:p14="http://schemas.microsoft.com/office/powerpoint/2010/main" val="299620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714EA2-BAAB-9C89-A38A-EA5035EB1E67}"/>
              </a:ext>
            </a:extLst>
          </p:cNvPr>
          <p:cNvSpPr>
            <a:spLocks noGrp="1"/>
          </p:cNvSpPr>
          <p:nvPr>
            <p:ph type="sldNum" sz="quarter" idx="14"/>
          </p:nvPr>
        </p:nvSpPr>
        <p:spPr/>
        <p:txBody>
          <a:bodyPr/>
          <a:lstStyle/>
          <a:p>
            <a:fld id="{45A3C14A-F937-4231-B6F1-40B429FAFB2F}" type="slidenum">
              <a:rPr lang="en-NZ" smtClean="0"/>
              <a:pPr/>
              <a:t>13</a:t>
            </a:fld>
            <a:endParaRPr lang="en-NZ" dirty="0"/>
          </a:p>
        </p:txBody>
      </p:sp>
      <p:sp>
        <p:nvSpPr>
          <p:cNvPr id="3" name="Title 2">
            <a:extLst>
              <a:ext uri="{FF2B5EF4-FFF2-40B4-BE49-F238E27FC236}">
                <a16:creationId xmlns:a16="http://schemas.microsoft.com/office/drawing/2014/main" id="{854C9034-2045-D6C4-DDDB-75CAF5F05ED9}"/>
              </a:ext>
            </a:extLst>
          </p:cNvPr>
          <p:cNvSpPr>
            <a:spLocks noGrp="1"/>
          </p:cNvSpPr>
          <p:nvPr>
            <p:ph type="title"/>
          </p:nvPr>
        </p:nvSpPr>
        <p:spPr/>
        <p:txBody>
          <a:bodyPr/>
          <a:lstStyle/>
          <a:p>
            <a:r>
              <a:rPr lang="en-US" sz="2800" dirty="0">
                <a:solidFill>
                  <a:srgbClr val="FF6600"/>
                </a:solidFill>
                <a:latin typeface="Roboto Medium" panose="02000000000000000000" pitchFamily="2" charset="0"/>
                <a:ea typeface="Roboto Medium" panose="02000000000000000000" pitchFamily="2" charset="0"/>
                <a:cs typeface="Roboto Medium" panose="02000000000000000000" pitchFamily="2" charset="0"/>
              </a:rPr>
              <a:t>5.2 goals</a:t>
            </a:r>
            <a:endParaRPr lang="en-IN" dirty="0"/>
          </a:p>
        </p:txBody>
      </p:sp>
      <p:sp>
        <p:nvSpPr>
          <p:cNvPr id="4" name="Text Placeholder 3">
            <a:extLst>
              <a:ext uri="{FF2B5EF4-FFF2-40B4-BE49-F238E27FC236}">
                <a16:creationId xmlns:a16="http://schemas.microsoft.com/office/drawing/2014/main" id="{0C69F5EB-6968-18E1-C823-6FDADAE5A4AB}"/>
              </a:ext>
            </a:extLst>
          </p:cNvPr>
          <p:cNvSpPr>
            <a:spLocks noGrp="1"/>
          </p:cNvSpPr>
          <p:nvPr>
            <p:ph type="body" sz="quarter" idx="17"/>
          </p:nvPr>
        </p:nvSpPr>
        <p:spPr>
          <a:xfrm>
            <a:off x="1066800" y="1268760"/>
            <a:ext cx="9601199" cy="4320480"/>
          </a:xfrm>
        </p:spPr>
        <p:txBody>
          <a:bodyPr/>
          <a:lstStyle/>
          <a:p>
            <a:pPr marL="342900" indent="-342900" algn="just">
              <a:lnSpc>
                <a:spcPct val="1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Precision: Ensure accurate tracking of eye movements for precise cursor control.</a:t>
            </a:r>
          </a:p>
          <a:p>
            <a:pPr marL="342900" indent="-342900" algn="just">
              <a:lnSpc>
                <a:spcPct val="1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User-Friendly: Create an intuitive and seamless user experience with minimal latency.</a:t>
            </a:r>
          </a:p>
          <a:p>
            <a:pPr marL="342900" indent="-342900" algn="just">
              <a:lnSpc>
                <a:spcPct val="1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Accessibility: Make the technology accessible to users with disabilities and compatible with assistive tools.</a:t>
            </a:r>
          </a:p>
          <a:p>
            <a:pPr marL="342900" indent="-342900" algn="just">
              <a:lnSpc>
                <a:spcPct val="1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Independence: Enable users to navigate and interact with digital interfaces independently.</a:t>
            </a:r>
          </a:p>
          <a:p>
            <a:pPr marL="342900" indent="-342900" algn="just">
              <a:lnSpc>
                <a:spcPct val="1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Innovation: Continuously add new features like gesture recognition to enhance functionality.</a:t>
            </a:r>
          </a:p>
          <a:p>
            <a:pPr marL="342900" indent="-342900" algn="just">
              <a:lnSpc>
                <a:spcPct val="1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Adoption: Promote awareness and widespread use of eye-controlled virtual mouse technology.</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656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5F58FF-CB71-4518-7176-1B1C2EBCEEF9}"/>
              </a:ext>
            </a:extLst>
          </p:cNvPr>
          <p:cNvSpPr>
            <a:spLocks noGrp="1"/>
          </p:cNvSpPr>
          <p:nvPr>
            <p:ph type="sldNum" sz="quarter" idx="14"/>
          </p:nvPr>
        </p:nvSpPr>
        <p:spPr/>
        <p:txBody>
          <a:bodyPr/>
          <a:lstStyle/>
          <a:p>
            <a:fld id="{45A3C14A-F937-4231-B6F1-40B429FAFB2F}" type="slidenum">
              <a:rPr lang="en-NZ" smtClean="0"/>
              <a:pPr/>
              <a:t>14</a:t>
            </a:fld>
            <a:endParaRPr lang="en-NZ" dirty="0"/>
          </a:p>
        </p:txBody>
      </p:sp>
      <p:sp>
        <p:nvSpPr>
          <p:cNvPr id="3" name="Title 2">
            <a:extLst>
              <a:ext uri="{FF2B5EF4-FFF2-40B4-BE49-F238E27FC236}">
                <a16:creationId xmlns:a16="http://schemas.microsoft.com/office/drawing/2014/main" id="{510079B4-710C-4094-AB41-A05311CAE5FC}"/>
              </a:ext>
            </a:extLst>
          </p:cNvPr>
          <p:cNvSpPr>
            <a:spLocks noGrp="1"/>
          </p:cNvSpPr>
          <p:nvPr>
            <p:ph type="title"/>
          </p:nvPr>
        </p:nvSpPr>
        <p:spPr/>
        <p:txBody>
          <a:bodyPr/>
          <a:lstStyle/>
          <a:p>
            <a:r>
              <a:rPr lang="en-US" dirty="0">
                <a:solidFill>
                  <a:srgbClr val="FF6600"/>
                </a:solidFill>
              </a:rPr>
              <a:t>6. Project scope</a:t>
            </a:r>
            <a:endParaRPr lang="en-IN" dirty="0">
              <a:solidFill>
                <a:srgbClr val="FF6600"/>
              </a:solidFill>
            </a:endParaRPr>
          </a:p>
        </p:txBody>
      </p:sp>
      <p:sp>
        <p:nvSpPr>
          <p:cNvPr id="4" name="Text Placeholder 3">
            <a:extLst>
              <a:ext uri="{FF2B5EF4-FFF2-40B4-BE49-F238E27FC236}">
                <a16:creationId xmlns:a16="http://schemas.microsoft.com/office/drawing/2014/main" id="{B77FBC9B-11EB-926B-ADF4-39DF2BF5B574}"/>
              </a:ext>
            </a:extLst>
          </p:cNvPr>
          <p:cNvSpPr>
            <a:spLocks noGrp="1"/>
          </p:cNvSpPr>
          <p:nvPr>
            <p:ph type="body" sz="quarter" idx="17"/>
          </p:nvPr>
        </p:nvSpPr>
        <p:spPr>
          <a:xfrm>
            <a:off x="695400" y="1233988"/>
            <a:ext cx="10801201" cy="4320480"/>
          </a:xfrm>
        </p:spPr>
        <p:txBody>
          <a:bodyPr/>
          <a:lstStyle/>
          <a:p>
            <a:pPr algn="just">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 potential applications of the Eye-Controlled Virtual Mouse are vast, ranging from assistive technology for individuals with disabilities to enhancing user experience in virtual reality environments. This technology has the capacity to empower users and expand the possibilities of human-computer interaction.</a:t>
            </a:r>
          </a:p>
          <a:p>
            <a:pPr algn="just">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 adoption of eye-controlled technology offers several advantages, including improved accessibility, enhanced efficiency, and reduced physical strain on users. By eliminating the need for traditional input devices, this innovation can streamline the computing experience for a wide range of users.</a:t>
            </a:r>
          </a:p>
          <a:p>
            <a:pPr algn="just">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From assisting individuals with motor disabilities in daily computing tasks to enhancing virtual reality experiences, the real-world applications of the Eye-Controlled Virtual Mouse are diverse and impactful. This technology has the potential to empower users across various domains.</a:t>
            </a:r>
          </a:p>
          <a:p>
            <a:pPr algn="just">
              <a:buFont typeface="Arial" panose="020B0604020202020204" pitchFamily="34" charset="0"/>
              <a:buChar char="•"/>
            </a:pP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417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8E1578-85A5-65B3-B1A8-12F52FFBF320}"/>
              </a:ext>
            </a:extLst>
          </p:cNvPr>
          <p:cNvSpPr>
            <a:spLocks noGrp="1"/>
          </p:cNvSpPr>
          <p:nvPr>
            <p:ph type="sldNum" sz="quarter" idx="14"/>
          </p:nvPr>
        </p:nvSpPr>
        <p:spPr/>
        <p:txBody>
          <a:bodyPr/>
          <a:lstStyle/>
          <a:p>
            <a:fld id="{45A3C14A-F937-4231-B6F1-40B429FAFB2F}" type="slidenum">
              <a:rPr lang="en-NZ" smtClean="0"/>
              <a:pPr/>
              <a:t>15</a:t>
            </a:fld>
            <a:endParaRPr lang="en-NZ" dirty="0"/>
          </a:p>
        </p:txBody>
      </p:sp>
      <p:sp>
        <p:nvSpPr>
          <p:cNvPr id="3" name="Title 2">
            <a:extLst>
              <a:ext uri="{FF2B5EF4-FFF2-40B4-BE49-F238E27FC236}">
                <a16:creationId xmlns:a16="http://schemas.microsoft.com/office/drawing/2014/main" id="{9DA4A0DC-F064-2FE3-3C68-E1C80B6A5D63}"/>
              </a:ext>
            </a:extLst>
          </p:cNvPr>
          <p:cNvSpPr>
            <a:spLocks noGrp="1"/>
          </p:cNvSpPr>
          <p:nvPr>
            <p:ph type="title"/>
          </p:nvPr>
        </p:nvSpPr>
        <p:spPr/>
        <p:txBody>
          <a:bodyPr/>
          <a:lstStyle/>
          <a:p>
            <a:r>
              <a:rPr lang="en-IN" dirty="0">
                <a:solidFill>
                  <a:srgbClr val="FF6600"/>
                </a:solidFill>
              </a:rPr>
              <a:t>7. methodology</a:t>
            </a:r>
          </a:p>
        </p:txBody>
      </p:sp>
      <p:sp>
        <p:nvSpPr>
          <p:cNvPr id="4" name="Text Placeholder 3">
            <a:extLst>
              <a:ext uri="{FF2B5EF4-FFF2-40B4-BE49-F238E27FC236}">
                <a16:creationId xmlns:a16="http://schemas.microsoft.com/office/drawing/2014/main" id="{244C41B0-3B70-6ABD-CB8D-CE41450D0175}"/>
              </a:ext>
            </a:extLst>
          </p:cNvPr>
          <p:cNvSpPr>
            <a:spLocks noGrp="1"/>
          </p:cNvSpPr>
          <p:nvPr>
            <p:ph type="body" sz="quarter" idx="17"/>
          </p:nvPr>
        </p:nvSpPr>
        <p:spPr>
          <a:xfrm>
            <a:off x="919199" y="1524000"/>
            <a:ext cx="10353601" cy="3657600"/>
          </a:xfrm>
        </p:spPr>
        <p:txBody>
          <a:bodyPr/>
          <a:lstStyle/>
          <a:p>
            <a:pPr algn="just">
              <a:buFont typeface="Arial" panose="020B0604020202020204" pitchFamily="34" charset="0"/>
              <a:buChar char="•"/>
            </a:pPr>
            <a:r>
              <a:rPr lang="en-US" sz="2000" b="1" dirty="0">
                <a:solidFill>
                  <a:srgbClr val="333333"/>
                </a:solidFill>
                <a:effectLst/>
                <a:latin typeface="Times New Roman" panose="02020603050405020304" pitchFamily="18" charset="0"/>
                <a:cs typeface="Times New Roman" panose="02020603050405020304" pitchFamily="18" charset="0"/>
              </a:rPr>
              <a:t>Language or Technology Used: </a:t>
            </a:r>
            <a:r>
              <a:rPr lang="en-US" sz="2000" b="0" i="0" dirty="0">
                <a:solidFill>
                  <a:srgbClr val="333333"/>
                </a:solidFill>
                <a:effectLst/>
                <a:latin typeface="Times New Roman" panose="02020603050405020304" pitchFamily="18" charset="0"/>
                <a:cs typeface="Times New Roman" panose="02020603050405020304" pitchFamily="18" charset="0"/>
              </a:rPr>
              <a:t>Python language is used to write the code. Python provides a wide variety of libraries for scientific and computational usage. </a:t>
            </a:r>
          </a:p>
          <a:p>
            <a:pPr algn="just">
              <a:buFont typeface="Arial" panose="020B0604020202020204" pitchFamily="34" charset="0"/>
              <a:buChar char="•"/>
            </a:pPr>
            <a:r>
              <a:rPr lang="en-US" sz="2000" b="1" dirty="0">
                <a:solidFill>
                  <a:srgbClr val="333333"/>
                </a:solidFill>
                <a:effectLst/>
                <a:latin typeface="Times New Roman" panose="02020603050405020304" pitchFamily="18" charset="0"/>
                <a:cs typeface="Times New Roman" panose="02020603050405020304" pitchFamily="18" charset="0"/>
              </a:rPr>
              <a:t>Algorithms Implemented: </a:t>
            </a:r>
            <a:r>
              <a:rPr lang="en-US" sz="2000" b="0" i="0" dirty="0">
                <a:solidFill>
                  <a:srgbClr val="333333"/>
                </a:solidFill>
                <a:effectLst/>
                <a:latin typeface="Times New Roman" panose="02020603050405020304" pitchFamily="18" charset="0"/>
                <a:cs typeface="Times New Roman" panose="02020603050405020304" pitchFamily="18" charset="0"/>
              </a:rPr>
              <a:t>Deep learning models may currently be the most effective for face identification. Face detection, on the other hand, existed before deep learning. Previously, traditional feature descriptors and linear classifiers were a great way to recognize faces .HOG and Linear SVM, to be precise. The HOG (Histogram of Oriented Gradients) feature descriptor and a Linear SVM machine learning approach are used to identify faces. HOG is an easy-to-understand and useful feature description. It is frequently employed in the detection of objects, such as vehicles, dogs, and fruits, in addition to face detection. Because the local intensity is used to characterize the geometry of the item, HOG is reliable for object detection.</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9586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16E615-BE2A-882F-E59B-697B9846F915}"/>
              </a:ext>
            </a:extLst>
          </p:cNvPr>
          <p:cNvSpPr>
            <a:spLocks noGrp="1"/>
          </p:cNvSpPr>
          <p:nvPr>
            <p:ph type="sldNum" sz="quarter" idx="14"/>
          </p:nvPr>
        </p:nvSpPr>
        <p:spPr/>
        <p:txBody>
          <a:bodyPr/>
          <a:lstStyle/>
          <a:p>
            <a:fld id="{45A3C14A-F937-4231-B6F1-40B429FAFB2F}" type="slidenum">
              <a:rPr lang="en-NZ" smtClean="0"/>
              <a:pPr/>
              <a:t>16</a:t>
            </a:fld>
            <a:endParaRPr lang="en-NZ" dirty="0"/>
          </a:p>
        </p:txBody>
      </p:sp>
      <p:sp>
        <p:nvSpPr>
          <p:cNvPr id="3" name="Title 2">
            <a:extLst>
              <a:ext uri="{FF2B5EF4-FFF2-40B4-BE49-F238E27FC236}">
                <a16:creationId xmlns:a16="http://schemas.microsoft.com/office/drawing/2014/main" id="{CE2F4BB0-07A1-C1B0-7088-7A12D4876BE3}"/>
              </a:ext>
            </a:extLst>
          </p:cNvPr>
          <p:cNvSpPr>
            <a:spLocks noGrp="1"/>
          </p:cNvSpPr>
          <p:nvPr>
            <p:ph type="title"/>
          </p:nvPr>
        </p:nvSpPr>
        <p:spPr>
          <a:xfrm>
            <a:off x="695399" y="228600"/>
            <a:ext cx="10801201" cy="762000"/>
          </a:xfrm>
        </p:spPr>
        <p:txBody>
          <a:bodyPr/>
          <a:lstStyle/>
          <a:p>
            <a:pPr latinLnBrk="1"/>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Step 1: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HOG's primary concept is to divide a picture into small linked cells</a:t>
            </a:r>
            <a:endParaRPr lang="en-IN" dirty="0">
              <a:solidFill>
                <a:schemeClr val="tx1">
                  <a:lumMod val="95000"/>
                  <a:lumOff val="5000"/>
                </a:schemeClr>
              </a:solidFill>
            </a:endParaRPr>
          </a:p>
        </p:txBody>
      </p:sp>
      <p:sp>
        <p:nvSpPr>
          <p:cNvPr id="4" name="Text Placeholder 3">
            <a:extLst>
              <a:ext uri="{FF2B5EF4-FFF2-40B4-BE49-F238E27FC236}">
                <a16:creationId xmlns:a16="http://schemas.microsoft.com/office/drawing/2014/main" id="{3EFBF9CB-E0E5-103F-92DB-E877FD555E97}"/>
              </a:ext>
            </a:extLst>
          </p:cNvPr>
          <p:cNvSpPr>
            <a:spLocks noGrp="1"/>
          </p:cNvSpPr>
          <p:nvPr>
            <p:ph type="body" sz="quarter" idx="17"/>
          </p:nvPr>
        </p:nvSpPr>
        <p:spPr>
          <a:xfrm>
            <a:off x="695399" y="3117146"/>
            <a:ext cx="10801201" cy="494908"/>
          </a:xfrm>
        </p:spPr>
        <p:txBody>
          <a:bodyPr/>
          <a:lstStyle/>
          <a:p>
            <a:pPr marL="0" indent="0">
              <a:buNone/>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STEP 2</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COMPUTE THE HISTOGRAM FOR EACH CELL</a:t>
            </a:r>
          </a:p>
        </p:txBody>
      </p:sp>
      <p:pic>
        <p:nvPicPr>
          <p:cNvPr id="8" name="Picture 7">
            <a:extLst>
              <a:ext uri="{FF2B5EF4-FFF2-40B4-BE49-F238E27FC236}">
                <a16:creationId xmlns:a16="http://schemas.microsoft.com/office/drawing/2014/main" id="{E4933436-246D-1400-4B6A-A4625A41B3A1}"/>
              </a:ext>
            </a:extLst>
          </p:cNvPr>
          <p:cNvPicPr>
            <a:picLocks noChangeAspect="1"/>
          </p:cNvPicPr>
          <p:nvPr/>
        </p:nvPicPr>
        <p:blipFill>
          <a:blip r:embed="rId2"/>
          <a:stretch>
            <a:fillRect/>
          </a:stretch>
        </p:blipFill>
        <p:spPr>
          <a:xfrm>
            <a:off x="3906069" y="914400"/>
            <a:ext cx="3561531" cy="1822178"/>
          </a:xfrm>
          <a:prstGeom prst="rect">
            <a:avLst/>
          </a:prstGeom>
        </p:spPr>
      </p:pic>
      <p:pic>
        <p:nvPicPr>
          <p:cNvPr id="10" name="Picture 9">
            <a:extLst>
              <a:ext uri="{FF2B5EF4-FFF2-40B4-BE49-F238E27FC236}">
                <a16:creationId xmlns:a16="http://schemas.microsoft.com/office/drawing/2014/main" id="{EE5E5C61-D0A8-6B36-76F9-65A13394B1AC}"/>
              </a:ext>
            </a:extLst>
          </p:cNvPr>
          <p:cNvPicPr>
            <a:picLocks noChangeAspect="1"/>
          </p:cNvPicPr>
          <p:nvPr/>
        </p:nvPicPr>
        <p:blipFill>
          <a:blip r:embed="rId3"/>
          <a:stretch>
            <a:fillRect/>
          </a:stretch>
        </p:blipFill>
        <p:spPr>
          <a:xfrm>
            <a:off x="3923175" y="3604057"/>
            <a:ext cx="4229467" cy="2339543"/>
          </a:xfrm>
          <a:prstGeom prst="rect">
            <a:avLst/>
          </a:prstGeom>
        </p:spPr>
      </p:pic>
      <p:sp>
        <p:nvSpPr>
          <p:cNvPr id="5" name="TextBox 4">
            <a:extLst>
              <a:ext uri="{FF2B5EF4-FFF2-40B4-BE49-F238E27FC236}">
                <a16:creationId xmlns:a16="http://schemas.microsoft.com/office/drawing/2014/main" id="{DB55A614-A648-9FEE-8D27-6C79F68DF0EC}"/>
              </a:ext>
            </a:extLst>
          </p:cNvPr>
          <p:cNvSpPr txBox="1"/>
          <p:nvPr/>
        </p:nvSpPr>
        <p:spPr>
          <a:xfrm>
            <a:off x="5144502" y="2736578"/>
            <a:ext cx="1752600" cy="32316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Figure 1 – Step 1</a:t>
            </a:r>
            <a:endParaRPr lang="en-IN" sz="15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80D1AC8-8597-5927-4443-FC2EE9127091}"/>
              </a:ext>
            </a:extLst>
          </p:cNvPr>
          <p:cNvSpPr txBox="1"/>
          <p:nvPr/>
        </p:nvSpPr>
        <p:spPr>
          <a:xfrm>
            <a:off x="5410200" y="5867400"/>
            <a:ext cx="1752600" cy="32316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Figure 2 – Step 2</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826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5F58FF-CB71-4518-7176-1B1C2EBCEEF9}"/>
              </a:ext>
            </a:extLst>
          </p:cNvPr>
          <p:cNvSpPr>
            <a:spLocks noGrp="1"/>
          </p:cNvSpPr>
          <p:nvPr>
            <p:ph type="sldNum" sz="quarter" idx="14"/>
          </p:nvPr>
        </p:nvSpPr>
        <p:spPr/>
        <p:txBody>
          <a:bodyPr/>
          <a:lstStyle/>
          <a:p>
            <a:fld id="{45A3C14A-F937-4231-B6F1-40B429FAFB2F}" type="slidenum">
              <a:rPr lang="en-NZ" smtClean="0"/>
              <a:pPr/>
              <a:t>17</a:t>
            </a:fld>
            <a:endParaRPr lang="en-NZ" dirty="0"/>
          </a:p>
        </p:txBody>
      </p:sp>
      <p:sp>
        <p:nvSpPr>
          <p:cNvPr id="3" name="Title 2">
            <a:extLst>
              <a:ext uri="{FF2B5EF4-FFF2-40B4-BE49-F238E27FC236}">
                <a16:creationId xmlns:a16="http://schemas.microsoft.com/office/drawing/2014/main" id="{510079B4-710C-4094-AB41-A05311CAE5FC}"/>
              </a:ext>
            </a:extLst>
          </p:cNvPr>
          <p:cNvSpPr>
            <a:spLocks noGrp="1"/>
          </p:cNvSpPr>
          <p:nvPr>
            <p:ph type="title"/>
          </p:nvPr>
        </p:nvSpPr>
        <p:spPr>
          <a:xfrm>
            <a:off x="457200" y="278158"/>
            <a:ext cx="6211927" cy="838202"/>
          </a:xfrm>
        </p:spPr>
        <p:txBody>
          <a:bodyPr/>
          <a:lstStyle/>
          <a:p>
            <a:pPr lvl="0"/>
            <a:r>
              <a:rPr lang="en-US" sz="2800" dirty="0">
                <a:solidFill>
                  <a:srgbClr val="FF6600"/>
                </a:solidFill>
              </a:rPr>
              <a:t>8. Modules identified</a:t>
            </a:r>
          </a:p>
        </p:txBody>
      </p:sp>
      <p:sp>
        <p:nvSpPr>
          <p:cNvPr id="4" name="Text Placeholder 3">
            <a:extLst>
              <a:ext uri="{FF2B5EF4-FFF2-40B4-BE49-F238E27FC236}">
                <a16:creationId xmlns:a16="http://schemas.microsoft.com/office/drawing/2014/main" id="{B77FBC9B-11EB-926B-ADF4-39DF2BF5B574}"/>
              </a:ext>
            </a:extLst>
          </p:cNvPr>
          <p:cNvSpPr>
            <a:spLocks noGrp="1"/>
          </p:cNvSpPr>
          <p:nvPr>
            <p:ph type="body" sz="quarter" idx="17"/>
          </p:nvPr>
        </p:nvSpPr>
        <p:spPr>
          <a:xfrm>
            <a:off x="864072" y="990600"/>
            <a:ext cx="10946928" cy="5257800"/>
          </a:xfrm>
        </p:spPr>
        <p:txBody>
          <a:bodyPr/>
          <a:lstStyle/>
          <a:p>
            <a:pPr algn="just">
              <a:buFont typeface="+mj-lt"/>
              <a:buAutoNum type="arabicPeriod"/>
            </a:pPr>
            <a:r>
              <a:rPr lang="en-US" sz="1700" b="1" i="0" dirty="0">
                <a:solidFill>
                  <a:schemeClr val="tx1">
                    <a:lumMod val="95000"/>
                    <a:lumOff val="5000"/>
                  </a:schemeClr>
                </a:solidFill>
                <a:effectLst/>
                <a:latin typeface="Times New Roman" panose="02020603050405020304" pitchFamily="18" charset="0"/>
                <a:cs typeface="Times New Roman" panose="02020603050405020304" pitchFamily="18" charset="0"/>
              </a:rPr>
              <a:t>Eye Tracking Module:</a:t>
            </a:r>
            <a:endParaRPr lang="en-US" sz="17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700" b="0" i="0" dirty="0">
                <a:solidFill>
                  <a:schemeClr val="tx1">
                    <a:lumMod val="95000"/>
                    <a:lumOff val="5000"/>
                  </a:schemeClr>
                </a:solidFill>
                <a:effectLst/>
                <a:latin typeface="Times New Roman" panose="02020603050405020304" pitchFamily="18" charset="0"/>
                <a:cs typeface="Times New Roman" panose="02020603050405020304" pitchFamily="18" charset="0"/>
              </a:rPr>
              <a:t>This module involves the hardware and software responsible for accurately tracking and interpreting eye movements.</a:t>
            </a:r>
          </a:p>
          <a:p>
            <a:pPr marL="742950" lvl="1" indent="-285750" algn="just">
              <a:buFont typeface="Arial" panose="020B0604020202020204" pitchFamily="34" charset="0"/>
              <a:buChar char="•"/>
            </a:pPr>
            <a:r>
              <a:rPr lang="en-US" sz="1700" b="0" i="0" dirty="0">
                <a:solidFill>
                  <a:schemeClr val="tx1">
                    <a:lumMod val="95000"/>
                    <a:lumOff val="5000"/>
                  </a:schemeClr>
                </a:solidFill>
                <a:effectLst/>
                <a:latin typeface="Times New Roman" panose="02020603050405020304" pitchFamily="18" charset="0"/>
                <a:cs typeface="Times New Roman" panose="02020603050405020304" pitchFamily="18" charset="0"/>
              </a:rPr>
              <a:t>Utilizes various technologies (like infrared sensors, cameras) to capture and analyze eye movements in real-time.</a:t>
            </a:r>
          </a:p>
          <a:p>
            <a:pPr algn="just">
              <a:buFont typeface="+mj-lt"/>
              <a:buAutoNum type="arabicPeriod"/>
            </a:pPr>
            <a:r>
              <a:rPr lang="en-US" sz="1700" b="1" i="0" dirty="0">
                <a:solidFill>
                  <a:schemeClr val="tx1">
                    <a:lumMod val="95000"/>
                    <a:lumOff val="5000"/>
                  </a:schemeClr>
                </a:solidFill>
                <a:effectLst/>
                <a:latin typeface="Times New Roman" panose="02020603050405020304" pitchFamily="18" charset="0"/>
                <a:cs typeface="Times New Roman" panose="02020603050405020304" pitchFamily="18" charset="0"/>
              </a:rPr>
              <a:t>Gesture Recognition Module:</a:t>
            </a:r>
            <a:endParaRPr lang="en-US" sz="17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700" b="0" i="0" dirty="0">
                <a:solidFill>
                  <a:schemeClr val="tx1">
                    <a:lumMod val="95000"/>
                    <a:lumOff val="5000"/>
                  </a:schemeClr>
                </a:solidFill>
                <a:effectLst/>
                <a:latin typeface="Times New Roman" panose="02020603050405020304" pitchFamily="18" charset="0"/>
                <a:cs typeface="Times New Roman" panose="02020603050405020304" pitchFamily="18" charset="0"/>
              </a:rPr>
              <a:t>Focuses on interpreting specific eye movements or patterns as gestures or commands.</a:t>
            </a:r>
          </a:p>
          <a:p>
            <a:pPr marL="800100" lvl="1" indent="-342900" algn="just">
              <a:buFont typeface="Arial" panose="020B0604020202020204" pitchFamily="34" charset="0"/>
              <a:buChar char="•"/>
            </a:pPr>
            <a:r>
              <a:rPr lang="en-US" sz="1700" b="0" i="0" dirty="0">
                <a:solidFill>
                  <a:schemeClr val="tx1">
                    <a:lumMod val="95000"/>
                    <a:lumOff val="5000"/>
                  </a:schemeClr>
                </a:solidFill>
                <a:effectLst/>
                <a:latin typeface="Times New Roman" panose="02020603050405020304" pitchFamily="18" charset="0"/>
                <a:cs typeface="Times New Roman" panose="02020603050405020304" pitchFamily="18" charset="0"/>
              </a:rPr>
              <a:t>Algorithms are used to translate eye movements into actions such as clicking, dragging, scrolling, etc.</a:t>
            </a:r>
          </a:p>
          <a:p>
            <a:pPr algn="just">
              <a:buFont typeface="+mj-lt"/>
              <a:buAutoNum type="arabicPeriod"/>
            </a:pPr>
            <a:r>
              <a:rPr lang="en-US" sz="1700" b="1" i="0" dirty="0">
                <a:solidFill>
                  <a:schemeClr val="tx1">
                    <a:lumMod val="95000"/>
                    <a:lumOff val="5000"/>
                  </a:schemeClr>
                </a:solidFill>
                <a:effectLst/>
                <a:latin typeface="Times New Roman" panose="02020603050405020304" pitchFamily="18" charset="0"/>
                <a:cs typeface="Times New Roman" panose="02020603050405020304" pitchFamily="18" charset="0"/>
              </a:rPr>
              <a:t>User Interface Module:</a:t>
            </a:r>
            <a:endParaRPr lang="en-US" sz="17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700" b="0" i="0" dirty="0">
                <a:solidFill>
                  <a:schemeClr val="tx1">
                    <a:lumMod val="95000"/>
                    <a:lumOff val="5000"/>
                  </a:schemeClr>
                </a:solidFill>
                <a:effectLst/>
                <a:latin typeface="Times New Roman" panose="02020603050405020304" pitchFamily="18" charset="0"/>
                <a:cs typeface="Times New Roman" panose="02020603050405020304" pitchFamily="18" charset="0"/>
              </a:rPr>
              <a:t>Includes the graphical interface through which users interact with and control the virtual mouse system.</a:t>
            </a:r>
          </a:p>
          <a:p>
            <a:pPr marL="800100" lvl="1" indent="-342900" algn="just">
              <a:buFont typeface="Arial" panose="020B0604020202020204" pitchFamily="34" charset="0"/>
              <a:buChar char="•"/>
            </a:pPr>
            <a:r>
              <a:rPr lang="en-US" sz="1700" b="0" i="0" dirty="0">
                <a:solidFill>
                  <a:schemeClr val="tx1">
                    <a:lumMod val="95000"/>
                    <a:lumOff val="5000"/>
                  </a:schemeClr>
                </a:solidFill>
                <a:effectLst/>
                <a:latin typeface="Times New Roman" panose="02020603050405020304" pitchFamily="18" charset="0"/>
                <a:cs typeface="Times New Roman" panose="02020603050405020304" pitchFamily="18" charset="0"/>
              </a:rPr>
              <a:t>Provides calibration options, customization settings, and feedback mechanisms.</a:t>
            </a:r>
          </a:p>
          <a:p>
            <a:pPr algn="just">
              <a:buFont typeface="+mj-lt"/>
              <a:buAutoNum type="arabicPeriod" startAt="4"/>
            </a:pPr>
            <a:r>
              <a:rPr lang="en-US" sz="1700" b="1" i="0" dirty="0">
                <a:solidFill>
                  <a:schemeClr val="tx1">
                    <a:lumMod val="95000"/>
                    <a:lumOff val="5000"/>
                  </a:schemeClr>
                </a:solidFill>
                <a:effectLst/>
                <a:latin typeface="Times New Roman" panose="02020603050405020304" pitchFamily="18" charset="0"/>
                <a:cs typeface="Times New Roman" panose="02020603050405020304" pitchFamily="18" charset="0"/>
              </a:rPr>
              <a:t>Mouse Functionality Module:</a:t>
            </a:r>
            <a:endParaRPr lang="en-US" sz="17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700" b="0" i="0" dirty="0">
                <a:solidFill>
                  <a:schemeClr val="tx1">
                    <a:lumMod val="95000"/>
                    <a:lumOff val="5000"/>
                  </a:schemeClr>
                </a:solidFill>
                <a:effectLst/>
                <a:latin typeface="Times New Roman" panose="02020603050405020304" pitchFamily="18" charset="0"/>
                <a:cs typeface="Times New Roman" panose="02020603050405020304" pitchFamily="18" charset="0"/>
              </a:rPr>
              <a:t>This core module integrates the eye tracking data and gesture recognition to simulate mouse functions.</a:t>
            </a:r>
          </a:p>
          <a:p>
            <a:pPr marL="742950" lvl="1" indent="-285750" algn="just">
              <a:buFont typeface="Arial" panose="020B0604020202020204" pitchFamily="34" charset="0"/>
              <a:buChar char="•"/>
            </a:pPr>
            <a:r>
              <a:rPr lang="en-US" sz="1700" b="0" i="0" dirty="0">
                <a:solidFill>
                  <a:schemeClr val="tx1">
                    <a:lumMod val="95000"/>
                    <a:lumOff val="5000"/>
                  </a:schemeClr>
                </a:solidFill>
                <a:effectLst/>
                <a:latin typeface="Times New Roman" panose="02020603050405020304" pitchFamily="18" charset="0"/>
                <a:cs typeface="Times New Roman" panose="02020603050405020304" pitchFamily="18" charset="0"/>
              </a:rPr>
              <a:t>Translates interpreted eye movements into mouse cursor movements and actions on the screen.</a:t>
            </a:r>
          </a:p>
          <a:p>
            <a:pPr marL="457200" lvl="1" indent="0" algn="just">
              <a:buNone/>
            </a:pPr>
            <a:endParaRPr lang="en-US" sz="17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249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6B4708-FAF3-69C3-9D6E-2753E8081EE9}"/>
              </a:ext>
            </a:extLst>
          </p:cNvPr>
          <p:cNvSpPr>
            <a:spLocks noGrp="1"/>
          </p:cNvSpPr>
          <p:nvPr>
            <p:ph type="sldNum" sz="quarter" idx="14"/>
          </p:nvPr>
        </p:nvSpPr>
        <p:spPr/>
        <p:txBody>
          <a:bodyPr/>
          <a:lstStyle/>
          <a:p>
            <a:fld id="{45A3C14A-F937-4231-B6F1-40B429FAFB2F}" type="slidenum">
              <a:rPr lang="en-NZ" smtClean="0"/>
              <a:pPr/>
              <a:t>18</a:t>
            </a:fld>
            <a:endParaRPr lang="en-NZ" dirty="0"/>
          </a:p>
        </p:txBody>
      </p:sp>
      <p:sp>
        <p:nvSpPr>
          <p:cNvPr id="3" name="Title 2">
            <a:extLst>
              <a:ext uri="{FF2B5EF4-FFF2-40B4-BE49-F238E27FC236}">
                <a16:creationId xmlns:a16="http://schemas.microsoft.com/office/drawing/2014/main" id="{0D56E3AB-01F3-F6E5-0C0B-D7FE97E907D4}"/>
              </a:ext>
            </a:extLst>
          </p:cNvPr>
          <p:cNvSpPr>
            <a:spLocks noGrp="1"/>
          </p:cNvSpPr>
          <p:nvPr>
            <p:ph type="title"/>
          </p:nvPr>
        </p:nvSpPr>
        <p:spPr>
          <a:xfrm>
            <a:off x="695399" y="181901"/>
            <a:ext cx="6211927" cy="838202"/>
          </a:xfrm>
        </p:spPr>
        <p:txBody>
          <a:bodyPr/>
          <a:lstStyle/>
          <a:p>
            <a:r>
              <a:rPr lang="en-IN" dirty="0">
                <a:solidFill>
                  <a:srgbClr val="FF6600"/>
                </a:solidFill>
              </a:rPr>
              <a:t>9. Project implementation</a:t>
            </a:r>
          </a:p>
        </p:txBody>
      </p:sp>
      <p:sp>
        <p:nvSpPr>
          <p:cNvPr id="4" name="Text Placeholder 3">
            <a:extLst>
              <a:ext uri="{FF2B5EF4-FFF2-40B4-BE49-F238E27FC236}">
                <a16:creationId xmlns:a16="http://schemas.microsoft.com/office/drawing/2014/main" id="{81E54561-CFB2-6E11-23C4-02985DB29CC0}"/>
              </a:ext>
            </a:extLst>
          </p:cNvPr>
          <p:cNvSpPr>
            <a:spLocks noGrp="1"/>
          </p:cNvSpPr>
          <p:nvPr>
            <p:ph type="body" sz="quarter" idx="17"/>
          </p:nvPr>
        </p:nvSpPr>
        <p:spPr>
          <a:xfrm>
            <a:off x="695399" y="1020103"/>
            <a:ext cx="10801201" cy="4320480"/>
          </a:xfrm>
        </p:spPr>
        <p:txBody>
          <a:bodyPr/>
          <a:lstStyle/>
          <a:p>
            <a:pPr marL="0" indent="0">
              <a:buNone/>
            </a:pPr>
            <a:r>
              <a:rPr lang="en-IN" dirty="0">
                <a:solidFill>
                  <a:srgbClr val="FF6600"/>
                </a:solidFill>
              </a:rPr>
              <a:t>9.1. ARCHITECTURAL DESIGN </a:t>
            </a:r>
          </a:p>
          <a:p>
            <a:pPr marL="0" indent="0">
              <a:buNone/>
            </a:pPr>
            <a:endParaRPr lang="en-IN" dirty="0"/>
          </a:p>
        </p:txBody>
      </p:sp>
      <p:sp>
        <p:nvSpPr>
          <p:cNvPr id="5" name="TextBox 4">
            <a:extLst>
              <a:ext uri="{FF2B5EF4-FFF2-40B4-BE49-F238E27FC236}">
                <a16:creationId xmlns:a16="http://schemas.microsoft.com/office/drawing/2014/main" id="{8E8084A1-5C00-6579-E28B-2D51D3ACD57C}"/>
              </a:ext>
            </a:extLst>
          </p:cNvPr>
          <p:cNvSpPr txBox="1"/>
          <p:nvPr/>
        </p:nvSpPr>
        <p:spPr>
          <a:xfrm>
            <a:off x="4267200" y="5772835"/>
            <a:ext cx="3200400" cy="32316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Figure 3 – Architectural Design</a:t>
            </a:r>
            <a:endParaRPr lang="en-IN" sz="1500" dirty="0">
              <a:latin typeface="Times New Roman" panose="02020603050405020304" pitchFamily="18" charset="0"/>
              <a:cs typeface="Times New Roman" panose="02020603050405020304" pitchFamily="18" charset="0"/>
            </a:endParaRPr>
          </a:p>
        </p:txBody>
      </p:sp>
      <p:pic>
        <p:nvPicPr>
          <p:cNvPr id="7" name="Picture 6" descr="A diagram of a computer process&#10;&#10;Description automatically generated">
            <a:extLst>
              <a:ext uri="{FF2B5EF4-FFF2-40B4-BE49-F238E27FC236}">
                <a16:creationId xmlns:a16="http://schemas.microsoft.com/office/drawing/2014/main" id="{2283BAE4-BCCD-92B1-8429-0B880884C2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23576" y="1333500"/>
            <a:ext cx="5744845" cy="4504397"/>
          </a:xfrm>
          <a:prstGeom prst="rect">
            <a:avLst/>
          </a:prstGeom>
          <a:noFill/>
        </p:spPr>
      </p:pic>
    </p:spTree>
    <p:extLst>
      <p:ext uri="{BB962C8B-B14F-4D97-AF65-F5344CB8AC3E}">
        <p14:creationId xmlns:p14="http://schemas.microsoft.com/office/powerpoint/2010/main" val="2294953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6FB57D-75C2-C941-CBA0-F0DB67F3F249}"/>
              </a:ext>
            </a:extLst>
          </p:cNvPr>
          <p:cNvSpPr>
            <a:spLocks noGrp="1"/>
          </p:cNvSpPr>
          <p:nvPr>
            <p:ph type="sldNum" sz="quarter" idx="14"/>
          </p:nvPr>
        </p:nvSpPr>
        <p:spPr/>
        <p:txBody>
          <a:bodyPr/>
          <a:lstStyle/>
          <a:p>
            <a:fld id="{45A3C14A-F937-4231-B6F1-40B429FAFB2F}" type="slidenum">
              <a:rPr lang="en-NZ" smtClean="0"/>
              <a:pPr/>
              <a:t>19</a:t>
            </a:fld>
            <a:endParaRPr lang="en-NZ" dirty="0"/>
          </a:p>
        </p:txBody>
      </p:sp>
      <p:sp>
        <p:nvSpPr>
          <p:cNvPr id="3" name="Title 2">
            <a:extLst>
              <a:ext uri="{FF2B5EF4-FFF2-40B4-BE49-F238E27FC236}">
                <a16:creationId xmlns:a16="http://schemas.microsoft.com/office/drawing/2014/main" id="{4E877DC1-0DDB-3DD6-72AE-5696C4D12BA4}"/>
              </a:ext>
            </a:extLst>
          </p:cNvPr>
          <p:cNvSpPr>
            <a:spLocks noGrp="1"/>
          </p:cNvSpPr>
          <p:nvPr>
            <p:ph type="title"/>
          </p:nvPr>
        </p:nvSpPr>
        <p:spPr>
          <a:xfrm>
            <a:off x="695400" y="76200"/>
            <a:ext cx="6211927" cy="685800"/>
          </a:xfrm>
        </p:spPr>
        <p:txBody>
          <a:bodyPr/>
          <a:lstStyle/>
          <a:p>
            <a:r>
              <a:rPr lang="en-US" dirty="0">
                <a:solidFill>
                  <a:srgbClr val="FF6600"/>
                </a:solidFill>
              </a:rPr>
              <a:t>9.2. Class Diagram</a:t>
            </a:r>
            <a:endParaRPr lang="en-IN" dirty="0">
              <a:solidFill>
                <a:srgbClr val="FF6600"/>
              </a:solidFill>
            </a:endParaRPr>
          </a:p>
        </p:txBody>
      </p:sp>
      <p:sp>
        <p:nvSpPr>
          <p:cNvPr id="4" name="TextBox 3">
            <a:extLst>
              <a:ext uri="{FF2B5EF4-FFF2-40B4-BE49-F238E27FC236}">
                <a16:creationId xmlns:a16="http://schemas.microsoft.com/office/drawing/2014/main" id="{5E985F88-AA9F-F2D7-B0C8-ADEBBC106A2C}"/>
              </a:ext>
            </a:extLst>
          </p:cNvPr>
          <p:cNvSpPr txBox="1"/>
          <p:nvPr/>
        </p:nvSpPr>
        <p:spPr>
          <a:xfrm>
            <a:off x="4545127" y="5620516"/>
            <a:ext cx="2362200" cy="32316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Figure 4 – Class Diagram</a:t>
            </a:r>
            <a:endParaRPr lang="en-IN" sz="1500" dirty="0">
              <a:latin typeface="Times New Roman" panose="02020603050405020304" pitchFamily="18" charset="0"/>
              <a:cs typeface="Times New Roman" panose="02020603050405020304" pitchFamily="18" charset="0"/>
            </a:endParaRPr>
          </a:p>
        </p:txBody>
      </p:sp>
      <p:pic>
        <p:nvPicPr>
          <p:cNvPr id="5" name="Picture 4" descr="A diagram of a data flow&#10;&#10;Description automatically generated">
            <a:extLst>
              <a:ext uri="{FF2B5EF4-FFF2-40B4-BE49-F238E27FC236}">
                <a16:creationId xmlns:a16="http://schemas.microsoft.com/office/drawing/2014/main" id="{D4A0C9F4-1494-3482-55A0-8D11AFC92D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7985" y="685800"/>
            <a:ext cx="3796030" cy="4800600"/>
          </a:xfrm>
          <a:prstGeom prst="rect">
            <a:avLst/>
          </a:prstGeom>
          <a:noFill/>
        </p:spPr>
      </p:pic>
    </p:spTree>
    <p:extLst>
      <p:ext uri="{BB962C8B-B14F-4D97-AF65-F5344CB8AC3E}">
        <p14:creationId xmlns:p14="http://schemas.microsoft.com/office/powerpoint/2010/main" val="5101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2</a:t>
            </a:fld>
            <a:endParaRPr lang="en-NZ" dirty="0"/>
          </a:p>
        </p:txBody>
      </p:sp>
      <p:sp>
        <p:nvSpPr>
          <p:cNvPr id="3" name="Title 2"/>
          <p:cNvSpPr>
            <a:spLocks noGrp="1"/>
          </p:cNvSpPr>
          <p:nvPr>
            <p:ph type="title"/>
          </p:nvPr>
        </p:nvSpPr>
        <p:spPr>
          <a:xfrm>
            <a:off x="695400" y="395786"/>
            <a:ext cx="11115600" cy="1052014"/>
          </a:xfrm>
        </p:spPr>
        <p:txBody>
          <a:bodyPr/>
          <a:lstStyle/>
          <a:p>
            <a:r>
              <a:rPr lang="en-US" sz="3000" cap="none" dirty="0">
                <a:solidFill>
                  <a:srgbClr val="FF6600"/>
                </a:solidFill>
              </a:rPr>
              <a:t>Eye Controlled Virtual Mouse</a:t>
            </a:r>
          </a:p>
        </p:txBody>
      </p:sp>
      <p:sp>
        <p:nvSpPr>
          <p:cNvPr id="5" name="Rectangle 4"/>
          <p:cNvSpPr/>
          <p:nvPr/>
        </p:nvSpPr>
        <p:spPr>
          <a:xfrm>
            <a:off x="695400" y="1524000"/>
            <a:ext cx="10671746" cy="2862322"/>
          </a:xfrm>
          <a:prstGeom prst="rect">
            <a:avLst/>
          </a:prstGeom>
        </p:spPr>
        <p:txBody>
          <a:bodyPr wrap="square">
            <a:spAutoFit/>
          </a:bodyPr>
          <a:lstStyle/>
          <a:p>
            <a:r>
              <a:rPr lang="en-US" sz="2000" b="1" dirty="0">
                <a:latin typeface="Times New Roman" panose="02020603050405020304" pitchFamily="18" charset="0"/>
                <a:ea typeface="Calibri" panose="020F0502020204030204" pitchFamily="34" charset="0"/>
              </a:rPr>
              <a:t>Group No: H1 </a:t>
            </a:r>
          </a:p>
          <a:p>
            <a:endParaRPr lang="en-US" sz="2000" b="1" dirty="0">
              <a:latin typeface="Times New Roman" panose="02020603050405020304" pitchFamily="18" charset="0"/>
              <a:ea typeface="Calibri" panose="020F0502020204030204" pitchFamily="34" charset="0"/>
            </a:endParaRPr>
          </a:p>
          <a:p>
            <a:r>
              <a:rPr lang="en-US" sz="2000" b="1" dirty="0">
                <a:latin typeface="Times New Roman" panose="02020603050405020304" pitchFamily="18" charset="0"/>
              </a:rPr>
              <a:t>Group Name: </a:t>
            </a:r>
          </a:p>
          <a:p>
            <a:endParaRPr lang="en-US" sz="2000" b="1" dirty="0">
              <a:latin typeface="Times New Roman" panose="02020603050405020304" pitchFamily="18" charset="0"/>
            </a:endParaRPr>
          </a:p>
          <a:p>
            <a:r>
              <a:rPr lang="en-US" sz="2000" b="1" dirty="0">
                <a:latin typeface="Times New Roman" panose="02020603050405020304" pitchFamily="18" charset="0"/>
              </a:rPr>
              <a:t>Group Members:</a:t>
            </a:r>
          </a:p>
          <a:p>
            <a:pPr marL="342900" indent="-342900">
              <a:buFont typeface="+mj-lt"/>
              <a:buAutoNum type="arabicPeriod"/>
            </a:pPr>
            <a:r>
              <a:rPr lang="en-US" sz="2000" b="1" dirty="0">
                <a:latin typeface="Times New Roman" panose="02020603050405020304" pitchFamily="18" charset="0"/>
              </a:rPr>
              <a:t> Vishal 		R20EF440 	Roll: Project Lead and Development Lead</a:t>
            </a:r>
          </a:p>
          <a:p>
            <a:pPr marL="342900" indent="-342900">
              <a:buFont typeface="+mj-lt"/>
              <a:buAutoNum type="arabicPeriod"/>
            </a:pPr>
            <a:r>
              <a:rPr lang="en-US" sz="2000" b="1" dirty="0">
                <a:latin typeface="Times New Roman" panose="02020603050405020304" pitchFamily="18" charset="0"/>
              </a:rPr>
              <a:t> Pradhumna		R20EF420 	Roll: Documenter Lead</a:t>
            </a:r>
          </a:p>
          <a:p>
            <a:pPr marL="342900" indent="-342900">
              <a:buFont typeface="+mj-lt"/>
              <a:buAutoNum type="arabicPeriod"/>
            </a:pPr>
            <a:r>
              <a:rPr lang="en-US" sz="2000" b="1" dirty="0">
                <a:latin typeface="Times New Roman" panose="02020603050405020304" pitchFamily="18" charset="0"/>
              </a:rPr>
              <a:t> Supriya Y S 		R20EF437 	Roll: Developer Lead</a:t>
            </a:r>
          </a:p>
          <a:p>
            <a:pPr marL="342900" indent="-342900">
              <a:buFont typeface="+mj-lt"/>
              <a:buAutoNum type="arabicPeriod"/>
            </a:pPr>
            <a:r>
              <a:rPr lang="en-US" sz="2000" b="1" dirty="0">
                <a:latin typeface="Times New Roman" panose="02020603050405020304" pitchFamily="18" charset="0"/>
              </a:rPr>
              <a:t> Harshita S R 	R20EF406	Roll: Documenter Lead</a:t>
            </a:r>
          </a:p>
        </p:txBody>
      </p:sp>
      <p:sp>
        <p:nvSpPr>
          <p:cNvPr id="6" name="Rectangle 5"/>
          <p:cNvSpPr/>
          <p:nvPr/>
        </p:nvSpPr>
        <p:spPr>
          <a:xfrm>
            <a:off x="695400" y="4876800"/>
            <a:ext cx="10671746" cy="707886"/>
          </a:xfrm>
          <a:prstGeom prst="rect">
            <a:avLst/>
          </a:prstGeom>
        </p:spPr>
        <p:txBody>
          <a:bodyPr wrap="square">
            <a:spAutoFit/>
          </a:bodyPr>
          <a:lstStyle/>
          <a:p>
            <a:r>
              <a:rPr lang="en-US" altLang="en-US" sz="2000" b="1" dirty="0">
                <a:latin typeface="Times New Roman" panose="02020603050405020304" pitchFamily="18" charset="0"/>
                <a:cs typeface="Times New Roman" panose="02020603050405020304" pitchFamily="18" charset="0"/>
              </a:rPr>
              <a:t>Name of the Guide: Dr. Sunil Manoli</a:t>
            </a:r>
          </a:p>
          <a:p>
            <a:r>
              <a:rPr lang="en-US" altLang="en-US" sz="2000" b="1" dirty="0">
                <a:latin typeface="Times New Roman" panose="02020603050405020304" pitchFamily="18" charset="0"/>
                <a:cs typeface="Times New Roman" panose="02020603050405020304" pitchFamily="18" charset="0"/>
              </a:rPr>
              <a:t>Designation: Assistant Professor</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F79B55-EA89-2573-D7E7-D7621E0C0626}"/>
              </a:ext>
            </a:extLst>
          </p:cNvPr>
          <p:cNvSpPr>
            <a:spLocks noGrp="1"/>
          </p:cNvSpPr>
          <p:nvPr>
            <p:ph type="sldNum" sz="quarter" idx="14"/>
          </p:nvPr>
        </p:nvSpPr>
        <p:spPr/>
        <p:txBody>
          <a:bodyPr/>
          <a:lstStyle/>
          <a:p>
            <a:fld id="{45A3C14A-F937-4231-B6F1-40B429FAFB2F}" type="slidenum">
              <a:rPr lang="en-NZ" smtClean="0"/>
              <a:pPr/>
              <a:t>20</a:t>
            </a:fld>
            <a:endParaRPr lang="en-NZ" dirty="0"/>
          </a:p>
        </p:txBody>
      </p:sp>
      <p:sp>
        <p:nvSpPr>
          <p:cNvPr id="3" name="Title 2">
            <a:extLst>
              <a:ext uri="{FF2B5EF4-FFF2-40B4-BE49-F238E27FC236}">
                <a16:creationId xmlns:a16="http://schemas.microsoft.com/office/drawing/2014/main" id="{59DCA4E8-3D5F-A677-B09B-E75B06C1764E}"/>
              </a:ext>
            </a:extLst>
          </p:cNvPr>
          <p:cNvSpPr>
            <a:spLocks noGrp="1"/>
          </p:cNvSpPr>
          <p:nvPr>
            <p:ph type="title"/>
          </p:nvPr>
        </p:nvSpPr>
        <p:spPr>
          <a:xfrm>
            <a:off x="695400" y="395786"/>
            <a:ext cx="6924600" cy="838202"/>
          </a:xfrm>
        </p:spPr>
        <p:txBody>
          <a:bodyPr/>
          <a:lstStyle/>
          <a:p>
            <a:r>
              <a:rPr lang="en-IN" dirty="0">
                <a:solidFill>
                  <a:srgbClr val="FF6600"/>
                </a:solidFill>
              </a:rPr>
              <a:t>9.3. Entity relationship diagram</a:t>
            </a:r>
          </a:p>
        </p:txBody>
      </p:sp>
      <p:sp>
        <p:nvSpPr>
          <p:cNvPr id="4" name="TextBox 3">
            <a:extLst>
              <a:ext uri="{FF2B5EF4-FFF2-40B4-BE49-F238E27FC236}">
                <a16:creationId xmlns:a16="http://schemas.microsoft.com/office/drawing/2014/main" id="{9989B32F-2DD9-5384-762D-0C0103EA3C3B}"/>
              </a:ext>
            </a:extLst>
          </p:cNvPr>
          <p:cNvSpPr txBox="1"/>
          <p:nvPr/>
        </p:nvSpPr>
        <p:spPr>
          <a:xfrm>
            <a:off x="4343400" y="5401017"/>
            <a:ext cx="3505200" cy="32316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Figure 5 – Entity Relationship Diagram</a:t>
            </a:r>
            <a:endParaRPr lang="en-IN" sz="1500" dirty="0">
              <a:latin typeface="Times New Roman" panose="02020603050405020304" pitchFamily="18" charset="0"/>
              <a:cs typeface="Times New Roman" panose="02020603050405020304" pitchFamily="18" charset="0"/>
            </a:endParaRPr>
          </a:p>
        </p:txBody>
      </p:sp>
      <p:pic>
        <p:nvPicPr>
          <p:cNvPr id="5" name="Picture 4" descr="A diagram of a computer algorithm&#10;&#10;Description automatically generated with medium confidence">
            <a:extLst>
              <a:ext uri="{FF2B5EF4-FFF2-40B4-BE49-F238E27FC236}">
                <a16:creationId xmlns:a16="http://schemas.microsoft.com/office/drawing/2014/main" id="{E300720E-D3AB-7D19-1BE7-3E9FB0758019}"/>
              </a:ext>
            </a:extLst>
          </p:cNvPr>
          <p:cNvPicPr>
            <a:picLocks noChangeAspect="1"/>
          </p:cNvPicPr>
          <p:nvPr/>
        </p:nvPicPr>
        <p:blipFill>
          <a:blip r:embed="rId2"/>
          <a:stretch>
            <a:fillRect/>
          </a:stretch>
        </p:blipFill>
        <p:spPr>
          <a:xfrm>
            <a:off x="3200400" y="1295400"/>
            <a:ext cx="5105400" cy="3733800"/>
          </a:xfrm>
          <a:prstGeom prst="rect">
            <a:avLst/>
          </a:prstGeom>
        </p:spPr>
      </p:pic>
    </p:spTree>
    <p:extLst>
      <p:ext uri="{BB962C8B-B14F-4D97-AF65-F5344CB8AC3E}">
        <p14:creationId xmlns:p14="http://schemas.microsoft.com/office/powerpoint/2010/main" val="3712653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B44287-C2DC-5BDD-6D79-DB260027865E}"/>
              </a:ext>
            </a:extLst>
          </p:cNvPr>
          <p:cNvSpPr>
            <a:spLocks noGrp="1"/>
          </p:cNvSpPr>
          <p:nvPr>
            <p:ph type="sldNum" sz="quarter" idx="14"/>
          </p:nvPr>
        </p:nvSpPr>
        <p:spPr/>
        <p:txBody>
          <a:bodyPr/>
          <a:lstStyle/>
          <a:p>
            <a:fld id="{45A3C14A-F937-4231-B6F1-40B429FAFB2F}" type="slidenum">
              <a:rPr lang="en-NZ" smtClean="0"/>
              <a:pPr/>
              <a:t>21</a:t>
            </a:fld>
            <a:endParaRPr lang="en-NZ" dirty="0"/>
          </a:p>
        </p:txBody>
      </p:sp>
      <p:sp>
        <p:nvSpPr>
          <p:cNvPr id="3" name="Title 2">
            <a:extLst>
              <a:ext uri="{FF2B5EF4-FFF2-40B4-BE49-F238E27FC236}">
                <a16:creationId xmlns:a16="http://schemas.microsoft.com/office/drawing/2014/main" id="{F6A23078-C504-A376-62B5-468C23E4C261}"/>
              </a:ext>
            </a:extLst>
          </p:cNvPr>
          <p:cNvSpPr>
            <a:spLocks noGrp="1"/>
          </p:cNvSpPr>
          <p:nvPr>
            <p:ph type="title"/>
          </p:nvPr>
        </p:nvSpPr>
        <p:spPr>
          <a:xfrm>
            <a:off x="533400" y="187231"/>
            <a:ext cx="6211927" cy="838202"/>
          </a:xfrm>
        </p:spPr>
        <p:txBody>
          <a:bodyPr/>
          <a:lstStyle/>
          <a:p>
            <a:r>
              <a:rPr lang="en-IN" dirty="0">
                <a:solidFill>
                  <a:srgbClr val="FF6600"/>
                </a:solidFill>
              </a:rPr>
              <a:t>9.4. Sequence diagram</a:t>
            </a:r>
          </a:p>
        </p:txBody>
      </p:sp>
      <p:sp>
        <p:nvSpPr>
          <p:cNvPr id="4" name="TextBox 3">
            <a:extLst>
              <a:ext uri="{FF2B5EF4-FFF2-40B4-BE49-F238E27FC236}">
                <a16:creationId xmlns:a16="http://schemas.microsoft.com/office/drawing/2014/main" id="{124C9D2A-6DC5-113F-4650-D5FB54CC2584}"/>
              </a:ext>
            </a:extLst>
          </p:cNvPr>
          <p:cNvSpPr txBox="1"/>
          <p:nvPr/>
        </p:nvSpPr>
        <p:spPr>
          <a:xfrm>
            <a:off x="4876800" y="5684837"/>
            <a:ext cx="2743200" cy="32316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Figure 6 – Sequence Diagram</a:t>
            </a:r>
            <a:endParaRPr lang="en-IN" sz="15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15FABB-E666-F54F-7DAA-B90FE2DFCC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68980" y="1143000"/>
            <a:ext cx="5654040" cy="4343400"/>
          </a:xfrm>
          <a:prstGeom prst="rect">
            <a:avLst/>
          </a:prstGeom>
          <a:noFill/>
        </p:spPr>
      </p:pic>
    </p:spTree>
    <p:extLst>
      <p:ext uri="{BB962C8B-B14F-4D97-AF65-F5344CB8AC3E}">
        <p14:creationId xmlns:p14="http://schemas.microsoft.com/office/powerpoint/2010/main" val="2234440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CB3CD4-04AB-7587-63F7-7C1C00839D51}"/>
              </a:ext>
            </a:extLst>
          </p:cNvPr>
          <p:cNvSpPr>
            <a:spLocks noGrp="1"/>
          </p:cNvSpPr>
          <p:nvPr>
            <p:ph type="sldNum" sz="quarter" idx="14"/>
          </p:nvPr>
        </p:nvSpPr>
        <p:spPr/>
        <p:txBody>
          <a:bodyPr/>
          <a:lstStyle/>
          <a:p>
            <a:fld id="{45A3C14A-F937-4231-B6F1-40B429FAFB2F}" type="slidenum">
              <a:rPr lang="en-NZ" smtClean="0"/>
              <a:pPr/>
              <a:t>22</a:t>
            </a:fld>
            <a:endParaRPr lang="en-NZ" dirty="0"/>
          </a:p>
        </p:txBody>
      </p:sp>
      <p:sp>
        <p:nvSpPr>
          <p:cNvPr id="3" name="Title 2">
            <a:extLst>
              <a:ext uri="{FF2B5EF4-FFF2-40B4-BE49-F238E27FC236}">
                <a16:creationId xmlns:a16="http://schemas.microsoft.com/office/drawing/2014/main" id="{451DACCA-4D56-30D3-8A22-BB6428531D87}"/>
              </a:ext>
            </a:extLst>
          </p:cNvPr>
          <p:cNvSpPr>
            <a:spLocks noGrp="1"/>
          </p:cNvSpPr>
          <p:nvPr>
            <p:ph type="title"/>
          </p:nvPr>
        </p:nvSpPr>
        <p:spPr>
          <a:xfrm>
            <a:off x="695400" y="395786"/>
            <a:ext cx="7305600" cy="838202"/>
          </a:xfrm>
        </p:spPr>
        <p:txBody>
          <a:bodyPr/>
          <a:lstStyle/>
          <a:p>
            <a:r>
              <a:rPr lang="en-IN" dirty="0">
                <a:solidFill>
                  <a:srgbClr val="FF6600"/>
                </a:solidFill>
              </a:rPr>
              <a:t>9.5. Description of Technology used</a:t>
            </a:r>
          </a:p>
        </p:txBody>
      </p:sp>
      <p:sp>
        <p:nvSpPr>
          <p:cNvPr id="5" name="Text Placeholder 3">
            <a:extLst>
              <a:ext uri="{FF2B5EF4-FFF2-40B4-BE49-F238E27FC236}">
                <a16:creationId xmlns:a16="http://schemas.microsoft.com/office/drawing/2014/main" id="{5F540FC0-DF8F-3AA0-7B78-4A353572B393}"/>
              </a:ext>
            </a:extLst>
          </p:cNvPr>
          <p:cNvSpPr>
            <a:spLocks noGrp="1"/>
          </p:cNvSpPr>
          <p:nvPr>
            <p:ph type="body" sz="quarter" idx="17"/>
          </p:nvPr>
        </p:nvSpPr>
        <p:spPr>
          <a:xfrm>
            <a:off x="990600" y="1268412"/>
            <a:ext cx="10506075" cy="4321175"/>
          </a:xfrm>
        </p:spPr>
        <p:txBody>
          <a:bodyPr/>
          <a:lstStyle/>
          <a:p>
            <a:pPr algn="just">
              <a:buFont typeface="+mj-lt"/>
              <a:buAutoNum type="arabicPeriod"/>
            </a:pPr>
            <a:r>
              <a:rPr lang="en-US" sz="1800" b="1" i="0" dirty="0">
                <a:solidFill>
                  <a:schemeClr val="tx1">
                    <a:lumMod val="95000"/>
                    <a:lumOff val="5000"/>
                  </a:schemeClr>
                </a:solidFill>
                <a:effectLst/>
                <a:latin typeface="Times New Roman" panose="02020603050405020304" pitchFamily="18" charset="0"/>
                <a:cs typeface="Times New Roman" panose="02020603050405020304" pitchFamily="18" charset="0"/>
              </a:rPr>
              <a:t>Eye Tracking Module:</a:t>
            </a:r>
            <a:endPar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This module involves the hardware and software responsible for accurately tracking and interpreting eye movements.</a:t>
            </a:r>
          </a:p>
          <a:p>
            <a:pPr marL="742950" lvl="1" indent="-285750" algn="just">
              <a:buFont typeface="Arial" panose="020B0604020202020204" pitchFamily="34" charset="0"/>
              <a:buChar char="•"/>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Utilizes various technologies (like infrared sensors, cameras) to capture and analyze eye movements in real-time.</a:t>
            </a:r>
          </a:p>
          <a:p>
            <a:pPr algn="just">
              <a:buFont typeface="+mj-lt"/>
              <a:buAutoNum type="arabicPeriod"/>
            </a:pPr>
            <a:r>
              <a:rPr lang="en-US" sz="1800" b="1" i="0" dirty="0">
                <a:solidFill>
                  <a:schemeClr val="tx1">
                    <a:lumMod val="95000"/>
                    <a:lumOff val="5000"/>
                  </a:schemeClr>
                </a:solidFill>
                <a:effectLst/>
                <a:latin typeface="Times New Roman" panose="02020603050405020304" pitchFamily="18" charset="0"/>
                <a:cs typeface="Times New Roman" panose="02020603050405020304" pitchFamily="18" charset="0"/>
              </a:rPr>
              <a:t>Gesture Recognition Module:</a:t>
            </a:r>
            <a:endPar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Focuses on interpreting specific eye movements or patterns as gestures or commands.</a:t>
            </a:r>
          </a:p>
          <a:p>
            <a:pPr marL="800100" lvl="1" indent="-342900" algn="just">
              <a:buFont typeface="Arial" panose="020B0604020202020204" pitchFamily="34" charset="0"/>
              <a:buChar char="•"/>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Algorithms are used to translate eye movements into actions such as clicking, dragging, scrolling, etc.</a:t>
            </a:r>
          </a:p>
          <a:p>
            <a:pPr algn="just">
              <a:buFont typeface="+mj-lt"/>
              <a:buAutoNum type="arabicPeriod"/>
            </a:pPr>
            <a:r>
              <a:rPr lang="en-US" sz="1800" b="1" i="0" dirty="0">
                <a:solidFill>
                  <a:schemeClr val="tx1">
                    <a:lumMod val="95000"/>
                    <a:lumOff val="5000"/>
                  </a:schemeClr>
                </a:solidFill>
                <a:effectLst/>
                <a:latin typeface="Times New Roman" panose="02020603050405020304" pitchFamily="18" charset="0"/>
                <a:cs typeface="Times New Roman" panose="02020603050405020304" pitchFamily="18" charset="0"/>
              </a:rPr>
              <a:t>User Interface Module:</a:t>
            </a:r>
            <a:endPar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Includes the graphical interface through which users interact with and control the virtual mouse system.</a:t>
            </a:r>
          </a:p>
          <a:p>
            <a:pPr marL="800100" lvl="1" indent="-342900" algn="just">
              <a:buFont typeface="Arial" panose="020B0604020202020204" pitchFamily="34" charset="0"/>
              <a:buChar char="•"/>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Provides calibration options, customization settings, and feedback mechanisms.</a:t>
            </a:r>
          </a:p>
        </p:txBody>
      </p:sp>
    </p:spTree>
    <p:extLst>
      <p:ext uri="{BB962C8B-B14F-4D97-AF65-F5344CB8AC3E}">
        <p14:creationId xmlns:p14="http://schemas.microsoft.com/office/powerpoint/2010/main" val="3781956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AD6099-5652-9A45-4BBC-89E6101E3B59}"/>
              </a:ext>
            </a:extLst>
          </p:cNvPr>
          <p:cNvSpPr>
            <a:spLocks noGrp="1"/>
          </p:cNvSpPr>
          <p:nvPr>
            <p:ph type="sldNum" sz="quarter" idx="14"/>
          </p:nvPr>
        </p:nvSpPr>
        <p:spPr/>
        <p:txBody>
          <a:bodyPr/>
          <a:lstStyle/>
          <a:p>
            <a:fld id="{45A3C14A-F937-4231-B6F1-40B429FAFB2F}" type="slidenum">
              <a:rPr lang="en-NZ" smtClean="0"/>
              <a:pPr/>
              <a:t>23</a:t>
            </a:fld>
            <a:endParaRPr lang="en-NZ" dirty="0"/>
          </a:p>
        </p:txBody>
      </p:sp>
      <p:sp>
        <p:nvSpPr>
          <p:cNvPr id="5" name="Text Placeholder 3">
            <a:extLst>
              <a:ext uri="{FF2B5EF4-FFF2-40B4-BE49-F238E27FC236}">
                <a16:creationId xmlns:a16="http://schemas.microsoft.com/office/drawing/2014/main" id="{42372D77-D9FC-2BB3-B054-6754E434FB3E}"/>
              </a:ext>
            </a:extLst>
          </p:cNvPr>
          <p:cNvSpPr>
            <a:spLocks noGrp="1"/>
          </p:cNvSpPr>
          <p:nvPr>
            <p:ph type="body" sz="quarter" idx="17"/>
          </p:nvPr>
        </p:nvSpPr>
        <p:spPr>
          <a:xfrm>
            <a:off x="1066800" y="1748388"/>
            <a:ext cx="10429875" cy="4321175"/>
          </a:xfrm>
        </p:spPr>
        <p:txBody>
          <a:bodyPr/>
          <a:lstStyle/>
          <a:p>
            <a:pPr algn="just">
              <a:buFont typeface="+mj-lt"/>
              <a:buAutoNum type="arabicPeriod" startAt="4"/>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Mouse Functionality Module:</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This core module integrates the eye tracking data and gesture recognition to simulate mouse functions.</a:t>
            </a:r>
          </a:p>
          <a:p>
            <a:pPr marL="800100" lvl="1" indent="-342900" algn="just">
              <a:buFont typeface="Arial" panose="020B0604020202020204" pitchFamily="34" charset="0"/>
              <a:buChar char="•"/>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Translates interpreted eye movements into mouse cursor movements and actions on the screen.</a:t>
            </a:r>
          </a:p>
        </p:txBody>
      </p:sp>
    </p:spTree>
    <p:extLst>
      <p:ext uri="{BB962C8B-B14F-4D97-AF65-F5344CB8AC3E}">
        <p14:creationId xmlns:p14="http://schemas.microsoft.com/office/powerpoint/2010/main" val="125445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7EEEBE-A5E7-E49C-DC2C-7B78993F24BF}"/>
              </a:ext>
            </a:extLst>
          </p:cNvPr>
          <p:cNvSpPr>
            <a:spLocks noGrp="1"/>
          </p:cNvSpPr>
          <p:nvPr>
            <p:ph type="sldNum" sz="quarter" idx="14"/>
          </p:nvPr>
        </p:nvSpPr>
        <p:spPr/>
        <p:txBody>
          <a:bodyPr/>
          <a:lstStyle/>
          <a:p>
            <a:fld id="{45A3C14A-F937-4231-B6F1-40B429FAFB2F}" type="slidenum">
              <a:rPr lang="en-NZ" smtClean="0"/>
              <a:pPr/>
              <a:t>24</a:t>
            </a:fld>
            <a:endParaRPr lang="en-NZ" dirty="0"/>
          </a:p>
        </p:txBody>
      </p:sp>
      <p:sp>
        <p:nvSpPr>
          <p:cNvPr id="3" name="Title 2">
            <a:extLst>
              <a:ext uri="{FF2B5EF4-FFF2-40B4-BE49-F238E27FC236}">
                <a16:creationId xmlns:a16="http://schemas.microsoft.com/office/drawing/2014/main" id="{8748BC7B-8903-8D68-5A3F-C516F5D19CA6}"/>
              </a:ext>
            </a:extLst>
          </p:cNvPr>
          <p:cNvSpPr>
            <a:spLocks noGrp="1"/>
          </p:cNvSpPr>
          <p:nvPr>
            <p:ph type="title"/>
          </p:nvPr>
        </p:nvSpPr>
        <p:spPr>
          <a:xfrm>
            <a:off x="695400" y="395786"/>
            <a:ext cx="7000800" cy="838202"/>
          </a:xfrm>
        </p:spPr>
        <p:txBody>
          <a:bodyPr/>
          <a:lstStyle/>
          <a:p>
            <a:r>
              <a:rPr lang="en-US" dirty="0">
                <a:solidFill>
                  <a:srgbClr val="FF6600"/>
                </a:solidFill>
              </a:rPr>
              <a:t>10. Findings / Results of analysis</a:t>
            </a:r>
            <a:endParaRPr lang="en-IN" dirty="0">
              <a:solidFill>
                <a:srgbClr val="FF6600"/>
              </a:solidFill>
            </a:endParaRPr>
          </a:p>
        </p:txBody>
      </p:sp>
      <p:sp>
        <p:nvSpPr>
          <p:cNvPr id="4" name="Text Placeholder 3">
            <a:extLst>
              <a:ext uri="{FF2B5EF4-FFF2-40B4-BE49-F238E27FC236}">
                <a16:creationId xmlns:a16="http://schemas.microsoft.com/office/drawing/2014/main" id="{5BCB10B6-5DF2-31F3-8B55-936AD03A87F3}"/>
              </a:ext>
            </a:extLst>
          </p:cNvPr>
          <p:cNvSpPr>
            <a:spLocks noGrp="1"/>
          </p:cNvSpPr>
          <p:nvPr>
            <p:ph type="body" sz="quarter" idx="17"/>
          </p:nvPr>
        </p:nvSpPr>
        <p:spPr>
          <a:xfrm>
            <a:off x="1155781" y="1371600"/>
            <a:ext cx="10211365" cy="4320480"/>
          </a:xfrm>
        </p:spPr>
        <p:txBody>
          <a:bodyPr/>
          <a:lstStyle/>
          <a:p>
            <a:pPr marL="0" indent="0" algn="just">
              <a:buNone/>
            </a:pPr>
            <a:r>
              <a:rPr lang="en-US" sz="2000" dirty="0">
                <a:solidFill>
                  <a:schemeClr val="tx1"/>
                </a:solidFill>
                <a:effectLst/>
                <a:latin typeface="Times New Roman" panose="02020603050405020304" pitchFamily="18" charset="0"/>
                <a:ea typeface="Times New Roman" panose="02020603050405020304" pitchFamily="18" charset="0"/>
              </a:rPr>
              <a:t>	The Eye-Controlled Virtual Mouse project successfully developed a novel human-computer interaction system leveraging eye-tracking technology. Through rigorous testing and evaluation, the system exhibited exceptional accuracy and precision in tracking users' eye movements, translating them into cursor control with minimal errors. User feedback indicated a positive experience, highlighting the system's intuitive nature and potential for improving accessibility, particularly for individuals with motor impairments. Calibration procedures proved effective in customizing the system to individual users and adapting to various environments and conditions. Beyond traditional computer interfaces, the system demonstrated versatility and potential applications in gaming, assistive technology, medical diagnostics, and user experience research. Overall, the project's results underscore its significant contributions to advancing human-computer interaction paradigms and enhancing accessibility for users worldwide.</a:t>
            </a:r>
            <a:endParaRPr lang="en-IN" sz="2000" dirty="0">
              <a:solidFill>
                <a:schemeClr val="tx1"/>
              </a:solidFill>
              <a:effectLst/>
              <a:latin typeface="Times New Roman" panose="02020603050405020304" pitchFamily="18" charset="0"/>
              <a:ea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959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E38CDB-276E-5074-8CD0-CBAF9BF1CA71}"/>
              </a:ext>
            </a:extLst>
          </p:cNvPr>
          <p:cNvSpPr>
            <a:spLocks noGrp="1"/>
          </p:cNvSpPr>
          <p:nvPr>
            <p:ph type="sldNum" sz="quarter" idx="14"/>
          </p:nvPr>
        </p:nvSpPr>
        <p:spPr/>
        <p:txBody>
          <a:bodyPr/>
          <a:lstStyle/>
          <a:p>
            <a:fld id="{45A3C14A-F937-4231-B6F1-40B429FAFB2F}" type="slidenum">
              <a:rPr lang="en-NZ" smtClean="0"/>
              <a:pPr/>
              <a:t>25</a:t>
            </a:fld>
            <a:endParaRPr lang="en-NZ" dirty="0"/>
          </a:p>
        </p:txBody>
      </p:sp>
      <p:sp>
        <p:nvSpPr>
          <p:cNvPr id="3" name="Title 2">
            <a:extLst>
              <a:ext uri="{FF2B5EF4-FFF2-40B4-BE49-F238E27FC236}">
                <a16:creationId xmlns:a16="http://schemas.microsoft.com/office/drawing/2014/main" id="{C66748A3-5DAC-D551-BEF8-7BDA8AD37285}"/>
              </a:ext>
            </a:extLst>
          </p:cNvPr>
          <p:cNvSpPr>
            <a:spLocks noGrp="1"/>
          </p:cNvSpPr>
          <p:nvPr>
            <p:ph type="title"/>
          </p:nvPr>
        </p:nvSpPr>
        <p:spPr>
          <a:xfrm>
            <a:off x="695400" y="533400"/>
            <a:ext cx="6211927" cy="838202"/>
          </a:xfrm>
        </p:spPr>
        <p:txBody>
          <a:bodyPr/>
          <a:lstStyle/>
          <a:p>
            <a:r>
              <a:rPr lang="en-US" dirty="0">
                <a:solidFill>
                  <a:srgbClr val="FF6600"/>
                </a:solidFill>
              </a:rPr>
              <a:t>12. conclusion</a:t>
            </a:r>
            <a:endParaRPr lang="en-IN" dirty="0">
              <a:solidFill>
                <a:srgbClr val="FF6600"/>
              </a:solidFill>
            </a:endParaRPr>
          </a:p>
        </p:txBody>
      </p:sp>
      <p:sp>
        <p:nvSpPr>
          <p:cNvPr id="4" name="Text Placeholder 3">
            <a:extLst>
              <a:ext uri="{FF2B5EF4-FFF2-40B4-BE49-F238E27FC236}">
                <a16:creationId xmlns:a16="http://schemas.microsoft.com/office/drawing/2014/main" id="{6A16D201-22B0-0252-24A5-DF6879E8C92D}"/>
              </a:ext>
            </a:extLst>
          </p:cNvPr>
          <p:cNvSpPr>
            <a:spLocks noGrp="1"/>
          </p:cNvSpPr>
          <p:nvPr>
            <p:ph type="body" sz="quarter" idx="17"/>
          </p:nvPr>
        </p:nvSpPr>
        <p:spPr>
          <a:xfrm>
            <a:off x="1295400" y="1743843"/>
            <a:ext cx="9448800" cy="3370313"/>
          </a:xfrm>
        </p:spPr>
        <p:txBody>
          <a:bodyPr/>
          <a:lstStyle/>
          <a:p>
            <a:pPr marL="0" indent="0" algn="just">
              <a:buNone/>
            </a:pPr>
            <a:r>
              <a:rPr lang="en-IN" sz="2000" kern="100" dirty="0">
                <a:solidFill>
                  <a:srgbClr val="000000"/>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The development of the eye-controlled virtual mouse is a major achievement in human-computer interaction, providing unprecedented access and functionality to people with physical disabilities or limitations. Harnessing the power of stunning technology, this innovation allows users to accurately and easily track digital interactions just by looking at them. Its capabilities go beyond accessibility, providing opportunities to improve user experience in many areas, including gaming, healthcare, and productivity tools. But challenges such as accuracy, measurement, and customer personalization are still relevant to development. Despite these challenges, mouse eye control represents a significant step toward more immersive and effective cognition and paves the way for the next step in assistive technology and human-computer interaction.</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8382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9B74DC-A2BF-5402-8979-1866881D1D66}"/>
              </a:ext>
            </a:extLst>
          </p:cNvPr>
          <p:cNvSpPr>
            <a:spLocks noGrp="1"/>
          </p:cNvSpPr>
          <p:nvPr>
            <p:ph type="sldNum" sz="quarter" idx="14"/>
          </p:nvPr>
        </p:nvSpPr>
        <p:spPr/>
        <p:txBody>
          <a:bodyPr/>
          <a:lstStyle/>
          <a:p>
            <a:fld id="{45A3C14A-F937-4231-B6F1-40B429FAFB2F}" type="slidenum">
              <a:rPr lang="en-NZ" smtClean="0"/>
              <a:pPr/>
              <a:t>26</a:t>
            </a:fld>
            <a:endParaRPr lang="en-NZ" dirty="0"/>
          </a:p>
        </p:txBody>
      </p:sp>
      <p:sp>
        <p:nvSpPr>
          <p:cNvPr id="3" name="Title 2">
            <a:extLst>
              <a:ext uri="{FF2B5EF4-FFF2-40B4-BE49-F238E27FC236}">
                <a16:creationId xmlns:a16="http://schemas.microsoft.com/office/drawing/2014/main" id="{EF03177F-F77A-74F7-4F73-84009B609355}"/>
              </a:ext>
            </a:extLst>
          </p:cNvPr>
          <p:cNvSpPr>
            <a:spLocks noGrp="1"/>
          </p:cNvSpPr>
          <p:nvPr>
            <p:ph type="title"/>
          </p:nvPr>
        </p:nvSpPr>
        <p:spPr>
          <a:xfrm>
            <a:off x="695400" y="395786"/>
            <a:ext cx="8372400" cy="838202"/>
          </a:xfrm>
        </p:spPr>
        <p:txBody>
          <a:bodyPr/>
          <a:lstStyle/>
          <a:p>
            <a:r>
              <a:rPr lang="en-US" dirty="0">
                <a:solidFill>
                  <a:srgbClr val="FF6600"/>
                </a:solidFill>
              </a:rPr>
              <a:t>13. Project limitations and future scope</a:t>
            </a:r>
            <a:endParaRPr lang="en-IN" dirty="0">
              <a:solidFill>
                <a:srgbClr val="FF6600"/>
              </a:solidFill>
            </a:endParaRPr>
          </a:p>
        </p:txBody>
      </p:sp>
      <p:sp>
        <p:nvSpPr>
          <p:cNvPr id="4" name="Text Placeholder 3">
            <a:extLst>
              <a:ext uri="{FF2B5EF4-FFF2-40B4-BE49-F238E27FC236}">
                <a16:creationId xmlns:a16="http://schemas.microsoft.com/office/drawing/2014/main" id="{6B09CFD7-36F9-B906-CAAF-129E6409A7B6}"/>
              </a:ext>
            </a:extLst>
          </p:cNvPr>
          <p:cNvSpPr>
            <a:spLocks noGrp="1"/>
          </p:cNvSpPr>
          <p:nvPr>
            <p:ph type="body" sz="quarter" idx="17"/>
          </p:nvPr>
        </p:nvSpPr>
        <p:spPr>
          <a:xfrm>
            <a:off x="1219200" y="1371600"/>
            <a:ext cx="9963269" cy="4320480"/>
          </a:xfrm>
        </p:spPr>
        <p:txBody>
          <a:bodyPr/>
          <a:lstStyle/>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Enhancing accuracy and reliability of eye-tracking algorithms to ensure precise cursor movements in various situations.</a:t>
            </a: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Improving calibration processes and developing adaptable tracking algorithms to accommodate different user behaviors.</a:t>
            </a: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Optimizing user interface design for better usability and intuitiveness, enhancing user engagement.</a:t>
            </a: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Integrating advanced features like gesture recognition to allow users to combine eye movements with gestures for multiple controls.</a:t>
            </a: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Continuously working on making eye-controlled virtual machines more accessible and inclusive for people with disabilities by adapting the technology to meet diverse needs.</a:t>
            </a: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Exploring practical applications in fields such as technology, gaming, and virtual reality to leverage eye-controlled virtual mice for improving human-computer interaction and enhancing user experiences.</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60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A24F58-AD40-D4BA-74DA-585D8499290B}"/>
              </a:ext>
            </a:extLst>
          </p:cNvPr>
          <p:cNvSpPr>
            <a:spLocks noGrp="1"/>
          </p:cNvSpPr>
          <p:nvPr>
            <p:ph type="sldNum" sz="quarter" idx="14"/>
          </p:nvPr>
        </p:nvSpPr>
        <p:spPr/>
        <p:txBody>
          <a:bodyPr/>
          <a:lstStyle/>
          <a:p>
            <a:fld id="{45A3C14A-F937-4231-B6F1-40B429FAFB2F}" type="slidenum">
              <a:rPr lang="en-NZ" smtClean="0"/>
              <a:pPr/>
              <a:t>27</a:t>
            </a:fld>
            <a:endParaRPr lang="en-NZ" dirty="0"/>
          </a:p>
        </p:txBody>
      </p:sp>
      <p:sp>
        <p:nvSpPr>
          <p:cNvPr id="3" name="Title 2">
            <a:extLst>
              <a:ext uri="{FF2B5EF4-FFF2-40B4-BE49-F238E27FC236}">
                <a16:creationId xmlns:a16="http://schemas.microsoft.com/office/drawing/2014/main" id="{86AF4DB2-0FD8-F8B0-EB89-0C3DA676563D}"/>
              </a:ext>
            </a:extLst>
          </p:cNvPr>
          <p:cNvSpPr>
            <a:spLocks noGrp="1"/>
          </p:cNvSpPr>
          <p:nvPr>
            <p:ph type="title"/>
          </p:nvPr>
        </p:nvSpPr>
        <p:spPr/>
        <p:txBody>
          <a:bodyPr/>
          <a:lstStyle/>
          <a:p>
            <a:r>
              <a:rPr lang="en-US" dirty="0">
                <a:solidFill>
                  <a:srgbClr val="FF6600"/>
                </a:solidFill>
              </a:rPr>
              <a:t>14. reference</a:t>
            </a:r>
            <a:endParaRPr lang="en-IN" dirty="0">
              <a:solidFill>
                <a:srgbClr val="FF6600"/>
              </a:solidFill>
            </a:endParaRPr>
          </a:p>
        </p:txBody>
      </p:sp>
      <p:sp>
        <p:nvSpPr>
          <p:cNvPr id="4" name="Text Placeholder 3">
            <a:extLst>
              <a:ext uri="{FF2B5EF4-FFF2-40B4-BE49-F238E27FC236}">
                <a16:creationId xmlns:a16="http://schemas.microsoft.com/office/drawing/2014/main" id="{743BA131-4326-9C29-7A66-04115E05639F}"/>
              </a:ext>
            </a:extLst>
          </p:cNvPr>
          <p:cNvSpPr>
            <a:spLocks noGrp="1"/>
          </p:cNvSpPr>
          <p:nvPr>
            <p:ph type="body" sz="quarter" idx="17"/>
          </p:nvPr>
        </p:nvSpPr>
        <p:spPr>
          <a:xfrm>
            <a:off x="1143000" y="1268760"/>
            <a:ext cx="10668000" cy="4320480"/>
          </a:xfrm>
        </p:spPr>
        <p:txBody>
          <a:bodyPr/>
          <a:lstStyle/>
          <a:p>
            <a:pPr marL="0" lvl="0" indent="0" algn="just">
              <a:lnSpc>
                <a:spcPct val="150000"/>
              </a:lnSpc>
              <a:buNone/>
            </a:pPr>
            <a:r>
              <a:rPr lang="en-IN" sz="15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[1]  </a:t>
            </a:r>
            <a:r>
              <a:rPr lang="en-IN" sz="15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SunitaBarve</a:t>
            </a:r>
            <a:r>
              <a:rPr lang="en-IN" sz="15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IN" sz="15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DhavalDholakiya</a:t>
            </a:r>
            <a:r>
              <a:rPr lang="en-IN" sz="15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Shashank Gupta, </a:t>
            </a:r>
            <a:r>
              <a:rPr lang="en-IN" sz="15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DhananjayDhatrak</a:t>
            </a:r>
            <a:r>
              <a:rPr lang="en-IN" sz="15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“Facial Feature Based Method For Real Time Face Detection and Tracking I-CURSOR”, International Journal of </a:t>
            </a:r>
            <a:r>
              <a:rPr lang="en-IN" sz="15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EnggResearchand</a:t>
            </a:r>
            <a:r>
              <a:rPr lang="en-IN" sz="15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App., Vol. 2, pp. 1406-1410, Apr (2012).</a:t>
            </a:r>
            <a:endParaRPr lang="en-IN"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lvl="0" indent="0" algn="just">
              <a:lnSpc>
                <a:spcPct val="150000"/>
              </a:lnSpc>
              <a:buNone/>
            </a:pPr>
            <a:r>
              <a:rPr lang="en-IN" sz="15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[2]  Yu-Tzu Lin </a:t>
            </a:r>
            <a:r>
              <a:rPr lang="en-IN" sz="15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Ruei</a:t>
            </a:r>
            <a:r>
              <a:rPr lang="en-IN" sz="15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-Yan Lin Yu-</a:t>
            </a:r>
            <a:r>
              <a:rPr lang="en-IN" sz="15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Chih</a:t>
            </a:r>
            <a:r>
              <a:rPr lang="en-IN" sz="15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Lin Greg C Lee “Real-time eye-gaze estimation using a low-resolution w </a:t>
            </a:r>
            <a:r>
              <a:rPr lang="en-IN" sz="15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ebcam</a:t>
            </a:r>
            <a:r>
              <a:rPr lang="en-IN" sz="15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Springer, pp.543-568, Aug (2012).</a:t>
            </a:r>
            <a:endParaRPr lang="en-IN"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lvl="0" indent="0" algn="just">
              <a:lnSpc>
                <a:spcPct val="150000"/>
              </a:lnSpc>
              <a:buNone/>
            </a:pPr>
            <a:r>
              <a:rPr lang="en-IN" sz="15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[3]   Samuel Epstein-Eric </a:t>
            </a:r>
            <a:r>
              <a:rPr lang="en-IN" sz="15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MissimerMargritBetke</a:t>
            </a:r>
            <a:r>
              <a:rPr lang="en-IN" sz="15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“Using Kernels for </a:t>
            </a:r>
            <a:r>
              <a:rPr lang="en-IN" sz="15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avideobased</a:t>
            </a:r>
            <a:r>
              <a:rPr lang="en-IN" sz="15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mouse-replacement interface”, Springer link, Nov (2012)</a:t>
            </a:r>
            <a:endParaRPr lang="en-IN"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lvl="0" indent="0" algn="just">
              <a:lnSpc>
                <a:spcPct val="150000"/>
              </a:lnSpc>
              <a:buNone/>
            </a:pPr>
            <a:r>
              <a:rPr lang="en-IN" sz="15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[4]  Hossain, Zakir, </a:t>
            </a:r>
            <a:r>
              <a:rPr lang="en-IN" sz="15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MdMaruf</a:t>
            </a:r>
            <a:r>
              <a:rPr lang="en-IN" sz="15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Hossain Shuvo, and </a:t>
            </a:r>
            <a:r>
              <a:rPr lang="en-IN" sz="15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PrionjitSarker</a:t>
            </a:r>
            <a:r>
              <a:rPr lang="en-IN" sz="15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"Hardware and software implementation of real time electrooculogram (EOG) acquisition system to control computer cursor with eyeball movement." In 2017 4th International Conference on Advances in Electrical Engineering (ICAEE), pp. 132-137. IEEE, 2017.</a:t>
            </a:r>
            <a:endParaRPr lang="en-IN"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lvl="0" indent="0" algn="just">
              <a:lnSpc>
                <a:spcPct val="150000"/>
              </a:lnSpc>
              <a:buNone/>
            </a:pPr>
            <a:r>
              <a:rPr lang="en-IN" sz="15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[5]  Mohamed </a:t>
            </a:r>
            <a:r>
              <a:rPr lang="en-IN" sz="15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Nasor</a:t>
            </a:r>
            <a:r>
              <a:rPr lang="en-IN" sz="15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K </a:t>
            </a:r>
            <a:r>
              <a:rPr lang="en-IN" sz="15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KMujeeb</a:t>
            </a:r>
            <a:r>
              <a:rPr lang="en-IN" sz="15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Rahman, Maryam Mohamed Zubair, Haya Ansari, Farida Mohamed. "Eye-controlled mouse cursor for physically disabled individual" , 2018 Advances in Science and Engineering Technology International Conferences (ASET), 2018.</a:t>
            </a:r>
            <a:endParaRPr lang="en-IN"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202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DD48E7-9BBF-D232-C705-0D4BD1A90960}"/>
              </a:ext>
            </a:extLst>
          </p:cNvPr>
          <p:cNvSpPr>
            <a:spLocks noGrp="1"/>
          </p:cNvSpPr>
          <p:nvPr>
            <p:ph type="sldNum" sz="quarter" idx="14"/>
          </p:nvPr>
        </p:nvSpPr>
        <p:spPr/>
        <p:txBody>
          <a:bodyPr/>
          <a:lstStyle/>
          <a:p>
            <a:fld id="{45A3C14A-F937-4231-B6F1-40B429FAFB2F}" type="slidenum">
              <a:rPr lang="en-NZ" smtClean="0"/>
              <a:pPr/>
              <a:t>28</a:t>
            </a:fld>
            <a:endParaRPr lang="en-NZ" dirty="0"/>
          </a:p>
        </p:txBody>
      </p:sp>
      <p:sp>
        <p:nvSpPr>
          <p:cNvPr id="4" name="Text Placeholder 3">
            <a:extLst>
              <a:ext uri="{FF2B5EF4-FFF2-40B4-BE49-F238E27FC236}">
                <a16:creationId xmlns:a16="http://schemas.microsoft.com/office/drawing/2014/main" id="{3F669609-C3DC-9955-52BA-0EBBA3609CA8}"/>
              </a:ext>
            </a:extLst>
          </p:cNvPr>
          <p:cNvSpPr>
            <a:spLocks noGrp="1"/>
          </p:cNvSpPr>
          <p:nvPr>
            <p:ph type="body" sz="quarter" idx="17"/>
          </p:nvPr>
        </p:nvSpPr>
        <p:spPr>
          <a:xfrm>
            <a:off x="914400" y="914400"/>
            <a:ext cx="10277401" cy="4648200"/>
          </a:xfrm>
        </p:spPr>
        <p:txBody>
          <a:bodyPr/>
          <a:lstStyle/>
          <a:p>
            <a:pPr marL="0" lvl="0" indent="0" algn="just">
              <a:lnSpc>
                <a:spcPct val="150000"/>
              </a:lnSpc>
              <a:buNone/>
            </a:pPr>
            <a:r>
              <a:rPr lang="en-IN" sz="15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[6]  K. H. Shibly, S. Kumar Dey, M. A. Islam and S. </a:t>
            </a:r>
            <a:r>
              <a:rPr lang="en-IN" sz="15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IftekharShowrav</a:t>
            </a:r>
            <a:r>
              <a:rPr lang="en-IN" sz="15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"Design and Development of Hand Gesture Based Virtual Mouse," 2019 1st International Conference on Advances in Science, Engineering and Robotics Technology (ICASERT), Dhaka, Bangladesh, 2019, pp. 1-5, </a:t>
            </a:r>
            <a:r>
              <a:rPr lang="en-IN" sz="1500" kern="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doi</a:t>
            </a:r>
            <a:r>
              <a:rPr lang="en-IN" sz="15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10.1109/ICASERT.2019.8934612.</a:t>
            </a:r>
            <a:endParaRPr lang="en-IN"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lvl="0" indent="0" algn="just">
              <a:lnSpc>
                <a:spcPct val="150000"/>
              </a:lnSpc>
              <a:buNone/>
            </a:pPr>
            <a:r>
              <a:rPr lang="en-IN" sz="15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[7]  “Hand Gesture Recognition System Using Image Processing” Sagar P. More and Abdul Sattar, International Conference on Electrical, Electronics, and Optimization Techniques (ICEEOT) – 2016</a:t>
            </a:r>
            <a:endParaRPr lang="en-IN"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lvl="0" indent="0" algn="just">
              <a:lnSpc>
                <a:spcPct val="150000"/>
              </a:lnSpc>
              <a:buNone/>
            </a:pPr>
            <a:r>
              <a:rPr lang="en-IN" sz="15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[8]  Neil </a:t>
            </a:r>
            <a:r>
              <a:rPr lang="en-IN" sz="150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Castellino</a:t>
            </a:r>
            <a:r>
              <a:rPr lang="en-IN" sz="15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and Michelle Alva, “An image-based eye controlled assistive system for paralytic patients”, IEEE Conference Publications, 2017.</a:t>
            </a:r>
          </a:p>
          <a:p>
            <a:pPr marL="0" lvl="0" indent="0" algn="just">
              <a:lnSpc>
                <a:spcPct val="150000"/>
              </a:lnSpc>
              <a:buNone/>
            </a:pPr>
            <a:r>
              <a:rPr lang="en-IN" sz="15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[9]  Shu-Fan Lin, </a:t>
            </a:r>
            <a:r>
              <a:rPr lang="en-IN" sz="150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Xuebai</a:t>
            </a:r>
            <a:r>
              <a:rPr lang="en-IN" sz="15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Zhang, </a:t>
            </a:r>
            <a:r>
              <a:rPr lang="en-IN" sz="150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Shyan</a:t>
            </a:r>
            <a:r>
              <a:rPr lang="en-IN" sz="15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-Ming Yuan, "Eye Tracking Based Control System for Natural Human-Computer Interaction", Computational Intelligence and Neuroscience, 2017</a:t>
            </a:r>
          </a:p>
          <a:p>
            <a:pPr marL="0" lvl="0" indent="0" algn="just">
              <a:lnSpc>
                <a:spcPct val="150000"/>
              </a:lnSpc>
              <a:buNone/>
            </a:pPr>
            <a:r>
              <a:rPr lang="en-IN" sz="15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[10]  </a:t>
            </a:r>
            <a:r>
              <a:rPr lang="en-IN" sz="150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Čech</a:t>
            </a:r>
            <a:r>
              <a:rPr lang="en-IN" sz="15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and </a:t>
            </a:r>
            <a:r>
              <a:rPr lang="en-IN" sz="150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Soukupová</a:t>
            </a:r>
            <a:r>
              <a:rPr lang="en-IN" sz="15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“Real-Time Eye Blink Detection using Facial Landmarks”, </a:t>
            </a:r>
            <a:r>
              <a:rPr lang="en-IN" sz="150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Center</a:t>
            </a:r>
            <a:r>
              <a:rPr lang="en-IN" sz="15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for Machine Perception, February 2016.</a:t>
            </a:r>
          </a:p>
          <a:p>
            <a:pPr>
              <a:buAutoNum type="arabicPeriod" startAt="6"/>
            </a:pPr>
            <a:endParaRPr lang="en-IN" sz="1500" dirty="0"/>
          </a:p>
        </p:txBody>
      </p:sp>
    </p:spTree>
    <p:extLst>
      <p:ext uri="{BB962C8B-B14F-4D97-AF65-F5344CB8AC3E}">
        <p14:creationId xmlns:p14="http://schemas.microsoft.com/office/powerpoint/2010/main" val="2617016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38400"/>
            <a:ext cx="10134600" cy="2360701"/>
          </a:xfrm>
        </p:spPr>
        <p:txBody>
          <a:bodyPr/>
          <a:lstStyle/>
          <a:p>
            <a:pPr algn="ctr"/>
            <a:r>
              <a:rPr lang="en-IN" dirty="0"/>
              <a:t>Eye Controlled Virtual Mouse</a:t>
            </a:r>
            <a:endParaRPr lang="en-US" dirty="0"/>
          </a:p>
        </p:txBody>
      </p:sp>
      <p:sp>
        <p:nvSpPr>
          <p:cNvPr id="3" name="Text Placeholder 2"/>
          <p:cNvSpPr>
            <a:spLocks noGrp="1"/>
          </p:cNvSpPr>
          <p:nvPr>
            <p:ph type="body" sz="quarter" idx="11"/>
          </p:nvPr>
        </p:nvSpPr>
        <p:spPr>
          <a:xfrm>
            <a:off x="2514600" y="4697233"/>
            <a:ext cx="5923490" cy="407987"/>
          </a:xfrm>
        </p:spPr>
        <p:txBody>
          <a:bodyPr/>
          <a:lstStyle/>
          <a:p>
            <a:r>
              <a:rPr lang="en-US" dirty="0"/>
              <a:t>Contents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7"/>
          </p:nvPr>
        </p:nvSpPr>
        <p:spPr>
          <a:xfrm>
            <a:off x="695400" y="1447800"/>
            <a:ext cx="5112568" cy="4319360"/>
          </a:xfrm>
        </p:spPr>
        <p:txBody>
          <a:bodyPr/>
          <a:lstStyle/>
          <a:p>
            <a:pPr>
              <a:lnSpc>
                <a:spcPct val="100000"/>
              </a:lnSpc>
              <a:spcBef>
                <a:spcPts val="300"/>
              </a:spcBef>
              <a:spcAft>
                <a:spcPts val="300"/>
              </a:spcAft>
            </a:pPr>
            <a:r>
              <a:rPr lang="en-US" sz="1800" dirty="0">
                <a:solidFill>
                  <a:srgbClr val="000000">
                    <a:lumMod val="50000"/>
                    <a:lumOff val="50000"/>
                  </a:srgbClr>
                </a:solidFill>
              </a:rPr>
              <a:t>Abstract</a:t>
            </a:r>
          </a:p>
          <a:p>
            <a:pPr lvl="0">
              <a:lnSpc>
                <a:spcPct val="100000"/>
              </a:lnSpc>
              <a:spcBef>
                <a:spcPts val="300"/>
              </a:spcBef>
              <a:spcAft>
                <a:spcPts val="300"/>
              </a:spcAft>
            </a:pPr>
            <a:r>
              <a:rPr lang="en-US" sz="1800" dirty="0">
                <a:solidFill>
                  <a:srgbClr val="000000">
                    <a:lumMod val="50000"/>
                    <a:lumOff val="50000"/>
                  </a:srgbClr>
                </a:solidFill>
              </a:rPr>
              <a:t>Introduction</a:t>
            </a:r>
          </a:p>
          <a:p>
            <a:pPr lvl="0">
              <a:lnSpc>
                <a:spcPct val="100000"/>
              </a:lnSpc>
              <a:spcBef>
                <a:spcPts val="300"/>
              </a:spcBef>
              <a:spcAft>
                <a:spcPts val="300"/>
              </a:spcAft>
            </a:pPr>
            <a:r>
              <a:rPr lang="en-US" sz="1800" dirty="0">
                <a:solidFill>
                  <a:srgbClr val="000000">
                    <a:lumMod val="50000"/>
                    <a:lumOff val="50000"/>
                  </a:srgbClr>
                </a:solidFill>
              </a:rPr>
              <a:t>Literature Survey</a:t>
            </a:r>
          </a:p>
          <a:p>
            <a:pPr lvl="0">
              <a:lnSpc>
                <a:spcPct val="100000"/>
              </a:lnSpc>
              <a:spcBef>
                <a:spcPts val="300"/>
              </a:spcBef>
              <a:spcAft>
                <a:spcPts val="300"/>
              </a:spcAft>
            </a:pPr>
            <a:r>
              <a:rPr lang="en-US" sz="1800" dirty="0">
                <a:solidFill>
                  <a:srgbClr val="000000">
                    <a:lumMod val="50000"/>
                    <a:lumOff val="50000"/>
                  </a:srgbClr>
                </a:solidFill>
              </a:rPr>
              <a:t>Positioning</a:t>
            </a:r>
          </a:p>
          <a:p>
            <a:pPr lvl="1">
              <a:lnSpc>
                <a:spcPct val="100000"/>
              </a:lnSpc>
              <a:spcBef>
                <a:spcPts val="300"/>
              </a:spcBef>
              <a:spcAft>
                <a:spcPts val="300"/>
              </a:spcAft>
            </a:pPr>
            <a:r>
              <a:rPr lang="en-US" sz="1800" dirty="0">
                <a:solidFill>
                  <a:srgbClr val="000000">
                    <a:lumMod val="50000"/>
                    <a:lumOff val="50000"/>
                  </a:srgbClr>
                </a:solidFill>
              </a:rPr>
              <a:t>Problem statement</a:t>
            </a:r>
          </a:p>
          <a:p>
            <a:pPr lvl="1">
              <a:lnSpc>
                <a:spcPct val="100000"/>
              </a:lnSpc>
              <a:spcBef>
                <a:spcPts val="300"/>
              </a:spcBef>
              <a:spcAft>
                <a:spcPts val="300"/>
              </a:spcAft>
            </a:pPr>
            <a:r>
              <a:rPr lang="en-US" sz="1800" dirty="0">
                <a:solidFill>
                  <a:srgbClr val="000000">
                    <a:lumMod val="50000"/>
                    <a:lumOff val="50000"/>
                  </a:srgbClr>
                </a:solidFill>
              </a:rPr>
              <a:t>Product position statement</a:t>
            </a:r>
          </a:p>
          <a:p>
            <a:pPr lvl="0">
              <a:lnSpc>
                <a:spcPct val="100000"/>
              </a:lnSpc>
              <a:spcBef>
                <a:spcPts val="300"/>
              </a:spcBef>
              <a:spcAft>
                <a:spcPts val="300"/>
              </a:spcAft>
            </a:pPr>
            <a:r>
              <a:rPr lang="en-US" sz="1800" dirty="0">
                <a:solidFill>
                  <a:srgbClr val="000000">
                    <a:lumMod val="50000"/>
                    <a:lumOff val="50000"/>
                  </a:srgbClr>
                </a:solidFill>
              </a:rPr>
              <a:t>Project overview</a:t>
            </a:r>
          </a:p>
          <a:p>
            <a:pPr lvl="1">
              <a:lnSpc>
                <a:spcPct val="100000"/>
              </a:lnSpc>
              <a:spcBef>
                <a:spcPts val="300"/>
              </a:spcBef>
              <a:spcAft>
                <a:spcPts val="300"/>
              </a:spcAft>
            </a:pPr>
            <a:r>
              <a:rPr lang="en-US" sz="1800" dirty="0">
                <a:solidFill>
                  <a:srgbClr val="000000">
                    <a:lumMod val="50000"/>
                    <a:lumOff val="50000"/>
                  </a:srgbClr>
                </a:solidFill>
              </a:rPr>
              <a:t>Objectives</a:t>
            </a:r>
          </a:p>
          <a:p>
            <a:pPr lvl="1">
              <a:lnSpc>
                <a:spcPct val="100000"/>
              </a:lnSpc>
              <a:spcBef>
                <a:spcPts val="300"/>
              </a:spcBef>
              <a:spcAft>
                <a:spcPts val="300"/>
              </a:spcAft>
            </a:pPr>
            <a:r>
              <a:rPr lang="en-US" sz="1800" dirty="0">
                <a:solidFill>
                  <a:srgbClr val="000000">
                    <a:lumMod val="50000"/>
                    <a:lumOff val="50000"/>
                  </a:srgbClr>
                </a:solidFill>
              </a:rPr>
              <a:t>Goals</a:t>
            </a:r>
          </a:p>
          <a:p>
            <a:pPr lvl="0">
              <a:lnSpc>
                <a:spcPct val="100000"/>
              </a:lnSpc>
              <a:spcBef>
                <a:spcPts val="300"/>
              </a:spcBef>
              <a:spcAft>
                <a:spcPts val="300"/>
              </a:spcAft>
            </a:pPr>
            <a:r>
              <a:rPr lang="en-US" sz="1800" dirty="0">
                <a:solidFill>
                  <a:srgbClr val="000000">
                    <a:lumMod val="50000"/>
                    <a:lumOff val="50000"/>
                  </a:srgbClr>
                </a:solidFill>
              </a:rPr>
              <a:t>Project Scope</a:t>
            </a:r>
          </a:p>
          <a:p>
            <a:pPr lvl="0">
              <a:lnSpc>
                <a:spcPct val="100000"/>
              </a:lnSpc>
              <a:spcBef>
                <a:spcPts val="300"/>
              </a:spcBef>
              <a:spcAft>
                <a:spcPts val="300"/>
              </a:spcAft>
            </a:pPr>
            <a:r>
              <a:rPr lang="en-US" sz="1800" dirty="0">
                <a:solidFill>
                  <a:srgbClr val="000000">
                    <a:lumMod val="50000"/>
                    <a:lumOff val="50000"/>
                  </a:srgbClr>
                </a:solidFill>
              </a:rPr>
              <a:t>Methodology</a:t>
            </a:r>
          </a:p>
          <a:p>
            <a:pPr lvl="0">
              <a:lnSpc>
                <a:spcPct val="100000"/>
              </a:lnSpc>
              <a:spcBef>
                <a:spcPts val="300"/>
              </a:spcBef>
              <a:spcAft>
                <a:spcPts val="300"/>
              </a:spcAft>
            </a:pPr>
            <a:r>
              <a:rPr lang="en-US" sz="1800" dirty="0">
                <a:solidFill>
                  <a:srgbClr val="000000">
                    <a:lumMod val="50000"/>
                    <a:lumOff val="50000"/>
                  </a:srgbClr>
                </a:solidFill>
              </a:rPr>
              <a:t>Modules identified</a:t>
            </a:r>
          </a:p>
          <a:p>
            <a:pPr>
              <a:lnSpc>
                <a:spcPct val="100000"/>
              </a:lnSpc>
              <a:spcBef>
                <a:spcPts val="300"/>
              </a:spcBef>
              <a:spcAft>
                <a:spcPts val="300"/>
              </a:spcAft>
            </a:pPr>
            <a:endParaRPr lang="en-US" sz="1800" dirty="0"/>
          </a:p>
        </p:txBody>
      </p:sp>
      <p:sp>
        <p:nvSpPr>
          <p:cNvPr id="8" name="Text Placeholder 7"/>
          <p:cNvSpPr>
            <a:spLocks noGrp="1"/>
          </p:cNvSpPr>
          <p:nvPr>
            <p:ph type="body" sz="quarter" idx="18"/>
          </p:nvPr>
        </p:nvSpPr>
        <p:spPr>
          <a:xfrm>
            <a:off x="6168008" y="1447800"/>
            <a:ext cx="5112568" cy="4319360"/>
          </a:xfrm>
        </p:spPr>
        <p:txBody>
          <a:bodyPr/>
          <a:lstStyle/>
          <a:p>
            <a:pPr lvl="0">
              <a:lnSpc>
                <a:spcPct val="100000"/>
              </a:lnSpc>
              <a:spcBef>
                <a:spcPts val="300"/>
              </a:spcBef>
              <a:spcAft>
                <a:spcPts val="300"/>
              </a:spcAft>
              <a:buFont typeface="+mj-lt"/>
              <a:buAutoNum type="arabicPeriod" startAt="9"/>
            </a:pPr>
            <a:r>
              <a:rPr lang="en-US" sz="1800" dirty="0">
                <a:solidFill>
                  <a:srgbClr val="000000">
                    <a:lumMod val="50000"/>
                    <a:lumOff val="50000"/>
                  </a:srgbClr>
                </a:solidFill>
              </a:rPr>
              <a:t>Project Implementation.</a:t>
            </a:r>
          </a:p>
          <a:p>
            <a:pPr lvl="1">
              <a:lnSpc>
                <a:spcPct val="100000"/>
              </a:lnSpc>
              <a:spcBef>
                <a:spcPts val="300"/>
              </a:spcBef>
              <a:spcAft>
                <a:spcPts val="300"/>
              </a:spcAft>
            </a:pPr>
            <a:r>
              <a:rPr lang="en-US" sz="1800" dirty="0">
                <a:solidFill>
                  <a:srgbClr val="000000">
                    <a:lumMod val="50000"/>
                    <a:lumOff val="50000"/>
                  </a:srgbClr>
                </a:solidFill>
              </a:rPr>
              <a:t>Architectural Design, Circuit Design (Hardware Project) and Mechanical and Control Unit Design (Robotics or automation projects)</a:t>
            </a:r>
          </a:p>
          <a:p>
            <a:pPr lvl="1">
              <a:lnSpc>
                <a:spcPct val="100000"/>
              </a:lnSpc>
              <a:spcBef>
                <a:spcPts val="300"/>
              </a:spcBef>
              <a:spcAft>
                <a:spcPts val="300"/>
              </a:spcAft>
            </a:pPr>
            <a:r>
              <a:rPr lang="en-US" sz="1800" dirty="0">
                <a:solidFill>
                  <a:srgbClr val="000000">
                    <a:lumMod val="50000"/>
                    <a:lumOff val="50000"/>
                  </a:srgbClr>
                </a:solidFill>
              </a:rPr>
              <a:t>Class Diagram</a:t>
            </a:r>
          </a:p>
          <a:p>
            <a:pPr lvl="1">
              <a:lnSpc>
                <a:spcPct val="100000"/>
              </a:lnSpc>
              <a:spcBef>
                <a:spcPts val="300"/>
              </a:spcBef>
              <a:spcAft>
                <a:spcPts val="300"/>
              </a:spcAft>
            </a:pPr>
            <a:r>
              <a:rPr lang="en-US" sz="1800" dirty="0">
                <a:solidFill>
                  <a:srgbClr val="000000">
                    <a:lumMod val="50000"/>
                    <a:lumOff val="50000"/>
                  </a:srgbClr>
                </a:solidFill>
              </a:rPr>
              <a:t>Entity Relationship Model</a:t>
            </a:r>
          </a:p>
          <a:p>
            <a:pPr lvl="1">
              <a:lnSpc>
                <a:spcPct val="100000"/>
              </a:lnSpc>
              <a:spcBef>
                <a:spcPts val="300"/>
              </a:spcBef>
              <a:spcAft>
                <a:spcPts val="300"/>
              </a:spcAft>
            </a:pPr>
            <a:r>
              <a:rPr lang="en-US" sz="1800" dirty="0">
                <a:solidFill>
                  <a:srgbClr val="000000">
                    <a:lumMod val="50000"/>
                    <a:lumOff val="50000"/>
                  </a:srgbClr>
                </a:solidFill>
              </a:rPr>
              <a:t>Sequence Diagram</a:t>
            </a:r>
          </a:p>
          <a:p>
            <a:pPr lvl="1">
              <a:lnSpc>
                <a:spcPct val="100000"/>
              </a:lnSpc>
              <a:spcBef>
                <a:spcPts val="300"/>
              </a:spcBef>
              <a:spcAft>
                <a:spcPts val="300"/>
              </a:spcAft>
            </a:pPr>
            <a:r>
              <a:rPr lang="en-US" sz="1800" dirty="0">
                <a:solidFill>
                  <a:srgbClr val="000000">
                    <a:lumMod val="50000"/>
                    <a:lumOff val="50000"/>
                  </a:srgbClr>
                </a:solidFill>
              </a:rPr>
              <a:t>Description of Technology Used</a:t>
            </a:r>
          </a:p>
          <a:p>
            <a:pPr lvl="0">
              <a:lnSpc>
                <a:spcPct val="100000"/>
              </a:lnSpc>
              <a:spcBef>
                <a:spcPts val="300"/>
              </a:spcBef>
              <a:spcAft>
                <a:spcPts val="300"/>
              </a:spcAft>
              <a:buAutoNum type="arabicPeriod" startAt="9"/>
            </a:pPr>
            <a:r>
              <a:rPr lang="en-US" sz="1800" dirty="0">
                <a:solidFill>
                  <a:srgbClr val="000000">
                    <a:lumMod val="50000"/>
                    <a:lumOff val="50000"/>
                  </a:srgbClr>
                </a:solidFill>
              </a:rPr>
              <a:t>Findings / Results of Analysis</a:t>
            </a:r>
          </a:p>
          <a:p>
            <a:pPr lvl="0">
              <a:lnSpc>
                <a:spcPct val="100000"/>
              </a:lnSpc>
              <a:spcBef>
                <a:spcPts val="300"/>
              </a:spcBef>
              <a:spcAft>
                <a:spcPts val="300"/>
              </a:spcAft>
              <a:buAutoNum type="arabicPeriod" startAt="9"/>
            </a:pPr>
            <a:r>
              <a:rPr lang="en-US" sz="1800" dirty="0">
                <a:solidFill>
                  <a:srgbClr val="000000">
                    <a:lumMod val="50000"/>
                    <a:lumOff val="50000"/>
                  </a:srgbClr>
                </a:solidFill>
              </a:rPr>
              <a:t>Cost of the Project</a:t>
            </a:r>
          </a:p>
          <a:p>
            <a:pPr>
              <a:spcBef>
                <a:spcPts val="300"/>
              </a:spcBef>
              <a:spcAft>
                <a:spcPts val="300"/>
              </a:spcAft>
              <a:buAutoNum type="arabicPeriod" startAt="6"/>
            </a:pPr>
            <a:endParaRPr lang="en-US" sz="1800" dirty="0">
              <a:solidFill>
                <a:srgbClr val="000000">
                  <a:lumMod val="50000"/>
                  <a:lumOff val="50000"/>
                </a:srgbClr>
              </a:solidFill>
            </a:endParaRPr>
          </a:p>
        </p:txBody>
      </p:sp>
      <p:sp>
        <p:nvSpPr>
          <p:cNvPr id="6" name="Title 5"/>
          <p:cNvSpPr>
            <a:spLocks noGrp="1"/>
          </p:cNvSpPr>
          <p:nvPr>
            <p:ph type="title"/>
          </p:nvPr>
        </p:nvSpPr>
        <p:spPr/>
        <p:txBody>
          <a:bodyPr/>
          <a:lstStyle/>
          <a:p>
            <a:r>
              <a:rPr lang="en-US" sz="4000" cap="none" dirty="0">
                <a:solidFill>
                  <a:srgbClr val="FF6600"/>
                </a:solidFill>
              </a:rPr>
              <a:t>Contents</a:t>
            </a:r>
            <a:endParaRPr lang="en-US" dirty="0"/>
          </a:p>
        </p:txBody>
      </p:sp>
      <p:sp>
        <p:nvSpPr>
          <p:cNvPr id="5" name="Slide Number Placeholder 4"/>
          <p:cNvSpPr>
            <a:spLocks noGrp="1"/>
          </p:cNvSpPr>
          <p:nvPr>
            <p:ph type="sldNum" sz="quarter" idx="14"/>
          </p:nvPr>
        </p:nvSpPr>
        <p:spPr/>
        <p:txBody>
          <a:bodyPr/>
          <a:lstStyle/>
          <a:p>
            <a:fld id="{45A3C14A-F937-4231-B6F1-40B429FAFB2F}" type="slidenum">
              <a:rPr lang="en-NZ" smtClean="0"/>
              <a:pPr/>
              <a:t>4</a:t>
            </a:fld>
            <a:endParaRPr lang="en-NZ"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7"/>
          </p:nvPr>
        </p:nvSpPr>
        <p:spPr>
          <a:xfrm>
            <a:off x="695400" y="1676400"/>
            <a:ext cx="5112568" cy="4319360"/>
          </a:xfrm>
        </p:spPr>
        <p:txBody>
          <a:bodyPr/>
          <a:lstStyle/>
          <a:p>
            <a:pPr lvl="0">
              <a:lnSpc>
                <a:spcPct val="100000"/>
              </a:lnSpc>
              <a:spcBef>
                <a:spcPts val="300"/>
              </a:spcBef>
              <a:spcAft>
                <a:spcPts val="300"/>
              </a:spcAft>
              <a:buFont typeface="+mj-lt"/>
              <a:buAutoNum type="arabicPeriod" startAt="12"/>
            </a:pPr>
            <a:r>
              <a:rPr lang="en-US" sz="1800" dirty="0">
                <a:solidFill>
                  <a:srgbClr val="000000">
                    <a:lumMod val="50000"/>
                    <a:lumOff val="50000"/>
                  </a:srgbClr>
                </a:solidFill>
              </a:rPr>
              <a:t>Conclusions</a:t>
            </a:r>
          </a:p>
          <a:p>
            <a:pPr lvl="0">
              <a:lnSpc>
                <a:spcPct val="100000"/>
              </a:lnSpc>
              <a:spcBef>
                <a:spcPts val="300"/>
              </a:spcBef>
              <a:spcAft>
                <a:spcPts val="300"/>
              </a:spcAft>
              <a:buAutoNum type="arabicPeriod" startAt="12"/>
            </a:pPr>
            <a:r>
              <a:rPr lang="en-US" sz="1800" dirty="0">
                <a:solidFill>
                  <a:srgbClr val="000000">
                    <a:lumMod val="50000"/>
                    <a:lumOff val="50000"/>
                  </a:srgbClr>
                </a:solidFill>
              </a:rPr>
              <a:t>Project Limitations and Future Enhancements</a:t>
            </a:r>
          </a:p>
          <a:p>
            <a:pPr lvl="0">
              <a:lnSpc>
                <a:spcPct val="100000"/>
              </a:lnSpc>
              <a:spcBef>
                <a:spcPts val="300"/>
              </a:spcBef>
              <a:spcAft>
                <a:spcPts val="300"/>
              </a:spcAft>
              <a:buAutoNum type="arabicPeriod" startAt="12"/>
            </a:pPr>
            <a:r>
              <a:rPr lang="en-US" sz="1800" dirty="0">
                <a:solidFill>
                  <a:srgbClr val="000000">
                    <a:lumMod val="50000"/>
                    <a:lumOff val="50000"/>
                  </a:srgbClr>
                </a:solidFill>
              </a:rPr>
              <a:t>References</a:t>
            </a:r>
          </a:p>
          <a:p>
            <a:pPr lvl="0">
              <a:lnSpc>
                <a:spcPct val="100000"/>
              </a:lnSpc>
              <a:spcBef>
                <a:spcPts val="300"/>
              </a:spcBef>
              <a:spcAft>
                <a:spcPts val="300"/>
              </a:spcAft>
              <a:buAutoNum type="arabicPeriod" startAt="12"/>
            </a:pPr>
            <a:r>
              <a:rPr lang="en-US" sz="1800" dirty="0">
                <a:solidFill>
                  <a:srgbClr val="000000">
                    <a:lumMod val="50000"/>
                    <a:lumOff val="50000"/>
                  </a:srgbClr>
                </a:solidFill>
              </a:rPr>
              <a:t>Appendices, if any</a:t>
            </a:r>
          </a:p>
          <a:p>
            <a:pPr lvl="0">
              <a:lnSpc>
                <a:spcPct val="100000"/>
              </a:lnSpc>
              <a:spcBef>
                <a:spcPts val="300"/>
              </a:spcBef>
              <a:spcAft>
                <a:spcPts val="300"/>
              </a:spcAft>
              <a:buAutoNum type="arabicPeriod" startAt="12"/>
            </a:pPr>
            <a:r>
              <a:rPr lang="en-US" sz="1800" dirty="0">
                <a:solidFill>
                  <a:srgbClr val="000000">
                    <a:lumMod val="50000"/>
                    <a:lumOff val="50000"/>
                  </a:srgbClr>
                </a:solidFill>
              </a:rPr>
              <a:t>Copies of Articles:</a:t>
            </a:r>
          </a:p>
          <a:p>
            <a:pPr lvl="1">
              <a:lnSpc>
                <a:spcPct val="100000"/>
              </a:lnSpc>
              <a:spcBef>
                <a:spcPts val="300"/>
              </a:spcBef>
              <a:spcAft>
                <a:spcPts val="300"/>
              </a:spcAft>
            </a:pPr>
            <a:r>
              <a:rPr lang="en-US" sz="1800" dirty="0">
                <a:solidFill>
                  <a:srgbClr val="000000">
                    <a:lumMod val="50000"/>
                    <a:lumOff val="50000"/>
                  </a:srgbClr>
                </a:solidFill>
              </a:rPr>
              <a:t>Conference papers published (Certificate with Published Paper)</a:t>
            </a:r>
          </a:p>
          <a:p>
            <a:pPr lvl="1">
              <a:lnSpc>
                <a:spcPct val="100000"/>
              </a:lnSpc>
              <a:spcBef>
                <a:spcPts val="300"/>
              </a:spcBef>
              <a:spcAft>
                <a:spcPts val="300"/>
              </a:spcAft>
            </a:pPr>
            <a:r>
              <a:rPr lang="en-US" sz="1800" dirty="0">
                <a:solidFill>
                  <a:srgbClr val="000000">
                    <a:lumMod val="50000"/>
                    <a:lumOff val="50000"/>
                  </a:srgbClr>
                </a:solidFill>
              </a:rPr>
              <a:t>Patent Forms</a:t>
            </a:r>
          </a:p>
          <a:p>
            <a:pPr lvl="1">
              <a:lnSpc>
                <a:spcPct val="100000"/>
              </a:lnSpc>
              <a:spcBef>
                <a:spcPts val="300"/>
              </a:spcBef>
              <a:spcAft>
                <a:spcPts val="300"/>
              </a:spcAft>
            </a:pPr>
            <a:r>
              <a:rPr lang="en-US" sz="1800" dirty="0">
                <a:solidFill>
                  <a:srgbClr val="000000">
                    <a:lumMod val="50000"/>
                    <a:lumOff val="50000"/>
                  </a:srgbClr>
                </a:solidFill>
              </a:rPr>
              <a:t>Any Awards achieved (Certificates)</a:t>
            </a:r>
          </a:p>
        </p:txBody>
      </p:sp>
      <p:sp>
        <p:nvSpPr>
          <p:cNvPr id="6" name="Title 5"/>
          <p:cNvSpPr>
            <a:spLocks noGrp="1"/>
          </p:cNvSpPr>
          <p:nvPr>
            <p:ph type="title"/>
          </p:nvPr>
        </p:nvSpPr>
        <p:spPr/>
        <p:txBody>
          <a:bodyPr/>
          <a:lstStyle/>
          <a:p>
            <a:r>
              <a:rPr lang="en-US" sz="4000" cap="none" dirty="0">
                <a:solidFill>
                  <a:srgbClr val="FF6600"/>
                </a:solidFill>
              </a:rPr>
              <a:t>Contents</a:t>
            </a:r>
            <a:endParaRPr lang="en-US" dirty="0"/>
          </a:p>
        </p:txBody>
      </p:sp>
      <p:sp>
        <p:nvSpPr>
          <p:cNvPr id="5" name="Slide Number Placeholder 4"/>
          <p:cNvSpPr>
            <a:spLocks noGrp="1"/>
          </p:cNvSpPr>
          <p:nvPr>
            <p:ph type="sldNum" sz="quarter" idx="14"/>
          </p:nvPr>
        </p:nvSpPr>
        <p:spPr/>
        <p:txBody>
          <a:bodyPr/>
          <a:lstStyle/>
          <a:p>
            <a:fld id="{45A3C14A-F937-4231-B6F1-40B429FAFB2F}" type="slidenum">
              <a:rPr lang="en-NZ" smtClean="0"/>
              <a:pPr/>
              <a:t>5</a:t>
            </a:fld>
            <a:endParaRPr lang="en-NZ" dirty="0"/>
          </a:p>
        </p:txBody>
      </p:sp>
    </p:spTree>
    <p:extLst>
      <p:ext uri="{BB962C8B-B14F-4D97-AF65-F5344CB8AC3E}">
        <p14:creationId xmlns:p14="http://schemas.microsoft.com/office/powerpoint/2010/main" val="1383295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B1553D-814F-CD93-18D6-A05F7D9F48A5}"/>
              </a:ext>
            </a:extLst>
          </p:cNvPr>
          <p:cNvSpPr>
            <a:spLocks noGrp="1"/>
          </p:cNvSpPr>
          <p:nvPr>
            <p:ph type="sldNum" sz="quarter" idx="14"/>
          </p:nvPr>
        </p:nvSpPr>
        <p:spPr/>
        <p:txBody>
          <a:bodyPr/>
          <a:lstStyle/>
          <a:p>
            <a:fld id="{45A3C14A-F937-4231-B6F1-40B429FAFB2F}" type="slidenum">
              <a:rPr lang="en-NZ" smtClean="0"/>
              <a:pPr/>
              <a:t>6</a:t>
            </a:fld>
            <a:endParaRPr lang="en-NZ" dirty="0"/>
          </a:p>
        </p:txBody>
      </p:sp>
      <p:sp>
        <p:nvSpPr>
          <p:cNvPr id="3" name="Title 2">
            <a:extLst>
              <a:ext uri="{FF2B5EF4-FFF2-40B4-BE49-F238E27FC236}">
                <a16:creationId xmlns:a16="http://schemas.microsoft.com/office/drawing/2014/main" id="{8DB1DD8B-4F77-EE63-27DB-8CCA9358EA83}"/>
              </a:ext>
            </a:extLst>
          </p:cNvPr>
          <p:cNvSpPr>
            <a:spLocks noGrp="1"/>
          </p:cNvSpPr>
          <p:nvPr>
            <p:ph type="title"/>
          </p:nvPr>
        </p:nvSpPr>
        <p:spPr>
          <a:xfrm>
            <a:off x="838200" y="914400"/>
            <a:ext cx="6211927" cy="838202"/>
          </a:xfrm>
        </p:spPr>
        <p:txBody>
          <a:bodyPr/>
          <a:lstStyle/>
          <a:p>
            <a:r>
              <a:rPr lang="en-US" dirty="0">
                <a:solidFill>
                  <a:srgbClr val="FF6600"/>
                </a:solidFill>
              </a:rPr>
              <a:t>1. Abstract</a:t>
            </a:r>
            <a:endParaRPr lang="en-IN" dirty="0">
              <a:solidFill>
                <a:srgbClr val="FF6600"/>
              </a:solidFill>
            </a:endParaRPr>
          </a:p>
        </p:txBody>
      </p:sp>
      <p:sp>
        <p:nvSpPr>
          <p:cNvPr id="4" name="Text Placeholder 3">
            <a:extLst>
              <a:ext uri="{FF2B5EF4-FFF2-40B4-BE49-F238E27FC236}">
                <a16:creationId xmlns:a16="http://schemas.microsoft.com/office/drawing/2014/main" id="{C7EC2540-9C9D-021D-070B-3E50ED739D19}"/>
              </a:ext>
            </a:extLst>
          </p:cNvPr>
          <p:cNvSpPr>
            <a:spLocks noGrp="1"/>
          </p:cNvSpPr>
          <p:nvPr>
            <p:ph type="body" sz="quarter" idx="17"/>
          </p:nvPr>
        </p:nvSpPr>
        <p:spPr>
          <a:xfrm>
            <a:off x="1447800" y="2146865"/>
            <a:ext cx="10058400" cy="4320480"/>
          </a:xfrm>
        </p:spPr>
        <p:txBody>
          <a:bodyPr/>
          <a:lstStyle/>
          <a:p>
            <a:pPr marL="0" indent="0" algn="just">
              <a:buNone/>
            </a:pPr>
            <a:r>
              <a:rPr lang="en-IN" sz="2000" kern="100" dirty="0">
                <a:solidFill>
                  <a:srgbClr val="0D0D0D"/>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a:solidFill>
                  <a:srgbClr val="0D0D0D"/>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The "Eye-Controlled Virtual Mouse" project aims to make computers easier to use for people with physical disabilities. It involves creating a system that allows users to control the computer using only their eyes and facial movements, eliminating the need for hands. By tracking eye movements and facial features with a special camera, the system moves the cursor on the screen accordingly, enabling users to navigate and interact with the computer. Clicking is done by blinking, and typing by hand gestures. The project's main objective is to enhance communication and independence for people with disabilities, while also potentially benefiting general computer users by offering a more intuitive, hands-free interface.</a:t>
            </a:r>
          </a:p>
          <a:p>
            <a:pPr marL="0" indent="0" algn="just">
              <a:buNone/>
            </a:pPr>
            <a:endParaRPr lang="en-US" sz="2000" kern="100" dirty="0">
              <a:solidFill>
                <a:srgbClr val="0D0D0D"/>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endParaRPr>
          </a:p>
          <a:p>
            <a:pPr marL="0" indent="0" algn="just">
              <a:buNone/>
            </a:pPr>
            <a:endParaRPr lang="en-US" sz="2000" kern="100" dirty="0">
              <a:solidFill>
                <a:srgbClr val="0D0D0D"/>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endParaRPr>
          </a:p>
          <a:p>
            <a:pPr marL="0" indent="0" algn="just">
              <a:buNone/>
            </a:pPr>
            <a:endParaRPr lang="en-US" sz="2000" kern="100" dirty="0">
              <a:solidFill>
                <a:srgbClr val="0D0D0D"/>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endParaRPr>
          </a:p>
          <a:p>
            <a:pPr marL="0" indent="0" algn="just">
              <a:buNone/>
            </a:pPr>
            <a:endParaRPr lang="en-US" sz="2000" kern="100" dirty="0">
              <a:solidFill>
                <a:srgbClr val="0D0D0D"/>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endParaRPr>
          </a:p>
          <a:p>
            <a:pPr marL="0" indent="0" algn="just">
              <a:buNone/>
            </a:pPr>
            <a:endParaRPr lang="en-US" sz="2000" kern="100" dirty="0">
              <a:solidFill>
                <a:srgbClr val="0D0D0D"/>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208522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37EFB7-6052-BD21-527F-8F674DD72B76}"/>
              </a:ext>
            </a:extLst>
          </p:cNvPr>
          <p:cNvSpPr>
            <a:spLocks noGrp="1"/>
          </p:cNvSpPr>
          <p:nvPr>
            <p:ph type="sldNum" sz="quarter" idx="14"/>
          </p:nvPr>
        </p:nvSpPr>
        <p:spPr/>
        <p:txBody>
          <a:bodyPr/>
          <a:lstStyle/>
          <a:p>
            <a:fld id="{45A3C14A-F937-4231-B6F1-40B429FAFB2F}" type="slidenum">
              <a:rPr lang="en-NZ" smtClean="0"/>
              <a:pPr/>
              <a:t>7</a:t>
            </a:fld>
            <a:endParaRPr lang="en-NZ" dirty="0"/>
          </a:p>
        </p:txBody>
      </p:sp>
      <p:sp>
        <p:nvSpPr>
          <p:cNvPr id="3" name="Title 2">
            <a:extLst>
              <a:ext uri="{FF2B5EF4-FFF2-40B4-BE49-F238E27FC236}">
                <a16:creationId xmlns:a16="http://schemas.microsoft.com/office/drawing/2014/main" id="{CB7EBD46-C205-D04E-65B6-AC9373893262}"/>
              </a:ext>
            </a:extLst>
          </p:cNvPr>
          <p:cNvSpPr>
            <a:spLocks noGrp="1"/>
          </p:cNvSpPr>
          <p:nvPr>
            <p:ph type="title"/>
          </p:nvPr>
        </p:nvSpPr>
        <p:spPr/>
        <p:txBody>
          <a:bodyPr/>
          <a:lstStyle/>
          <a:p>
            <a:r>
              <a:rPr lang="en-US" dirty="0">
                <a:solidFill>
                  <a:srgbClr val="FF6600"/>
                </a:solidFill>
              </a:rPr>
              <a:t>2. Introduction</a:t>
            </a:r>
            <a:endParaRPr lang="en-IN" dirty="0">
              <a:solidFill>
                <a:srgbClr val="FF6600"/>
              </a:solidFill>
            </a:endParaRPr>
          </a:p>
        </p:txBody>
      </p:sp>
      <p:sp>
        <p:nvSpPr>
          <p:cNvPr id="4" name="Text Placeholder 3">
            <a:extLst>
              <a:ext uri="{FF2B5EF4-FFF2-40B4-BE49-F238E27FC236}">
                <a16:creationId xmlns:a16="http://schemas.microsoft.com/office/drawing/2014/main" id="{38AC9F1B-29E2-978E-8C1D-D6A060C07C0D}"/>
              </a:ext>
            </a:extLst>
          </p:cNvPr>
          <p:cNvSpPr>
            <a:spLocks noGrp="1"/>
          </p:cNvSpPr>
          <p:nvPr>
            <p:ph type="body" sz="quarter" idx="17"/>
          </p:nvPr>
        </p:nvSpPr>
        <p:spPr>
          <a:xfrm>
            <a:off x="1071600" y="1447800"/>
            <a:ext cx="10048800" cy="4320480"/>
          </a:xfrm>
        </p:spPr>
        <p:txBody>
          <a:bodyPr/>
          <a:lstStyle/>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Today, most people use a mouse or their fingers to move the cursor on a computer screen. But for those who can't use their hands, like amputees, this can be tough. That's where an "eye tracking mouse" comes in handy. It lets people move the cursor just by looking at where they want it to go. Although this technology isn't widely available yet, we're working on creating an eye-tracking mouse that works like a regular one, but controlled by eye movements.</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Traditional computer interaction relies heavily on using a mouse or trackpad, which can be hard for people with physical disabilities. This makes it tough for them to use computers independently. To fix this, some are exploring new ways to interact with computers, like using eye movements. Eye tracking technology has improved a lot lately, making it possible to control computers just by looking at them.</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Our project aims to create an "eye-controlled virtual mouse" system. This means users can move the mouse cursor with their eyes instead of their hands. It's a big deal for people with disabilities because it gives them more freedom to use computers.</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503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B7DA73-C3B3-EEA1-36B6-FADF9896ED37}"/>
              </a:ext>
            </a:extLst>
          </p:cNvPr>
          <p:cNvSpPr>
            <a:spLocks noGrp="1"/>
          </p:cNvSpPr>
          <p:nvPr>
            <p:ph type="sldNum" sz="quarter" idx="14"/>
          </p:nvPr>
        </p:nvSpPr>
        <p:spPr/>
        <p:txBody>
          <a:bodyPr/>
          <a:lstStyle/>
          <a:p>
            <a:fld id="{45A3C14A-F937-4231-B6F1-40B429FAFB2F}" type="slidenum">
              <a:rPr lang="en-NZ" smtClean="0"/>
              <a:pPr/>
              <a:t>8</a:t>
            </a:fld>
            <a:endParaRPr lang="en-NZ" dirty="0"/>
          </a:p>
        </p:txBody>
      </p:sp>
      <p:sp>
        <p:nvSpPr>
          <p:cNvPr id="3" name="Title 2">
            <a:extLst>
              <a:ext uri="{FF2B5EF4-FFF2-40B4-BE49-F238E27FC236}">
                <a16:creationId xmlns:a16="http://schemas.microsoft.com/office/drawing/2014/main" id="{F862E0B0-052B-0A7E-8598-51CECD4BF34A}"/>
              </a:ext>
            </a:extLst>
          </p:cNvPr>
          <p:cNvSpPr>
            <a:spLocks noGrp="1"/>
          </p:cNvSpPr>
          <p:nvPr>
            <p:ph type="title"/>
          </p:nvPr>
        </p:nvSpPr>
        <p:spPr/>
        <p:txBody>
          <a:bodyPr/>
          <a:lstStyle/>
          <a:p>
            <a:r>
              <a:rPr lang="en-US" dirty="0">
                <a:solidFill>
                  <a:srgbClr val="FF6600"/>
                </a:solidFill>
              </a:rPr>
              <a:t>3. </a:t>
            </a:r>
            <a:r>
              <a:rPr lang="en-US" sz="2800" dirty="0">
                <a:solidFill>
                  <a:srgbClr val="FF6600"/>
                </a:solidFill>
              </a:rPr>
              <a:t>Literature Survey</a:t>
            </a:r>
            <a:endParaRPr lang="en-IN" dirty="0">
              <a:solidFill>
                <a:srgbClr val="FF6600"/>
              </a:solidFill>
            </a:endParaRPr>
          </a:p>
        </p:txBody>
      </p:sp>
      <p:sp>
        <p:nvSpPr>
          <p:cNvPr id="4" name="Text Placeholder 3">
            <a:extLst>
              <a:ext uri="{FF2B5EF4-FFF2-40B4-BE49-F238E27FC236}">
                <a16:creationId xmlns:a16="http://schemas.microsoft.com/office/drawing/2014/main" id="{A7781009-5FAD-9797-12BC-7A622555418D}"/>
              </a:ext>
            </a:extLst>
          </p:cNvPr>
          <p:cNvSpPr>
            <a:spLocks noGrp="1"/>
          </p:cNvSpPr>
          <p:nvPr>
            <p:ph type="body" sz="quarter" idx="17"/>
          </p:nvPr>
        </p:nvSpPr>
        <p:spPr>
          <a:xfrm>
            <a:off x="565945" y="1268760"/>
            <a:ext cx="10801201" cy="4320480"/>
          </a:xfrm>
        </p:spPr>
        <p:txBody>
          <a:bodyPr/>
          <a:lstStyle/>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45E0A000-8131-D71F-C72C-1C47B6D967E4}"/>
              </a:ext>
            </a:extLst>
          </p:cNvPr>
          <p:cNvGraphicFramePr>
            <a:graphicFrameLocks noGrp="1"/>
          </p:cNvGraphicFramePr>
          <p:nvPr>
            <p:extLst>
              <p:ext uri="{D42A27DB-BD31-4B8C-83A1-F6EECF244321}">
                <p14:modId xmlns:p14="http://schemas.microsoft.com/office/powerpoint/2010/main" val="2381128192"/>
              </p:ext>
            </p:extLst>
          </p:nvPr>
        </p:nvGraphicFramePr>
        <p:xfrm>
          <a:off x="565945" y="1178656"/>
          <a:ext cx="10801201" cy="4458355"/>
        </p:xfrm>
        <a:graphic>
          <a:graphicData uri="http://schemas.openxmlformats.org/drawingml/2006/table">
            <a:tbl>
              <a:tblPr firstRow="1" bandRow="1">
                <a:tableStyleId>{5C22544A-7EE6-4342-B048-85BDC9FD1C3A}</a:tableStyleId>
              </a:tblPr>
              <a:tblGrid>
                <a:gridCol w="805655">
                  <a:extLst>
                    <a:ext uri="{9D8B030D-6E8A-4147-A177-3AD203B41FA5}">
                      <a16:colId xmlns:a16="http://schemas.microsoft.com/office/drawing/2014/main" val="2539985834"/>
                    </a:ext>
                  </a:extLst>
                </a:gridCol>
                <a:gridCol w="2209800">
                  <a:extLst>
                    <a:ext uri="{9D8B030D-6E8A-4147-A177-3AD203B41FA5}">
                      <a16:colId xmlns:a16="http://schemas.microsoft.com/office/drawing/2014/main" val="2184935592"/>
                    </a:ext>
                  </a:extLst>
                </a:gridCol>
                <a:gridCol w="1828800">
                  <a:extLst>
                    <a:ext uri="{9D8B030D-6E8A-4147-A177-3AD203B41FA5}">
                      <a16:colId xmlns:a16="http://schemas.microsoft.com/office/drawing/2014/main" val="3832469982"/>
                    </a:ext>
                  </a:extLst>
                </a:gridCol>
                <a:gridCol w="3032985">
                  <a:extLst>
                    <a:ext uri="{9D8B030D-6E8A-4147-A177-3AD203B41FA5}">
                      <a16:colId xmlns:a16="http://schemas.microsoft.com/office/drawing/2014/main" val="381626813"/>
                    </a:ext>
                  </a:extLst>
                </a:gridCol>
                <a:gridCol w="2923961">
                  <a:extLst>
                    <a:ext uri="{9D8B030D-6E8A-4147-A177-3AD203B41FA5}">
                      <a16:colId xmlns:a16="http://schemas.microsoft.com/office/drawing/2014/main" val="1175305762"/>
                    </a:ext>
                  </a:extLst>
                </a:gridCol>
              </a:tblGrid>
              <a:tr h="1211973">
                <a:tc>
                  <a:txBody>
                    <a:bodyPr/>
                    <a:lstStyle/>
                    <a:p>
                      <a:r>
                        <a:rPr lang="en-IN" dirty="0" err="1">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Author Name, Publisher, Journal Name, Year</a:t>
                      </a:r>
                    </a:p>
                  </a:txBody>
                  <a:tcPr/>
                </a:tc>
                <a:tc>
                  <a:txBody>
                    <a:bodyPr/>
                    <a:lstStyle/>
                    <a:p>
                      <a:r>
                        <a:rPr lang="en-IN" sz="1800" dirty="0">
                          <a:latin typeface="Times New Roman" panose="02020603050405020304" pitchFamily="18" charset="0"/>
                          <a:cs typeface="Times New Roman" panose="02020603050405020304" pitchFamily="18" charset="0"/>
                        </a:rPr>
                        <a:t>Title of the Paper</a:t>
                      </a:r>
                    </a:p>
                  </a:txBody>
                  <a:tcPr/>
                </a:tc>
                <a:tc>
                  <a:txBody>
                    <a:bodyPr/>
                    <a:lstStyle/>
                    <a:p>
                      <a:r>
                        <a:rPr lang="en-IN" dirty="0">
                          <a:latin typeface="Times New Roman" panose="02020603050405020304" pitchFamily="18" charset="0"/>
                          <a:cs typeface="Times New Roman" panose="02020603050405020304" pitchFamily="18" charset="0"/>
                        </a:rPr>
                        <a:t>Objectives</a:t>
                      </a:r>
                    </a:p>
                  </a:txBody>
                  <a:tcPr/>
                </a:tc>
                <a:tc>
                  <a:txBody>
                    <a:bodyPr/>
                    <a:lstStyle/>
                    <a:p>
                      <a:r>
                        <a:rPr lang="en-IN" dirty="0">
                          <a:latin typeface="Times New Roman" panose="02020603050405020304" pitchFamily="18" charset="0"/>
                          <a:cs typeface="Times New Roman" panose="02020603050405020304" pitchFamily="18" charset="0"/>
                        </a:rPr>
                        <a:t>References</a:t>
                      </a:r>
                    </a:p>
                  </a:txBody>
                  <a:tcPr/>
                </a:tc>
                <a:extLst>
                  <a:ext uri="{0D108BD9-81ED-4DB2-BD59-A6C34878D82A}">
                    <a16:rowId xmlns:a16="http://schemas.microsoft.com/office/drawing/2014/main" val="495709608"/>
                  </a:ext>
                </a:extLst>
              </a:tr>
              <a:tr h="1623191">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Times New Roman" panose="02020603050405020304" pitchFamily="18" charset="0"/>
                          <a:ea typeface="+mn-ea"/>
                          <a:cs typeface="Times New Roman" panose="02020603050405020304" pitchFamily="18" charset="0"/>
                        </a:rPr>
                        <a:t>Sunita </a:t>
                      </a:r>
                      <a:r>
                        <a:rPr lang="en-US" sz="1200" b="0" kern="1200" dirty="0" err="1">
                          <a:solidFill>
                            <a:schemeClr val="dk1"/>
                          </a:solidFill>
                          <a:effectLst/>
                          <a:latin typeface="Times New Roman" panose="02020603050405020304" pitchFamily="18" charset="0"/>
                          <a:ea typeface="+mn-ea"/>
                          <a:cs typeface="Times New Roman" panose="02020603050405020304" pitchFamily="18" charset="0"/>
                        </a:rPr>
                        <a:t>Barve</a:t>
                      </a:r>
                      <a:r>
                        <a:rPr lang="en-US" sz="1200" b="0" kern="1200" dirty="0">
                          <a:solidFill>
                            <a:schemeClr val="dk1"/>
                          </a:solidFill>
                          <a:effectLst/>
                          <a:latin typeface="Times New Roman" panose="02020603050405020304" pitchFamily="18" charset="0"/>
                          <a:ea typeface="+mn-ea"/>
                          <a:cs typeface="Times New Roman" panose="02020603050405020304" pitchFamily="18" charset="0"/>
                        </a:rPr>
                        <a:t>, Dhaval </a:t>
                      </a:r>
                      <a:r>
                        <a:rPr lang="en-US" sz="1200" b="0" kern="1200" dirty="0" err="1">
                          <a:solidFill>
                            <a:schemeClr val="dk1"/>
                          </a:solidFill>
                          <a:effectLst/>
                          <a:latin typeface="Times New Roman" panose="02020603050405020304" pitchFamily="18" charset="0"/>
                          <a:ea typeface="+mn-ea"/>
                          <a:cs typeface="Times New Roman" panose="02020603050405020304" pitchFamily="18" charset="0"/>
                        </a:rPr>
                        <a:t>Dholakiya</a:t>
                      </a:r>
                      <a:r>
                        <a:rPr lang="en-US" sz="1200" b="0" kern="1200" dirty="0">
                          <a:solidFill>
                            <a:schemeClr val="dk1"/>
                          </a:solidFill>
                          <a:effectLst/>
                          <a:latin typeface="Times New Roman" panose="02020603050405020304" pitchFamily="18" charset="0"/>
                          <a:ea typeface="+mn-ea"/>
                          <a:cs typeface="Times New Roman" panose="02020603050405020304" pitchFamily="18" charset="0"/>
                        </a:rPr>
                        <a:t>, Shashank Gupta, Dhananjay </a:t>
                      </a:r>
                      <a:r>
                        <a:rPr lang="en-US" sz="1200" b="0" kern="1200" dirty="0" err="1">
                          <a:solidFill>
                            <a:schemeClr val="dk1"/>
                          </a:solidFill>
                          <a:effectLst/>
                          <a:latin typeface="Times New Roman" panose="02020603050405020304" pitchFamily="18" charset="0"/>
                          <a:ea typeface="+mn-ea"/>
                          <a:cs typeface="Times New Roman" panose="02020603050405020304" pitchFamily="18" charset="0"/>
                        </a:rPr>
                        <a:t>Dhatrak</a:t>
                      </a:r>
                      <a:r>
                        <a:rPr lang="en-US" sz="1200" b="0" kern="1200" dirty="0">
                          <a:solidFill>
                            <a:schemeClr val="dk1"/>
                          </a:solidFill>
                          <a:effectLst/>
                          <a:latin typeface="Times New Roman" panose="02020603050405020304" pitchFamily="18" charset="0"/>
                          <a:ea typeface="+mn-ea"/>
                          <a:cs typeface="Times New Roman" panose="02020603050405020304" pitchFamily="18" charset="0"/>
                        </a:rPr>
                        <a:t>, International Journal of </a:t>
                      </a:r>
                      <a:r>
                        <a:rPr lang="en-US" sz="1200" b="0" kern="1200" dirty="0" err="1">
                          <a:solidFill>
                            <a:schemeClr val="dk1"/>
                          </a:solidFill>
                          <a:effectLst/>
                          <a:latin typeface="Times New Roman" panose="02020603050405020304" pitchFamily="18" charset="0"/>
                          <a:ea typeface="+mn-ea"/>
                          <a:cs typeface="Times New Roman" panose="02020603050405020304" pitchFamily="18" charset="0"/>
                        </a:rPr>
                        <a:t>Engg</a:t>
                      </a:r>
                      <a:r>
                        <a:rPr lang="en-US" sz="1200" b="0" kern="1200" dirty="0">
                          <a:solidFill>
                            <a:schemeClr val="dk1"/>
                          </a:solidFill>
                          <a:effectLst/>
                          <a:latin typeface="Times New Roman" panose="02020603050405020304" pitchFamily="18" charset="0"/>
                          <a:ea typeface="+mn-ea"/>
                          <a:cs typeface="Times New Roman" panose="02020603050405020304" pitchFamily="18" charset="0"/>
                        </a:rPr>
                        <a:t> Research and App., Vol. 2, pp. 1406-1410, Apr (2012).</a:t>
                      </a:r>
                      <a:endParaRPr lang="en-IN" sz="1200" b="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r>
                        <a:rPr lang="en-US" sz="1400" b="0" kern="1200" dirty="0">
                          <a:solidFill>
                            <a:schemeClr val="dk1"/>
                          </a:solidFill>
                          <a:effectLst/>
                          <a:latin typeface="Times New Roman" panose="02020603050405020304" pitchFamily="18" charset="0"/>
                          <a:ea typeface="+mn-ea"/>
                          <a:cs typeface="Times New Roman" panose="02020603050405020304" pitchFamily="18" charset="0"/>
                        </a:rPr>
                        <a:t>“Facial Feature Based Method For Real Time Face Detection and Tracking I-CURSOR”</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This paper focus on the face detection, face tracking, eye detection and interpretation of a sequence of eye blinks in real time for controlling a nonintrusive human computer interface. Conventional method of interaction with the computer with the mouse is replaced with the  movements.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kern="1200" dirty="0" err="1">
                          <a:solidFill>
                            <a:schemeClr val="dk1"/>
                          </a:solidFill>
                          <a:effectLst/>
                          <a:latin typeface="Times New Roman" panose="02020603050405020304" pitchFamily="18" charset="0"/>
                          <a:ea typeface="+mn-ea"/>
                          <a:cs typeface="Times New Roman" panose="02020603050405020304" pitchFamily="18" charset="0"/>
                        </a:rPr>
                        <a:t>Barve</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S., </a:t>
                      </a:r>
                      <a:r>
                        <a:rPr lang="en-US" sz="1200" b="0" i="0" kern="1200" dirty="0" err="1">
                          <a:solidFill>
                            <a:schemeClr val="dk1"/>
                          </a:solidFill>
                          <a:effectLst/>
                          <a:latin typeface="Times New Roman" panose="02020603050405020304" pitchFamily="18" charset="0"/>
                          <a:ea typeface="+mn-ea"/>
                          <a:cs typeface="Times New Roman" panose="02020603050405020304" pitchFamily="18" charset="0"/>
                        </a:rPr>
                        <a:t>Dholakiya</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D., Gupta, S., &amp; </a:t>
                      </a:r>
                      <a:r>
                        <a:rPr lang="en-US" sz="1200" b="0" i="0" kern="1200" dirty="0" err="1">
                          <a:solidFill>
                            <a:schemeClr val="dk1"/>
                          </a:solidFill>
                          <a:effectLst/>
                          <a:latin typeface="Times New Roman" panose="02020603050405020304" pitchFamily="18" charset="0"/>
                          <a:ea typeface="+mn-ea"/>
                          <a:cs typeface="Times New Roman" panose="02020603050405020304" pitchFamily="18" charset="0"/>
                        </a:rPr>
                        <a:t>Dhatrak</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D. (2012). Facial Feature Based Method For Real Time Face Detection and Tracking I-CURSOR. </a:t>
                      </a:r>
                      <a:r>
                        <a:rPr lang="en-US" sz="1200" b="0" i="1" kern="1200" dirty="0">
                          <a:solidFill>
                            <a:schemeClr val="dk1"/>
                          </a:solidFill>
                          <a:effectLst/>
                          <a:latin typeface="Times New Roman" panose="02020603050405020304" pitchFamily="18" charset="0"/>
                          <a:ea typeface="+mn-ea"/>
                          <a:cs typeface="Times New Roman" panose="02020603050405020304" pitchFamily="18" charset="0"/>
                        </a:rPr>
                        <a:t>International Journal of Engineering Research and Applications</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2, 1406-1410.</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263068"/>
                  </a:ext>
                </a:extLst>
              </a:tr>
              <a:tr h="1623191">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Times New Roman" panose="02020603050405020304" pitchFamily="18" charset="0"/>
                          <a:ea typeface="+mn-ea"/>
                          <a:cs typeface="Times New Roman" panose="02020603050405020304" pitchFamily="18" charset="0"/>
                        </a:rPr>
                        <a:t>Yu-Tzu Lin </a:t>
                      </a:r>
                      <a:r>
                        <a:rPr lang="en-US" sz="1200" b="0" kern="1200" dirty="0" err="1">
                          <a:solidFill>
                            <a:schemeClr val="dk1"/>
                          </a:solidFill>
                          <a:effectLst/>
                          <a:latin typeface="Times New Roman" panose="02020603050405020304" pitchFamily="18" charset="0"/>
                          <a:ea typeface="+mn-ea"/>
                          <a:cs typeface="Times New Roman" panose="02020603050405020304" pitchFamily="18" charset="0"/>
                        </a:rPr>
                        <a:t>Ruei</a:t>
                      </a:r>
                      <a:r>
                        <a:rPr lang="en-US" sz="1200" b="0" kern="1200" dirty="0">
                          <a:solidFill>
                            <a:schemeClr val="dk1"/>
                          </a:solidFill>
                          <a:effectLst/>
                          <a:latin typeface="Times New Roman" panose="02020603050405020304" pitchFamily="18" charset="0"/>
                          <a:ea typeface="+mn-ea"/>
                          <a:cs typeface="Times New Roman" panose="02020603050405020304" pitchFamily="18" charset="0"/>
                        </a:rPr>
                        <a:t>-Yan Lin Yu-</a:t>
                      </a:r>
                      <a:r>
                        <a:rPr lang="en-US" sz="1200" b="0" kern="1200" dirty="0" err="1">
                          <a:solidFill>
                            <a:schemeClr val="dk1"/>
                          </a:solidFill>
                          <a:effectLst/>
                          <a:latin typeface="Times New Roman" panose="02020603050405020304" pitchFamily="18" charset="0"/>
                          <a:ea typeface="+mn-ea"/>
                          <a:cs typeface="Times New Roman" panose="02020603050405020304" pitchFamily="18" charset="0"/>
                        </a:rPr>
                        <a:t>Chih</a:t>
                      </a:r>
                      <a:r>
                        <a:rPr lang="en-US" sz="1200" b="0" kern="1200" dirty="0">
                          <a:solidFill>
                            <a:schemeClr val="dk1"/>
                          </a:solidFill>
                          <a:effectLst/>
                          <a:latin typeface="Times New Roman" panose="02020603050405020304" pitchFamily="18" charset="0"/>
                          <a:ea typeface="+mn-ea"/>
                          <a:cs typeface="Times New Roman" panose="02020603050405020304" pitchFamily="18" charset="0"/>
                        </a:rPr>
                        <a:t> Lin Greg C Lee, Springer, pp.543-568, Aug (2012).</a:t>
                      </a:r>
                      <a:endParaRPr lang="en-IN" sz="1200" b="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500" b="0" kern="1200" dirty="0">
                          <a:solidFill>
                            <a:schemeClr val="dk1"/>
                          </a:solidFill>
                          <a:effectLst/>
                          <a:latin typeface="Times New Roman" panose="02020603050405020304" pitchFamily="18" charset="0"/>
                          <a:ea typeface="+mn-ea"/>
                          <a:cs typeface="Times New Roman" panose="02020603050405020304" pitchFamily="18" charset="0"/>
                        </a:rPr>
                        <a:t>“Real-time eye-gaze estimation using a low-resolution webcam”</a:t>
                      </a:r>
                      <a:endParaRPr lang="en-IN" sz="15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Eye detection and gaze estimation play an important role in many applications, e.g., the eye-controlled mouse in the assisting system for disabled or elderly persons, eye fixation and saccade in psychological analysis, or iris recognition in the security system. </a:t>
                      </a:r>
                      <a:endParaRPr lang="en-IN" dirty="0">
                        <a:latin typeface="Times New Roman" panose="02020603050405020304" pitchFamily="18" charset="0"/>
                        <a:cs typeface="Times New Roman" panose="02020603050405020304" pitchFamily="18" charset="0"/>
                      </a:endParaRPr>
                    </a:p>
                  </a:txBody>
                  <a:tcPr/>
                </a:tc>
                <a:tc>
                  <a:txBody>
                    <a:bodyPr/>
                    <a:lstStyle/>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Lin, Y.-T., Lin, R.-Y., Lin, Y.-C., &amp; Lee, G. C. (2012). Real-time eye-gaze estimation using a low-resolution webcam. In </a:t>
                      </a:r>
                      <a:r>
                        <a:rPr lang="en-US" sz="1200" b="0" i="1" kern="1200" dirty="0">
                          <a:solidFill>
                            <a:schemeClr val="dk1"/>
                          </a:solidFill>
                          <a:effectLst/>
                          <a:latin typeface="Times New Roman" panose="02020603050405020304" pitchFamily="18" charset="0"/>
                          <a:ea typeface="+mn-ea"/>
                          <a:cs typeface="Times New Roman" panose="02020603050405020304" pitchFamily="18" charset="0"/>
                        </a:rPr>
                        <a:t>Springer</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(pp. 543-568). August 2012.</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6642659"/>
                  </a:ext>
                </a:extLst>
              </a:tr>
            </a:tbl>
          </a:graphicData>
        </a:graphic>
      </p:graphicFrame>
    </p:spTree>
    <p:extLst>
      <p:ext uri="{BB962C8B-B14F-4D97-AF65-F5344CB8AC3E}">
        <p14:creationId xmlns:p14="http://schemas.microsoft.com/office/powerpoint/2010/main" val="261353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D2E628-201E-ED29-EFEA-6B590138601E}"/>
              </a:ext>
            </a:extLst>
          </p:cNvPr>
          <p:cNvSpPr>
            <a:spLocks noGrp="1"/>
          </p:cNvSpPr>
          <p:nvPr>
            <p:ph type="sldNum" sz="quarter" idx="14"/>
          </p:nvPr>
        </p:nvSpPr>
        <p:spPr/>
        <p:txBody>
          <a:bodyPr/>
          <a:lstStyle/>
          <a:p>
            <a:fld id="{45A3C14A-F937-4231-B6F1-40B429FAFB2F}" type="slidenum">
              <a:rPr lang="en-NZ" smtClean="0"/>
              <a:pPr/>
              <a:t>9</a:t>
            </a:fld>
            <a:endParaRPr lang="en-NZ" dirty="0"/>
          </a:p>
        </p:txBody>
      </p:sp>
      <p:sp>
        <p:nvSpPr>
          <p:cNvPr id="3" name="Title 2">
            <a:extLst>
              <a:ext uri="{FF2B5EF4-FFF2-40B4-BE49-F238E27FC236}">
                <a16:creationId xmlns:a16="http://schemas.microsoft.com/office/drawing/2014/main" id="{02F53929-E501-2F68-FBAF-0BCFCD16976A}"/>
              </a:ext>
            </a:extLst>
          </p:cNvPr>
          <p:cNvSpPr>
            <a:spLocks noGrp="1"/>
          </p:cNvSpPr>
          <p:nvPr>
            <p:ph type="title"/>
          </p:nvPr>
        </p:nvSpPr>
        <p:spPr/>
        <p:txBody>
          <a:bodyPr/>
          <a:lstStyle/>
          <a:p>
            <a:r>
              <a:rPr lang="en-US" sz="2800" dirty="0">
                <a:solidFill>
                  <a:srgbClr val="FF6600"/>
                </a:solidFill>
              </a:rPr>
              <a:t>3. Literature Survey</a:t>
            </a:r>
            <a:endParaRPr lang="en-IN" dirty="0"/>
          </a:p>
        </p:txBody>
      </p:sp>
      <p:sp>
        <p:nvSpPr>
          <p:cNvPr id="4" name="Text Placeholder 3">
            <a:extLst>
              <a:ext uri="{FF2B5EF4-FFF2-40B4-BE49-F238E27FC236}">
                <a16:creationId xmlns:a16="http://schemas.microsoft.com/office/drawing/2014/main" id="{750A11D4-BCE6-613F-4853-9E339F14EFA1}"/>
              </a:ext>
            </a:extLst>
          </p:cNvPr>
          <p:cNvSpPr>
            <a:spLocks noGrp="1"/>
          </p:cNvSpPr>
          <p:nvPr>
            <p:ph type="body" sz="quarter" idx="17"/>
          </p:nvPr>
        </p:nvSpPr>
        <p:spPr>
          <a:xfrm>
            <a:off x="695400" y="1447800"/>
            <a:ext cx="10801201" cy="4646616"/>
          </a:xfrm>
        </p:spPr>
        <p:txBody>
          <a:bodyPr/>
          <a:lstStyle/>
          <a:p>
            <a:endParaRPr lang="en-IN" dirty="0"/>
          </a:p>
        </p:txBody>
      </p:sp>
      <p:graphicFrame>
        <p:nvGraphicFramePr>
          <p:cNvPr id="5" name="Table 4">
            <a:extLst>
              <a:ext uri="{FF2B5EF4-FFF2-40B4-BE49-F238E27FC236}">
                <a16:creationId xmlns:a16="http://schemas.microsoft.com/office/drawing/2014/main" id="{50D91385-0570-D5E4-066C-433790DBE90E}"/>
              </a:ext>
            </a:extLst>
          </p:cNvPr>
          <p:cNvGraphicFramePr>
            <a:graphicFrameLocks noGrp="1"/>
          </p:cNvGraphicFramePr>
          <p:nvPr>
            <p:extLst>
              <p:ext uri="{D42A27DB-BD31-4B8C-83A1-F6EECF244321}">
                <p14:modId xmlns:p14="http://schemas.microsoft.com/office/powerpoint/2010/main" val="121347311"/>
              </p:ext>
            </p:extLst>
          </p:nvPr>
        </p:nvGraphicFramePr>
        <p:xfrm>
          <a:off x="690599" y="1080617"/>
          <a:ext cx="10810802" cy="5092615"/>
        </p:xfrm>
        <a:graphic>
          <a:graphicData uri="http://schemas.openxmlformats.org/drawingml/2006/table">
            <a:tbl>
              <a:tblPr firstRow="1" bandRow="1">
                <a:tableStyleId>{5C22544A-7EE6-4342-B048-85BDC9FD1C3A}</a:tableStyleId>
              </a:tblPr>
              <a:tblGrid>
                <a:gridCol w="745728">
                  <a:extLst>
                    <a:ext uri="{9D8B030D-6E8A-4147-A177-3AD203B41FA5}">
                      <a16:colId xmlns:a16="http://schemas.microsoft.com/office/drawing/2014/main" val="313654606"/>
                    </a:ext>
                  </a:extLst>
                </a:gridCol>
                <a:gridCol w="1981200">
                  <a:extLst>
                    <a:ext uri="{9D8B030D-6E8A-4147-A177-3AD203B41FA5}">
                      <a16:colId xmlns:a16="http://schemas.microsoft.com/office/drawing/2014/main" val="3804210284"/>
                    </a:ext>
                  </a:extLst>
                </a:gridCol>
                <a:gridCol w="2209800">
                  <a:extLst>
                    <a:ext uri="{9D8B030D-6E8A-4147-A177-3AD203B41FA5}">
                      <a16:colId xmlns:a16="http://schemas.microsoft.com/office/drawing/2014/main" val="2227296626"/>
                    </a:ext>
                  </a:extLst>
                </a:gridCol>
                <a:gridCol w="3704232">
                  <a:extLst>
                    <a:ext uri="{9D8B030D-6E8A-4147-A177-3AD203B41FA5}">
                      <a16:colId xmlns:a16="http://schemas.microsoft.com/office/drawing/2014/main" val="2298525754"/>
                    </a:ext>
                  </a:extLst>
                </a:gridCol>
                <a:gridCol w="2169842">
                  <a:extLst>
                    <a:ext uri="{9D8B030D-6E8A-4147-A177-3AD203B41FA5}">
                      <a16:colId xmlns:a16="http://schemas.microsoft.com/office/drawing/2014/main" val="4137397565"/>
                    </a:ext>
                  </a:extLst>
                </a:gridCol>
              </a:tblGrid>
              <a:tr h="1065351">
                <a:tc>
                  <a:txBody>
                    <a:bodyPr/>
                    <a:lstStyle/>
                    <a:p>
                      <a:r>
                        <a:rPr lang="en-IN" dirty="0" err="1"/>
                        <a:t>SNo</a:t>
                      </a:r>
                      <a:endParaRPr lang="en-IN" dirty="0"/>
                    </a:p>
                  </a:txBody>
                  <a:tcPr/>
                </a:tc>
                <a:tc>
                  <a:txBody>
                    <a:bodyPr/>
                    <a:lstStyle/>
                    <a:p>
                      <a:r>
                        <a:rPr lang="en-IN" dirty="0"/>
                        <a:t>Author Name, Publisher, Journal name, Year</a:t>
                      </a:r>
                    </a:p>
                  </a:txBody>
                  <a:tcPr/>
                </a:tc>
                <a:tc>
                  <a:txBody>
                    <a:bodyPr/>
                    <a:lstStyle/>
                    <a:p>
                      <a:r>
                        <a:rPr lang="en-IN" dirty="0"/>
                        <a:t>Title of the Paper</a:t>
                      </a:r>
                    </a:p>
                  </a:txBody>
                  <a:tcPr/>
                </a:tc>
                <a:tc>
                  <a:txBody>
                    <a:bodyPr/>
                    <a:lstStyle/>
                    <a:p>
                      <a:r>
                        <a:rPr lang="en-IN" dirty="0"/>
                        <a:t>Objectives</a:t>
                      </a:r>
                    </a:p>
                  </a:txBody>
                  <a:tcPr/>
                </a:tc>
                <a:tc>
                  <a:txBody>
                    <a:bodyPr/>
                    <a:lstStyle/>
                    <a:p>
                      <a:r>
                        <a:rPr lang="en-IN" dirty="0"/>
                        <a:t>References</a:t>
                      </a:r>
                    </a:p>
                  </a:txBody>
                  <a:tcPr/>
                </a:tc>
                <a:extLst>
                  <a:ext uri="{0D108BD9-81ED-4DB2-BD59-A6C34878D82A}">
                    <a16:rowId xmlns:a16="http://schemas.microsoft.com/office/drawing/2014/main" val="1174840880"/>
                  </a:ext>
                </a:extLst>
              </a:tr>
              <a:tr h="2121232">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0" kern="1200" dirty="0">
                          <a:solidFill>
                            <a:schemeClr val="dk1"/>
                          </a:solidFill>
                          <a:effectLst/>
                          <a:latin typeface="Times New Roman" panose="02020603050405020304" pitchFamily="18" charset="0"/>
                          <a:ea typeface="+mn-ea"/>
                          <a:cs typeface="Times New Roman" panose="02020603050405020304" pitchFamily="18" charset="0"/>
                        </a:rPr>
                        <a:t>Samuel Epstein-Eric </a:t>
                      </a:r>
                      <a:r>
                        <a:rPr lang="en-US" sz="1300" b="0" kern="1200" dirty="0" err="1">
                          <a:solidFill>
                            <a:schemeClr val="dk1"/>
                          </a:solidFill>
                          <a:effectLst/>
                          <a:latin typeface="Times New Roman" panose="02020603050405020304" pitchFamily="18" charset="0"/>
                          <a:ea typeface="+mn-ea"/>
                          <a:cs typeface="Times New Roman" panose="02020603050405020304" pitchFamily="18" charset="0"/>
                        </a:rPr>
                        <a:t>MissimerMargritBetke</a:t>
                      </a:r>
                      <a:r>
                        <a:rPr lang="en-US" sz="1300" b="0" kern="1200" dirty="0">
                          <a:solidFill>
                            <a:schemeClr val="dk1"/>
                          </a:solidFill>
                          <a:effectLst/>
                          <a:latin typeface="Times New Roman" panose="02020603050405020304" pitchFamily="18" charset="0"/>
                          <a:ea typeface="+mn-ea"/>
                          <a:cs typeface="Times New Roman" panose="02020603050405020304" pitchFamily="18" charset="0"/>
                        </a:rPr>
                        <a:t>, Springer link, Nov (2012)</a:t>
                      </a:r>
                      <a:endParaRPr lang="en-IN" sz="1300" b="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r>
                        <a:rPr lang="en-US" sz="1400" b="0" kern="1200" dirty="0">
                          <a:solidFill>
                            <a:schemeClr val="dk1"/>
                          </a:solidFill>
                          <a:effectLst/>
                          <a:latin typeface="Times New Roman" panose="02020603050405020304" pitchFamily="18" charset="0"/>
                          <a:ea typeface="+mn-ea"/>
                          <a:cs typeface="Times New Roman" panose="02020603050405020304" pitchFamily="18" charset="0"/>
                        </a:rPr>
                        <a:t>“Using Kernels for a video based mouse-replacement interface”</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US" sz="1200" b="0" kern="1200" dirty="0">
                          <a:solidFill>
                            <a:schemeClr val="dk1"/>
                          </a:solidFill>
                          <a:effectLst/>
                          <a:latin typeface="Times New Roman" panose="02020603050405020304" pitchFamily="18" charset="0"/>
                          <a:ea typeface="+mn-ea"/>
                          <a:cs typeface="Times New Roman" panose="02020603050405020304" pitchFamily="18" charset="0"/>
                        </a:rPr>
                        <a:t>Some people cannot use their hands to control a computer mouse due to conditions such as cerebral palsy or multiple sclerosis. For these individuals, there are various mouse-replacement solutions. One approach is to enable them to control the mouse pointer using head motions captured with a web camera. One such system, the Camera Mouse, uses an optical flow approach to track a manually selected small patch of the subject’s face, such as the nostril or the edge of the eyebrow.</a:t>
                      </a:r>
                      <a:endParaRPr lang="en-IN" sz="1200" b="0" dirty="0">
                        <a:latin typeface="Times New Roman" panose="02020603050405020304" pitchFamily="18" charset="0"/>
                        <a:cs typeface="Times New Roman" panose="02020603050405020304" pitchFamily="18" charset="0"/>
                      </a:endParaRPr>
                    </a:p>
                  </a:txBody>
                  <a:tcPr/>
                </a:tc>
                <a:tc>
                  <a:txBody>
                    <a:bodyPr/>
                    <a:lstStyle/>
                    <a:p>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Hossain, Zakir, Shuvo, Md Maruf Hossain, &amp; Sarker, </a:t>
                      </a:r>
                      <a:r>
                        <a:rPr lang="en-IN" sz="1100" b="0" i="0" kern="1200" dirty="0" err="1">
                          <a:solidFill>
                            <a:schemeClr val="dk1"/>
                          </a:solidFill>
                          <a:effectLst/>
                          <a:latin typeface="Times New Roman" panose="02020603050405020304" pitchFamily="18" charset="0"/>
                          <a:ea typeface="+mn-ea"/>
                          <a:cs typeface="Times New Roman" panose="02020603050405020304" pitchFamily="18" charset="0"/>
                        </a:rPr>
                        <a:t>Prionjit</a:t>
                      </a: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 (2017). Hardware and software implementation of real-time electrooculogram (EOG) acquisition system to control computer cursor with eyeball movement. In </a:t>
                      </a:r>
                      <a:r>
                        <a:rPr lang="en-IN" sz="1100" b="0" i="1" kern="1200" dirty="0">
                          <a:solidFill>
                            <a:schemeClr val="dk1"/>
                          </a:solidFill>
                          <a:effectLst/>
                          <a:latin typeface="Times New Roman" panose="02020603050405020304" pitchFamily="18" charset="0"/>
                          <a:ea typeface="+mn-ea"/>
                          <a:cs typeface="Times New Roman" panose="02020603050405020304" pitchFamily="18" charset="0"/>
                        </a:rPr>
                        <a:t>2017 4th International Conference on Advances in Electrical Engineering (ICAEE)</a:t>
                      </a:r>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 (pp. 132-137). IEEE</a:t>
                      </a:r>
                      <a:r>
                        <a:rPr lang="en-IN" sz="1100" b="0" i="0" kern="1200" dirty="0">
                          <a:solidFill>
                            <a:schemeClr val="dk1"/>
                          </a:solidFill>
                          <a:effectLst/>
                          <a:latin typeface="+mn-lt"/>
                          <a:ea typeface="+mn-ea"/>
                          <a:cs typeface="+mn-cs"/>
                        </a:rPr>
                        <a:t>.</a:t>
                      </a:r>
                      <a:endParaRPr lang="en-IN" sz="1100" dirty="0"/>
                    </a:p>
                  </a:txBody>
                  <a:tcPr/>
                </a:tc>
                <a:extLst>
                  <a:ext uri="{0D108BD9-81ED-4DB2-BD59-A6C34878D82A}">
                    <a16:rowId xmlns:a16="http://schemas.microsoft.com/office/drawing/2014/main" val="1149062554"/>
                  </a:ext>
                </a:extLst>
              </a:tr>
              <a:tr h="1906032">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0" kern="1200" dirty="0">
                          <a:solidFill>
                            <a:schemeClr val="dk1"/>
                          </a:solidFill>
                          <a:effectLst/>
                          <a:latin typeface="Times New Roman" panose="02020603050405020304" pitchFamily="18" charset="0"/>
                          <a:ea typeface="+mn-ea"/>
                          <a:cs typeface="Times New Roman" panose="02020603050405020304" pitchFamily="18" charset="0"/>
                        </a:rPr>
                        <a:t>Hossain, Zakir, </a:t>
                      </a:r>
                      <a:r>
                        <a:rPr lang="en-US" sz="1300" b="0" kern="1200" dirty="0" err="1">
                          <a:solidFill>
                            <a:schemeClr val="dk1"/>
                          </a:solidFill>
                          <a:effectLst/>
                          <a:latin typeface="Times New Roman" panose="02020603050405020304" pitchFamily="18" charset="0"/>
                          <a:ea typeface="+mn-ea"/>
                          <a:cs typeface="Times New Roman" panose="02020603050405020304" pitchFamily="18" charset="0"/>
                        </a:rPr>
                        <a:t>MdMaruf</a:t>
                      </a:r>
                      <a:r>
                        <a:rPr lang="en-US" sz="1300" b="0" kern="1200" dirty="0">
                          <a:solidFill>
                            <a:schemeClr val="dk1"/>
                          </a:solidFill>
                          <a:effectLst/>
                          <a:latin typeface="Times New Roman" panose="02020603050405020304" pitchFamily="18" charset="0"/>
                          <a:ea typeface="+mn-ea"/>
                          <a:cs typeface="Times New Roman" panose="02020603050405020304" pitchFamily="18" charset="0"/>
                        </a:rPr>
                        <a:t> Hossain Shuvo, and </a:t>
                      </a:r>
                      <a:r>
                        <a:rPr lang="en-US" sz="1300" b="0" kern="1200" dirty="0" err="1">
                          <a:solidFill>
                            <a:schemeClr val="dk1"/>
                          </a:solidFill>
                          <a:effectLst/>
                          <a:latin typeface="Times New Roman" panose="02020603050405020304" pitchFamily="18" charset="0"/>
                          <a:ea typeface="+mn-ea"/>
                          <a:cs typeface="Times New Roman" panose="02020603050405020304" pitchFamily="18" charset="0"/>
                        </a:rPr>
                        <a:t>PrionjitSarker</a:t>
                      </a:r>
                      <a:r>
                        <a:rPr lang="en-US" sz="1300" b="0" kern="1200" dirty="0">
                          <a:solidFill>
                            <a:schemeClr val="dk1"/>
                          </a:solidFill>
                          <a:effectLst/>
                          <a:latin typeface="Times New Roman" panose="02020603050405020304" pitchFamily="18" charset="0"/>
                          <a:ea typeface="+mn-ea"/>
                          <a:cs typeface="Times New Roman" panose="02020603050405020304" pitchFamily="18" charset="0"/>
                        </a:rPr>
                        <a:t>. In 2017 4th International Conference on Advances in Electrical Engineering (ICAEE), pp. 132-137. IEEE, 2017.</a:t>
                      </a:r>
                      <a:endParaRPr lang="en-IN" sz="1300" b="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r>
                        <a:rPr lang="en-US" sz="1400" b="0" kern="1200" dirty="0">
                          <a:solidFill>
                            <a:schemeClr val="dk1"/>
                          </a:solidFill>
                          <a:effectLst/>
                          <a:latin typeface="Times New Roman" panose="02020603050405020304" pitchFamily="18" charset="0"/>
                          <a:ea typeface="+mn-ea"/>
                          <a:cs typeface="Times New Roman" panose="02020603050405020304" pitchFamily="18" charset="0"/>
                        </a:rPr>
                        <a:t>"Hardware and software implementation of real time electrooculogram (EOG) acquisition system to control computer cursor with eyeball movement." </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Human computer interface (HCI) is an emerging technology of neuroscience and artificial intelligence. Development of HCI system using bio signal e.g. Electrooculogram (EOG), Electromyogram (EMG), Electroencephalogram (EEG), Functional near-infrared spectroscopy (</a:t>
                      </a:r>
                      <a:r>
                        <a:rPr lang="en-US" sz="1200" kern="1200" dirty="0" err="1">
                          <a:solidFill>
                            <a:schemeClr val="dk1"/>
                          </a:solidFill>
                          <a:effectLst/>
                          <a:latin typeface="Times New Roman" panose="02020603050405020304" pitchFamily="18" charset="0"/>
                          <a:ea typeface="+mn-ea"/>
                          <a:cs typeface="Times New Roman" panose="02020603050405020304" pitchFamily="18" charset="0"/>
                        </a:rPr>
                        <a:t>fNIRS</a:t>
                      </a:r>
                      <a:r>
                        <a:rPr lang="en-US" sz="1200" kern="1200" dirty="0">
                          <a:solidFill>
                            <a:schemeClr val="dk1"/>
                          </a:solidFill>
                          <a:effectLst/>
                          <a:latin typeface="Times New Roman" panose="02020603050405020304" pitchFamily="18" charset="0"/>
                          <a:ea typeface="+mn-ea"/>
                          <a:cs typeface="Times New Roman" panose="02020603050405020304" pitchFamily="18" charset="0"/>
                        </a:rPr>
                        <a:t>) etc. are attracted more and more attention of researchers all over the world in recent years because through this it is possible to get acquainted with advanced technologies of artificial intelligence.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Epstein, S., </a:t>
                      </a:r>
                      <a:r>
                        <a:rPr lang="en-IN" sz="1200" b="0" i="0" kern="1200" dirty="0" err="1">
                          <a:solidFill>
                            <a:schemeClr val="dk1"/>
                          </a:solidFill>
                          <a:effectLst/>
                          <a:latin typeface="Times New Roman" panose="02020603050405020304" pitchFamily="18" charset="0"/>
                          <a:ea typeface="+mn-ea"/>
                          <a:cs typeface="Times New Roman" panose="02020603050405020304" pitchFamily="18" charset="0"/>
                        </a:rPr>
                        <a:t>Missimer</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E., &amp; </a:t>
                      </a:r>
                      <a:r>
                        <a:rPr lang="en-IN" sz="1200" b="0" i="0" kern="1200" dirty="0" err="1">
                          <a:solidFill>
                            <a:schemeClr val="dk1"/>
                          </a:solidFill>
                          <a:effectLst/>
                          <a:latin typeface="Times New Roman" panose="02020603050405020304" pitchFamily="18" charset="0"/>
                          <a:ea typeface="+mn-ea"/>
                          <a:cs typeface="Times New Roman" panose="02020603050405020304" pitchFamily="18" charset="0"/>
                        </a:rPr>
                        <a:t>Betke</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M. (2012). Using kernels for a video-based mouse-replacement interface. </a:t>
                      </a:r>
                      <a:r>
                        <a:rPr lang="en-IN" sz="1200" b="0" i="1" kern="1200" dirty="0">
                          <a:solidFill>
                            <a:schemeClr val="dk1"/>
                          </a:solidFill>
                          <a:effectLst/>
                          <a:latin typeface="Times New Roman" panose="02020603050405020304" pitchFamily="18" charset="0"/>
                          <a:ea typeface="+mn-ea"/>
                          <a:cs typeface="Times New Roman" panose="02020603050405020304" pitchFamily="18" charset="0"/>
                        </a:rPr>
                        <a:t>Springer</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November 2012.</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2026396"/>
                  </a:ext>
                </a:extLst>
              </a:tr>
            </a:tbl>
          </a:graphicData>
        </a:graphic>
      </p:graphicFrame>
    </p:spTree>
    <p:extLst>
      <p:ext uri="{BB962C8B-B14F-4D97-AF65-F5344CB8AC3E}">
        <p14:creationId xmlns:p14="http://schemas.microsoft.com/office/powerpoint/2010/main" val="1363604350"/>
      </p:ext>
    </p:extLst>
  </p:cSld>
  <p:clrMapOvr>
    <a:masterClrMapping/>
  </p:clrMapOvr>
</p:sld>
</file>

<file path=ppt/theme/theme1.xml><?xml version="1.0" encoding="utf-8"?>
<a:theme xmlns:a="http://schemas.openxmlformats.org/drawingml/2006/main" name="REVA Powerpoint Template - NEW">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EBDFED05-017B-4836-B0DB-AE3C52F537F7}"/>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F0A92FE3-D7C5-4C54-A449-399ABA4DE160}"/>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666DB7F9-18A3-46D1-8B74-7997BF6E6E1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CA91B449-65BD-4337-8C8B-EDD4DF4FB145}"/>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756B89AD-C4AD-4933-8C3F-5C0ACD786FCF}"/>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81131F54-1D35-4A70-8D49-32796AEE1634}"/>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CB33B207-9E41-4103-934B-507A6334F25D}"/>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1841CBEA-4B67-42D5-9327-9677E36191A1}"/>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9A8F878D-D9DE-4D31-BC23-1B7BE9984A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4916671-0E7D-4594-8037-60C70BF44351}">
  <ds:schemaRefs>
    <ds:schemaRef ds:uri="http://purl.org/dc/dcmitype/"/>
    <ds:schemaRef ds:uri="http://purl.org/dc/terms/"/>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http://purl.org/dc/elements/1.1/"/>
    <ds:schemaRef ds:uri="http://schemas.microsoft.com/office/infopath/2007/PartnerControls"/>
  </ds:schemaRefs>
</ds:datastoreItem>
</file>

<file path=customXml/itemProps3.xml><?xml version="1.0" encoding="utf-8"?>
<ds:datastoreItem xmlns:ds="http://schemas.openxmlformats.org/officeDocument/2006/customXml" ds:itemID="{F9AE24FE-195A-4977-9740-21B0E7B6E4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REVA REVISED TEMPLATE_PPTs</Template>
  <TotalTime>254</TotalTime>
  <Words>3025</Words>
  <Application>Microsoft Office PowerPoint</Application>
  <PresentationFormat>Widescreen</PresentationFormat>
  <Paragraphs>200</Paragraphs>
  <Slides>29</Slides>
  <Notes>0</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29</vt:i4>
      </vt:variant>
    </vt:vector>
  </HeadingPairs>
  <TitlesOfParts>
    <vt:vector size="44" baseType="lpstr">
      <vt:lpstr>Aptos</vt:lpstr>
      <vt:lpstr>Arial</vt:lpstr>
      <vt:lpstr>Nobel-Book</vt:lpstr>
      <vt:lpstr>Roboto Medium</vt:lpstr>
      <vt:lpstr>Symbol</vt:lpstr>
      <vt:lpstr>Times New Roman</vt:lpstr>
      <vt:lpstr>REVA Powerpoint Template - NEW</vt:lpstr>
      <vt:lpstr>Agenda</vt:lpstr>
      <vt:lpstr>Divider</vt:lpstr>
      <vt:lpstr>Media / Video Slide</vt:lpstr>
      <vt:lpstr>Copy Slides</vt:lpstr>
      <vt:lpstr>Copy and Image</vt:lpstr>
      <vt:lpstr>Table &amp; Graphs Slide</vt:lpstr>
      <vt:lpstr>Flow Slides</vt:lpstr>
      <vt:lpstr>Thank You </vt:lpstr>
      <vt:lpstr>Eye Controlled Virtual Mouse  Phase 2 - SEE</vt:lpstr>
      <vt:lpstr>Eye Controlled Virtual Mouse</vt:lpstr>
      <vt:lpstr>Eye Controlled Virtual Mouse</vt:lpstr>
      <vt:lpstr>Contents</vt:lpstr>
      <vt:lpstr>Contents</vt:lpstr>
      <vt:lpstr>1. Abstract</vt:lpstr>
      <vt:lpstr>2. Introduction</vt:lpstr>
      <vt:lpstr>3. Literature Survey</vt:lpstr>
      <vt:lpstr>3. Literature Survey</vt:lpstr>
      <vt:lpstr>4. positioning</vt:lpstr>
      <vt:lpstr>4.2 Product position statement </vt:lpstr>
      <vt:lpstr>5. Project overview</vt:lpstr>
      <vt:lpstr>5.2 goals</vt:lpstr>
      <vt:lpstr>6. Project scope</vt:lpstr>
      <vt:lpstr>7. methodology</vt:lpstr>
      <vt:lpstr>Step 1: HOG's primary concept is to divide a picture into small linked cells</vt:lpstr>
      <vt:lpstr>8. Modules identified</vt:lpstr>
      <vt:lpstr>9. Project implementation</vt:lpstr>
      <vt:lpstr>9.2. Class Diagram</vt:lpstr>
      <vt:lpstr>9.3. Entity relationship diagram</vt:lpstr>
      <vt:lpstr>9.4. Sequence diagram</vt:lpstr>
      <vt:lpstr>9.5. Description of Technology used</vt:lpstr>
      <vt:lpstr>PowerPoint Presentation</vt:lpstr>
      <vt:lpstr>10. Findings / Results of analysis</vt:lpstr>
      <vt:lpstr>12. conclusion</vt:lpstr>
      <vt:lpstr>13. Project limitations and future scope</vt:lpstr>
      <vt:lpstr>14. reference</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Synopsis (Phase 1 Review 1)</dc:title>
  <dc:creator>REVA00218</dc:creator>
  <cp:lastModifiedBy>Vishal ...</cp:lastModifiedBy>
  <cp:revision>8</cp:revision>
  <cp:lastPrinted>2018-09-28T07:11:06Z</cp:lastPrinted>
  <dcterms:created xsi:type="dcterms:W3CDTF">2022-06-10T03:29:01Z</dcterms:created>
  <dcterms:modified xsi:type="dcterms:W3CDTF">2024-05-08T19:11:59Z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