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75" r:id="rId2"/>
    <p:sldId id="577" r:id="rId3"/>
    <p:sldId id="612" r:id="rId4"/>
    <p:sldId id="605" r:id="rId5"/>
    <p:sldId id="613" r:id="rId6"/>
    <p:sldId id="614" r:id="rId7"/>
    <p:sldId id="615" r:id="rId8"/>
    <p:sldId id="616" r:id="rId9"/>
    <p:sldId id="610" r:id="rId10"/>
    <p:sldId id="611" r:id="rId11"/>
    <p:sldId id="607" r:id="rId12"/>
    <p:sldId id="619" r:id="rId13"/>
    <p:sldId id="618" r:id="rId14"/>
    <p:sldId id="622" r:id="rId15"/>
    <p:sldId id="623" r:id="rId16"/>
    <p:sldId id="624" r:id="rId17"/>
    <p:sldId id="625" r:id="rId18"/>
    <p:sldId id="627" r:id="rId19"/>
    <p:sldId id="628" r:id="rId20"/>
    <p:sldId id="629" r:id="rId21"/>
    <p:sldId id="584" r:id="rId22"/>
    <p:sldId id="604" r:id="rId23"/>
    <p:sldId id="6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D96EF1-A8C1-4156-81EE-1B075AE41C36}">
          <p14:sldIdLst>
            <p14:sldId id="575"/>
            <p14:sldId id="577"/>
            <p14:sldId id="612"/>
            <p14:sldId id="605"/>
            <p14:sldId id="613"/>
            <p14:sldId id="614"/>
            <p14:sldId id="615"/>
            <p14:sldId id="616"/>
            <p14:sldId id="610"/>
            <p14:sldId id="611"/>
            <p14:sldId id="607"/>
            <p14:sldId id="619"/>
            <p14:sldId id="618"/>
            <p14:sldId id="622"/>
            <p14:sldId id="623"/>
            <p14:sldId id="624"/>
            <p14:sldId id="625"/>
            <p14:sldId id="627"/>
            <p14:sldId id="628"/>
            <p14:sldId id="629"/>
            <p14:sldId id="584"/>
            <p14:sldId id="604"/>
            <p14:sldId id="6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86389" autoAdjust="0"/>
  </p:normalViewPr>
  <p:slideViewPr>
    <p:cSldViewPr snapToGrid="0">
      <p:cViewPr varScale="1">
        <p:scale>
          <a:sx n="83" d="100"/>
          <a:sy n="83" d="100"/>
        </p:scale>
        <p:origin x="89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37F2-806B-44C5-8B6B-36E946BDD3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E287C7-0A8D-3089-FB8F-9119CA287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3F99C2-2D92-72EC-21AB-FED006B51711}"/>
              </a:ext>
            </a:extLst>
          </p:cNvPr>
          <p:cNvSpPr>
            <a:spLocks noGrp="1"/>
          </p:cNvSpPr>
          <p:nvPr>
            <p:ph type="dt" sz="half" idx="10"/>
          </p:nvPr>
        </p:nvSpPr>
        <p:spPr/>
        <p:txBody>
          <a:bodyPr/>
          <a:lstStyle/>
          <a:p>
            <a:fld id="{50EE1DF5-55EB-46C7-982D-0695E05CE25A}" type="datetimeFigureOut">
              <a:rPr lang="en-US" smtClean="0"/>
              <a:t>5/12/2023</a:t>
            </a:fld>
            <a:endParaRPr lang="en-US"/>
          </a:p>
        </p:txBody>
      </p:sp>
      <p:sp>
        <p:nvSpPr>
          <p:cNvPr id="5" name="Footer Placeholder 4">
            <a:extLst>
              <a:ext uri="{FF2B5EF4-FFF2-40B4-BE49-F238E27FC236}">
                <a16:creationId xmlns:a16="http://schemas.microsoft.com/office/drawing/2014/main" id="{EF73909C-86A7-2A99-5D5B-1EC08F3A3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C4242-538A-27F2-5952-F6F232DD87E2}"/>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54653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C73C-D50B-0A45-6423-C104B2635D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8115D9-F880-E3A1-C039-C8AB3B43A3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1B39B-7E8F-62A1-FCBD-EF0A0373B23C}"/>
              </a:ext>
            </a:extLst>
          </p:cNvPr>
          <p:cNvSpPr>
            <a:spLocks noGrp="1"/>
          </p:cNvSpPr>
          <p:nvPr>
            <p:ph type="dt" sz="half" idx="10"/>
          </p:nvPr>
        </p:nvSpPr>
        <p:spPr/>
        <p:txBody>
          <a:bodyPr/>
          <a:lstStyle/>
          <a:p>
            <a:fld id="{50EE1DF5-55EB-46C7-982D-0695E05CE25A}" type="datetimeFigureOut">
              <a:rPr lang="en-US" smtClean="0"/>
              <a:t>5/12/2023</a:t>
            </a:fld>
            <a:endParaRPr lang="en-US"/>
          </a:p>
        </p:txBody>
      </p:sp>
      <p:sp>
        <p:nvSpPr>
          <p:cNvPr id="5" name="Footer Placeholder 4">
            <a:extLst>
              <a:ext uri="{FF2B5EF4-FFF2-40B4-BE49-F238E27FC236}">
                <a16:creationId xmlns:a16="http://schemas.microsoft.com/office/drawing/2014/main" id="{6DB751E3-5C17-EAE3-B84B-8A44E95F4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6F15F-B9CE-4D9B-EA48-3F666DDCF4E7}"/>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3942682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801DB-DC01-4E5D-87B6-A29EF78622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FD7ABF-4CF7-3C7C-9DE0-B9067E61A9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0A56A-7403-C699-A1C9-31592E1277FE}"/>
              </a:ext>
            </a:extLst>
          </p:cNvPr>
          <p:cNvSpPr>
            <a:spLocks noGrp="1"/>
          </p:cNvSpPr>
          <p:nvPr>
            <p:ph type="dt" sz="half" idx="10"/>
          </p:nvPr>
        </p:nvSpPr>
        <p:spPr/>
        <p:txBody>
          <a:bodyPr/>
          <a:lstStyle/>
          <a:p>
            <a:fld id="{50EE1DF5-55EB-46C7-982D-0695E05CE25A}" type="datetimeFigureOut">
              <a:rPr lang="en-US" smtClean="0"/>
              <a:t>5/12/2023</a:t>
            </a:fld>
            <a:endParaRPr lang="en-US"/>
          </a:p>
        </p:txBody>
      </p:sp>
      <p:sp>
        <p:nvSpPr>
          <p:cNvPr id="5" name="Footer Placeholder 4">
            <a:extLst>
              <a:ext uri="{FF2B5EF4-FFF2-40B4-BE49-F238E27FC236}">
                <a16:creationId xmlns:a16="http://schemas.microsoft.com/office/drawing/2014/main" id="{965F5998-1279-6EA1-668E-7AC47DB90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5096F-A0AB-B31A-A08C-DD582C779D6E}"/>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921756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381853275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648032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8841554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3DE5F-8ACB-74A6-1574-A0303EC24D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D364E-1448-4EE6-7EF1-540436CDB4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CBA8E-BDBE-4942-3F23-70FB4DF67286}"/>
              </a:ext>
            </a:extLst>
          </p:cNvPr>
          <p:cNvSpPr>
            <a:spLocks noGrp="1"/>
          </p:cNvSpPr>
          <p:nvPr>
            <p:ph type="dt" sz="half" idx="10"/>
          </p:nvPr>
        </p:nvSpPr>
        <p:spPr/>
        <p:txBody>
          <a:bodyPr/>
          <a:lstStyle/>
          <a:p>
            <a:fld id="{50EE1DF5-55EB-46C7-982D-0695E05CE25A}" type="datetimeFigureOut">
              <a:rPr lang="en-US" smtClean="0"/>
              <a:t>5/12/2023</a:t>
            </a:fld>
            <a:endParaRPr lang="en-US"/>
          </a:p>
        </p:txBody>
      </p:sp>
      <p:sp>
        <p:nvSpPr>
          <p:cNvPr id="5" name="Footer Placeholder 4">
            <a:extLst>
              <a:ext uri="{FF2B5EF4-FFF2-40B4-BE49-F238E27FC236}">
                <a16:creationId xmlns:a16="http://schemas.microsoft.com/office/drawing/2014/main" id="{E254429B-87DB-6455-89D4-994A0098C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315E5-2090-63CA-E296-584543BB0653}"/>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521351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C00A-C8EE-8EDF-ADFB-05619D5302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FA6432-32B1-292D-5290-59392531BB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7B7E3-6E3A-5905-87DB-95ED10289F57}"/>
              </a:ext>
            </a:extLst>
          </p:cNvPr>
          <p:cNvSpPr>
            <a:spLocks noGrp="1"/>
          </p:cNvSpPr>
          <p:nvPr>
            <p:ph type="dt" sz="half" idx="10"/>
          </p:nvPr>
        </p:nvSpPr>
        <p:spPr/>
        <p:txBody>
          <a:bodyPr/>
          <a:lstStyle/>
          <a:p>
            <a:fld id="{50EE1DF5-55EB-46C7-982D-0695E05CE25A}" type="datetimeFigureOut">
              <a:rPr lang="en-US" smtClean="0"/>
              <a:t>5/12/2023</a:t>
            </a:fld>
            <a:endParaRPr lang="en-US"/>
          </a:p>
        </p:txBody>
      </p:sp>
      <p:sp>
        <p:nvSpPr>
          <p:cNvPr id="5" name="Footer Placeholder 4">
            <a:extLst>
              <a:ext uri="{FF2B5EF4-FFF2-40B4-BE49-F238E27FC236}">
                <a16:creationId xmlns:a16="http://schemas.microsoft.com/office/drawing/2014/main" id="{F21AE6D8-94C4-7003-FAB1-9CA63C2F9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C09FD-DC79-7C51-726C-67CE7A3C471C}"/>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346427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2F25-5CEA-13D3-614D-DFCF5A0E21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D4B1A-AB1B-F7DF-DF75-02D3CCF3AF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0BEE80-72A8-82D4-42D8-A5334E868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0B6106-B86C-A35E-822C-5AA31DCF6FCC}"/>
              </a:ext>
            </a:extLst>
          </p:cNvPr>
          <p:cNvSpPr>
            <a:spLocks noGrp="1"/>
          </p:cNvSpPr>
          <p:nvPr>
            <p:ph type="dt" sz="half" idx="10"/>
          </p:nvPr>
        </p:nvSpPr>
        <p:spPr/>
        <p:txBody>
          <a:bodyPr/>
          <a:lstStyle/>
          <a:p>
            <a:fld id="{50EE1DF5-55EB-46C7-982D-0695E05CE25A}" type="datetimeFigureOut">
              <a:rPr lang="en-US" smtClean="0"/>
              <a:t>5/12/2023</a:t>
            </a:fld>
            <a:endParaRPr lang="en-US"/>
          </a:p>
        </p:txBody>
      </p:sp>
      <p:sp>
        <p:nvSpPr>
          <p:cNvPr id="6" name="Footer Placeholder 5">
            <a:extLst>
              <a:ext uri="{FF2B5EF4-FFF2-40B4-BE49-F238E27FC236}">
                <a16:creationId xmlns:a16="http://schemas.microsoft.com/office/drawing/2014/main" id="{E8BFC8C9-D811-D03F-2BDC-21F3350F2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83DB8-6155-9269-69A0-17307F79BA63}"/>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235246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278B-AC54-4C3F-C4B2-13D1FF3D74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8544B7-F8D8-923C-B475-57BFD8B6C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0DA925-66FC-B015-2E97-176D19791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9164F6-27C2-5712-24A9-E2578B1A3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DEC2D9-7275-60EC-604B-B46F339D88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6544B9-D4FC-4969-F6A6-3D5EFB670313}"/>
              </a:ext>
            </a:extLst>
          </p:cNvPr>
          <p:cNvSpPr>
            <a:spLocks noGrp="1"/>
          </p:cNvSpPr>
          <p:nvPr>
            <p:ph type="dt" sz="half" idx="10"/>
          </p:nvPr>
        </p:nvSpPr>
        <p:spPr/>
        <p:txBody>
          <a:bodyPr/>
          <a:lstStyle/>
          <a:p>
            <a:fld id="{50EE1DF5-55EB-46C7-982D-0695E05CE25A}" type="datetimeFigureOut">
              <a:rPr lang="en-US" smtClean="0"/>
              <a:t>5/12/2023</a:t>
            </a:fld>
            <a:endParaRPr lang="en-US"/>
          </a:p>
        </p:txBody>
      </p:sp>
      <p:sp>
        <p:nvSpPr>
          <p:cNvPr id="8" name="Footer Placeholder 7">
            <a:extLst>
              <a:ext uri="{FF2B5EF4-FFF2-40B4-BE49-F238E27FC236}">
                <a16:creationId xmlns:a16="http://schemas.microsoft.com/office/drawing/2014/main" id="{62CAAF27-C0FB-1E9F-8EB5-AB7F139B2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29BE46-EC59-1C22-2FD8-DA28AC4E040F}"/>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361050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77ED-D54F-5D2B-FCE7-E3184B8E7A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79508D-FD08-43DC-A76A-4D07686AC288}"/>
              </a:ext>
            </a:extLst>
          </p:cNvPr>
          <p:cNvSpPr>
            <a:spLocks noGrp="1"/>
          </p:cNvSpPr>
          <p:nvPr>
            <p:ph type="dt" sz="half" idx="10"/>
          </p:nvPr>
        </p:nvSpPr>
        <p:spPr/>
        <p:txBody>
          <a:bodyPr/>
          <a:lstStyle/>
          <a:p>
            <a:fld id="{50EE1DF5-55EB-46C7-982D-0695E05CE25A}" type="datetimeFigureOut">
              <a:rPr lang="en-US" smtClean="0"/>
              <a:t>5/12/2023</a:t>
            </a:fld>
            <a:endParaRPr lang="en-US"/>
          </a:p>
        </p:txBody>
      </p:sp>
      <p:sp>
        <p:nvSpPr>
          <p:cNvPr id="4" name="Footer Placeholder 3">
            <a:extLst>
              <a:ext uri="{FF2B5EF4-FFF2-40B4-BE49-F238E27FC236}">
                <a16:creationId xmlns:a16="http://schemas.microsoft.com/office/drawing/2014/main" id="{63402332-4D57-AAB1-1989-702E68A753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9D8931-6C68-B903-C950-BC63BD38F863}"/>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2680558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DDDCC-2830-A11E-559D-91E41EE8A94F}"/>
              </a:ext>
            </a:extLst>
          </p:cNvPr>
          <p:cNvSpPr>
            <a:spLocks noGrp="1"/>
          </p:cNvSpPr>
          <p:nvPr>
            <p:ph type="dt" sz="half" idx="10"/>
          </p:nvPr>
        </p:nvSpPr>
        <p:spPr/>
        <p:txBody>
          <a:bodyPr/>
          <a:lstStyle/>
          <a:p>
            <a:fld id="{50EE1DF5-55EB-46C7-982D-0695E05CE25A}" type="datetimeFigureOut">
              <a:rPr lang="en-US" smtClean="0"/>
              <a:t>5/12/2023</a:t>
            </a:fld>
            <a:endParaRPr lang="en-US"/>
          </a:p>
        </p:txBody>
      </p:sp>
      <p:sp>
        <p:nvSpPr>
          <p:cNvPr id="3" name="Footer Placeholder 2">
            <a:extLst>
              <a:ext uri="{FF2B5EF4-FFF2-40B4-BE49-F238E27FC236}">
                <a16:creationId xmlns:a16="http://schemas.microsoft.com/office/drawing/2014/main" id="{04D398A2-C6F6-27A5-333D-1EDAD82113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A424B8-5D3C-807F-4913-364090AB826F}"/>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56390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72EE-882C-FAC8-755A-06F81C7C2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FD4277-15C9-6392-1995-61E35A5EC4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0CE16A-2C17-EF6C-5C77-C964A4573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9425F-632B-1585-06F5-3F12E373B18C}"/>
              </a:ext>
            </a:extLst>
          </p:cNvPr>
          <p:cNvSpPr>
            <a:spLocks noGrp="1"/>
          </p:cNvSpPr>
          <p:nvPr>
            <p:ph type="dt" sz="half" idx="10"/>
          </p:nvPr>
        </p:nvSpPr>
        <p:spPr/>
        <p:txBody>
          <a:bodyPr/>
          <a:lstStyle/>
          <a:p>
            <a:fld id="{50EE1DF5-55EB-46C7-982D-0695E05CE25A}" type="datetimeFigureOut">
              <a:rPr lang="en-US" smtClean="0"/>
              <a:t>5/12/2023</a:t>
            </a:fld>
            <a:endParaRPr lang="en-US"/>
          </a:p>
        </p:txBody>
      </p:sp>
      <p:sp>
        <p:nvSpPr>
          <p:cNvPr id="6" name="Footer Placeholder 5">
            <a:extLst>
              <a:ext uri="{FF2B5EF4-FFF2-40B4-BE49-F238E27FC236}">
                <a16:creationId xmlns:a16="http://schemas.microsoft.com/office/drawing/2014/main" id="{F934EC09-8AE1-AB57-90EF-D7133A406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246C8-1EC5-3EE9-B934-62840B86CA34}"/>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65915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3F62-BC6E-5BFD-B850-0C231C707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65321E-0DC5-7AE7-E5B9-38C91D562E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FAF5AC-4EC8-15CD-7DE2-B3B390242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C9A9A-4A7B-ED49-320F-48499DFB4D6F}"/>
              </a:ext>
            </a:extLst>
          </p:cNvPr>
          <p:cNvSpPr>
            <a:spLocks noGrp="1"/>
          </p:cNvSpPr>
          <p:nvPr>
            <p:ph type="dt" sz="half" idx="10"/>
          </p:nvPr>
        </p:nvSpPr>
        <p:spPr/>
        <p:txBody>
          <a:bodyPr/>
          <a:lstStyle/>
          <a:p>
            <a:fld id="{50EE1DF5-55EB-46C7-982D-0695E05CE25A}" type="datetimeFigureOut">
              <a:rPr lang="en-US" smtClean="0"/>
              <a:t>5/12/2023</a:t>
            </a:fld>
            <a:endParaRPr lang="en-US"/>
          </a:p>
        </p:txBody>
      </p:sp>
      <p:sp>
        <p:nvSpPr>
          <p:cNvPr id="6" name="Footer Placeholder 5">
            <a:extLst>
              <a:ext uri="{FF2B5EF4-FFF2-40B4-BE49-F238E27FC236}">
                <a16:creationId xmlns:a16="http://schemas.microsoft.com/office/drawing/2014/main" id="{8B675D8B-3B1E-28C6-746E-EB95FB600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E4E05-632C-8E49-87D4-7F59FC697E18}"/>
              </a:ext>
            </a:extLst>
          </p:cNvPr>
          <p:cNvSpPr>
            <a:spLocks noGrp="1"/>
          </p:cNvSpPr>
          <p:nvPr>
            <p:ph type="sldNum" sz="quarter" idx="12"/>
          </p:nvPr>
        </p:nvSpPr>
        <p:spPr/>
        <p:txBody>
          <a:bodyPr/>
          <a:lstStyle/>
          <a:p>
            <a:fld id="{584A3F9E-EC68-4CE2-B179-EC8D240A6062}" type="slidenum">
              <a:rPr lang="en-US" smtClean="0"/>
              <a:t>‹#›</a:t>
            </a:fld>
            <a:endParaRPr lang="en-US"/>
          </a:p>
        </p:txBody>
      </p:sp>
    </p:spTree>
    <p:extLst>
      <p:ext uri="{BB962C8B-B14F-4D97-AF65-F5344CB8AC3E}">
        <p14:creationId xmlns:p14="http://schemas.microsoft.com/office/powerpoint/2010/main" val="122686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74A7B5-0F03-E707-FC98-F639DCFA8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1A2ED8-CC4A-FD60-FF81-CC05D4EB85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724D5-FB10-6C0E-536D-DBCD04A23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E1DF5-55EB-46C7-982D-0695E05CE25A}" type="datetimeFigureOut">
              <a:rPr lang="en-US" smtClean="0"/>
              <a:t>5/12/2023</a:t>
            </a:fld>
            <a:endParaRPr lang="en-US"/>
          </a:p>
        </p:txBody>
      </p:sp>
      <p:sp>
        <p:nvSpPr>
          <p:cNvPr id="5" name="Footer Placeholder 4">
            <a:extLst>
              <a:ext uri="{FF2B5EF4-FFF2-40B4-BE49-F238E27FC236}">
                <a16:creationId xmlns:a16="http://schemas.microsoft.com/office/drawing/2014/main" id="{B3F770FD-8BEE-B92F-1780-1CF09E976B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3FD06E-6A2D-EC75-1BD6-18D5DBBC88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A3F9E-EC68-4CE2-B179-EC8D240A6062}" type="slidenum">
              <a:rPr lang="en-US" smtClean="0"/>
              <a:t>‹#›</a:t>
            </a:fld>
            <a:endParaRPr lang="en-US"/>
          </a:p>
        </p:txBody>
      </p:sp>
    </p:spTree>
    <p:extLst>
      <p:ext uri="{BB962C8B-B14F-4D97-AF65-F5344CB8AC3E}">
        <p14:creationId xmlns:p14="http://schemas.microsoft.com/office/powerpoint/2010/main" val="955403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hyperlink" Target="https://ieeexplore.ieee.org/xpl/conhome/6715259/proceeding" TargetMode="External"/><Relationship Id="rId3" Type="http://schemas.openxmlformats.org/officeDocument/2006/relationships/hyperlink" Target="https://ieeexplore.ieee.org/author/37085349051" TargetMode="External"/><Relationship Id="rId7" Type="http://schemas.openxmlformats.org/officeDocument/2006/relationships/hyperlink" Target="https://ieeexplore.ieee.org/author/37089360215" TargetMode="External"/><Relationship Id="rId2" Type="http://schemas.openxmlformats.org/officeDocument/2006/relationships/hyperlink" Target="https://ieeexplore.ieee.org/xpl/conhome/9823381/proceeding" TargetMode="External"/><Relationship Id="rId1" Type="http://schemas.openxmlformats.org/officeDocument/2006/relationships/slideLayout" Target="../slideLayouts/slideLayout13.xml"/><Relationship Id="rId6" Type="http://schemas.openxmlformats.org/officeDocument/2006/relationships/hyperlink" Target="https://ieeexplore.ieee.org/author/37089269867" TargetMode="External"/><Relationship Id="rId11" Type="http://schemas.openxmlformats.org/officeDocument/2006/relationships/hyperlink" Target="mailto:https://www.kaggle.com/" TargetMode="External"/><Relationship Id="rId5" Type="http://schemas.openxmlformats.org/officeDocument/2006/relationships/hyperlink" Target="https://ieeexplore.ieee.org/author/37088930425" TargetMode="External"/><Relationship Id="rId10" Type="http://schemas.openxmlformats.org/officeDocument/2006/relationships/hyperlink" Target="https://ieeexplore.ieee.org/author/37085750700" TargetMode="External"/><Relationship Id="rId4" Type="http://schemas.openxmlformats.org/officeDocument/2006/relationships/hyperlink" Target="https://ieeexplore.ieee.org/author/37088439390" TargetMode="External"/><Relationship Id="rId9" Type="http://schemas.openxmlformats.org/officeDocument/2006/relationships/hyperlink" Target="https://ieeexplore.ieee.org/author/3708735774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www.repustate.com/blog/multilingual-sentiment-analysis/#step-4-negations-amplifiers--other-grammatical-constructs"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hyperlink" Target="https://ieeexplore.ieee.org/author/37085750700" TargetMode="External"/><Relationship Id="rId3" Type="http://schemas.openxmlformats.org/officeDocument/2006/relationships/hyperlink" Target="https://ieeexplore.ieee.org/author/37088439390" TargetMode="External"/><Relationship Id="rId7" Type="http://schemas.openxmlformats.org/officeDocument/2006/relationships/hyperlink" Target="https://ieeexplore.ieee.org/author/37087357745" TargetMode="External"/><Relationship Id="rId2" Type="http://schemas.openxmlformats.org/officeDocument/2006/relationships/hyperlink" Target="https://ieeexplore.ieee.org/author/37085349051" TargetMode="External"/><Relationship Id="rId1" Type="http://schemas.openxmlformats.org/officeDocument/2006/relationships/slideLayout" Target="../slideLayouts/slideLayout13.xml"/><Relationship Id="rId6" Type="http://schemas.openxmlformats.org/officeDocument/2006/relationships/hyperlink" Target="https://ieeexplore.ieee.org/author/37089360215" TargetMode="External"/><Relationship Id="rId5" Type="http://schemas.openxmlformats.org/officeDocument/2006/relationships/hyperlink" Target="https://ieeexplore.ieee.org/author/37089269867" TargetMode="External"/><Relationship Id="rId4" Type="http://schemas.openxmlformats.org/officeDocument/2006/relationships/hyperlink" Target="https://ieeexplore.ieee.org/author/3708893042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905" y="335687"/>
            <a:ext cx="6925032" cy="1495056"/>
          </a:xfrm>
        </p:spPr>
        <p:txBody>
          <a:bodyPr>
            <a:noAutofit/>
          </a:bodyPr>
          <a:lstStyle/>
          <a:p>
            <a:r>
              <a:rPr lang="en-US" sz="4400" dirty="0"/>
              <a:t>SENTIMENT ANALYSIS</a:t>
            </a:r>
          </a:p>
        </p:txBody>
      </p:sp>
      <p:sp>
        <p:nvSpPr>
          <p:cNvPr id="3" name="Text Placeholder 2"/>
          <p:cNvSpPr>
            <a:spLocks noGrp="1"/>
          </p:cNvSpPr>
          <p:nvPr>
            <p:ph type="body" sz="quarter" idx="11"/>
          </p:nvPr>
        </p:nvSpPr>
        <p:spPr>
          <a:xfrm>
            <a:off x="4455159" y="2288746"/>
            <a:ext cx="4941985" cy="1662845"/>
          </a:xfrm>
        </p:spPr>
        <p:txBody>
          <a:bodyPr>
            <a:normAutofit fontScale="85000" lnSpcReduction="10000"/>
          </a:bodyPr>
          <a:lstStyle/>
          <a:p>
            <a:r>
              <a:rPr lang="en-US" sz="2000" dirty="0">
                <a:solidFill>
                  <a:schemeClr val="tx1">
                    <a:lumMod val="95000"/>
                    <a:lumOff val="5000"/>
                  </a:schemeClr>
                </a:solidFill>
              </a:rPr>
              <a:t>Presenting by,</a:t>
            </a:r>
          </a:p>
          <a:p>
            <a:r>
              <a:rPr lang="en-US" sz="2000" dirty="0">
                <a:solidFill>
                  <a:schemeClr val="tx1">
                    <a:lumMod val="95000"/>
                    <a:lumOff val="5000"/>
                  </a:schemeClr>
                </a:solidFill>
              </a:rPr>
              <a:t>    SUPRIYA Y S       R20EF437</a:t>
            </a:r>
          </a:p>
          <a:p>
            <a:r>
              <a:rPr lang="en-US" sz="2000" dirty="0">
                <a:solidFill>
                  <a:schemeClr val="tx1">
                    <a:lumMod val="95000"/>
                    <a:lumOff val="5000"/>
                  </a:schemeClr>
                </a:solidFill>
              </a:rPr>
              <a:t>    PRADHUMNA       R20EF420</a:t>
            </a:r>
          </a:p>
          <a:p>
            <a:r>
              <a:rPr lang="en-US" sz="2000" dirty="0">
                <a:solidFill>
                  <a:schemeClr val="tx1">
                    <a:lumMod val="95000"/>
                    <a:lumOff val="5000"/>
                  </a:schemeClr>
                </a:solidFill>
              </a:rPr>
              <a:t>    HARSHITHA S R     R20EF406</a:t>
            </a:r>
          </a:p>
          <a:p>
            <a:r>
              <a:rPr lang="en-US" sz="2000" dirty="0">
                <a:solidFill>
                  <a:schemeClr val="tx1">
                    <a:lumMod val="95000"/>
                    <a:lumOff val="5000"/>
                  </a:schemeClr>
                </a:solidFill>
              </a:rPr>
              <a:t>    VISHAL               R20EF440</a:t>
            </a:r>
          </a:p>
          <a:p>
            <a:endParaRPr lang="en-US" dirty="0"/>
          </a:p>
          <a:p>
            <a:endParaRPr lang="en-US" dirty="0"/>
          </a:p>
          <a:p>
            <a:endParaRPr lang="en-US" dirty="0"/>
          </a:p>
          <a:p>
            <a:endParaRPr lang="en-US" dirty="0"/>
          </a:p>
        </p:txBody>
      </p:sp>
      <p:sp>
        <p:nvSpPr>
          <p:cNvPr id="4" name="Text Placeholder 2">
            <a:extLst>
              <a:ext uri="{FF2B5EF4-FFF2-40B4-BE49-F238E27FC236}">
                <a16:creationId xmlns:a16="http://schemas.microsoft.com/office/drawing/2014/main" id="{5F035FF3-77A4-3B7C-D319-7C52BDE78B58}"/>
              </a:ext>
            </a:extLst>
          </p:cNvPr>
          <p:cNvSpPr txBox="1">
            <a:spLocks/>
          </p:cNvSpPr>
          <p:nvPr/>
        </p:nvSpPr>
        <p:spPr bwMode="gray">
          <a:xfrm>
            <a:off x="4455159" y="5034574"/>
            <a:ext cx="5923490" cy="960709"/>
          </a:xfrm>
          <a:prstGeom prst="rect">
            <a:avLst/>
          </a:prstGeom>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lumMod val="85000"/>
                    <a:lumOff val="15000"/>
                  </a:schemeClr>
                </a:solidFill>
              </a:rPr>
              <a:t>Under the guidance of</a:t>
            </a:r>
          </a:p>
          <a:p>
            <a:r>
              <a:rPr lang="en-US" dirty="0"/>
              <a:t>	</a:t>
            </a:r>
            <a:r>
              <a:rPr lang="en-US" b="1" u="sng" dirty="0">
                <a:solidFill>
                  <a:schemeClr val="tx1"/>
                </a:solidFill>
                <a:latin typeface="Adobe Arabic" panose="02040503050201020203" pitchFamily="18" charset="-78"/>
                <a:cs typeface="Adobe Arabic" panose="02040503050201020203" pitchFamily="18" charset="-78"/>
              </a:rPr>
              <a:t>Prof.Nayana R</a:t>
            </a:r>
            <a:endParaRPr lang="en-US" b="1" u="sng" dirty="0"/>
          </a:p>
        </p:txBody>
      </p:sp>
      <p:sp>
        <p:nvSpPr>
          <p:cNvPr id="5" name="TextBox 4">
            <a:extLst>
              <a:ext uri="{FF2B5EF4-FFF2-40B4-BE49-F238E27FC236}">
                <a16:creationId xmlns:a16="http://schemas.microsoft.com/office/drawing/2014/main" id="{2D852776-522A-A239-22A9-B2AFF7925D1B}"/>
              </a:ext>
            </a:extLst>
          </p:cNvPr>
          <p:cNvSpPr txBox="1"/>
          <p:nvPr/>
        </p:nvSpPr>
        <p:spPr>
          <a:xfrm>
            <a:off x="9454101" y="6191075"/>
            <a:ext cx="2623930" cy="338554"/>
          </a:xfrm>
          <a:prstGeom prst="rect">
            <a:avLst/>
          </a:prstGeom>
          <a:noFill/>
        </p:spPr>
        <p:txBody>
          <a:bodyPr wrap="square" rtlCol="0">
            <a:spAutoFit/>
          </a:bodyPr>
          <a:lstStyle/>
          <a:p>
            <a:r>
              <a:rPr lang="en-US" sz="1600" b="1" i="1" spc="400" dirty="0">
                <a:solidFill>
                  <a:srgbClr val="A5A5A5"/>
                </a:solidFill>
                <a:latin typeface="Roboto Medium" pitchFamily="2" charset="0"/>
                <a:ea typeface="Roboto Medium" pitchFamily="2" charset="0"/>
                <a:cs typeface="Roboto Medium" pitchFamily="2" charset="0"/>
              </a:rPr>
              <a:t>Date-12/05/2023</a:t>
            </a:r>
          </a:p>
        </p:txBody>
      </p:sp>
      <p:sp>
        <p:nvSpPr>
          <p:cNvPr id="6" name="Text Placeholder 2">
            <a:extLst>
              <a:ext uri="{FF2B5EF4-FFF2-40B4-BE49-F238E27FC236}">
                <a16:creationId xmlns:a16="http://schemas.microsoft.com/office/drawing/2014/main" id="{D7D0271D-BAD6-F143-8063-D6A0180C80EC}"/>
              </a:ext>
            </a:extLst>
          </p:cNvPr>
          <p:cNvSpPr txBox="1">
            <a:spLocks/>
          </p:cNvSpPr>
          <p:nvPr/>
        </p:nvSpPr>
        <p:spPr bwMode="gray">
          <a:xfrm>
            <a:off x="2347382" y="6297488"/>
            <a:ext cx="4733039" cy="464282"/>
          </a:xfrm>
          <a:prstGeom prst="rect">
            <a:avLst/>
          </a:prstGeom>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b="1" i="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984C-45D0-C24B-8541-9D8E606B2486}"/>
              </a:ext>
            </a:extLst>
          </p:cNvPr>
          <p:cNvSpPr>
            <a:spLocks noGrp="1"/>
          </p:cNvSpPr>
          <p:nvPr>
            <p:ph type="title"/>
          </p:nvPr>
        </p:nvSpPr>
        <p:spPr>
          <a:xfrm>
            <a:off x="695400" y="0"/>
            <a:ext cx="8130548" cy="838202"/>
          </a:xfrm>
        </p:spPr>
        <p:txBody>
          <a:bodyPr/>
          <a:lstStyle/>
          <a:p>
            <a:r>
              <a:rPr lang="en-US" dirty="0">
                <a:solidFill>
                  <a:schemeClr val="tx1"/>
                </a:solidFill>
              </a:rPr>
              <a:t>Literature review for Application</a:t>
            </a:r>
          </a:p>
        </p:txBody>
      </p:sp>
      <p:sp>
        <p:nvSpPr>
          <p:cNvPr id="3" name="Text Placeholder 2">
            <a:extLst>
              <a:ext uri="{FF2B5EF4-FFF2-40B4-BE49-F238E27FC236}">
                <a16:creationId xmlns:a16="http://schemas.microsoft.com/office/drawing/2014/main" id="{16FEDEA4-9C63-0649-95FE-BA7C9230823C}"/>
              </a:ext>
            </a:extLst>
          </p:cNvPr>
          <p:cNvSpPr>
            <a:spLocks noGrp="1"/>
          </p:cNvSpPr>
          <p:nvPr>
            <p:ph type="body" sz="quarter" idx="17"/>
          </p:nvPr>
        </p:nvSpPr>
        <p:spPr>
          <a:xfrm>
            <a:off x="695400" y="645591"/>
            <a:ext cx="10801201" cy="4320480"/>
          </a:xfrm>
        </p:spPr>
        <p:txBody>
          <a:bodyPr/>
          <a:lstStyle/>
          <a:p>
            <a:r>
              <a:rPr lang="en-US" dirty="0">
                <a:solidFill>
                  <a:schemeClr val="tx1"/>
                </a:solidFill>
              </a:rPr>
              <a:t>Overview of the review done.</a:t>
            </a:r>
          </a:p>
        </p:txBody>
      </p:sp>
      <p:graphicFrame>
        <p:nvGraphicFramePr>
          <p:cNvPr id="4" name="Table 4">
            <a:extLst>
              <a:ext uri="{FF2B5EF4-FFF2-40B4-BE49-F238E27FC236}">
                <a16:creationId xmlns:a16="http://schemas.microsoft.com/office/drawing/2014/main" id="{26470446-15A2-ECC5-4ED3-27883C315FD2}"/>
              </a:ext>
            </a:extLst>
          </p:cNvPr>
          <p:cNvGraphicFramePr>
            <a:graphicFrameLocks noGrp="1"/>
          </p:cNvGraphicFramePr>
          <p:nvPr>
            <p:extLst>
              <p:ext uri="{D42A27DB-BD31-4B8C-83A1-F6EECF244321}">
                <p14:modId xmlns:p14="http://schemas.microsoft.com/office/powerpoint/2010/main" val="3994477983"/>
              </p:ext>
            </p:extLst>
          </p:nvPr>
        </p:nvGraphicFramePr>
        <p:xfrm>
          <a:off x="881609" y="1057523"/>
          <a:ext cx="10614991" cy="5730240"/>
        </p:xfrm>
        <a:graphic>
          <a:graphicData uri="http://schemas.openxmlformats.org/drawingml/2006/table">
            <a:tbl>
              <a:tblPr firstRow="1" bandRow="1">
                <a:tableStyleId>{5C22544A-7EE6-4342-B048-85BDC9FD1C3A}</a:tableStyleId>
              </a:tblPr>
              <a:tblGrid>
                <a:gridCol w="530087">
                  <a:extLst>
                    <a:ext uri="{9D8B030D-6E8A-4147-A177-3AD203B41FA5}">
                      <a16:colId xmlns:a16="http://schemas.microsoft.com/office/drawing/2014/main" val="681536404"/>
                    </a:ext>
                  </a:extLst>
                </a:gridCol>
                <a:gridCol w="1347407">
                  <a:extLst>
                    <a:ext uri="{9D8B030D-6E8A-4147-A177-3AD203B41FA5}">
                      <a16:colId xmlns:a16="http://schemas.microsoft.com/office/drawing/2014/main" val="4277017160"/>
                    </a:ext>
                  </a:extLst>
                </a:gridCol>
                <a:gridCol w="1142231">
                  <a:extLst>
                    <a:ext uri="{9D8B030D-6E8A-4147-A177-3AD203B41FA5}">
                      <a16:colId xmlns:a16="http://schemas.microsoft.com/office/drawing/2014/main" val="2497240248"/>
                    </a:ext>
                  </a:extLst>
                </a:gridCol>
                <a:gridCol w="1179549">
                  <a:extLst>
                    <a:ext uri="{9D8B030D-6E8A-4147-A177-3AD203B41FA5}">
                      <a16:colId xmlns:a16="http://schemas.microsoft.com/office/drawing/2014/main" val="1278188797"/>
                    </a:ext>
                  </a:extLst>
                </a:gridCol>
                <a:gridCol w="2242268">
                  <a:extLst>
                    <a:ext uri="{9D8B030D-6E8A-4147-A177-3AD203B41FA5}">
                      <a16:colId xmlns:a16="http://schemas.microsoft.com/office/drawing/2014/main" val="2100417933"/>
                    </a:ext>
                  </a:extLst>
                </a:gridCol>
                <a:gridCol w="1025719">
                  <a:extLst>
                    <a:ext uri="{9D8B030D-6E8A-4147-A177-3AD203B41FA5}">
                      <a16:colId xmlns:a16="http://schemas.microsoft.com/office/drawing/2014/main" val="311613539"/>
                    </a:ext>
                  </a:extLst>
                </a:gridCol>
                <a:gridCol w="2731170">
                  <a:extLst>
                    <a:ext uri="{9D8B030D-6E8A-4147-A177-3AD203B41FA5}">
                      <a16:colId xmlns:a16="http://schemas.microsoft.com/office/drawing/2014/main" val="4123424894"/>
                    </a:ext>
                  </a:extLst>
                </a:gridCol>
                <a:gridCol w="208280">
                  <a:extLst>
                    <a:ext uri="{9D8B030D-6E8A-4147-A177-3AD203B41FA5}">
                      <a16:colId xmlns:a16="http://schemas.microsoft.com/office/drawing/2014/main" val="1171944318"/>
                    </a:ext>
                  </a:extLst>
                </a:gridCol>
                <a:gridCol w="208280">
                  <a:extLst>
                    <a:ext uri="{9D8B030D-6E8A-4147-A177-3AD203B41FA5}">
                      <a16:colId xmlns:a16="http://schemas.microsoft.com/office/drawing/2014/main" val="2978683308"/>
                    </a:ext>
                  </a:extLst>
                </a:gridCol>
              </a:tblGrid>
              <a:tr h="3027651">
                <a:tc>
                  <a:txBody>
                    <a:bodyPr/>
                    <a:lstStyle/>
                    <a:p>
                      <a:r>
                        <a:rPr lang="en-IN" dirty="0" err="1"/>
                        <a:t>SNo</a:t>
                      </a:r>
                      <a:endParaRPr lang="en-IN" dirty="0"/>
                    </a:p>
                  </a:txBody>
                  <a:tcPr/>
                </a:tc>
                <a:tc>
                  <a:txBody>
                    <a:bodyPr/>
                    <a:lstStyle/>
                    <a:p>
                      <a:r>
                        <a:rPr lang="en-IN" dirty="0"/>
                        <a:t>Developer Name,</a:t>
                      </a:r>
                    </a:p>
                    <a:p>
                      <a:r>
                        <a:rPr lang="en-IN" dirty="0"/>
                        <a:t>Available in platform (Google play/ Microsoft store/ Apple store etc) Year  and </a:t>
                      </a:r>
                    </a:p>
                  </a:txBody>
                  <a:tcPr/>
                </a:tc>
                <a:tc>
                  <a:txBody>
                    <a:bodyPr/>
                    <a:lstStyle/>
                    <a:p>
                      <a:r>
                        <a:rPr lang="en-IN" dirty="0"/>
                        <a:t>Application Name,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 of  downloads,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(Using company name) if any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set &amp; Software and Hard ware specification</a:t>
                      </a:r>
                    </a:p>
                    <a:p>
                      <a:endParaRPr lang="en-IN" dirty="0"/>
                    </a:p>
                  </a:txBody>
                  <a:tcPr/>
                </a:tc>
                <a:tc>
                  <a:txBody>
                    <a:bodyPr/>
                    <a:lstStyle/>
                    <a:p>
                      <a:r>
                        <a:rPr lang="en-IN" dirty="0"/>
                        <a:t>Objectives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Current  Technology / domain / algorithms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Accuracy / Performance (Result Analysis)</a:t>
                      </a:r>
                    </a:p>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8347020"/>
                  </a:ext>
                </a:extLst>
              </a:tr>
              <a:tr h="1125071">
                <a:tc>
                  <a:txBody>
                    <a:bodyPr/>
                    <a:lstStyle/>
                    <a:p>
                      <a:r>
                        <a:rPr lang="en-IN" dirty="0"/>
                        <a:t>1</a:t>
                      </a:r>
                    </a:p>
                  </a:txBody>
                  <a:tcPr/>
                </a:tc>
                <a:tc>
                  <a:txBody>
                    <a:bodyPr/>
                    <a:lstStyle/>
                    <a:p>
                      <a:r>
                        <a:rPr lang="en-US" sz="1600" b="1" dirty="0"/>
                        <a:t>Jupyter notebook</a:t>
                      </a:r>
                      <a:endParaRPr lang="en-IN" sz="1600" b="1" dirty="0"/>
                    </a:p>
                  </a:txBody>
                  <a:tcPr/>
                </a:tc>
                <a:tc>
                  <a:txBody>
                    <a:bodyPr/>
                    <a:lstStyle/>
                    <a:p>
                      <a:r>
                        <a:rPr lang="en-IN" sz="1600" b="1" i="0" kern="1200" dirty="0">
                          <a:solidFill>
                            <a:schemeClr val="dk1"/>
                          </a:solidFill>
                          <a:effectLst/>
                          <a:latin typeface="+mn-lt"/>
                          <a:ea typeface="+mn-ea"/>
                          <a:cs typeface="+mn-cs"/>
                        </a:rPr>
                        <a:t>Fernando Pérez</a:t>
                      </a:r>
                      <a:endParaRPr lang="en-IN" sz="1600" b="1" dirty="0"/>
                    </a:p>
                  </a:txBody>
                  <a:tcPr/>
                </a:tc>
                <a:tc>
                  <a:txBody>
                    <a:bodyPr/>
                    <a:lstStyle/>
                    <a:p>
                      <a:r>
                        <a:rPr lang="en-US" sz="1400" b="1" i="0" kern="1200" dirty="0">
                          <a:solidFill>
                            <a:schemeClr val="dk1"/>
                          </a:solidFill>
                          <a:effectLst/>
                          <a:latin typeface="+mn-lt"/>
                          <a:ea typeface="+mn-ea"/>
                          <a:cs typeface="+mn-cs"/>
                        </a:rPr>
                        <a:t>512MB RAM + 1GB of disk</a:t>
                      </a:r>
                      <a:endParaRPr lang="en-IN" sz="1400" b="1" dirty="0"/>
                    </a:p>
                  </a:txBody>
                  <a:tcPr/>
                </a:tc>
                <a:tc>
                  <a:txBody>
                    <a:bodyPr/>
                    <a:lstStyle/>
                    <a:p>
                      <a:r>
                        <a:rPr lang="en-US" sz="1400" b="1" i="0" kern="1200" dirty="0">
                          <a:solidFill>
                            <a:schemeClr val="dk1"/>
                          </a:solidFill>
                          <a:effectLst/>
                          <a:latin typeface="+mn-lt"/>
                          <a:ea typeface="+mn-ea"/>
                          <a:cs typeface="+mn-cs"/>
                        </a:rPr>
                        <a:t>create and share documents that contain live code, equations, visualizations,</a:t>
                      </a:r>
                      <a:r>
                        <a:rPr lang="en-IN" sz="1400" b="1" i="0" kern="1200" dirty="0">
                          <a:solidFill>
                            <a:schemeClr val="dk1"/>
                          </a:solidFill>
                          <a:effectLst/>
                          <a:latin typeface="+mn-lt"/>
                          <a:ea typeface="+mn-ea"/>
                          <a:cs typeface="+mn-cs"/>
                        </a:rPr>
                        <a:t>  and narrative text</a:t>
                      </a:r>
                      <a:endParaRPr lang="en-IN" sz="1400" b="1" dirty="0"/>
                    </a:p>
                  </a:txBody>
                  <a:tcPr/>
                </a:tc>
                <a:tc>
                  <a:txBody>
                    <a:bodyPr/>
                    <a:lstStyle/>
                    <a:p>
                      <a:r>
                        <a:rPr lang="en-US" dirty="0"/>
                        <a:t>        </a:t>
                      </a:r>
                    </a:p>
                    <a:p>
                      <a:r>
                        <a:rPr lang="en-US" dirty="0"/>
                        <a:t>    SVM</a:t>
                      </a:r>
                      <a:endParaRPr lang="en-IN" dirty="0"/>
                    </a:p>
                  </a:txBody>
                  <a:tcPr/>
                </a:tc>
                <a:tc>
                  <a:txBody>
                    <a:bodyPr/>
                    <a:lstStyle/>
                    <a:p>
                      <a:r>
                        <a:rPr lang="en-US" dirty="0"/>
                        <a:t>     </a:t>
                      </a:r>
                    </a:p>
                    <a:p>
                      <a:r>
                        <a:rPr lang="en-US" dirty="0"/>
                        <a:t>          93.94%</a:t>
                      </a:r>
                      <a:endParaRPr lang="en-IN" dirty="0"/>
                    </a:p>
                  </a:txBody>
                  <a:tcPr/>
                </a:tc>
                <a:tc>
                  <a:txBody>
                    <a:bodyPr/>
                    <a:lstStyle/>
                    <a:p>
                      <a:r>
                        <a:rPr lang="en-US" dirty="0"/>
                        <a:t>            </a:t>
                      </a:r>
                    </a:p>
                    <a:p>
                      <a:r>
                        <a:rPr lang="en-US" dirty="0"/>
                        <a:t>     </a:t>
                      </a:r>
                      <a:endParaRPr lang="en-IN" dirty="0"/>
                    </a:p>
                  </a:txBody>
                  <a:tcPr/>
                </a:tc>
                <a:tc rowSpan="5">
                  <a:txBody>
                    <a:bodyPr/>
                    <a:lstStyle/>
                    <a:p>
                      <a:endParaRPr lang="en-IN" dirty="0"/>
                    </a:p>
                  </a:txBody>
                  <a:tcPr/>
                </a:tc>
                <a:extLst>
                  <a:ext uri="{0D108BD9-81ED-4DB2-BD59-A6C34878D82A}">
                    <a16:rowId xmlns:a16="http://schemas.microsoft.com/office/drawing/2014/main" val="1159159606"/>
                  </a:ext>
                </a:extLst>
              </a:tr>
              <a:tr h="355286">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vMerge="1">
                  <a:txBody>
                    <a:bodyPr/>
                    <a:lstStyle/>
                    <a:p>
                      <a:endParaRPr lang="en-IN" dirty="0"/>
                    </a:p>
                  </a:txBody>
                  <a:tcPr/>
                </a:tc>
                <a:extLst>
                  <a:ext uri="{0D108BD9-81ED-4DB2-BD59-A6C34878D82A}">
                    <a16:rowId xmlns:a16="http://schemas.microsoft.com/office/drawing/2014/main" val="2025264646"/>
                  </a:ext>
                </a:extLst>
              </a:tr>
              <a:tr h="355286">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vMerge="1">
                  <a:txBody>
                    <a:bodyPr/>
                    <a:lstStyle/>
                    <a:p>
                      <a:endParaRPr lang="en-IN" dirty="0"/>
                    </a:p>
                  </a:txBody>
                  <a:tcPr/>
                </a:tc>
                <a:extLst>
                  <a:ext uri="{0D108BD9-81ED-4DB2-BD59-A6C34878D82A}">
                    <a16:rowId xmlns:a16="http://schemas.microsoft.com/office/drawing/2014/main" val="847573798"/>
                  </a:ext>
                </a:extLst>
              </a:tr>
              <a:tr h="355286">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vMerge="1">
                  <a:txBody>
                    <a:bodyPr/>
                    <a:lstStyle/>
                    <a:p>
                      <a:endParaRPr lang="en-IN" dirty="0"/>
                    </a:p>
                  </a:txBody>
                  <a:tcPr/>
                </a:tc>
                <a:extLst>
                  <a:ext uri="{0D108BD9-81ED-4DB2-BD59-A6C34878D82A}">
                    <a16:rowId xmlns:a16="http://schemas.microsoft.com/office/drawing/2014/main" val="1497178186"/>
                  </a:ext>
                </a:extLst>
              </a:tr>
              <a:tr h="355286">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dirty="0"/>
                    </a:p>
                  </a:txBody>
                  <a:tcPr/>
                </a:tc>
                <a:tc vMerge="1">
                  <a:txBody>
                    <a:bodyPr/>
                    <a:lstStyle/>
                    <a:p>
                      <a:endParaRPr lang="en-IN" dirty="0"/>
                    </a:p>
                  </a:txBody>
                  <a:tcPr/>
                </a:tc>
                <a:extLst>
                  <a:ext uri="{0D108BD9-81ED-4DB2-BD59-A6C34878D82A}">
                    <a16:rowId xmlns:a16="http://schemas.microsoft.com/office/drawing/2014/main" val="2005710854"/>
                  </a:ext>
                </a:extLst>
              </a:tr>
            </a:tbl>
          </a:graphicData>
        </a:graphic>
      </p:graphicFrame>
    </p:spTree>
    <p:extLst>
      <p:ext uri="{BB962C8B-B14F-4D97-AF65-F5344CB8AC3E}">
        <p14:creationId xmlns:p14="http://schemas.microsoft.com/office/powerpoint/2010/main" val="1020770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B1CB-66D6-CC4B-B6B3-DF541C96059A}"/>
              </a:ext>
            </a:extLst>
          </p:cNvPr>
          <p:cNvSpPr>
            <a:spLocks noGrp="1"/>
          </p:cNvSpPr>
          <p:nvPr>
            <p:ph type="title"/>
          </p:nvPr>
        </p:nvSpPr>
        <p:spPr/>
        <p:txBody>
          <a:bodyPr/>
          <a:lstStyle/>
          <a:p>
            <a:r>
              <a:rPr lang="en-US" dirty="0">
                <a:solidFill>
                  <a:schemeClr val="tx1"/>
                </a:solidFill>
                <a:latin typeface="Poppins" panose="00000500000000000000" pitchFamily="2" charset="0"/>
                <a:cs typeface="Poppins" panose="00000500000000000000" pitchFamily="2" charset="0"/>
              </a:rPr>
              <a:t>Domain Area</a:t>
            </a:r>
          </a:p>
        </p:txBody>
      </p:sp>
      <p:sp>
        <p:nvSpPr>
          <p:cNvPr id="3" name="Text Placeholder 2">
            <a:extLst>
              <a:ext uri="{FF2B5EF4-FFF2-40B4-BE49-F238E27FC236}">
                <a16:creationId xmlns:a16="http://schemas.microsoft.com/office/drawing/2014/main" id="{4D676EE2-7980-E445-A209-FB37A24AC2DA}"/>
              </a:ext>
            </a:extLst>
          </p:cNvPr>
          <p:cNvSpPr>
            <a:spLocks noGrp="1"/>
          </p:cNvSpPr>
          <p:nvPr>
            <p:ph type="body" sz="quarter" idx="17"/>
          </p:nvPr>
        </p:nvSpPr>
        <p:spPr>
          <a:xfrm>
            <a:off x="928014" y="1233988"/>
            <a:ext cx="10801201" cy="4715848"/>
          </a:xfrm>
        </p:spPr>
        <p:txBody>
          <a:bodyPr>
            <a:norm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1.Technology :</a:t>
            </a:r>
          </a:p>
          <a:p>
            <a:pPr marL="3429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Using Python programming to implement Sentiment analysis.</a:t>
            </a:r>
            <a:endParaRPr lang="en-US"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An Natural Language Processing (NLP) is the machine learning technology that determines data’s positivity, negativity, or neutrality is sentiment analysis. It gives computers the ability to define the data and automatically manipulate natural language, like speech and text  </a:t>
            </a:r>
            <a:r>
              <a:rPr lang="en-US" dirty="0">
                <a:solidFill>
                  <a:schemeClr val="tx1"/>
                </a:solidFill>
                <a:latin typeface="Times New Roman" panose="02020603050405020304" pitchFamily="18" charset="0"/>
                <a:cs typeface="Times New Roman" panose="02020603050405020304" pitchFamily="18" charset="0"/>
              </a:rPr>
              <a:t>a</a:t>
            </a:r>
            <a:r>
              <a:rPr lang="en-US" b="0" i="0" dirty="0">
                <a:solidFill>
                  <a:schemeClr val="tx1"/>
                </a:solidFill>
                <a:effectLst/>
                <a:latin typeface="Times New Roman" panose="02020603050405020304" pitchFamily="18" charset="0"/>
                <a:cs typeface="Times New Roman" panose="02020603050405020304" pitchFamily="18" charset="0"/>
              </a:rPr>
              <a:t>pproach of Sentiment Analysis.</a:t>
            </a:r>
          </a:p>
          <a:p>
            <a:pPr marL="0" indent="0" algn="just">
              <a:buNone/>
            </a:pPr>
            <a:r>
              <a:rPr lang="en-US" b="1" dirty="0">
                <a:solidFill>
                  <a:schemeClr val="tx1"/>
                </a:solidFill>
                <a:latin typeface="Times New Roman" panose="02020603050405020304" pitchFamily="18" charset="0"/>
                <a:cs typeface="Times New Roman" panose="02020603050405020304" pitchFamily="18" charset="0"/>
              </a:rPr>
              <a:t>2.Dataset,  Tools:</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We are using product review dataset, according to that we are find the accuracy value of prediction of customer’s reviews.</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Tools  : Jupyter notebook</a:t>
            </a: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712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047379-A4D3-D3E8-589F-9C379933011D}"/>
              </a:ext>
            </a:extLst>
          </p:cNvPr>
          <p:cNvSpPr>
            <a:spLocks noGrp="1"/>
          </p:cNvSpPr>
          <p:nvPr>
            <p:ph type="body" sz="quarter" idx="17"/>
          </p:nvPr>
        </p:nvSpPr>
        <p:spPr>
          <a:xfrm>
            <a:off x="439272" y="188259"/>
            <a:ext cx="11057330" cy="5906157"/>
          </a:xfrm>
        </p:spPr>
        <p:txBody>
          <a:bodyPr/>
          <a:lstStyle/>
          <a:p>
            <a:pPr marL="342900" indent="-342900">
              <a:buFont typeface="Wingdings" panose="05000000000000000000" pitchFamily="2" charset="2"/>
              <a:buChar char="v"/>
            </a:pPr>
            <a:r>
              <a:rPr lang="en-IN" dirty="0">
                <a:solidFill>
                  <a:schemeClr val="tx1"/>
                </a:solidFill>
                <a:latin typeface="Perpetua Titling MT" panose="02020502060505020804" pitchFamily="18" charset="0"/>
              </a:rPr>
              <a:t>The below image represents jupyter notebook platform on which we are going to perform prediction operations using python.</a:t>
            </a:r>
          </a:p>
        </p:txBody>
      </p:sp>
      <p:pic>
        <p:nvPicPr>
          <p:cNvPr id="5" name="Picture 4">
            <a:extLst>
              <a:ext uri="{FF2B5EF4-FFF2-40B4-BE49-F238E27FC236}">
                <a16:creationId xmlns:a16="http://schemas.microsoft.com/office/drawing/2014/main" id="{9CDF18E0-27C4-4190-276A-741A21141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747" y="1603606"/>
            <a:ext cx="10324506" cy="4041076"/>
          </a:xfrm>
          <a:prstGeom prst="rect">
            <a:avLst/>
          </a:prstGeom>
        </p:spPr>
      </p:pic>
    </p:spTree>
    <p:extLst>
      <p:ext uri="{BB962C8B-B14F-4D97-AF65-F5344CB8AC3E}">
        <p14:creationId xmlns:p14="http://schemas.microsoft.com/office/powerpoint/2010/main" val="2260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AE96-2BC1-C869-D16F-C6464B19009F}"/>
              </a:ext>
            </a:extLst>
          </p:cNvPr>
          <p:cNvSpPr>
            <a:spLocks noGrp="1"/>
          </p:cNvSpPr>
          <p:nvPr>
            <p:ph type="title"/>
          </p:nvPr>
        </p:nvSpPr>
        <p:spPr>
          <a:xfrm>
            <a:off x="695400" y="602520"/>
            <a:ext cx="6211927" cy="838202"/>
          </a:xfrm>
        </p:spPr>
        <p:txBody>
          <a:bodyPr/>
          <a:lstStyle/>
          <a:p>
            <a:r>
              <a:rPr lang="en-IN" b="1" dirty="0">
                <a:solidFill>
                  <a:schemeClr val="tx1"/>
                </a:solidFill>
                <a:latin typeface="+mn-lt"/>
              </a:rPr>
              <a:t>RESULT outcome and snapshots:</a:t>
            </a:r>
          </a:p>
        </p:txBody>
      </p:sp>
      <p:sp>
        <p:nvSpPr>
          <p:cNvPr id="3" name="Text Placeholder 2">
            <a:extLst>
              <a:ext uri="{FF2B5EF4-FFF2-40B4-BE49-F238E27FC236}">
                <a16:creationId xmlns:a16="http://schemas.microsoft.com/office/drawing/2014/main" id="{90EC6681-A4EE-5F75-3B9A-C5E9750E24C8}"/>
              </a:ext>
            </a:extLst>
          </p:cNvPr>
          <p:cNvSpPr>
            <a:spLocks noGrp="1"/>
          </p:cNvSpPr>
          <p:nvPr>
            <p:ph type="body" sz="quarter" idx="17"/>
          </p:nvPr>
        </p:nvSpPr>
        <p:spPr>
          <a:xfrm>
            <a:off x="797859" y="2004524"/>
            <a:ext cx="10698742" cy="3786676"/>
          </a:xfrm>
        </p:spPr>
        <p:txBody>
          <a:bodyPr/>
          <a:lstStyle/>
          <a:p>
            <a:pPr algn="just">
              <a:lnSpc>
                <a:spcPct val="100000"/>
              </a:lnSpc>
              <a:spcAft>
                <a:spcPts val="1000"/>
              </a:spcAft>
              <a:buFont typeface="Arial" panose="020B0604020202020204" pitchFamily="34" charset="0"/>
              <a:buChar char="•"/>
              <a:tabLst>
                <a:tab pos="857250" algn="l"/>
              </a:tabLst>
            </a:pPr>
            <a:r>
              <a:rPr lang="en-US" i="0" dirty="0">
                <a:solidFill>
                  <a:schemeClr val="tx1"/>
                </a:solidFill>
                <a:effectLst/>
                <a:latin typeface="Times New Roman" panose="02020603050405020304" pitchFamily="18" charset="0"/>
                <a:cs typeface="Times New Roman" panose="02020603050405020304" pitchFamily="18" charset="0"/>
              </a:rPr>
              <a:t>Improve the accuracy of sentiment analysis models: This can be achieved with advanced machine learning algorithms and neural networks that can better capture the nuances of language and context</a:t>
            </a:r>
            <a:r>
              <a:rPr lang="en-US" i="0" dirty="0">
                <a:solidFill>
                  <a:srgbClr val="000000"/>
                </a:solidFill>
                <a:effectLst/>
                <a:latin typeface="Times New Roman" panose="02020603050405020304" pitchFamily="18" charset="0"/>
                <a:cs typeface="Times New Roman" panose="02020603050405020304" pitchFamily="18" charset="0"/>
              </a:rPr>
              <a:t>.</a:t>
            </a:r>
          </a:p>
          <a:p>
            <a:pPr algn="just">
              <a:lnSpc>
                <a:spcPct val="100000"/>
              </a:lnSpc>
              <a:spcAft>
                <a:spcPts val="1000"/>
              </a:spcAft>
              <a:buFont typeface="Arial" panose="020B0604020202020204" pitchFamily="34" charset="0"/>
              <a:buChar char="•"/>
              <a:tabLst>
                <a:tab pos="857250" algn="l"/>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Accounting for the influence of product attributes: Certain product attributes, such as price or quality, can significantly impact the sentiment expressed in a review. Therefore, incorporating product attribute analysis into sentiment analysis can help to improve accuracy.</a:t>
            </a:r>
          </a:p>
          <a:p>
            <a:endParaRPr lang="en-IN" dirty="0">
              <a:solidFill>
                <a:schemeClr val="tx1"/>
              </a:solidFill>
              <a:latin typeface="+mn-lt"/>
            </a:endParaRPr>
          </a:p>
        </p:txBody>
      </p:sp>
    </p:spTree>
    <p:extLst>
      <p:ext uri="{BB962C8B-B14F-4D97-AF65-F5344CB8AC3E}">
        <p14:creationId xmlns:p14="http://schemas.microsoft.com/office/powerpoint/2010/main" val="114327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265848-50B0-2BBD-B14B-AE3714414542}"/>
              </a:ext>
            </a:extLst>
          </p:cNvPr>
          <p:cNvPicPr>
            <a:picLocks noChangeAspect="1"/>
          </p:cNvPicPr>
          <p:nvPr/>
        </p:nvPicPr>
        <p:blipFill>
          <a:blip r:embed="rId2"/>
          <a:stretch>
            <a:fillRect/>
          </a:stretch>
        </p:blipFill>
        <p:spPr>
          <a:xfrm>
            <a:off x="1239761" y="854218"/>
            <a:ext cx="9998724" cy="3618216"/>
          </a:xfrm>
          <a:prstGeom prst="rect">
            <a:avLst/>
          </a:prstGeom>
        </p:spPr>
      </p:pic>
      <p:sp>
        <p:nvSpPr>
          <p:cNvPr id="5" name="TextBox 4">
            <a:extLst>
              <a:ext uri="{FF2B5EF4-FFF2-40B4-BE49-F238E27FC236}">
                <a16:creationId xmlns:a16="http://schemas.microsoft.com/office/drawing/2014/main" id="{128B5F74-E863-468D-DD32-4FA9987604EC}"/>
              </a:ext>
            </a:extLst>
          </p:cNvPr>
          <p:cNvSpPr txBox="1"/>
          <p:nvPr/>
        </p:nvSpPr>
        <p:spPr>
          <a:xfrm>
            <a:off x="1501329" y="4366434"/>
            <a:ext cx="8895099" cy="490199"/>
          </a:xfrm>
          <a:prstGeom prst="rect">
            <a:avLst/>
          </a:prstGeom>
          <a:noFill/>
        </p:spPr>
        <p:txBody>
          <a:bodyPr wrap="square">
            <a:spAutoFit/>
          </a:bodyPr>
          <a:lstStyle/>
          <a:p>
            <a:pPr algn="ctr">
              <a:lnSpc>
                <a:spcPct val="115000"/>
              </a:lnSpc>
              <a:spcAft>
                <a:spcPts val="1000"/>
              </a:spcAft>
              <a:tabLst>
                <a:tab pos="85725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a:t>
            </a:r>
            <a:r>
              <a:rPr lang="en-US" sz="2400" dirty="0">
                <a:solidFill>
                  <a:srgbClr val="000000"/>
                </a:solidFill>
                <a:ea typeface="Calibri" panose="020F0502020204030204" pitchFamily="34" charset="0"/>
                <a:cs typeface="Times New Roman" panose="02020603050405020304" pitchFamily="18" charset="0"/>
              </a:rPr>
              <a:t>1</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000000"/>
                </a:solidFill>
                <a:ea typeface="Calibri" panose="020F0502020204030204" pitchFamily="34" charset="0"/>
                <a:cs typeface="Times New Roman" panose="02020603050405020304" pitchFamily="18" charset="0"/>
              </a:rPr>
              <a:t>Finding Accuracy Using Naïve Bayes Classifier</a:t>
            </a:r>
            <a:endParaRPr lang="en-IN" sz="24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8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6EDB03-56FE-2908-5166-35BEDADB934A}"/>
              </a:ext>
            </a:extLst>
          </p:cNvPr>
          <p:cNvPicPr>
            <a:picLocks noChangeAspect="1"/>
          </p:cNvPicPr>
          <p:nvPr/>
        </p:nvPicPr>
        <p:blipFill>
          <a:blip r:embed="rId2"/>
          <a:stretch>
            <a:fillRect/>
          </a:stretch>
        </p:blipFill>
        <p:spPr>
          <a:xfrm>
            <a:off x="1635206" y="642190"/>
            <a:ext cx="9716183" cy="4091856"/>
          </a:xfrm>
          <a:prstGeom prst="rect">
            <a:avLst/>
          </a:prstGeom>
        </p:spPr>
      </p:pic>
      <p:sp>
        <p:nvSpPr>
          <p:cNvPr id="5" name="TextBox 4">
            <a:extLst>
              <a:ext uri="{FF2B5EF4-FFF2-40B4-BE49-F238E27FC236}">
                <a16:creationId xmlns:a16="http://schemas.microsoft.com/office/drawing/2014/main" id="{04F988D6-B805-CD09-50CC-D8CC403646CC}"/>
              </a:ext>
            </a:extLst>
          </p:cNvPr>
          <p:cNvSpPr txBox="1"/>
          <p:nvPr/>
        </p:nvSpPr>
        <p:spPr>
          <a:xfrm>
            <a:off x="1434111" y="4993322"/>
            <a:ext cx="9365069" cy="490199"/>
          </a:xfrm>
          <a:prstGeom prst="rect">
            <a:avLst/>
          </a:prstGeom>
          <a:noFill/>
        </p:spPr>
        <p:txBody>
          <a:bodyPr wrap="square">
            <a:spAutoFit/>
          </a:bodyPr>
          <a:lstStyle/>
          <a:p>
            <a:pPr algn="ctr">
              <a:lnSpc>
                <a:spcPct val="115000"/>
              </a:lnSpc>
              <a:spcAft>
                <a:spcPts val="1000"/>
              </a:spcAft>
              <a:tabLst>
                <a:tab pos="85725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a:t>
            </a:r>
            <a:r>
              <a:rPr lang="en-US" sz="2400" dirty="0">
                <a:solidFill>
                  <a:srgbClr val="000000"/>
                </a:solidFill>
                <a:ea typeface="Calibri" panose="020F0502020204030204" pitchFamily="34" charset="0"/>
                <a:cs typeface="Times New Roman" panose="02020603050405020304" pitchFamily="18" charset="0"/>
              </a:rPr>
              <a:t>2</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00"/>
                </a:solidFill>
                <a:ea typeface="Calibri" panose="020F0502020204030204" pitchFamily="34" charset="0"/>
                <a:cs typeface="Times New Roman" panose="02020603050405020304" pitchFamily="18" charset="0"/>
              </a:rPr>
              <a:t> Finding Accuracy Using Support Vector Machine Classifier</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8727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A2EA91-7B6E-24FD-CAEF-147176D5D381}"/>
              </a:ext>
            </a:extLst>
          </p:cNvPr>
          <p:cNvPicPr>
            <a:picLocks noChangeAspect="1"/>
          </p:cNvPicPr>
          <p:nvPr/>
        </p:nvPicPr>
        <p:blipFill>
          <a:blip r:embed="rId2"/>
          <a:stretch>
            <a:fillRect/>
          </a:stretch>
        </p:blipFill>
        <p:spPr>
          <a:xfrm>
            <a:off x="968062" y="567020"/>
            <a:ext cx="10255876" cy="4305921"/>
          </a:xfrm>
          <a:prstGeom prst="rect">
            <a:avLst/>
          </a:prstGeom>
        </p:spPr>
      </p:pic>
      <p:sp>
        <p:nvSpPr>
          <p:cNvPr id="4" name="TextBox 3">
            <a:extLst>
              <a:ext uri="{FF2B5EF4-FFF2-40B4-BE49-F238E27FC236}">
                <a16:creationId xmlns:a16="http://schemas.microsoft.com/office/drawing/2014/main" id="{1838E57A-BC15-9643-2473-21FF486488B0}"/>
              </a:ext>
            </a:extLst>
          </p:cNvPr>
          <p:cNvSpPr txBox="1"/>
          <p:nvPr/>
        </p:nvSpPr>
        <p:spPr>
          <a:xfrm>
            <a:off x="2002843" y="4977114"/>
            <a:ext cx="7470227" cy="490199"/>
          </a:xfrm>
          <a:prstGeom prst="rect">
            <a:avLst/>
          </a:prstGeom>
          <a:noFill/>
        </p:spPr>
        <p:txBody>
          <a:bodyPr wrap="square">
            <a:spAutoFit/>
          </a:bodyPr>
          <a:lstStyle/>
          <a:p>
            <a:pPr algn="ctr">
              <a:lnSpc>
                <a:spcPct val="115000"/>
              </a:lnSpc>
              <a:spcAft>
                <a:spcPts val="1000"/>
              </a:spcAft>
              <a:tabLst>
                <a:tab pos="85725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a:t>
            </a:r>
            <a:r>
              <a:rPr lang="en-US" sz="2400" dirty="0">
                <a:solidFill>
                  <a:srgbClr val="000000"/>
                </a:solidFill>
                <a:ea typeface="Calibri" panose="020F0502020204030204" pitchFamily="34" charset="0"/>
                <a:cs typeface="Times New Roman" panose="02020603050405020304" pitchFamily="18" charset="0"/>
              </a:rPr>
              <a:t>3</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00"/>
                </a:solidFill>
                <a:ea typeface="Calibri" panose="020F0502020204030204" pitchFamily="34" charset="0"/>
                <a:cs typeface="Times New Roman" panose="02020603050405020304" pitchFamily="18" charset="0"/>
              </a:rPr>
              <a:t> Finding Accuracy Using Decision Tree Classifier</a:t>
            </a:r>
            <a:endParaRPr lang="en-IN" sz="24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6245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AC863B-6977-E208-BC4E-DBC8E68A5837}"/>
              </a:ext>
            </a:extLst>
          </p:cNvPr>
          <p:cNvPicPr>
            <a:picLocks noChangeAspect="1"/>
          </p:cNvPicPr>
          <p:nvPr/>
        </p:nvPicPr>
        <p:blipFill>
          <a:blip r:embed="rId2"/>
          <a:stretch>
            <a:fillRect/>
          </a:stretch>
        </p:blipFill>
        <p:spPr>
          <a:xfrm>
            <a:off x="1203335" y="586114"/>
            <a:ext cx="9527333" cy="4194230"/>
          </a:xfrm>
          <a:prstGeom prst="rect">
            <a:avLst/>
          </a:prstGeom>
        </p:spPr>
      </p:pic>
      <p:sp>
        <p:nvSpPr>
          <p:cNvPr id="4" name="TextBox 3">
            <a:extLst>
              <a:ext uri="{FF2B5EF4-FFF2-40B4-BE49-F238E27FC236}">
                <a16:creationId xmlns:a16="http://schemas.microsoft.com/office/drawing/2014/main" id="{E886BDE3-6D30-8749-2DEC-2F89744C0979}"/>
              </a:ext>
            </a:extLst>
          </p:cNvPr>
          <p:cNvSpPr txBox="1"/>
          <p:nvPr/>
        </p:nvSpPr>
        <p:spPr>
          <a:xfrm>
            <a:off x="1815198" y="4950753"/>
            <a:ext cx="7470227" cy="490199"/>
          </a:xfrm>
          <a:prstGeom prst="rect">
            <a:avLst/>
          </a:prstGeom>
          <a:noFill/>
        </p:spPr>
        <p:txBody>
          <a:bodyPr wrap="square">
            <a:spAutoFit/>
          </a:bodyPr>
          <a:lstStyle/>
          <a:p>
            <a:pPr algn="ctr">
              <a:lnSpc>
                <a:spcPct val="115000"/>
              </a:lnSpc>
              <a:spcAft>
                <a:spcPts val="1000"/>
              </a:spcAft>
              <a:tabLst>
                <a:tab pos="85725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a:t>
            </a:r>
            <a:r>
              <a:rPr lang="en-US" sz="2400" dirty="0">
                <a:solidFill>
                  <a:srgbClr val="000000"/>
                </a:solidFill>
                <a:ea typeface="Calibri" panose="020F0502020204030204" pitchFamily="34" charset="0"/>
                <a:cs typeface="Times New Roman" panose="02020603050405020304" pitchFamily="18" charset="0"/>
              </a:rPr>
              <a:t>4. Finding Accuracy Using Logistic Regression</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7405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852353-3BB4-275F-DB77-BB708FC2637C}"/>
              </a:ext>
            </a:extLst>
          </p:cNvPr>
          <p:cNvSpPr>
            <a:spLocks noGrp="1"/>
          </p:cNvSpPr>
          <p:nvPr>
            <p:ph type="body" sz="quarter" idx="17"/>
          </p:nvPr>
        </p:nvSpPr>
        <p:spPr>
          <a:xfrm>
            <a:off x="695399" y="1797790"/>
            <a:ext cx="10801201" cy="4320480"/>
          </a:xfrm>
        </p:spPr>
        <p:txBody>
          <a:bodyPr/>
          <a:lstStyle/>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By Observing above accuracy of  predictions such as Multinominal Naive Bayes Classifier , Support Vector Machine Classifier, Decision Tree Classifier and Logistic Regression we can conclude that among all those prediction models Support Vector Machine giving the highest accuracy.</a:t>
            </a:r>
          </a:p>
          <a:p>
            <a:pPr marL="342900" indent="-3429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So by using Support Vector Machine Algorithm we will get the maximum accuracy of predicting the Reviews</a:t>
            </a:r>
            <a:r>
              <a:rPr lang="en-IN" dirty="0">
                <a:solidFill>
                  <a:schemeClr val="tx1"/>
                </a:solidFill>
                <a:latin typeface="+mn-lt"/>
                <a:cs typeface="Quire Sans" panose="020B0502040400020003" pitchFamily="34" charset="0"/>
              </a:rPr>
              <a:t>.</a:t>
            </a:r>
          </a:p>
        </p:txBody>
      </p:sp>
    </p:spTree>
    <p:extLst>
      <p:ext uri="{BB962C8B-B14F-4D97-AF65-F5344CB8AC3E}">
        <p14:creationId xmlns:p14="http://schemas.microsoft.com/office/powerpoint/2010/main" val="2061948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D3CCDF-F7A0-FB64-DA74-DB2376AB389B}"/>
              </a:ext>
            </a:extLst>
          </p:cNvPr>
          <p:cNvPicPr>
            <a:picLocks noChangeAspect="1"/>
          </p:cNvPicPr>
          <p:nvPr/>
        </p:nvPicPr>
        <p:blipFill>
          <a:blip r:embed="rId2"/>
          <a:stretch>
            <a:fillRect/>
          </a:stretch>
        </p:blipFill>
        <p:spPr>
          <a:xfrm>
            <a:off x="1327189" y="156172"/>
            <a:ext cx="9992851" cy="5557394"/>
          </a:xfrm>
          <a:prstGeom prst="rect">
            <a:avLst/>
          </a:prstGeom>
        </p:spPr>
      </p:pic>
      <p:sp>
        <p:nvSpPr>
          <p:cNvPr id="5" name="TextBox 4">
            <a:extLst>
              <a:ext uri="{FF2B5EF4-FFF2-40B4-BE49-F238E27FC236}">
                <a16:creationId xmlns:a16="http://schemas.microsoft.com/office/drawing/2014/main" id="{9D602452-4827-EDA1-B8BB-112FA91FED94}"/>
              </a:ext>
            </a:extLst>
          </p:cNvPr>
          <p:cNvSpPr txBox="1"/>
          <p:nvPr/>
        </p:nvSpPr>
        <p:spPr>
          <a:xfrm>
            <a:off x="1493135" y="5613722"/>
            <a:ext cx="9734308" cy="461665"/>
          </a:xfrm>
          <a:prstGeom prst="rect">
            <a:avLst/>
          </a:prstGeom>
          <a:noFill/>
        </p:spPr>
        <p:txBody>
          <a:bodyPr wrap="square">
            <a:spAutoFit/>
          </a:bodyPr>
          <a:lstStyle/>
          <a:p>
            <a:r>
              <a:rPr lang="en-US" sz="2400" dirty="0">
                <a:solidFill>
                  <a:srgbClr val="000000"/>
                </a:solidFill>
                <a:effectLst/>
                <a:latin typeface="Times New Roman" panose="02020603050405020304" pitchFamily="18" charset="0"/>
                <a:ea typeface="Calibri" panose="020F0502020204030204" pitchFamily="34" charset="0"/>
              </a:rPr>
              <a:t>Fig.</a:t>
            </a:r>
            <a:r>
              <a:rPr lang="en-US" dirty="0">
                <a:solidFill>
                  <a:srgbClr val="000000"/>
                </a:solidFill>
                <a:ea typeface="Calibri" panose="020F0502020204030204" pitchFamily="34" charset="0"/>
              </a:rPr>
              <a:t>5. Setting Target Variables for Ratings to know either a rating is Positive, Negative or Neutral.</a:t>
            </a:r>
            <a:endParaRPr lang="en-IN" dirty="0"/>
          </a:p>
        </p:txBody>
      </p:sp>
    </p:spTree>
    <p:extLst>
      <p:ext uri="{BB962C8B-B14F-4D97-AF65-F5344CB8AC3E}">
        <p14:creationId xmlns:p14="http://schemas.microsoft.com/office/powerpoint/2010/main" val="96441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3" name="Title 2"/>
          <p:cNvSpPr>
            <a:spLocks noGrp="1"/>
          </p:cNvSpPr>
          <p:nvPr>
            <p:ph type="title"/>
          </p:nvPr>
        </p:nvSpPr>
        <p:spPr/>
        <p:txBody>
          <a:bodyPr/>
          <a:lstStyle/>
          <a:p>
            <a:r>
              <a:rPr lang="en-US" dirty="0">
                <a:solidFill>
                  <a:schemeClr val="tx1"/>
                </a:solidFill>
              </a:rPr>
              <a:t>agenda</a:t>
            </a:r>
          </a:p>
        </p:txBody>
      </p:sp>
      <p:sp>
        <p:nvSpPr>
          <p:cNvPr id="10" name="Text Placeholder 3">
            <a:extLst>
              <a:ext uri="{FF2B5EF4-FFF2-40B4-BE49-F238E27FC236}">
                <a16:creationId xmlns:a16="http://schemas.microsoft.com/office/drawing/2014/main" id="{60DB52F2-5076-C54E-8E44-FDFD283F036C}"/>
              </a:ext>
            </a:extLst>
          </p:cNvPr>
          <p:cNvSpPr>
            <a:spLocks noGrp="1"/>
          </p:cNvSpPr>
          <p:nvPr>
            <p:ph type="body" sz="quarter" idx="17"/>
          </p:nvPr>
        </p:nvSpPr>
        <p:spPr>
          <a:xfrm>
            <a:off x="695400" y="1233988"/>
            <a:ext cx="10801201" cy="4860428"/>
          </a:xfrm>
        </p:spPr>
        <p:txBody>
          <a:bodyPr>
            <a:normAutofit/>
          </a:bodyPr>
          <a:lstStyle/>
          <a:p>
            <a:r>
              <a:rPr lang="en-US" sz="1800" b="1" dirty="0">
                <a:solidFill>
                  <a:srgbClr val="00000A"/>
                </a:solidFill>
                <a:latin typeface="Times New Roman" panose="02020603050405020304" pitchFamily="18" charset="0"/>
              </a:rPr>
              <a:t>Abstract</a:t>
            </a:r>
          </a:p>
          <a:p>
            <a:pPr>
              <a:lnSpc>
                <a:spcPct val="100000"/>
              </a:lnSpc>
              <a:spcAft>
                <a:spcPts val="0"/>
              </a:spcAft>
            </a:pPr>
            <a:r>
              <a:rPr lang="en-US" sz="1800" b="1" dirty="0">
                <a:solidFill>
                  <a:srgbClr val="00000A"/>
                </a:solidFill>
                <a:latin typeface="Times New Roman" panose="02020603050405020304" pitchFamily="18" charset="0"/>
              </a:rPr>
              <a:t>Introduction </a:t>
            </a:r>
          </a:p>
          <a:p>
            <a:pPr>
              <a:lnSpc>
                <a:spcPct val="100000"/>
              </a:lnSpc>
              <a:spcAft>
                <a:spcPts val="0"/>
              </a:spcAft>
            </a:pPr>
            <a:endParaRPr lang="en-US" sz="1800" b="1" dirty="0">
              <a:solidFill>
                <a:srgbClr val="00000A"/>
              </a:solidFill>
              <a:latin typeface="Times New Roman" panose="02020603050405020304" pitchFamily="18" charset="0"/>
            </a:endParaRPr>
          </a:p>
          <a:p>
            <a:r>
              <a:rPr lang="en-US" sz="1800" b="1" dirty="0">
                <a:solidFill>
                  <a:srgbClr val="00000A"/>
                </a:solidFill>
                <a:latin typeface="Times New Roman" panose="02020603050405020304" pitchFamily="18" charset="0"/>
              </a:rPr>
              <a:t>Problem Identification </a:t>
            </a:r>
          </a:p>
          <a:p>
            <a:r>
              <a:rPr lang="en-US" sz="1800" b="1" dirty="0">
                <a:solidFill>
                  <a:srgbClr val="00000A"/>
                </a:solidFill>
                <a:latin typeface="Times New Roman" panose="02020603050405020304" pitchFamily="18" charset="0"/>
              </a:rPr>
              <a:t>Objectives</a:t>
            </a:r>
          </a:p>
          <a:p>
            <a:r>
              <a:rPr lang="en-US" sz="1800" b="1" dirty="0">
                <a:solidFill>
                  <a:srgbClr val="00000A"/>
                </a:solidFill>
                <a:latin typeface="Times New Roman" panose="02020603050405020304" pitchFamily="18" charset="0"/>
              </a:rPr>
              <a:t>Literature Survey</a:t>
            </a:r>
          </a:p>
          <a:p>
            <a:r>
              <a:rPr lang="en-US" sz="1800" b="1" dirty="0">
                <a:solidFill>
                  <a:srgbClr val="00000A"/>
                </a:solidFill>
                <a:latin typeface="Times New Roman" panose="02020603050405020304" pitchFamily="18" charset="0"/>
              </a:rPr>
              <a:t>Domain Area</a:t>
            </a:r>
          </a:p>
          <a:p>
            <a:pPr lvl="1">
              <a:lnSpc>
                <a:spcPct val="100000"/>
              </a:lnSpc>
              <a:spcAft>
                <a:spcPts val="0"/>
              </a:spcAft>
              <a:buFont typeface="Arial" panose="020B0604020202020204" pitchFamily="34" charset="0"/>
              <a:buChar char="•"/>
            </a:pPr>
            <a:r>
              <a:rPr lang="en-US" sz="1800" b="1" dirty="0">
                <a:solidFill>
                  <a:srgbClr val="00000A"/>
                </a:solidFill>
                <a:latin typeface="Times New Roman" panose="02020603050405020304" pitchFamily="18" charset="0"/>
              </a:rPr>
              <a:t>Technology and Domain</a:t>
            </a:r>
          </a:p>
          <a:p>
            <a:pPr lvl="1">
              <a:lnSpc>
                <a:spcPct val="100000"/>
              </a:lnSpc>
              <a:spcAft>
                <a:spcPts val="0"/>
              </a:spcAft>
              <a:buFont typeface="Arial" panose="020B0604020202020204" pitchFamily="34" charset="0"/>
              <a:buChar char="•"/>
            </a:pPr>
            <a:r>
              <a:rPr lang="en-US" sz="1800" b="1" dirty="0">
                <a:solidFill>
                  <a:srgbClr val="00000A"/>
                </a:solidFill>
                <a:latin typeface="Times New Roman" panose="02020603050405020304" pitchFamily="18" charset="0"/>
              </a:rPr>
              <a:t>Dataset,  Tools (Front End and Back End)</a:t>
            </a:r>
          </a:p>
          <a:p>
            <a:pPr lvl="1">
              <a:lnSpc>
                <a:spcPct val="100000"/>
              </a:lnSpc>
              <a:spcAft>
                <a:spcPts val="0"/>
              </a:spcAft>
              <a:buFont typeface="Arial" panose="020B0604020202020204" pitchFamily="34" charset="0"/>
              <a:buChar char="•"/>
            </a:pPr>
            <a:r>
              <a:rPr lang="en-US" sz="1800" b="1" dirty="0">
                <a:solidFill>
                  <a:srgbClr val="00000A"/>
                </a:solidFill>
                <a:latin typeface="Times New Roman" panose="02020603050405020304" pitchFamily="18" charset="0"/>
              </a:rPr>
              <a:t>Budget</a:t>
            </a:r>
          </a:p>
          <a:p>
            <a:r>
              <a:rPr lang="en-US" sz="1800" b="1" dirty="0">
                <a:solidFill>
                  <a:srgbClr val="00000A"/>
                </a:solidFill>
                <a:latin typeface="Times New Roman" panose="02020603050405020304" pitchFamily="18" charset="0"/>
              </a:rPr>
              <a:t>Scope for Publication / Application Development / Patent</a:t>
            </a:r>
          </a:p>
          <a:p>
            <a:r>
              <a:rPr lang="en-US" sz="1800" b="1" dirty="0">
                <a:solidFill>
                  <a:srgbClr val="00000A"/>
                </a:solidFill>
                <a:latin typeface="Times New Roman" panose="02020603050405020304" pitchFamily="18" charset="0"/>
              </a:rPr>
              <a:t>Reference</a:t>
            </a:r>
          </a:p>
          <a:p>
            <a:endParaRPr lang="en-US" sz="1800" b="1" dirty="0">
              <a:solidFill>
                <a:srgbClr val="00000A"/>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A219-8684-EB31-A5B3-0EB3E06BDF68}"/>
              </a:ext>
            </a:extLst>
          </p:cNvPr>
          <p:cNvSpPr>
            <a:spLocks noGrp="1"/>
          </p:cNvSpPr>
          <p:nvPr>
            <p:ph type="title"/>
          </p:nvPr>
        </p:nvSpPr>
        <p:spPr/>
        <p:txBody>
          <a:bodyPr/>
          <a:lstStyle/>
          <a:p>
            <a:r>
              <a:rPr lang="en-US" sz="2800" b="1" dirty="0">
                <a:solidFill>
                  <a:srgbClr val="00000A"/>
                </a:solidFill>
                <a:latin typeface="Times New Roman" panose="02020603050405020304" pitchFamily="18" charset="0"/>
              </a:rPr>
              <a:t>Scope for Publication</a:t>
            </a:r>
            <a:endParaRPr lang="en-IN" dirty="0"/>
          </a:p>
        </p:txBody>
      </p:sp>
      <p:sp>
        <p:nvSpPr>
          <p:cNvPr id="3" name="Text Placeholder 2">
            <a:extLst>
              <a:ext uri="{FF2B5EF4-FFF2-40B4-BE49-F238E27FC236}">
                <a16:creationId xmlns:a16="http://schemas.microsoft.com/office/drawing/2014/main" id="{406E275B-D705-8F17-A06B-C31B748C2DB5}"/>
              </a:ext>
            </a:extLst>
          </p:cNvPr>
          <p:cNvSpPr>
            <a:spLocks noGrp="1"/>
          </p:cNvSpPr>
          <p:nvPr>
            <p:ph type="body" sz="quarter" idx="17"/>
          </p:nvPr>
        </p:nvSpPr>
        <p:spPr>
          <a:xfrm>
            <a:off x="695400" y="1268760"/>
            <a:ext cx="10801201" cy="4320480"/>
          </a:xfrm>
        </p:spPr>
        <p:txBody>
          <a:bodyPr>
            <a:normAutofit lnSpcReduction="10000"/>
          </a:bodyPr>
          <a:lstStyle/>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scope of publications using sentiment analysis on customer evaluations is enormous and expanding quickly. Sentiment analysis is the method of figuring out if a piece of text, such a review of a product, is good, negative, or neutral by automatically analysing and determining its sentiment.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Businesses may learn from client comments, spot areas for development, and create better goods and services by using sentiment analysis on product evaluations. By offering consumers an unbiased study of product reviews, it may also assist them in making better educated purchasing decisions.</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results of sentiment analysis on product reviews can be published in various forms, including academic papers, industry reports, and online reviews. They can also be used by businesses to inform marketing strategies, improve customer service, and enhance brand reputation.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35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712E-640D-A404-D987-ADD945F8A3CF}"/>
              </a:ext>
            </a:extLst>
          </p:cNvPr>
          <p:cNvSpPr>
            <a:spLocks noGrp="1"/>
          </p:cNvSpPr>
          <p:nvPr>
            <p:ph type="title"/>
          </p:nvPr>
        </p:nvSpPr>
        <p:spPr/>
        <p:txBody>
          <a:bodyPr/>
          <a:lstStyle/>
          <a:p>
            <a:r>
              <a:rPr lang="en-US" b="1" dirty="0">
                <a:solidFill>
                  <a:schemeClr val="tx1"/>
                </a:solidFill>
              </a:rPr>
              <a:t>Conclusion :</a:t>
            </a:r>
            <a:endParaRPr lang="en-US" dirty="0"/>
          </a:p>
        </p:txBody>
      </p:sp>
      <p:sp>
        <p:nvSpPr>
          <p:cNvPr id="3" name="Text Placeholder 2">
            <a:extLst>
              <a:ext uri="{FF2B5EF4-FFF2-40B4-BE49-F238E27FC236}">
                <a16:creationId xmlns:a16="http://schemas.microsoft.com/office/drawing/2014/main" id="{F67CEDB8-27F4-8733-6FB0-DCAE2405DBCD}"/>
              </a:ext>
            </a:extLst>
          </p:cNvPr>
          <p:cNvSpPr>
            <a:spLocks noGrp="1"/>
          </p:cNvSpPr>
          <p:nvPr>
            <p:ph type="body" sz="quarter" idx="17"/>
          </p:nvPr>
        </p:nvSpPr>
        <p:spPr>
          <a:xfrm>
            <a:off x="695400" y="1309392"/>
            <a:ext cx="10904930" cy="4991757"/>
          </a:xfrm>
        </p:spPr>
        <p:txBody>
          <a:bodyPr>
            <a:normAutofit/>
          </a:bodyPr>
          <a:lstStyle/>
          <a:p>
            <a:pPr marL="0" indent="0">
              <a:buNone/>
            </a:pP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conclusion, sentiment analysis on product reviews is an important area of  exploration with significant implicit  operations for businesses and associations. still, it presents unique challenges that bear specific  results,  similar as the  objectification of  sphere-specific sentiment dictionaries,  counting for the influence of product attributes,  using  stoner demographics, addressing fake reviews, developing  ways for  relative sentiment analysis, and incorporating visual analysis. By addressing these challenges and incorporating these  results, sentiment analysis on product reviews can  give more accurate and  practicable  perceptivity, helping companies and associations make data- driven  opinions to ameliorate their products and services. As  similar, sentiment analysis on product reviews represents an  instigative area of  exploration with significant  eventuality for  unborn advancements and  operations. </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260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5240-0B48-704D-A75C-DE2EB0A82EA0}"/>
              </a:ext>
            </a:extLst>
          </p:cNvPr>
          <p:cNvSpPr>
            <a:spLocks noGrp="1"/>
          </p:cNvSpPr>
          <p:nvPr>
            <p:ph type="title"/>
          </p:nvPr>
        </p:nvSpPr>
        <p:spPr>
          <a:xfrm>
            <a:off x="592033" y="610471"/>
            <a:ext cx="6211927" cy="838202"/>
          </a:xfrm>
        </p:spPr>
        <p:txBody>
          <a:bodyPr/>
          <a:lstStyle/>
          <a:p>
            <a:r>
              <a:rPr lang="en-US" b="1" dirty="0">
                <a:solidFill>
                  <a:schemeClr val="tx1"/>
                </a:solidFill>
              </a:rPr>
              <a:t>References</a:t>
            </a:r>
          </a:p>
        </p:txBody>
      </p:sp>
      <p:sp>
        <p:nvSpPr>
          <p:cNvPr id="3" name="Text Placeholder 2">
            <a:extLst>
              <a:ext uri="{FF2B5EF4-FFF2-40B4-BE49-F238E27FC236}">
                <a16:creationId xmlns:a16="http://schemas.microsoft.com/office/drawing/2014/main" id="{E7E16C41-1C3D-EB41-9D61-60AED73B801F}"/>
              </a:ext>
            </a:extLst>
          </p:cNvPr>
          <p:cNvSpPr>
            <a:spLocks noGrp="1"/>
          </p:cNvSpPr>
          <p:nvPr>
            <p:ph type="body" sz="quarter" idx="17"/>
          </p:nvPr>
        </p:nvSpPr>
        <p:spPr>
          <a:xfrm>
            <a:off x="695400" y="1773936"/>
            <a:ext cx="10801201" cy="3839685"/>
          </a:xfrm>
        </p:spPr>
        <p:txBody>
          <a:bodyPr>
            <a:normAutofit/>
          </a:bodyPr>
          <a:lstStyle/>
          <a:p>
            <a:pPr marL="285750" indent="-285750" algn="just">
              <a:buFont typeface="Arial" panose="020B0604020202020204" pitchFamily="34" charset="0"/>
              <a:buChar char="•"/>
            </a:pPr>
            <a:r>
              <a:rPr lang="en-US" sz="1800" i="0" dirty="0">
                <a:solidFill>
                  <a:schemeClr val="tx1">
                    <a:lumMod val="95000"/>
                    <a:lumOff val="5000"/>
                  </a:schemeClr>
                </a:solidFill>
                <a:effectLst/>
                <a:latin typeface="Times New Roman" panose="02020603050405020304" pitchFamily="18" charset="0"/>
                <a:cs typeface="Times New Roman" panose="02020603050405020304" pitchFamily="18" charset="0"/>
              </a:rPr>
              <a:t>Sentiment Analysis using NLP and Machine Learning Techniques on Social Media Data ,published in </a:t>
            </a:r>
            <a:r>
              <a:rPr lang="en-US" sz="1800" b="0" i="0" u="none" strike="noStrike" dirty="0">
                <a:solidFill>
                  <a:srgbClr val="006699"/>
                </a:solidFill>
                <a:effectLst/>
                <a:latin typeface="Times New Roman" panose="02020603050405020304" pitchFamily="18" charset="0"/>
                <a:cs typeface="Times New Roman" panose="02020603050405020304" pitchFamily="18" charset="0"/>
                <a:hlinkClick r:id="rId2"/>
              </a:rPr>
              <a:t>2022 2nd International Conference on Advance Computing and Innovative Technologies in Engineering (ICACITE)</a:t>
            </a:r>
            <a:r>
              <a:rPr lang="en-US" sz="1800" b="0" i="0" u="none" strike="noStrike" dirty="0">
                <a:solidFill>
                  <a:srgbClr val="006699"/>
                </a:solidFill>
                <a:effectLst/>
                <a:latin typeface="Times New Roman" panose="02020603050405020304" pitchFamily="18" charset="0"/>
                <a:cs typeface="Times New Roman" panose="02020603050405020304" pitchFamily="18" charset="0"/>
              </a:rPr>
              <a:t>,</a:t>
            </a:r>
            <a:r>
              <a:rPr lang="en-US" sz="1800" dirty="0">
                <a:solidFill>
                  <a:srgbClr val="333333"/>
                </a:solidFill>
                <a:latin typeface="Times New Roman" panose="02020603050405020304" pitchFamily="18" charset="0"/>
                <a:cs typeface="Times New Roman" panose="02020603050405020304" pitchFamily="18" charset="0"/>
              </a:rPr>
              <a:t>Published by </a:t>
            </a:r>
            <a:r>
              <a:rPr lang="en-IN" sz="1800" b="0" i="0" u="none" strike="noStrike" dirty="0">
                <a:solidFill>
                  <a:srgbClr val="006699"/>
                </a:solidFill>
                <a:effectLst/>
                <a:latin typeface="Times New Roman" panose="02020603050405020304" pitchFamily="18" charset="0"/>
                <a:cs typeface="Times New Roman" panose="02020603050405020304" pitchFamily="18" charset="0"/>
                <a:hlinkClick r:id="rId3"/>
              </a:rPr>
              <a:t>M. Kavitha</a:t>
            </a:r>
            <a:r>
              <a:rPr lang="en-IN" sz="1800" u="none" strike="noStrike" dirty="0">
                <a:solidFill>
                  <a:srgbClr val="333333"/>
                </a:solidFill>
                <a:latin typeface="Times New Roman" panose="02020603050405020304" pitchFamily="18" charset="0"/>
                <a:cs typeface="Times New Roman" panose="02020603050405020304" pitchFamily="18" charset="0"/>
              </a:rPr>
              <a:t>,</a:t>
            </a:r>
            <a:r>
              <a:rPr lang="en-IN" sz="1800" b="0" i="0" u="none" strike="noStrike" dirty="0">
                <a:solidFill>
                  <a:srgbClr val="006699"/>
                </a:solidFill>
                <a:effectLst/>
                <a:latin typeface="Times New Roman" panose="02020603050405020304" pitchFamily="18" charset="0"/>
                <a:cs typeface="Times New Roman" panose="02020603050405020304" pitchFamily="18" charset="0"/>
                <a:hlinkClick r:id="rId4"/>
              </a:rPr>
              <a:t>Bharat Bhushan </a:t>
            </a:r>
            <a:r>
              <a:rPr lang="en-IN" sz="1800" b="0" i="0" u="none" strike="noStrike" dirty="0" err="1">
                <a:solidFill>
                  <a:srgbClr val="006699"/>
                </a:solidFill>
                <a:effectLst/>
                <a:latin typeface="Times New Roman" panose="02020603050405020304" pitchFamily="18" charset="0"/>
                <a:cs typeface="Times New Roman" panose="02020603050405020304" pitchFamily="18" charset="0"/>
                <a:hlinkClick r:id="rId4"/>
              </a:rPr>
              <a:t>Naib</a:t>
            </a:r>
            <a:r>
              <a:rPr lang="en-IN" sz="1800" u="none" strike="noStrike" dirty="0" err="1">
                <a:solidFill>
                  <a:srgbClr val="333333"/>
                </a:solidFill>
                <a:latin typeface="Times New Roman" panose="02020603050405020304" pitchFamily="18" charset="0"/>
                <a:cs typeface="Times New Roman" panose="02020603050405020304" pitchFamily="18" charset="0"/>
              </a:rPr>
              <a:t>,</a:t>
            </a:r>
            <a:r>
              <a:rPr lang="en-IN" sz="1800" b="0" i="0" u="none" strike="noStrike" dirty="0" err="1">
                <a:solidFill>
                  <a:srgbClr val="006699"/>
                </a:solidFill>
                <a:effectLst/>
                <a:latin typeface="Times New Roman" panose="02020603050405020304" pitchFamily="18" charset="0"/>
                <a:cs typeface="Times New Roman" panose="02020603050405020304" pitchFamily="18" charset="0"/>
                <a:hlinkClick r:id="rId5"/>
              </a:rPr>
              <a:t>Basetty</a:t>
            </a:r>
            <a:r>
              <a:rPr lang="en-IN" sz="1800" b="0" i="0" u="none" strike="noStrike" dirty="0">
                <a:solidFill>
                  <a:srgbClr val="006699"/>
                </a:solidFill>
                <a:effectLst/>
                <a:latin typeface="Times New Roman" panose="02020603050405020304" pitchFamily="18" charset="0"/>
                <a:cs typeface="Times New Roman" panose="02020603050405020304" pitchFamily="18" charset="0"/>
                <a:hlinkClick r:id="rId5"/>
              </a:rPr>
              <a:t> </a:t>
            </a:r>
            <a:r>
              <a:rPr lang="en-IN" sz="1800" b="0" i="0" u="none" strike="noStrike" dirty="0" err="1">
                <a:solidFill>
                  <a:srgbClr val="006699"/>
                </a:solidFill>
                <a:effectLst/>
                <a:latin typeface="Times New Roman" panose="02020603050405020304" pitchFamily="18" charset="0"/>
                <a:cs typeface="Times New Roman" panose="02020603050405020304" pitchFamily="18" charset="0"/>
                <a:hlinkClick r:id="rId5"/>
              </a:rPr>
              <a:t>Mallikarjuna</a:t>
            </a:r>
            <a:r>
              <a:rPr lang="en-IN" sz="1800" u="none" strike="noStrike" dirty="0" err="1">
                <a:solidFill>
                  <a:srgbClr val="333333"/>
                </a:solidFill>
                <a:latin typeface="Times New Roman" panose="02020603050405020304" pitchFamily="18" charset="0"/>
                <a:cs typeface="Times New Roman" panose="02020603050405020304" pitchFamily="18" charset="0"/>
              </a:rPr>
              <a:t>,</a:t>
            </a:r>
            <a:r>
              <a:rPr lang="en-IN" sz="1800" b="0" i="0" u="none" strike="noStrike" dirty="0" err="1">
                <a:solidFill>
                  <a:srgbClr val="006699"/>
                </a:solidFill>
                <a:effectLst/>
                <a:latin typeface="Times New Roman" panose="02020603050405020304" pitchFamily="18" charset="0"/>
                <a:cs typeface="Times New Roman" panose="02020603050405020304" pitchFamily="18" charset="0"/>
                <a:hlinkClick r:id="rId6"/>
              </a:rPr>
              <a:t>R</a:t>
            </a:r>
            <a:r>
              <a:rPr lang="en-IN" sz="1800" b="0" i="0" u="none" strike="noStrike" dirty="0">
                <a:solidFill>
                  <a:srgbClr val="006699"/>
                </a:solidFill>
                <a:effectLst/>
                <a:latin typeface="Times New Roman" panose="02020603050405020304" pitchFamily="18" charset="0"/>
                <a:cs typeface="Times New Roman" panose="02020603050405020304" pitchFamily="18" charset="0"/>
                <a:hlinkClick r:id="rId6"/>
              </a:rPr>
              <a:t>. Kavitha</a:t>
            </a:r>
            <a:r>
              <a:rPr lang="en-IN" sz="1800" b="0" i="0" dirty="0">
                <a:solidFill>
                  <a:srgbClr val="333333"/>
                </a:solidFill>
                <a:effectLst/>
                <a:latin typeface="Times New Roman" panose="02020603050405020304" pitchFamily="18" charset="0"/>
                <a:cs typeface="Times New Roman" panose="02020603050405020304" pitchFamily="18" charset="0"/>
              </a:rPr>
              <a:t>; </a:t>
            </a:r>
            <a:r>
              <a:rPr lang="en-IN" sz="1800" b="0" i="0" u="none" strike="noStrike" dirty="0">
                <a:solidFill>
                  <a:srgbClr val="006699"/>
                </a:solidFill>
                <a:effectLst/>
                <a:latin typeface="Times New Roman" panose="02020603050405020304" pitchFamily="18" charset="0"/>
                <a:cs typeface="Times New Roman" panose="02020603050405020304" pitchFamily="18" charset="0"/>
                <a:hlinkClick r:id="rId7"/>
              </a:rPr>
              <a:t>R. Srinivasan</a:t>
            </a:r>
            <a:r>
              <a:rPr lang="en-US" sz="1800" b="1" u="none" strike="noStrike" dirty="0">
                <a:solidFill>
                  <a:srgbClr val="333333"/>
                </a:solidFill>
                <a:latin typeface="Times New Roman" panose="02020603050405020304" pitchFamily="18" charset="0"/>
                <a:cs typeface="Times New Roman" panose="02020603050405020304" pitchFamily="18" charset="0"/>
              </a:rPr>
              <a:t>.</a:t>
            </a:r>
            <a:endParaRPr lang="en-US" sz="1800" b="1" i="0" dirty="0">
              <a:solidFill>
                <a:schemeClr val="tx1"/>
              </a:solidFill>
              <a:effectLst/>
              <a:latin typeface="Times New Roman" panose="02020603050405020304" pitchFamily="18" charset="0"/>
              <a:cs typeface="Times New Roman" panose="02020603050405020304" pitchFamily="18" charset="0"/>
            </a:endParaRPr>
          </a:p>
          <a:p>
            <a:pPr marL="285750" indent="-285750" algn="just" rtl="0" eaLnBrk="1" latinLnBrk="0" hangingPunct="1">
              <a:spcBef>
                <a:spcPts val="0"/>
              </a:spcBef>
              <a:spcAft>
                <a:spcPts val="0"/>
              </a:spcAft>
              <a:buFont typeface="Arial" panose="020B0604020202020204" pitchFamily="34" charset="0"/>
              <a:buChar char="•"/>
            </a:pPr>
            <a:r>
              <a:rPr lang="en-US" sz="1800" i="0" dirty="0">
                <a:solidFill>
                  <a:schemeClr val="tx1"/>
                </a:solidFill>
                <a:effectLst/>
                <a:latin typeface="Times New Roman" panose="02020603050405020304" pitchFamily="18" charset="0"/>
                <a:cs typeface="Times New Roman" panose="02020603050405020304" pitchFamily="18" charset="0"/>
              </a:rPr>
              <a:t>Sentiment analysis in twitter using machine learning techniques , published in </a:t>
            </a:r>
            <a:r>
              <a:rPr lang="en-US" sz="1800" b="1" i="0" dirty="0">
                <a:solidFill>
                  <a:schemeClr val="tx1"/>
                </a:solidFill>
                <a:effectLst/>
                <a:latin typeface="Times New Roman" panose="02020603050405020304" pitchFamily="18" charset="0"/>
                <a:cs typeface="Times New Roman" panose="02020603050405020304" pitchFamily="18" charset="0"/>
              </a:rPr>
              <a:t> </a:t>
            </a:r>
            <a:r>
              <a:rPr lang="en-US" sz="1800" b="0" i="0" u="none" strike="noStrike" dirty="0">
                <a:solidFill>
                  <a:srgbClr val="006699"/>
                </a:solidFill>
                <a:effectLst/>
                <a:latin typeface="Times New Roman" panose="02020603050405020304" pitchFamily="18" charset="0"/>
                <a:cs typeface="Times New Roman" panose="02020603050405020304" pitchFamily="18" charset="0"/>
                <a:hlinkClick r:id="rId8"/>
              </a:rPr>
              <a:t>2013 Fourth International Conference on Computing, Communications and Networking Technologies (ICCCNT)</a:t>
            </a:r>
            <a:r>
              <a:rPr lang="en-US" sz="1800" b="0" i="0" u="none" strike="noStrike" dirty="0">
                <a:solidFill>
                  <a:srgbClr val="006699"/>
                </a:solidFill>
                <a:effectLst/>
                <a:latin typeface="Times New Roman" panose="02020603050405020304" pitchFamily="18" charset="0"/>
                <a:cs typeface="Times New Roman" panose="02020603050405020304" pitchFamily="18" charset="0"/>
              </a:rPr>
              <a:t>, </a:t>
            </a:r>
            <a:r>
              <a:rPr lang="en-US" sz="1800" b="0" i="0" u="none" strike="noStrike" dirty="0">
                <a:solidFill>
                  <a:schemeClr val="tx1"/>
                </a:solidFill>
                <a:effectLst/>
                <a:latin typeface="Times New Roman" panose="02020603050405020304" pitchFamily="18" charset="0"/>
                <a:cs typeface="Times New Roman" panose="02020603050405020304" pitchFamily="18" charset="0"/>
              </a:rPr>
              <a:t>published </a:t>
            </a:r>
            <a:r>
              <a:rPr lang="en-US" sz="1800" dirty="0">
                <a:solidFill>
                  <a:schemeClr val="tx1"/>
                </a:solidFill>
                <a:latin typeface="Times New Roman" panose="02020603050405020304" pitchFamily="18" charset="0"/>
                <a:cs typeface="Times New Roman" panose="02020603050405020304" pitchFamily="18" charset="0"/>
              </a:rPr>
              <a:t>by,</a:t>
            </a:r>
            <a:r>
              <a:rPr lang="pt-BR" sz="1800" b="1" i="0" kern="1200" dirty="0">
                <a:solidFill>
                  <a:srgbClr val="000000"/>
                </a:solidFill>
                <a:effectLst/>
                <a:latin typeface="Times New Roman" panose="02020603050405020304" pitchFamily="18" charset="0"/>
                <a:ea typeface="+mn-ea"/>
                <a:cs typeface="Times New Roman" panose="02020603050405020304" pitchFamily="18" charset="0"/>
                <a:hlinkClick r:id="rId9"/>
              </a:rPr>
              <a:t> </a:t>
            </a:r>
            <a:r>
              <a:rPr lang="pt-BR" sz="1800" i="0" kern="1200" dirty="0">
                <a:solidFill>
                  <a:srgbClr val="000000"/>
                </a:solidFill>
                <a:effectLst/>
                <a:latin typeface="Times New Roman" panose="02020603050405020304" pitchFamily="18" charset="0"/>
                <a:ea typeface="+mn-ea"/>
                <a:cs typeface="Times New Roman" panose="02020603050405020304" pitchFamily="18" charset="0"/>
                <a:hlinkClick r:id="rId9"/>
              </a:rPr>
              <a:t>M S Neethu</a:t>
            </a:r>
            <a:r>
              <a:rPr lang="pt-BR" sz="1800" dirty="0">
                <a:solidFill>
                  <a:srgbClr val="000000"/>
                </a:solidFill>
                <a:latin typeface="Times New Roman" panose="02020603050405020304" pitchFamily="18" charset="0"/>
                <a:ea typeface="+mn-ea"/>
                <a:cs typeface="Times New Roman" panose="02020603050405020304" pitchFamily="18" charset="0"/>
              </a:rPr>
              <a:t> and </a:t>
            </a:r>
            <a:r>
              <a:rPr lang="pt-BR" sz="1800" i="0" kern="1200" dirty="0">
                <a:solidFill>
                  <a:srgbClr val="000000"/>
                </a:solidFill>
                <a:effectLst/>
                <a:latin typeface="Times New Roman" panose="02020603050405020304" pitchFamily="18" charset="0"/>
                <a:ea typeface="+mn-ea"/>
                <a:cs typeface="Times New Roman" panose="02020603050405020304" pitchFamily="18" charset="0"/>
                <a:hlinkClick r:id="rId10"/>
              </a:rPr>
              <a:t>R Rajasree</a:t>
            </a:r>
            <a:r>
              <a:rPr lang="pt-BR" sz="1800" i="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180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Sentiment Analysis on Product Reviews Using Machine Learning Techniques ,published in </a:t>
            </a:r>
            <a:r>
              <a:rPr lang="en-US" sz="1800" dirty="0">
                <a:solidFill>
                  <a:schemeClr val="accent5">
                    <a:lumMod val="75000"/>
                  </a:schemeClr>
                </a:solidFill>
                <a:latin typeface="Times New Roman" panose="02020603050405020304" pitchFamily="18" charset="0"/>
                <a:cs typeface="Times New Roman" panose="02020603050405020304" pitchFamily="18" charset="0"/>
              </a:rPr>
              <a:t>2019,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published by</a:t>
            </a:r>
            <a:r>
              <a:rPr lang="en-US" sz="1800" dirty="0">
                <a:solidFill>
                  <a:schemeClr val="tx1"/>
                </a:solidFill>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a:t>
            </a:r>
            <a:r>
              <a:rPr lang="en-IN" sz="1800" dirty="0">
                <a:solidFill>
                  <a:schemeClr val="accent5">
                    <a:lumMod val="75000"/>
                  </a:schemeClr>
                </a:solidFill>
                <a:latin typeface="Times New Roman" panose="02020603050405020304" pitchFamily="18" charset="0"/>
                <a:cs typeface="Times New Roman" panose="02020603050405020304" pitchFamily="18" charset="0"/>
              </a:rPr>
              <a:t>Rajkumar S. Jagdale, Vishal S. Shirsat and Sachin N. Deshmukh.</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Sentiment Analysis of Amazon Products Using Ensemble Machine Learning Algorithm ,published in</a:t>
            </a:r>
            <a:r>
              <a:rPr lang="en-US" sz="1800" dirty="0">
                <a:latin typeface="Times New Roman" panose="02020603050405020304" pitchFamily="18" charset="0"/>
                <a:cs typeface="Times New Roman" panose="02020603050405020304" pitchFamily="18" charset="0"/>
              </a:rPr>
              <a:t> </a:t>
            </a:r>
            <a:r>
              <a:rPr lang="en-IN" sz="1800" dirty="0">
                <a:solidFill>
                  <a:schemeClr val="accent5">
                    <a:lumMod val="75000"/>
                  </a:schemeClr>
                </a:solidFill>
                <a:latin typeface="Times New Roman" panose="02020603050405020304" pitchFamily="18" charset="0"/>
                <a:cs typeface="Times New Roman" panose="02020603050405020304" pitchFamily="18" charset="0"/>
              </a:rPr>
              <a:t>February 5, 2019 </a:t>
            </a:r>
            <a:r>
              <a:rPr lang="en-IN" sz="1800" dirty="0">
                <a:solidFill>
                  <a:schemeClr val="tx1">
                    <a:lumMod val="75000"/>
                    <a:lumOff val="25000"/>
                  </a:schemeClr>
                </a:solidFill>
                <a:latin typeface="Times New Roman" panose="02020603050405020304" pitchFamily="18" charset="0"/>
                <a:cs typeface="Times New Roman" panose="02020603050405020304" pitchFamily="18" charset="0"/>
              </a:rPr>
              <a:t>, published by </a:t>
            </a:r>
            <a:r>
              <a:rPr lang="en-IN" sz="1800" dirty="0">
                <a:solidFill>
                  <a:schemeClr val="accent5">
                    <a:lumMod val="75000"/>
                  </a:schemeClr>
                </a:solidFill>
                <a:latin typeface="Times New Roman" panose="02020603050405020304" pitchFamily="18" charset="0"/>
                <a:cs typeface="Times New Roman" panose="02020603050405020304" pitchFamily="18" charset="0"/>
              </a:rPr>
              <a:t>Jayakumar Sadhasivam and Ramesh Babu </a:t>
            </a:r>
            <a:r>
              <a:rPr lang="en-IN" sz="1800" dirty="0" err="1">
                <a:solidFill>
                  <a:schemeClr val="accent5">
                    <a:lumMod val="75000"/>
                  </a:schemeClr>
                </a:solidFill>
                <a:latin typeface="Times New Roman" panose="02020603050405020304" pitchFamily="18" charset="0"/>
                <a:cs typeface="Times New Roman" panose="02020603050405020304" pitchFamily="18" charset="0"/>
              </a:rPr>
              <a:t>Kalivaradhan</a:t>
            </a:r>
            <a:r>
              <a:rPr lang="en-IN" sz="1800" dirty="0">
                <a:solidFill>
                  <a:schemeClr val="accent5">
                    <a:lumMod val="75000"/>
                  </a:schemeClr>
                </a:solidFill>
                <a:latin typeface="Times New Roman" panose="02020603050405020304" pitchFamily="18" charset="0"/>
                <a:cs typeface="Times New Roman" panose="02020603050405020304" pitchFamily="18" charset="0"/>
              </a:rPr>
              <a:t>.</a:t>
            </a:r>
            <a:endParaRPr lang="en-IN" sz="18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solidFill>
                  <a:schemeClr val="tx1"/>
                </a:solidFill>
                <a:latin typeface="Times New Roman" panose="02020603050405020304" pitchFamily="18" charset="0"/>
                <a:cs typeface="Times New Roman" panose="02020603050405020304" pitchFamily="18" charset="0"/>
              </a:rPr>
              <a:t>Dataset Source: Kaggle </a:t>
            </a:r>
            <a:r>
              <a:rPr lang="en-IN" sz="1800" dirty="0">
                <a:solidFill>
                  <a:schemeClr val="tx1"/>
                </a:solidFill>
                <a:latin typeface="Times New Roman" panose="02020603050405020304" pitchFamily="18" charset="0"/>
                <a:cs typeface="Times New Roman" panose="02020603050405020304" pitchFamily="18" charset="0"/>
                <a:hlinkClick r:id="rId11"/>
              </a:rPr>
              <a:t> https://www.kaggle.com/</a:t>
            </a:r>
            <a:endParaRPr lang="en-IN" sz="18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20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D299-D5CC-10FF-3770-62AF38D1209F}"/>
              </a:ext>
            </a:extLst>
          </p:cNvPr>
          <p:cNvSpPr>
            <a:spLocks noGrp="1"/>
          </p:cNvSpPr>
          <p:nvPr>
            <p:ph type="title"/>
          </p:nvPr>
        </p:nvSpPr>
        <p:spPr>
          <a:xfrm>
            <a:off x="599984" y="421958"/>
            <a:ext cx="6211927" cy="838202"/>
          </a:xfrm>
        </p:spPr>
        <p:txBody>
          <a:bodyPr/>
          <a:lstStyle/>
          <a:p>
            <a:r>
              <a:rPr lang="en-IN" dirty="0">
                <a:solidFill>
                  <a:schemeClr val="tx1"/>
                </a:solidFill>
              </a:rPr>
              <a:t>Abstract</a:t>
            </a:r>
          </a:p>
        </p:txBody>
      </p:sp>
      <p:sp>
        <p:nvSpPr>
          <p:cNvPr id="3" name="Text Placeholder 2">
            <a:extLst>
              <a:ext uri="{FF2B5EF4-FFF2-40B4-BE49-F238E27FC236}">
                <a16:creationId xmlns:a16="http://schemas.microsoft.com/office/drawing/2014/main" id="{42D44A1D-1DDD-31EA-E17E-C70D4FA3DB50}"/>
              </a:ext>
            </a:extLst>
          </p:cNvPr>
          <p:cNvSpPr>
            <a:spLocks noGrp="1"/>
          </p:cNvSpPr>
          <p:nvPr>
            <p:ph type="body" sz="quarter" idx="17"/>
          </p:nvPr>
        </p:nvSpPr>
        <p:spPr>
          <a:xfrm>
            <a:off x="599984" y="1430243"/>
            <a:ext cx="10801201" cy="4320480"/>
          </a:xfrm>
        </p:spPr>
        <p:txBody>
          <a:bodyPr>
            <a:normAutofit fontScale="92500" lnSpcReduction="20000"/>
          </a:bodyPr>
          <a:lstStyle/>
          <a:p>
            <a:pPr marL="342900" indent="-342900" algn="just">
              <a:buFont typeface="Arial" panose="020B0604020202020204" pitchFamily="34" charset="0"/>
              <a:buChar char="•"/>
            </a:pP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division of natural language processing called sentiment analysis looks for and extracts subjective information from text. It entails analyzing text data to detect the sentiment of the material, whether it is positive, negative, or neutral. </a:t>
            </a:r>
          </a:p>
          <a:p>
            <a:pPr marL="342900" indent="-342900" algn="just">
              <a:buFont typeface="Arial" panose="020B0604020202020204" pitchFamily="34" charset="0"/>
              <a:buChar char="•"/>
            </a:pP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is done by using machine learning and statistical techniques. Sentiment analysis has several uses, including analyzing customer reviews, forecasting stock market trends, and tracking sentiment on social media. Lexicon-based approaches use lexicons or sentiment dictionaries that have pre-made lists of words and their corresponding polarity in order to assign sentiment ratings to the text.</a:t>
            </a:r>
          </a:p>
          <a:p>
            <a:pPr marL="342900" indent="-342900" algn="just">
              <a:buFont typeface="Arial" panose="020B0604020202020204" pitchFamily="34" charset="0"/>
              <a:buChar char="•"/>
            </a:pP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On the other hand, machine learning-based techniques entail training a model on a labelled dataset to discover the patterns and connections between text and sentiment. To increase the precision of sentiment analysis, hybrid methods incorporate both lexicon-based and machine learning-based techniques.</a:t>
            </a:r>
          </a:p>
          <a:p>
            <a:pPr marL="342900" indent="-342900" algn="just">
              <a:buFont typeface="Arial" panose="020B0604020202020204" pitchFamily="34" charset="0"/>
              <a:buChar char="•"/>
            </a:pP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Numerous industries, including marketing, politics, customer service, and healthcare, use sentiment analysis. Sentiment analysis, for instance, can be used to track social media sentiment and examine consumer reviews to enhance goods and services. It can also be used to forecast election results and analyze political speeches. Sentiment analysis in healthcare can be used to examine patient comments and pinpoint areas where healthcare services need to be improved.</a:t>
            </a:r>
            <a:endParaRPr lang="en-US" sz="22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47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572DA-A2D7-F344-B691-3876F21F1FBB}"/>
              </a:ext>
            </a:extLst>
          </p:cNvPr>
          <p:cNvSpPr>
            <a:spLocks noGrp="1"/>
          </p:cNvSpPr>
          <p:nvPr>
            <p:ph type="title"/>
          </p:nvPr>
        </p:nvSpPr>
        <p:spPr/>
        <p:txBody>
          <a:bodyPr/>
          <a:lstStyle/>
          <a:p>
            <a:r>
              <a:rPr lang="en-US" dirty="0">
                <a:solidFill>
                  <a:schemeClr val="tx1"/>
                </a:solidFill>
              </a:rPr>
              <a:t>Introduction</a:t>
            </a:r>
          </a:p>
        </p:txBody>
      </p:sp>
      <p:sp>
        <p:nvSpPr>
          <p:cNvPr id="3" name="Text Placeholder 2">
            <a:extLst>
              <a:ext uri="{FF2B5EF4-FFF2-40B4-BE49-F238E27FC236}">
                <a16:creationId xmlns:a16="http://schemas.microsoft.com/office/drawing/2014/main" id="{82323ED4-89DB-3144-82D9-0525F835F624}"/>
              </a:ext>
            </a:extLst>
          </p:cNvPr>
          <p:cNvSpPr>
            <a:spLocks noGrp="1"/>
          </p:cNvSpPr>
          <p:nvPr>
            <p:ph type="body" sz="quarter" idx="17"/>
          </p:nvPr>
        </p:nvSpPr>
        <p:spPr>
          <a:xfrm>
            <a:off x="520472" y="1487689"/>
            <a:ext cx="10801201" cy="4320480"/>
          </a:xfrm>
        </p:spPr>
        <p:txBody>
          <a:bodyPr>
            <a:normAutofit fontScale="85000" lnSpcReduction="20000"/>
          </a:bodyPr>
          <a:lstStyle/>
          <a:p>
            <a:pPr marL="457200" algn="just">
              <a:lnSpc>
                <a:spcPct val="105000"/>
              </a:lnSpc>
              <a:buClr>
                <a:schemeClr val="tx1"/>
              </a:buClr>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Sentiment analysis can be defined as analyzing the positive or negative sentiment of the customer in text. The contextual analysis of identifying information helps businesses understand their customers’ social sentiment by monitoring online conversations. </a:t>
            </a:r>
          </a:p>
          <a:p>
            <a:pPr marL="457200" algn="just">
              <a:lnSpc>
                <a:spcPct val="105000"/>
              </a:lnSpc>
              <a:buClr>
                <a:schemeClr val="tx1"/>
              </a:buClr>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As customers express their reviews and thoughts about the brand more openly than ever before, sentiment analysis has become a powerful tool to monitor and understand online conversations. Analyzing customer feedback and reviews automatically through survey responses or social media discussions allows you to learn what makes your customer happy or disappointed. Further, you can use this analysis to tailor your products and services to meet your customer’s needs and make your brand successful. </a:t>
            </a:r>
          </a:p>
          <a:p>
            <a:pPr marL="457200" algn="just">
              <a:lnSpc>
                <a:spcPct val="105000"/>
              </a:lnSpc>
              <a:buClr>
                <a:schemeClr val="tx1"/>
              </a:buClr>
              <a:buFont typeface="Arial" panose="020B0604020202020204" pitchFamily="34" charset="0"/>
              <a:buChar char="•"/>
            </a:pPr>
            <a:r>
              <a:rPr lang="en-US" b="0" dirty="0">
                <a:solidFill>
                  <a:schemeClr val="tx1"/>
                </a:solidFill>
                <a:effectLst/>
                <a:latin typeface="Times New Roman" panose="02020603050405020304" pitchFamily="18" charset="0"/>
                <a:cs typeface="Times New Roman" panose="02020603050405020304" pitchFamily="18" charset="0"/>
              </a:rPr>
              <a:t>Due to the complexity of natural language and the subjectivity of human emotions, sentiment analysis is a difficult process. In response to the same material, different persons may feel various emotions, and the same emotion may be represented using various words or expressions. As a result, complex methodologies are needed for sentiment analysis in order to capture the subtleties of language and the context in which it is used.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37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2661-E5C0-C9EB-25C7-C8FD3C9AE152}"/>
              </a:ext>
            </a:extLst>
          </p:cNvPr>
          <p:cNvSpPr>
            <a:spLocks noGrp="1"/>
          </p:cNvSpPr>
          <p:nvPr>
            <p:ph type="title"/>
          </p:nvPr>
        </p:nvSpPr>
        <p:spPr>
          <a:xfrm>
            <a:off x="582707" y="367553"/>
            <a:ext cx="6315656" cy="1207094"/>
          </a:xfrm>
        </p:spPr>
        <p:txBody>
          <a:bodyPr/>
          <a:lstStyle/>
          <a:p>
            <a:r>
              <a:rPr lang="en-IN" i="0" dirty="0">
                <a:solidFill>
                  <a:schemeClr val="tx1"/>
                </a:solidFill>
                <a:effectLst/>
                <a:latin typeface="Poppins" panose="00000500000000000000" pitchFamily="2" charset="0"/>
              </a:rPr>
              <a:t>Importance</a:t>
            </a:r>
            <a:r>
              <a:rPr lang="en-IN" b="1" i="0" dirty="0">
                <a:solidFill>
                  <a:schemeClr val="tx1"/>
                </a:solidFill>
                <a:effectLst/>
                <a:latin typeface="Poppins" panose="00000500000000000000" pitchFamily="2" charset="0"/>
              </a:rPr>
              <a:t> </a:t>
            </a:r>
            <a:r>
              <a:rPr lang="en-IN" i="0" dirty="0">
                <a:solidFill>
                  <a:schemeClr val="tx1"/>
                </a:solidFill>
                <a:effectLst/>
                <a:latin typeface="Poppins" panose="00000500000000000000" pitchFamily="2" charset="0"/>
              </a:rPr>
              <a:t>of</a:t>
            </a:r>
            <a:r>
              <a:rPr lang="en-IN" b="1" i="0" dirty="0">
                <a:solidFill>
                  <a:schemeClr val="tx1"/>
                </a:solidFill>
                <a:effectLst/>
                <a:latin typeface="Poppins" panose="00000500000000000000" pitchFamily="2" charset="0"/>
              </a:rPr>
              <a:t> </a:t>
            </a:r>
            <a:r>
              <a:rPr lang="en-IN" i="0" dirty="0">
                <a:solidFill>
                  <a:schemeClr val="tx1"/>
                </a:solidFill>
                <a:effectLst/>
                <a:latin typeface="Poppins" panose="00000500000000000000" pitchFamily="2" charset="0"/>
              </a:rPr>
              <a:t>Sentiment</a:t>
            </a:r>
            <a:r>
              <a:rPr lang="en-IN" b="1" i="0" dirty="0">
                <a:solidFill>
                  <a:schemeClr val="tx1"/>
                </a:solidFill>
                <a:effectLst/>
                <a:latin typeface="Poppins" panose="00000500000000000000" pitchFamily="2" charset="0"/>
              </a:rPr>
              <a:t> </a:t>
            </a:r>
            <a:r>
              <a:rPr lang="en-IN" i="0" dirty="0">
                <a:solidFill>
                  <a:schemeClr val="tx1"/>
                </a:solidFill>
                <a:effectLst/>
                <a:latin typeface="Poppins" panose="00000500000000000000" pitchFamily="2" charset="0"/>
              </a:rPr>
              <a:t>Analysis</a:t>
            </a:r>
            <a:br>
              <a:rPr lang="en-IN" b="1" i="0" dirty="0">
                <a:solidFill>
                  <a:srgbClr val="383838"/>
                </a:solidFill>
                <a:effectLst/>
                <a:latin typeface="Poppins" panose="00000500000000000000" pitchFamily="2" charset="0"/>
              </a:rPr>
            </a:br>
            <a:endParaRPr lang="en-IN" dirty="0"/>
          </a:p>
        </p:txBody>
      </p:sp>
      <p:sp>
        <p:nvSpPr>
          <p:cNvPr id="3" name="Text Placeholder 2">
            <a:extLst>
              <a:ext uri="{FF2B5EF4-FFF2-40B4-BE49-F238E27FC236}">
                <a16:creationId xmlns:a16="http://schemas.microsoft.com/office/drawing/2014/main" id="{196D5AC0-2D3D-4ED4-AF98-D684318D01D2}"/>
              </a:ext>
            </a:extLst>
          </p:cNvPr>
          <p:cNvSpPr>
            <a:spLocks noGrp="1"/>
          </p:cNvSpPr>
          <p:nvPr>
            <p:ph type="body" sz="quarter" idx="17"/>
          </p:nvPr>
        </p:nvSpPr>
        <p:spPr>
          <a:xfrm>
            <a:off x="582708" y="1479176"/>
            <a:ext cx="10913894" cy="4615240"/>
          </a:xfrm>
        </p:spPr>
        <p:txBody>
          <a:bodyPr>
            <a:normAutofit/>
          </a:bodyPr>
          <a:lstStyle/>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The most crucial advantage of sentiment analysis is that it enables you to understand the sentiment of your customers towards your brand. Your products and services can be improved, and you can make more informed decisions by automatically analyzing the customers’ feelings and opinions through social media conversations, reviews, surveys, and more. </a:t>
            </a:r>
          </a:p>
          <a:p>
            <a:pPr algn="just">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According to the survey, 90% of the world’s data is unstructured. Especially in businesses, emails, tickets, chats, social media conversions, and documents are generated daily. Therefore, it is hard to analyze all this vast data in a timely and efficient manner.</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55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E6EC-A210-44D5-7119-1D274AD25A05}"/>
              </a:ext>
            </a:extLst>
          </p:cNvPr>
          <p:cNvSpPr>
            <a:spLocks noGrp="1"/>
          </p:cNvSpPr>
          <p:nvPr>
            <p:ph type="title"/>
          </p:nvPr>
        </p:nvSpPr>
        <p:spPr>
          <a:xfrm>
            <a:off x="536012" y="882594"/>
            <a:ext cx="6211927" cy="1202183"/>
          </a:xfrm>
        </p:spPr>
        <p:txBody>
          <a:bodyPr/>
          <a:lstStyle/>
          <a:p>
            <a:r>
              <a:rPr lang="en-US" i="0" dirty="0">
                <a:solidFill>
                  <a:schemeClr val="tx1"/>
                </a:solidFill>
                <a:effectLst/>
                <a:latin typeface="Poppins" panose="00000500000000000000" pitchFamily="2" charset="0"/>
              </a:rPr>
              <a:t>How Does Sentiment Analysis Work?</a:t>
            </a:r>
            <a:br>
              <a:rPr lang="en-US" b="1" i="0" dirty="0">
                <a:solidFill>
                  <a:srgbClr val="383838"/>
                </a:solidFill>
                <a:effectLst/>
                <a:latin typeface="Poppins" panose="00000500000000000000" pitchFamily="2" charset="0"/>
              </a:rPr>
            </a:br>
            <a:endParaRPr lang="en-IN" dirty="0"/>
          </a:p>
        </p:txBody>
      </p:sp>
      <p:sp>
        <p:nvSpPr>
          <p:cNvPr id="3" name="Text Placeholder 2">
            <a:extLst>
              <a:ext uri="{FF2B5EF4-FFF2-40B4-BE49-F238E27FC236}">
                <a16:creationId xmlns:a16="http://schemas.microsoft.com/office/drawing/2014/main" id="{6771FF7C-FEE9-1E5E-172A-C57F0C939810}"/>
              </a:ext>
            </a:extLst>
          </p:cNvPr>
          <p:cNvSpPr>
            <a:spLocks noGrp="1"/>
          </p:cNvSpPr>
          <p:nvPr>
            <p:ph type="body" sz="quarter" idx="17"/>
          </p:nvPr>
        </p:nvSpPr>
        <p:spPr>
          <a:xfrm>
            <a:off x="679393" y="2167432"/>
            <a:ext cx="10833213" cy="4317338"/>
          </a:xfrm>
        </p:spPr>
        <p:txBody>
          <a:bodyPr/>
          <a:lstStyle/>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Sentiment analysis works with the help of natural language processing and machine learning algorithms by automatically identifying the customer’s emotions behind the online conversations and feedback. </a:t>
            </a:r>
          </a:p>
          <a:p>
            <a:pPr algn="jus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Depending on the amount of data and accuracy you need in your result, you can implement different sentiment analysis models and algorithms accordingly.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28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E0FF-11C1-97D4-B52B-D986FE882978}"/>
              </a:ext>
            </a:extLst>
          </p:cNvPr>
          <p:cNvSpPr>
            <a:spLocks noGrp="1"/>
          </p:cNvSpPr>
          <p:nvPr>
            <p:ph type="title"/>
          </p:nvPr>
        </p:nvSpPr>
        <p:spPr/>
        <p:txBody>
          <a:bodyPr/>
          <a:lstStyle/>
          <a:p>
            <a:r>
              <a:rPr lang="en-IN" dirty="0">
                <a:solidFill>
                  <a:schemeClr val="tx1"/>
                </a:solidFill>
              </a:rPr>
              <a:t>Problem  identification</a:t>
            </a:r>
          </a:p>
        </p:txBody>
      </p:sp>
      <p:sp>
        <p:nvSpPr>
          <p:cNvPr id="3" name="Text Placeholder 2">
            <a:extLst>
              <a:ext uri="{FF2B5EF4-FFF2-40B4-BE49-F238E27FC236}">
                <a16:creationId xmlns:a16="http://schemas.microsoft.com/office/drawing/2014/main" id="{3CB9D82E-BF47-57E8-ED39-D32B1D18639F}"/>
              </a:ext>
            </a:extLst>
          </p:cNvPr>
          <p:cNvSpPr>
            <a:spLocks noGrp="1"/>
          </p:cNvSpPr>
          <p:nvPr>
            <p:ph type="body" sz="quarter" idx="17"/>
          </p:nvPr>
        </p:nvSpPr>
        <p:spPr>
          <a:xfrm>
            <a:off x="695400" y="1452283"/>
            <a:ext cx="10801201" cy="4382157"/>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a:t>
            </a:r>
            <a:r>
              <a:rPr lang="en-US" b="0" i="0" dirty="0">
                <a:solidFill>
                  <a:schemeClr val="tx1"/>
                </a:solidFill>
                <a:effectLst/>
                <a:latin typeface="Times New Roman" panose="02020603050405020304" pitchFamily="18" charset="0"/>
                <a:cs typeface="Times New Roman" panose="02020603050405020304" pitchFamily="18" charset="0"/>
              </a:rPr>
              <a:t>here are quite a few things that companies struggle with in order to obtain sentiment analysis accuracy. Sentiment or emotion analysis can be difficult in natural language processing simply because machines have to be trained to analyze and understand emotions as a human brain does.</a:t>
            </a:r>
          </a:p>
          <a:p>
            <a:pPr algn="just"/>
            <a:r>
              <a:rPr lang="en-US" b="0" i="0" dirty="0">
                <a:solidFill>
                  <a:schemeClr val="tx1"/>
                </a:solidFill>
                <a:effectLst/>
                <a:latin typeface="Times New Roman" panose="02020603050405020304" pitchFamily="18" charset="0"/>
                <a:cs typeface="Times New Roman" panose="02020603050405020304" pitchFamily="18" charset="0"/>
              </a:rPr>
              <a:t>This is in addition to </a:t>
            </a:r>
            <a:r>
              <a:rPr lang="en-US" b="0" i="0" u="none" strike="noStrike" dirty="0">
                <a:solidFill>
                  <a:schemeClr val="accent1"/>
                </a:solidFill>
                <a:effectLst/>
                <a:latin typeface="Times New Roman" panose="02020603050405020304" pitchFamily="18" charset="0"/>
                <a:cs typeface="Times New Roman" panose="02020603050405020304" pitchFamily="18" charset="0"/>
                <a:hlinkClick r:id="rId2" tooltip="Naunces in Multilingual Sentiment Analysis">
                  <a:extLst>
                    <a:ext uri="{A12FA001-AC4F-418D-AE19-62706E023703}">
                      <ahyp:hlinkClr xmlns:ahyp="http://schemas.microsoft.com/office/drawing/2018/hyperlinkcolor" val="tx"/>
                    </a:ext>
                  </a:extLst>
                </a:hlinkClick>
              </a:rPr>
              <a:t>understanding the nuances of different languages</a:t>
            </a:r>
            <a:r>
              <a:rPr lang="en-US" b="0" i="0" dirty="0">
                <a:solidFill>
                  <a:schemeClr val="tx1"/>
                </a:solidFill>
                <a:effectLst/>
                <a:latin typeface="Times New Roman" panose="02020603050405020304" pitchFamily="18" charset="0"/>
                <a:cs typeface="Times New Roman" panose="02020603050405020304" pitchFamily="18" charset="0"/>
              </a:rPr>
              <a:t>. As data science continues to evolve, sentiment analysis software is able to tackle these issues better.</a:t>
            </a:r>
          </a:p>
          <a:p>
            <a:pPr algn="just"/>
            <a:r>
              <a:rPr lang="en-US" dirty="0">
                <a:solidFill>
                  <a:schemeClr val="tx1"/>
                </a:solidFill>
                <a:latin typeface="Times New Roman" panose="02020603050405020304" pitchFamily="18" charset="0"/>
                <a:cs typeface="Times New Roman" panose="02020603050405020304" pitchFamily="18" charset="0"/>
              </a:rPr>
              <a:t>Due to the subjective character of human emotions and the complexity of natural language, sentiment analysis is a difficult undertaking. To increase the precision and dependability of sentiment analysis, a number of issues must be solved.</a:t>
            </a:r>
          </a:p>
        </p:txBody>
      </p:sp>
    </p:spTree>
    <p:extLst>
      <p:ext uri="{BB962C8B-B14F-4D97-AF65-F5344CB8AC3E}">
        <p14:creationId xmlns:p14="http://schemas.microsoft.com/office/powerpoint/2010/main" val="385911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B94B-4D24-10F2-7415-51E085CB2CD8}"/>
              </a:ext>
            </a:extLst>
          </p:cNvPr>
          <p:cNvSpPr>
            <a:spLocks noGrp="1"/>
          </p:cNvSpPr>
          <p:nvPr>
            <p:ph type="title"/>
          </p:nvPr>
        </p:nvSpPr>
        <p:spPr>
          <a:xfrm>
            <a:off x="464812" y="682033"/>
            <a:ext cx="6211927" cy="838202"/>
          </a:xfrm>
        </p:spPr>
        <p:txBody>
          <a:bodyPr/>
          <a:lstStyle/>
          <a:p>
            <a:r>
              <a:rPr lang="en-IN" dirty="0">
                <a:solidFill>
                  <a:schemeClr val="tx1"/>
                </a:solidFill>
              </a:rPr>
              <a:t>objectives</a:t>
            </a:r>
          </a:p>
        </p:txBody>
      </p:sp>
      <p:sp>
        <p:nvSpPr>
          <p:cNvPr id="3" name="Text Placeholder 2">
            <a:extLst>
              <a:ext uri="{FF2B5EF4-FFF2-40B4-BE49-F238E27FC236}">
                <a16:creationId xmlns:a16="http://schemas.microsoft.com/office/drawing/2014/main" id="{D926E24E-F1D3-8318-DF6D-71A9119186A1}"/>
              </a:ext>
            </a:extLst>
          </p:cNvPr>
          <p:cNvSpPr>
            <a:spLocks noGrp="1"/>
          </p:cNvSpPr>
          <p:nvPr>
            <p:ph type="body" sz="quarter" idx="17"/>
          </p:nvPr>
        </p:nvSpPr>
        <p:spPr>
          <a:xfrm>
            <a:off x="695399" y="1585677"/>
            <a:ext cx="10801201" cy="4320480"/>
          </a:xfrm>
        </p:spPr>
        <p:txBody>
          <a:bodyPr>
            <a:normAutofit fontScale="92500" lnSpcReduction="20000"/>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By using sentimental analysis, we will get to know about th</a:t>
            </a:r>
            <a:r>
              <a:rPr lang="en-US" dirty="0">
                <a:solidFill>
                  <a:schemeClr val="tx1"/>
                </a:solidFill>
                <a:latin typeface="Times New Roman" panose="02020603050405020304" pitchFamily="18" charset="0"/>
                <a:cs typeface="Times New Roman" panose="02020603050405020304" pitchFamily="18" charset="0"/>
              </a:rPr>
              <a:t>e product. Sentiments like reviews, emojis, rating and also by uploading the product picture.</a:t>
            </a:r>
          </a:p>
          <a:p>
            <a:pPr algn="just"/>
            <a:endParaRPr lang="en-US" dirty="0">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This prediction helps the platform to know about the productivity of particular product.</a:t>
            </a:r>
          </a:p>
          <a:p>
            <a:pPr algn="just"/>
            <a:endParaRPr lang="en-US" dirty="0">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To study about the customers satisfaction of online shopping.</a:t>
            </a:r>
          </a:p>
          <a:p>
            <a:pPr algn="just"/>
            <a:endParaRPr lang="en-US" dirty="0">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This sentimental analysis helps to know which product category has lower review or may be inferior product.</a:t>
            </a:r>
          </a:p>
          <a:p>
            <a:pPr algn="just"/>
            <a:endParaRPr lang="en-IN" dirty="0">
              <a:solidFill>
                <a:schemeClr val="tx1"/>
              </a:solidFill>
              <a:latin typeface="Times New Roman" panose="02020603050405020304" pitchFamily="18" charset="0"/>
              <a:cs typeface="Times New Roman" panose="02020603050405020304" pitchFamily="18" charset="0"/>
            </a:endParaRPr>
          </a:p>
          <a:p>
            <a:pPr algn="just"/>
            <a:r>
              <a:rPr lang="en-IN" dirty="0">
                <a:solidFill>
                  <a:schemeClr val="tx1"/>
                </a:solidFill>
                <a:latin typeface="Times New Roman" panose="02020603050405020304" pitchFamily="18" charset="0"/>
                <a:cs typeface="Times New Roman" panose="02020603050405020304" pitchFamily="18" charset="0"/>
              </a:rPr>
              <a:t>Detects the emotion of the customers regarding products, services, or the  brand.</a:t>
            </a:r>
          </a:p>
          <a:p>
            <a:pPr marL="342900" indent="-342900"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39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984C-45D0-C24B-8541-9D8E606B2486}"/>
              </a:ext>
            </a:extLst>
          </p:cNvPr>
          <p:cNvSpPr>
            <a:spLocks noGrp="1"/>
          </p:cNvSpPr>
          <p:nvPr>
            <p:ph type="title"/>
          </p:nvPr>
        </p:nvSpPr>
        <p:spPr>
          <a:xfrm>
            <a:off x="584082" y="0"/>
            <a:ext cx="6211927" cy="621981"/>
          </a:xfrm>
        </p:spPr>
        <p:txBody>
          <a:bodyPr/>
          <a:lstStyle/>
          <a:p>
            <a:r>
              <a:rPr lang="en-US" dirty="0">
                <a:solidFill>
                  <a:schemeClr val="tx1"/>
                </a:solidFill>
              </a:rPr>
              <a:t>Literature review</a:t>
            </a:r>
          </a:p>
        </p:txBody>
      </p:sp>
      <p:sp>
        <p:nvSpPr>
          <p:cNvPr id="3" name="Text Placeholder 2">
            <a:extLst>
              <a:ext uri="{FF2B5EF4-FFF2-40B4-BE49-F238E27FC236}">
                <a16:creationId xmlns:a16="http://schemas.microsoft.com/office/drawing/2014/main" id="{16FEDEA4-9C63-0649-95FE-BA7C9230823C}"/>
              </a:ext>
            </a:extLst>
          </p:cNvPr>
          <p:cNvSpPr>
            <a:spLocks noGrp="1"/>
          </p:cNvSpPr>
          <p:nvPr>
            <p:ph type="body" sz="quarter" idx="17"/>
          </p:nvPr>
        </p:nvSpPr>
        <p:spPr>
          <a:xfrm>
            <a:off x="602294" y="446808"/>
            <a:ext cx="10801201" cy="4320480"/>
          </a:xfrm>
        </p:spPr>
        <p:txBody>
          <a:bodyPr/>
          <a:lstStyle/>
          <a:p>
            <a:r>
              <a:rPr lang="en-US" dirty="0">
                <a:solidFill>
                  <a:schemeClr val="tx1"/>
                </a:solidFill>
              </a:rPr>
              <a:t>Overview of the review done.</a:t>
            </a:r>
          </a:p>
        </p:txBody>
      </p:sp>
      <p:graphicFrame>
        <p:nvGraphicFramePr>
          <p:cNvPr id="4" name="Table 4">
            <a:extLst>
              <a:ext uri="{FF2B5EF4-FFF2-40B4-BE49-F238E27FC236}">
                <a16:creationId xmlns:a16="http://schemas.microsoft.com/office/drawing/2014/main" id="{26470446-15A2-ECC5-4ED3-27883C315FD2}"/>
              </a:ext>
            </a:extLst>
          </p:cNvPr>
          <p:cNvGraphicFramePr>
            <a:graphicFrameLocks noGrp="1"/>
          </p:cNvGraphicFramePr>
          <p:nvPr>
            <p:extLst>
              <p:ext uri="{D42A27DB-BD31-4B8C-83A1-F6EECF244321}">
                <p14:modId xmlns:p14="http://schemas.microsoft.com/office/powerpoint/2010/main" val="1043860281"/>
              </p:ext>
            </p:extLst>
          </p:nvPr>
        </p:nvGraphicFramePr>
        <p:xfrm>
          <a:off x="695398" y="446808"/>
          <a:ext cx="10614991" cy="7132320"/>
        </p:xfrm>
        <a:graphic>
          <a:graphicData uri="http://schemas.openxmlformats.org/drawingml/2006/table">
            <a:tbl>
              <a:tblPr firstRow="1" bandRow="1">
                <a:tableStyleId>{5C22544A-7EE6-4342-B048-85BDC9FD1C3A}</a:tableStyleId>
              </a:tblPr>
              <a:tblGrid>
                <a:gridCol w="530087">
                  <a:extLst>
                    <a:ext uri="{9D8B030D-6E8A-4147-A177-3AD203B41FA5}">
                      <a16:colId xmlns:a16="http://schemas.microsoft.com/office/drawing/2014/main" val="681536404"/>
                    </a:ext>
                  </a:extLst>
                </a:gridCol>
                <a:gridCol w="1384851">
                  <a:extLst>
                    <a:ext uri="{9D8B030D-6E8A-4147-A177-3AD203B41FA5}">
                      <a16:colId xmlns:a16="http://schemas.microsoft.com/office/drawing/2014/main" val="4277017160"/>
                    </a:ext>
                  </a:extLst>
                </a:gridCol>
                <a:gridCol w="2162755">
                  <a:extLst>
                    <a:ext uri="{9D8B030D-6E8A-4147-A177-3AD203B41FA5}">
                      <a16:colId xmlns:a16="http://schemas.microsoft.com/office/drawing/2014/main" val="2497240248"/>
                    </a:ext>
                  </a:extLst>
                </a:gridCol>
                <a:gridCol w="1081378">
                  <a:extLst>
                    <a:ext uri="{9D8B030D-6E8A-4147-A177-3AD203B41FA5}">
                      <a16:colId xmlns:a16="http://schemas.microsoft.com/office/drawing/2014/main" val="1278188797"/>
                    </a:ext>
                  </a:extLst>
                </a:gridCol>
                <a:gridCol w="1765189">
                  <a:extLst>
                    <a:ext uri="{9D8B030D-6E8A-4147-A177-3AD203B41FA5}">
                      <a16:colId xmlns:a16="http://schemas.microsoft.com/office/drawing/2014/main" val="2100417933"/>
                    </a:ext>
                  </a:extLst>
                </a:gridCol>
                <a:gridCol w="1439186">
                  <a:extLst>
                    <a:ext uri="{9D8B030D-6E8A-4147-A177-3AD203B41FA5}">
                      <a16:colId xmlns:a16="http://schemas.microsoft.com/office/drawing/2014/main" val="311613539"/>
                    </a:ext>
                  </a:extLst>
                </a:gridCol>
                <a:gridCol w="1129086">
                  <a:extLst>
                    <a:ext uri="{9D8B030D-6E8A-4147-A177-3AD203B41FA5}">
                      <a16:colId xmlns:a16="http://schemas.microsoft.com/office/drawing/2014/main" val="4123424894"/>
                    </a:ext>
                  </a:extLst>
                </a:gridCol>
                <a:gridCol w="914179">
                  <a:extLst>
                    <a:ext uri="{9D8B030D-6E8A-4147-A177-3AD203B41FA5}">
                      <a16:colId xmlns:a16="http://schemas.microsoft.com/office/drawing/2014/main" val="1171944318"/>
                    </a:ext>
                  </a:extLst>
                </a:gridCol>
                <a:gridCol w="208280">
                  <a:extLst>
                    <a:ext uri="{9D8B030D-6E8A-4147-A177-3AD203B41FA5}">
                      <a16:colId xmlns:a16="http://schemas.microsoft.com/office/drawing/2014/main" val="2978683308"/>
                    </a:ext>
                  </a:extLst>
                </a:gridCol>
              </a:tblGrid>
              <a:tr h="1002459">
                <a:tc>
                  <a:txBody>
                    <a:bodyPr/>
                    <a:lstStyle/>
                    <a:p>
                      <a:r>
                        <a:rPr lang="en-IN" dirty="0" err="1"/>
                        <a:t>SNo</a:t>
                      </a:r>
                      <a:endParaRPr lang="en-IN" dirty="0"/>
                    </a:p>
                  </a:txBody>
                  <a:tcPr/>
                </a:tc>
                <a:tc>
                  <a:txBody>
                    <a:bodyPr/>
                    <a:lstStyle/>
                    <a:p>
                      <a:r>
                        <a:rPr lang="en-IN" dirty="0"/>
                        <a:t>Author Name, Publisher, Journal Name, Year</a:t>
                      </a:r>
                    </a:p>
                  </a:txBody>
                  <a:tcPr/>
                </a:tc>
                <a:tc>
                  <a:txBody>
                    <a:bodyPr/>
                    <a:lstStyle/>
                    <a:p>
                      <a:r>
                        <a:rPr lang="en-IN" dirty="0"/>
                        <a:t>Title of the Paper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 set &amp; Environment setup</a:t>
                      </a:r>
                    </a:p>
                    <a:p>
                      <a:endParaRPr lang="en-IN" dirty="0"/>
                    </a:p>
                  </a:txBody>
                  <a:tcPr/>
                </a:tc>
                <a:tc>
                  <a:txBody>
                    <a:bodyPr/>
                    <a:lstStyle/>
                    <a:p>
                      <a:r>
                        <a:rPr lang="en-IN" dirty="0"/>
                        <a:t>Objectives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Current  Study (Algorithm/ Methodology)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Accuracy / Performance (Result Analysis)</a:t>
                      </a:r>
                    </a:p>
                    <a:p>
                      <a:endParaRPr lang="en-IN" dirty="0"/>
                    </a:p>
                  </a:txBody>
                  <a:tcPr/>
                </a:tc>
                <a:tc>
                  <a:txBody>
                    <a:bodyPr/>
                    <a:lstStyle/>
                    <a:p>
                      <a:r>
                        <a:rPr lang="en-IN" dirty="0"/>
                        <a:t>Gap Analysis</a:t>
                      </a:r>
                    </a:p>
                  </a:txBody>
                  <a:tcPr/>
                </a:tc>
                <a:tc>
                  <a:txBody>
                    <a:bodyPr/>
                    <a:lstStyle/>
                    <a:p>
                      <a:endParaRPr lang="en-IN" dirty="0"/>
                    </a:p>
                  </a:txBody>
                  <a:tcPr/>
                </a:tc>
                <a:extLst>
                  <a:ext uri="{0D108BD9-81ED-4DB2-BD59-A6C34878D82A}">
                    <a16:rowId xmlns:a16="http://schemas.microsoft.com/office/drawing/2014/main" val="2208347020"/>
                  </a:ext>
                </a:extLst>
              </a:tr>
              <a:tr h="983279">
                <a:tc>
                  <a:txBody>
                    <a:bodyPr/>
                    <a:lstStyle/>
                    <a:p>
                      <a:r>
                        <a:rPr lang="en-IN" dirty="0"/>
                        <a:t>1</a:t>
                      </a:r>
                    </a:p>
                  </a:txBody>
                  <a:tcPr/>
                </a:tc>
                <a:tc>
                  <a:txBody>
                    <a:bodyPr/>
                    <a:lstStyle/>
                    <a:p>
                      <a:r>
                        <a:rPr lang="en-IN" sz="1050" b="1"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M. KavithaM. Kavitha</a:t>
                      </a:r>
                      <a:r>
                        <a:rPr lang="en-IN" sz="1050" b="1" i="0" kern="1200" dirty="0">
                          <a:solidFill>
                            <a:schemeClr val="tx1"/>
                          </a:solidFill>
                          <a:effectLst/>
                          <a:latin typeface="+mn-lt"/>
                          <a:ea typeface="+mn-ea"/>
                          <a:cs typeface="+mn-cs"/>
                        </a:rPr>
                        <a:t>; </a:t>
                      </a:r>
                      <a:r>
                        <a:rPr lang="en-IN" sz="1050" b="1"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Bharat Bhushan Naib</a:t>
                      </a:r>
                      <a:r>
                        <a:rPr lang="en-IN" sz="1050" b="1" i="0" kern="1200" dirty="0">
                          <a:solidFill>
                            <a:schemeClr val="tx1"/>
                          </a:solidFill>
                          <a:effectLst/>
                          <a:latin typeface="+mn-lt"/>
                          <a:ea typeface="+mn-ea"/>
                          <a:cs typeface="+mn-cs"/>
                        </a:rPr>
                        <a:t>; </a:t>
                      </a:r>
                      <a:r>
                        <a:rPr lang="en-IN" sz="1050" b="1"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Basetty Mallikarjuna</a:t>
                      </a:r>
                      <a:r>
                        <a:rPr lang="en-IN" sz="1050" b="1" i="0" kern="1200" dirty="0">
                          <a:solidFill>
                            <a:schemeClr val="tx1"/>
                          </a:solidFill>
                          <a:effectLst/>
                          <a:latin typeface="+mn-lt"/>
                          <a:ea typeface="+mn-ea"/>
                          <a:cs typeface="+mn-cs"/>
                        </a:rPr>
                        <a:t>; </a:t>
                      </a:r>
                      <a:r>
                        <a:rPr lang="en-IN" sz="1050" b="1" i="0" u="none" strike="noStrike"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R. Kavitha</a:t>
                      </a:r>
                      <a:r>
                        <a:rPr lang="en-IN" sz="1050" b="1" i="0" kern="1200" dirty="0">
                          <a:solidFill>
                            <a:schemeClr val="tx1"/>
                          </a:solidFill>
                          <a:effectLst/>
                          <a:latin typeface="+mn-lt"/>
                          <a:ea typeface="+mn-ea"/>
                          <a:cs typeface="+mn-cs"/>
                        </a:rPr>
                        <a:t>; </a:t>
                      </a:r>
                      <a:r>
                        <a:rPr lang="en-IN" sz="1050" b="1" i="0" u="none" strike="noStrike"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R. Srinivasan</a:t>
                      </a:r>
                      <a:endParaRPr lang="en-IN" sz="105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i="0" kern="1200" dirty="0">
                          <a:solidFill>
                            <a:schemeClr val="dk1"/>
                          </a:solidFill>
                          <a:effectLst/>
                          <a:latin typeface="+mn-lt"/>
                          <a:ea typeface="+mn-ea"/>
                          <a:cs typeface="+mn-cs"/>
                        </a:rPr>
                        <a:t>Sentiment Analysis using NLP and Machine Learning Techniques on Social Media Data</a:t>
                      </a:r>
                    </a:p>
                    <a:p>
                      <a:endParaRPr lang="en-IN" sz="1100" dirty="0"/>
                    </a:p>
                  </a:txBody>
                  <a:tcPr/>
                </a:tc>
                <a:tc>
                  <a:txBody>
                    <a:bodyPr/>
                    <a:lstStyle/>
                    <a:p>
                      <a:r>
                        <a:rPr lang="en-IN" sz="1400" b="1" dirty="0"/>
                        <a:t>Social media dataset.</a:t>
                      </a:r>
                    </a:p>
                  </a:txBody>
                  <a:tcPr/>
                </a:tc>
                <a:tc>
                  <a:txBody>
                    <a:bodyPr/>
                    <a:lstStyle/>
                    <a:p>
                      <a:pPr algn="l"/>
                      <a:r>
                        <a:rPr lang="en-IN" sz="1200" b="1" dirty="0"/>
                        <a:t>Predicting the customer’s reviews.</a:t>
                      </a:r>
                    </a:p>
                  </a:txBody>
                  <a:tcPr/>
                </a:tc>
                <a:tc>
                  <a:txBody>
                    <a:bodyPr/>
                    <a:lstStyle/>
                    <a:p>
                      <a:r>
                        <a:rPr lang="en-IN" sz="1200" dirty="0"/>
                        <a:t>  </a:t>
                      </a:r>
                      <a:r>
                        <a:rPr lang="en-IN" sz="1200" b="1" dirty="0"/>
                        <a:t>Random Forest Classifier, Decision Tree Classifier, and </a:t>
                      </a:r>
                    </a:p>
                    <a:p>
                      <a:r>
                        <a:rPr lang="en-IN" sz="1200" b="1" dirty="0"/>
                        <a:t>Logistic Regression algorithms</a:t>
                      </a:r>
                    </a:p>
                    <a:p>
                      <a:endParaRPr lang="en-IN" dirty="0"/>
                    </a:p>
                  </a:txBody>
                  <a:tcPr/>
                </a:tc>
                <a:tc>
                  <a:txBody>
                    <a:bodyPr/>
                    <a:lstStyle/>
                    <a:p>
                      <a:r>
                        <a:rPr lang="en-IN" sz="1400" b="1" dirty="0"/>
                        <a:t>3 ratings of usage out of 5.</a:t>
                      </a:r>
                    </a:p>
                  </a:txBody>
                  <a:tcPr/>
                </a:tc>
                <a:tc>
                  <a:txBody>
                    <a:bodyPr/>
                    <a:lstStyle/>
                    <a:p>
                      <a:r>
                        <a:rPr lang="en-IN" dirty="0"/>
                        <a:t> </a:t>
                      </a:r>
                      <a:r>
                        <a:rPr kumimoji="0" lang="en-IN" sz="1200" b="1" i="0" u="none" strike="noStrike" kern="1200" cap="none" spc="0" normalizeH="0" baseline="0" noProof="0" dirty="0">
                          <a:ln>
                            <a:noFill/>
                          </a:ln>
                          <a:solidFill>
                            <a:prstClr val="black"/>
                          </a:solidFill>
                          <a:effectLst/>
                          <a:uLnTx/>
                          <a:uFillTx/>
                          <a:latin typeface="+mn-lt"/>
                          <a:ea typeface="+mn-ea"/>
                          <a:cs typeface="+mn-cs"/>
                        </a:rPr>
                        <a:t>Accuracy and F-Score</a:t>
                      </a:r>
                      <a:endParaRPr lang="en-IN" dirty="0"/>
                    </a:p>
                  </a:txBody>
                  <a:tcPr/>
                </a:tc>
                <a:tc rowSpan="5">
                  <a:txBody>
                    <a:bodyPr/>
                    <a:lstStyle/>
                    <a:p>
                      <a:endParaRPr lang="en-IN" dirty="0"/>
                    </a:p>
                  </a:txBody>
                  <a:tcPr/>
                </a:tc>
                <a:extLst>
                  <a:ext uri="{0D108BD9-81ED-4DB2-BD59-A6C34878D82A}">
                    <a16:rowId xmlns:a16="http://schemas.microsoft.com/office/drawing/2014/main" val="1159159606"/>
                  </a:ext>
                </a:extLst>
              </a:tr>
              <a:tr h="427513">
                <a:tc>
                  <a:txBody>
                    <a:bodyPr/>
                    <a:lstStyle/>
                    <a:p>
                      <a:r>
                        <a:rPr lang="en-IN" dirty="0"/>
                        <a:t>2</a:t>
                      </a:r>
                    </a:p>
                  </a:txBody>
                  <a:tcPr/>
                </a:tc>
                <a:tc>
                  <a:txBody>
                    <a:bodyPr/>
                    <a:lstStyle/>
                    <a:p>
                      <a:r>
                        <a:rPr lang="pt-BR" sz="1200" b="1" i="0" u="none" strike="noStrike"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M S Neethu</a:t>
                      </a:r>
                      <a:r>
                        <a:rPr lang="pt-BR" sz="1200" b="1" i="0" kern="1200" dirty="0">
                          <a:solidFill>
                            <a:schemeClr val="tx1"/>
                          </a:solidFill>
                          <a:effectLst/>
                          <a:latin typeface="+mn-lt"/>
                          <a:ea typeface="+mn-ea"/>
                          <a:cs typeface="+mn-cs"/>
                        </a:rPr>
                        <a:t>;</a:t>
                      </a:r>
                    </a:p>
                    <a:p>
                      <a:r>
                        <a:rPr lang="pt-BR" sz="1200" b="1" i="0" kern="1200" dirty="0">
                          <a:solidFill>
                            <a:schemeClr val="tx1"/>
                          </a:solidFill>
                          <a:effectLst/>
                          <a:latin typeface="+mn-lt"/>
                          <a:ea typeface="+mn-ea"/>
                          <a:cs typeface="+mn-cs"/>
                        </a:rPr>
                        <a:t> </a:t>
                      </a:r>
                      <a:r>
                        <a:rPr lang="pt-BR" sz="1200" b="1" i="0" u="none" strike="noStrike"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R Rajasree</a:t>
                      </a:r>
                      <a:endParaRPr lang="en-IN" sz="12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i="0" kern="1200" dirty="0">
                          <a:solidFill>
                            <a:schemeClr val="dk1"/>
                          </a:solidFill>
                          <a:effectLst/>
                          <a:latin typeface="+mn-lt"/>
                          <a:ea typeface="+mn-ea"/>
                          <a:cs typeface="+mn-cs"/>
                        </a:rPr>
                        <a:t>Sentiment analysis in twitter using machine learning techniques</a:t>
                      </a:r>
                    </a:p>
                  </a:txBody>
                  <a:tcPr/>
                </a:tc>
                <a:tc>
                  <a:txBody>
                    <a:bodyPr/>
                    <a:lstStyle/>
                    <a:p>
                      <a:r>
                        <a:rPr lang="en-US" sz="1200" b="1" dirty="0"/>
                        <a:t>Twitter dataset</a:t>
                      </a:r>
                      <a:endParaRPr lang="en-IN" sz="1200" b="1" dirty="0"/>
                    </a:p>
                  </a:txBody>
                  <a:tcPr/>
                </a:tc>
                <a:tc>
                  <a:txBody>
                    <a:bodyPr/>
                    <a:lstStyle/>
                    <a:p>
                      <a:pPr algn="just"/>
                      <a:r>
                        <a:rPr lang="en-US" sz="1200" b="1" i="0" kern="1200" dirty="0">
                          <a:solidFill>
                            <a:schemeClr val="dk1"/>
                          </a:solidFill>
                          <a:effectLst/>
                          <a:latin typeface="+mn-lt"/>
                          <a:ea typeface="+mn-ea"/>
                          <a:cs typeface="+mn-cs"/>
                        </a:rPr>
                        <a:t>classifying the tweets as positive, negative </a:t>
                      </a:r>
                      <a:endParaRPr lang="en-IN"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1" i="0" u="none" strike="noStrike" kern="1200" cap="none" spc="0" normalizeH="0" baseline="0" noProof="0" dirty="0">
                          <a:ln>
                            <a:noFill/>
                          </a:ln>
                          <a:solidFill>
                            <a:prstClr val="black"/>
                          </a:solidFill>
                          <a:effectLst/>
                          <a:uLnTx/>
                          <a:uFillTx/>
                          <a:latin typeface="+mn-lt"/>
                          <a:ea typeface="+mn-ea"/>
                          <a:cs typeface="+mn-cs"/>
                        </a:rPr>
                        <a:t>Sentiment Reasoner, Machine Learning, Naive Bayes, K-Nearest Neighbors</a:t>
                      </a:r>
                      <a:endParaRPr kumimoji="0" lang="en-IN" sz="1200" b="1" i="0" u="none" strike="noStrike" kern="1200" cap="none" spc="0" normalizeH="0" baseline="0" noProof="0" dirty="0">
                        <a:ln>
                          <a:noFill/>
                        </a:ln>
                        <a:solidFill>
                          <a:prstClr val="black"/>
                        </a:solidFill>
                        <a:effectLst/>
                        <a:uLnTx/>
                        <a:uFillTx/>
                        <a:latin typeface="+mn-lt"/>
                        <a:ea typeface="+mn-ea"/>
                        <a:cs typeface="+mn-cs"/>
                      </a:endParaRPr>
                    </a:p>
                    <a:p>
                      <a:endParaRPr lang="en-IN" dirty="0"/>
                    </a:p>
                  </a:txBody>
                  <a:tcPr/>
                </a:tc>
                <a:tc>
                  <a:txBody>
                    <a:bodyPr/>
                    <a:lstStyle/>
                    <a:p>
                      <a:r>
                        <a:rPr lang="en-US" dirty="0"/>
                        <a:t>90.00%</a:t>
                      </a:r>
                      <a:endParaRPr lang="en-IN" dirty="0"/>
                    </a:p>
                  </a:txBody>
                  <a:tcPr/>
                </a:tc>
                <a:tc>
                  <a:txBody>
                    <a:bodyPr/>
                    <a:lstStyle/>
                    <a:p>
                      <a:r>
                        <a:rPr lang="en-US" dirty="0"/>
                        <a:t> 20%                           </a:t>
                      </a:r>
                      <a:endParaRPr lang="en-IN" dirty="0"/>
                    </a:p>
                  </a:txBody>
                  <a:tcPr/>
                </a:tc>
                <a:tc vMerge="1">
                  <a:txBody>
                    <a:bodyPr/>
                    <a:lstStyle/>
                    <a:p>
                      <a:endParaRPr lang="en-IN" dirty="0"/>
                    </a:p>
                  </a:txBody>
                  <a:tcPr/>
                </a:tc>
                <a:extLst>
                  <a:ext uri="{0D108BD9-81ED-4DB2-BD59-A6C34878D82A}">
                    <a16:rowId xmlns:a16="http://schemas.microsoft.com/office/drawing/2014/main" val="2025264646"/>
                  </a:ext>
                </a:extLst>
              </a:tr>
              <a:tr h="555767">
                <a:tc>
                  <a:txBody>
                    <a:bodyPr/>
                    <a:lstStyle/>
                    <a:p>
                      <a:r>
                        <a:rPr lang="en-IN" dirty="0"/>
                        <a:t>3</a:t>
                      </a:r>
                    </a:p>
                  </a:txBody>
                  <a:tcPr/>
                </a:tc>
                <a:tc>
                  <a:txBody>
                    <a:bodyPr/>
                    <a:lstStyle/>
                    <a:p>
                      <a:r>
                        <a:rPr lang="en-IN" sz="1100" b="1" u="sng" dirty="0"/>
                        <a:t>Rajkumar S. Jagdale, Vishal S. Shirsat and Sachin N. Deshmukh</a:t>
                      </a:r>
                    </a:p>
                  </a:txBody>
                  <a:tcPr/>
                </a:tc>
                <a:tc>
                  <a:txBody>
                    <a:bodyPr/>
                    <a:lstStyle/>
                    <a:p>
                      <a:r>
                        <a:rPr lang="en-US" sz="1100" b="1" dirty="0">
                          <a:solidFill>
                            <a:schemeClr val="tx1">
                              <a:lumMod val="85000"/>
                              <a:lumOff val="15000"/>
                            </a:schemeClr>
                          </a:solidFill>
                        </a:rPr>
                        <a:t>Sentiment Analysis on Product Reviews Using Machine Learning Techniques </a:t>
                      </a:r>
                      <a:endParaRPr lang="en-IN" sz="1100" b="1" dirty="0"/>
                    </a:p>
                  </a:txBody>
                  <a:tcPr/>
                </a:tc>
                <a:tc>
                  <a:txBody>
                    <a:bodyPr/>
                    <a:lstStyle/>
                    <a:p>
                      <a:r>
                        <a:rPr lang="en-US" sz="1200" b="1" dirty="0"/>
                        <a:t>Social media data</a:t>
                      </a:r>
                      <a:endParaRPr lang="en-IN" sz="1200" b="1" dirty="0"/>
                    </a:p>
                  </a:txBody>
                  <a:tcPr/>
                </a:tc>
                <a:tc>
                  <a:txBody>
                    <a:bodyPr/>
                    <a:lstStyle/>
                    <a:p>
                      <a:r>
                        <a:rPr lang="en-IN" sz="1200" b="1" dirty="0"/>
                        <a:t>classifying the Products Reviews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err="1">
                          <a:ln>
                            <a:noFill/>
                          </a:ln>
                          <a:solidFill>
                            <a:prstClr val="black"/>
                          </a:solidFill>
                          <a:effectLst/>
                          <a:uLnTx/>
                          <a:uFillTx/>
                          <a:latin typeface="+mn-lt"/>
                          <a:ea typeface="+mn-ea"/>
                          <a:cs typeface="+mn-cs"/>
                        </a:rPr>
                        <a:t>Preprocessing</a:t>
                      </a:r>
                      <a:r>
                        <a:rPr kumimoji="0" lang="en-IN" sz="1200" b="1" i="0" u="none" strike="noStrike" kern="1200" cap="none" spc="0" normalizeH="0" baseline="0" noProof="0" dirty="0">
                          <a:ln>
                            <a:noFill/>
                          </a:ln>
                          <a:solidFill>
                            <a:prstClr val="black"/>
                          </a:solidFill>
                          <a:effectLst/>
                          <a:uLnTx/>
                          <a:uFillTx/>
                          <a:latin typeface="+mn-lt"/>
                          <a:ea typeface="+mn-ea"/>
                          <a:cs typeface="+mn-cs"/>
                        </a:rPr>
                        <a:t>, tokenization</a:t>
                      </a:r>
                    </a:p>
                    <a:p>
                      <a:endParaRPr lang="en-IN" dirty="0"/>
                    </a:p>
                  </a:txBody>
                  <a:tcPr/>
                </a:tc>
                <a:tc>
                  <a:txBody>
                    <a:bodyPr/>
                    <a:lstStyle/>
                    <a:p>
                      <a:r>
                        <a:rPr lang="en-US" dirty="0"/>
                        <a:t>98.17%</a:t>
                      </a:r>
                      <a:endParaRPr lang="en-IN" dirty="0"/>
                    </a:p>
                  </a:txBody>
                  <a:tcPr/>
                </a:tc>
                <a:tc>
                  <a:txBody>
                    <a:bodyPr/>
                    <a:lstStyle/>
                    <a:p>
                      <a:r>
                        <a:rPr lang="en-US" dirty="0"/>
                        <a:t> 10.2%</a:t>
                      </a:r>
                      <a:endParaRPr lang="en-IN" dirty="0"/>
                    </a:p>
                  </a:txBody>
                  <a:tcPr/>
                </a:tc>
                <a:tc vMerge="1">
                  <a:txBody>
                    <a:bodyPr/>
                    <a:lstStyle/>
                    <a:p>
                      <a:endParaRPr lang="en-IN" dirty="0"/>
                    </a:p>
                  </a:txBody>
                  <a:tcPr/>
                </a:tc>
                <a:extLst>
                  <a:ext uri="{0D108BD9-81ED-4DB2-BD59-A6C34878D82A}">
                    <a16:rowId xmlns:a16="http://schemas.microsoft.com/office/drawing/2014/main" val="847573798"/>
                  </a:ext>
                </a:extLst>
              </a:tr>
              <a:tr h="769523">
                <a:tc>
                  <a:txBody>
                    <a:bodyPr/>
                    <a:lstStyle/>
                    <a:p>
                      <a:r>
                        <a:rPr lang="en-IN" dirty="0"/>
                        <a:t>4</a:t>
                      </a:r>
                    </a:p>
                  </a:txBody>
                  <a:tcPr/>
                </a:tc>
                <a:tc>
                  <a:txBody>
                    <a:bodyPr/>
                    <a:lstStyle/>
                    <a:p>
                      <a:r>
                        <a:rPr lang="en-IN" sz="1100" b="1" u="sng" dirty="0"/>
                        <a:t>Jayakumar Sadhasivam,Ramesh -Babu Kalivaradhan </a:t>
                      </a:r>
                    </a:p>
                  </a:txBody>
                  <a:tcPr/>
                </a:tc>
                <a:tc>
                  <a:txBody>
                    <a:bodyPr/>
                    <a:lstStyle/>
                    <a:p>
                      <a:r>
                        <a:rPr lang="en-US" sz="1200" b="1" dirty="0"/>
                        <a:t>Sentiment Analysis of Amazon Products Using Ensemble Machine Learning Algorithm </a:t>
                      </a:r>
                      <a:endParaRPr lang="en-IN" sz="1200" b="1" dirty="0"/>
                    </a:p>
                  </a:txBody>
                  <a:tcPr/>
                </a:tc>
                <a:tc>
                  <a:txBody>
                    <a:bodyPr/>
                    <a:lstStyle/>
                    <a:p>
                      <a:r>
                        <a:rPr lang="en-US" sz="1200" b="1" dirty="0"/>
                        <a:t>Amazon review and replied dataset</a:t>
                      </a:r>
                      <a:endParaRPr lang="en-IN" sz="1200" b="1" dirty="0"/>
                    </a:p>
                  </a:txBody>
                  <a:tcPr/>
                </a:tc>
                <a:tc>
                  <a:txBody>
                    <a:bodyPr/>
                    <a:lstStyle/>
                    <a:p>
                      <a:r>
                        <a:rPr lang="en-US" sz="1200" b="1" dirty="0"/>
                        <a:t>Users deciding to get the product or not.</a:t>
                      </a:r>
                      <a:endParaRPr lang="en-IN"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IN" sz="1200" b="1" i="0" u="none" strike="noStrike" kern="1200" cap="none" spc="0" normalizeH="0" baseline="0" noProof="0" dirty="0">
                          <a:ln>
                            <a:noFill/>
                          </a:ln>
                          <a:solidFill>
                            <a:prstClr val="black"/>
                          </a:solidFill>
                          <a:effectLst/>
                          <a:uLnTx/>
                          <a:uFillTx/>
                          <a:latin typeface="+mn-lt"/>
                          <a:ea typeface="+mn-ea"/>
                          <a:cs typeface="+mn-cs"/>
                        </a:rPr>
                        <a:t>Processing Proposed Modules, Classification Module, Naive Bayes Algorithm</a:t>
                      </a:r>
                    </a:p>
                    <a:p>
                      <a:endParaRPr lang="en-IN" dirty="0"/>
                    </a:p>
                  </a:txBody>
                  <a:tcPr/>
                </a:tc>
                <a:tc>
                  <a:txBody>
                    <a:bodyPr/>
                    <a:lstStyle/>
                    <a:p>
                      <a:r>
                        <a:rPr lang="en-US" sz="1400" b="1" dirty="0"/>
                        <a:t>Not specified</a:t>
                      </a:r>
                      <a:endParaRPr lang="en-IN" sz="1400" b="1" dirty="0"/>
                    </a:p>
                  </a:txBody>
                  <a:tcPr/>
                </a:tc>
                <a:tc>
                  <a:txBody>
                    <a:bodyPr/>
                    <a:lstStyle/>
                    <a:p>
                      <a:r>
                        <a:rPr lang="en-US" dirty="0"/>
                        <a:t>  23.2%</a:t>
                      </a:r>
                      <a:endParaRPr lang="en-IN" dirty="0"/>
                    </a:p>
                  </a:txBody>
                  <a:tcPr/>
                </a:tc>
                <a:tc vMerge="1">
                  <a:txBody>
                    <a:bodyPr/>
                    <a:lstStyle/>
                    <a:p>
                      <a:endParaRPr lang="en-IN" dirty="0"/>
                    </a:p>
                  </a:txBody>
                  <a:tcPr/>
                </a:tc>
                <a:extLst>
                  <a:ext uri="{0D108BD9-81ED-4DB2-BD59-A6C34878D82A}">
                    <a16:rowId xmlns:a16="http://schemas.microsoft.com/office/drawing/2014/main" val="1497178186"/>
                  </a:ext>
                </a:extLst>
              </a:tr>
              <a:tr h="342010">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vMerge="1">
                  <a:txBody>
                    <a:bodyPr/>
                    <a:lstStyle/>
                    <a:p>
                      <a:endParaRPr lang="en-IN" dirty="0"/>
                    </a:p>
                  </a:txBody>
                  <a:tcPr/>
                </a:tc>
                <a:extLst>
                  <a:ext uri="{0D108BD9-81ED-4DB2-BD59-A6C34878D82A}">
                    <a16:rowId xmlns:a16="http://schemas.microsoft.com/office/drawing/2014/main" val="2005710854"/>
                  </a:ext>
                </a:extLst>
              </a:tr>
            </a:tbl>
          </a:graphicData>
        </a:graphic>
      </p:graphicFrame>
    </p:spTree>
    <p:extLst>
      <p:ext uri="{BB962C8B-B14F-4D97-AF65-F5344CB8AC3E}">
        <p14:creationId xmlns:p14="http://schemas.microsoft.com/office/powerpoint/2010/main" val="3217763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1965</Words>
  <Application>Microsoft Office PowerPoint</Application>
  <PresentationFormat>Widescreen</PresentationFormat>
  <Paragraphs>152</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Adobe Arabic</vt:lpstr>
      <vt:lpstr>Arial</vt:lpstr>
      <vt:lpstr>Calibri</vt:lpstr>
      <vt:lpstr>Calibri Light</vt:lpstr>
      <vt:lpstr>Perpetua Titling MT</vt:lpstr>
      <vt:lpstr>Poppins</vt:lpstr>
      <vt:lpstr>Roboto Medium</vt:lpstr>
      <vt:lpstr>Times New Roman</vt:lpstr>
      <vt:lpstr>Wingdings</vt:lpstr>
      <vt:lpstr>Office Theme</vt:lpstr>
      <vt:lpstr>SENTIMENT ANALYSIS</vt:lpstr>
      <vt:lpstr>agenda</vt:lpstr>
      <vt:lpstr>Abstract</vt:lpstr>
      <vt:lpstr>Introduction</vt:lpstr>
      <vt:lpstr>Importance of Sentiment Analysis </vt:lpstr>
      <vt:lpstr>How Does Sentiment Analysis Work? </vt:lpstr>
      <vt:lpstr>Problem  identification</vt:lpstr>
      <vt:lpstr>objectives</vt:lpstr>
      <vt:lpstr>Literature review</vt:lpstr>
      <vt:lpstr>Literature review for Application</vt:lpstr>
      <vt:lpstr>Domain Area</vt:lpstr>
      <vt:lpstr>PowerPoint Presentation</vt:lpstr>
      <vt:lpstr>RESULT outcome and snapshots:</vt:lpstr>
      <vt:lpstr>PowerPoint Presentation</vt:lpstr>
      <vt:lpstr>PowerPoint Presentation</vt:lpstr>
      <vt:lpstr>PowerPoint Presentation</vt:lpstr>
      <vt:lpstr>PowerPoint Presentation</vt:lpstr>
      <vt:lpstr>PowerPoint Presentation</vt:lpstr>
      <vt:lpstr>PowerPoint Presentation</vt:lpstr>
      <vt:lpstr>Scope for Publication</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POORNIMA MAHADEVAPPA</dc:creator>
  <cp:lastModifiedBy>Vishal Cool</cp:lastModifiedBy>
  <cp:revision>32</cp:revision>
  <dcterms:created xsi:type="dcterms:W3CDTF">2023-01-31T14:46:13Z</dcterms:created>
  <dcterms:modified xsi:type="dcterms:W3CDTF">2023-05-12T07:43:38Z</dcterms:modified>
</cp:coreProperties>
</file>