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43891200" cy="32918400"/>
  <p:notesSz cx="31954788" cy="50149125"/>
  <p:embeddedFontLst>
    <p:embeddedFont>
      <p:font typeface="Calibri" panose="020F0502020204030204" pitchFamily="34" charset="0"/>
      <p:regular r:id="rId5"/>
      <p:bold r:id="rId6"/>
      <p:italic r:id="rId7"/>
      <p:boldItalic r:id="rId8"/>
    </p:embeddedFont>
    <p:embeddedFont>
      <p:font typeface="Libre Baskerville" panose="02000000000000000000" pitchFamily="2" charset="0"/>
      <p:regular r:id="rId9"/>
      <p:bold r:id="rId10"/>
      <p:italic r:id="rId11"/>
    </p:embeddedFont>
    <p:embeddedFont>
      <p:font typeface="Montserrat Light" panose="00000400000000000000" pitchFamily="2" charset="0"/>
      <p:regular r:id="rId12"/>
      <p:italic r:id="rId13"/>
    </p:embeddedFont>
    <p:embeddedFont>
      <p:font typeface="Roboto Medium" panose="02000000000000000000" pitchFamily="2" charset="0"/>
      <p:regular r:id="rId14"/>
      <p:italic r:id="rId15"/>
    </p:embeddedFont>
  </p:embeddedFontLst>
  <p:custDataLst>
    <p:tags r:id="rId16"/>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9968">
          <p15:clr>
            <a:srgbClr val="A4A3A4"/>
          </p15:clr>
        </p15:guide>
        <p15:guide id="2" orient="horz" pos="5632">
          <p15:clr>
            <a:srgbClr val="A4A3A4"/>
          </p15:clr>
        </p15:guide>
        <p15:guide id="3" orient="horz" pos="3533">
          <p15:clr>
            <a:srgbClr val="A4A3A4"/>
          </p15:clr>
        </p15:guide>
        <p15:guide id="4" orient="horz" pos="6246">
          <p15:clr>
            <a:srgbClr val="A4A3A4"/>
          </p15:clr>
        </p15:guide>
        <p15:guide id="5" pos="720">
          <p15:clr>
            <a:srgbClr val="A4A3A4"/>
          </p15:clr>
        </p15:guide>
        <p15:guide id="6" pos="6912">
          <p15:clr>
            <a:srgbClr val="A4A3A4"/>
          </p15:clr>
        </p15:guide>
        <p15:guide id="7" pos="7392">
          <p15:clr>
            <a:srgbClr val="A4A3A4"/>
          </p15:clr>
        </p15:guide>
        <p15:guide id="8" pos="13584">
          <p15:clr>
            <a:srgbClr val="A4A3A4"/>
          </p15:clr>
        </p15:guide>
        <p15:guide id="9" pos="14064">
          <p15:clr>
            <a:srgbClr val="A4A3A4"/>
          </p15:clr>
        </p15:guide>
        <p15:guide id="10" pos="20256">
          <p15:clr>
            <a:srgbClr val="A4A3A4"/>
          </p15:clr>
        </p15:guide>
        <p15:guide id="11" pos="20736">
          <p15:clr>
            <a:srgbClr val="A4A3A4"/>
          </p15:clr>
        </p15:guide>
        <p15:guide id="12" pos="26928">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2A5"/>
    <a:srgbClr val="DCE1C8"/>
    <a:srgbClr val="235078"/>
    <a:srgbClr val="EAEAEA"/>
    <a:srgbClr val="EEEEEE"/>
    <a:srgbClr val="006699"/>
    <a:srgbClr val="CC3300"/>
    <a:srgbClr val="006600"/>
    <a:srgbClr val="336699"/>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5256" autoAdjust="0"/>
  </p:normalViewPr>
  <p:slideViewPr>
    <p:cSldViewPr>
      <p:cViewPr>
        <p:scale>
          <a:sx n="25" d="100"/>
          <a:sy n="25" d="100"/>
        </p:scale>
        <p:origin x="442" y="-1426"/>
      </p:cViewPr>
      <p:guideLst>
        <p:guide orient="horz" pos="19968"/>
        <p:guide orient="horz" pos="5632"/>
        <p:guide orient="horz" pos="3533"/>
        <p:guide orient="horz" pos="6246"/>
        <p:guide pos="720"/>
        <p:guide pos="6912"/>
        <p:guide pos="7392"/>
        <p:guide pos="13584"/>
        <p:guide pos="14064"/>
        <p:guide pos="20256"/>
        <p:guide pos="20736"/>
        <p:guide pos="26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font" Target="fonts/font11.fntdata"/><Relationship Id="rId10" Type="http://schemas.openxmlformats.org/officeDocument/2006/relationships/font" Target="fonts/font6.fntdata"/><Relationship Id="rId19" Type="http://schemas.openxmlformats.org/officeDocument/2006/relationships/theme" Target="theme/theme1.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font" Target="fonts/font1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3378200" y="3757613"/>
            <a:ext cx="249967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endParaRPr lang="en-US"/>
          </a:p>
        </p:txBody>
      </p:sp>
    </p:spTree>
    <p:extLst>
      <p:ext uri="{BB962C8B-B14F-4D97-AF65-F5344CB8AC3E}">
        <p14:creationId xmlns:p14="http://schemas.microsoft.com/office/powerpoint/2010/main" val="2141757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1635" y="2925763"/>
            <a:ext cx="9326033" cy="263350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3293534" y="2925763"/>
            <a:ext cx="27842635" cy="263350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3293534" y="9509126"/>
            <a:ext cx="18584332" cy="1975167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9509126"/>
            <a:ext cx="18584332" cy="1975167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0"/>
            <a:ext cx="1940136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8"/>
            <a:ext cx="26334157"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4063" y="2925763"/>
            <a:ext cx="37303075"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3294063" y="9509125"/>
            <a:ext cx="37303075" cy="1975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4063"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defTabSz="4267200">
              <a:defRPr sz="6500"/>
            </a:lvl1pPr>
          </a:lstStyle>
          <a:p>
            <a:pPr>
              <a:defRPr/>
            </a:pPr>
            <a:endParaRPr lang="en-US"/>
          </a:p>
        </p:txBody>
      </p:sp>
      <p:sp>
        <p:nvSpPr>
          <p:cNvPr id="1029" name="Rectangle 5"/>
          <p:cNvSpPr>
            <a:spLocks noGrp="1" noChangeArrowheads="1"/>
          </p:cNvSpPr>
          <p:nvPr>
            <p:ph type="ftr" sz="quarter" idx="3"/>
          </p:nvPr>
        </p:nvSpPr>
        <p:spPr bwMode="auto">
          <a:xfrm>
            <a:off x="14993938" y="29992638"/>
            <a:ext cx="13903325"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algn="ctr" defTabSz="4267200">
              <a:defRPr sz="6500"/>
            </a:lvl1pPr>
          </a:lstStyle>
          <a:p>
            <a:pPr>
              <a:defRPr/>
            </a:pPr>
            <a:endParaRPr lang="en-US"/>
          </a:p>
        </p:txBody>
      </p:sp>
      <p:sp>
        <p:nvSpPr>
          <p:cNvPr id="1030" name="Rectangle 6"/>
          <p:cNvSpPr>
            <a:spLocks noGrp="1" noChangeArrowheads="1"/>
          </p:cNvSpPr>
          <p:nvPr>
            <p:ph type="sldNum" sz="quarter" idx="4"/>
          </p:nvPr>
        </p:nvSpPr>
        <p:spPr bwMode="auto">
          <a:xfrm>
            <a:off x="31453138"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algn="r" defTabSz="4267200">
              <a:defRPr sz="6500"/>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persuadingsapphire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267200" rtl="0" eaLnBrk="0" fontAlgn="base" hangingPunct="0">
        <a:spcBef>
          <a:spcPct val="0"/>
        </a:spcBef>
        <a:spcAft>
          <a:spcPct val="0"/>
        </a:spcAft>
        <a:defRPr sz="20500">
          <a:solidFill>
            <a:schemeClr val="tx2"/>
          </a:solidFill>
          <a:latin typeface="+mj-lt"/>
          <a:ea typeface="+mj-ea"/>
          <a:cs typeface="+mj-cs"/>
        </a:defRPr>
      </a:lvl1pPr>
      <a:lvl2pPr algn="ctr" defTabSz="4267200" rtl="0" eaLnBrk="0" fontAlgn="base" hangingPunct="0">
        <a:spcBef>
          <a:spcPct val="0"/>
        </a:spcBef>
        <a:spcAft>
          <a:spcPct val="0"/>
        </a:spcAft>
        <a:defRPr sz="20500">
          <a:solidFill>
            <a:schemeClr val="tx2"/>
          </a:solidFill>
          <a:latin typeface="Times New Roman" pitchFamily="18" charset="0"/>
        </a:defRPr>
      </a:lvl2pPr>
      <a:lvl3pPr algn="ctr" defTabSz="4267200" rtl="0" eaLnBrk="0" fontAlgn="base" hangingPunct="0">
        <a:spcBef>
          <a:spcPct val="0"/>
        </a:spcBef>
        <a:spcAft>
          <a:spcPct val="0"/>
        </a:spcAft>
        <a:defRPr sz="20500">
          <a:solidFill>
            <a:schemeClr val="tx2"/>
          </a:solidFill>
          <a:latin typeface="Times New Roman" pitchFamily="18" charset="0"/>
        </a:defRPr>
      </a:lvl3pPr>
      <a:lvl4pPr algn="ctr" defTabSz="4267200" rtl="0" eaLnBrk="0" fontAlgn="base" hangingPunct="0">
        <a:spcBef>
          <a:spcPct val="0"/>
        </a:spcBef>
        <a:spcAft>
          <a:spcPct val="0"/>
        </a:spcAft>
        <a:defRPr sz="20500">
          <a:solidFill>
            <a:schemeClr val="tx2"/>
          </a:solidFill>
          <a:latin typeface="Times New Roman" pitchFamily="18" charset="0"/>
        </a:defRPr>
      </a:lvl4pPr>
      <a:lvl5pPr algn="ctr" defTabSz="4267200" rtl="0" eaLnBrk="0" fontAlgn="base" hangingPunct="0">
        <a:spcBef>
          <a:spcPct val="0"/>
        </a:spcBef>
        <a:spcAft>
          <a:spcPct val="0"/>
        </a:spcAft>
        <a:defRPr sz="20500">
          <a:solidFill>
            <a:schemeClr val="tx2"/>
          </a:solidFill>
          <a:latin typeface="Times New Roman" pitchFamily="18" charset="0"/>
        </a:defRPr>
      </a:lvl5pPr>
      <a:lvl6pPr marL="457200" algn="ctr" defTabSz="4267200" rtl="0" eaLnBrk="0" fontAlgn="base" hangingPunct="0">
        <a:spcBef>
          <a:spcPct val="0"/>
        </a:spcBef>
        <a:spcAft>
          <a:spcPct val="0"/>
        </a:spcAft>
        <a:defRPr sz="20500">
          <a:solidFill>
            <a:schemeClr val="tx2"/>
          </a:solidFill>
          <a:latin typeface="Times New Roman" pitchFamily="18" charset="0"/>
        </a:defRPr>
      </a:lvl6pPr>
      <a:lvl7pPr marL="914400" algn="ctr" defTabSz="4267200" rtl="0" eaLnBrk="0" fontAlgn="base" hangingPunct="0">
        <a:spcBef>
          <a:spcPct val="0"/>
        </a:spcBef>
        <a:spcAft>
          <a:spcPct val="0"/>
        </a:spcAft>
        <a:defRPr sz="20500">
          <a:solidFill>
            <a:schemeClr val="tx2"/>
          </a:solidFill>
          <a:latin typeface="Times New Roman" pitchFamily="18" charset="0"/>
        </a:defRPr>
      </a:lvl7pPr>
      <a:lvl8pPr marL="1371600" algn="ctr" defTabSz="4267200" rtl="0" eaLnBrk="0" fontAlgn="base" hangingPunct="0">
        <a:spcBef>
          <a:spcPct val="0"/>
        </a:spcBef>
        <a:spcAft>
          <a:spcPct val="0"/>
        </a:spcAft>
        <a:defRPr sz="20500">
          <a:solidFill>
            <a:schemeClr val="tx2"/>
          </a:solidFill>
          <a:latin typeface="Times New Roman" pitchFamily="18" charset="0"/>
        </a:defRPr>
      </a:lvl8pPr>
      <a:lvl9pPr marL="1828800" algn="ctr" defTabSz="4267200" rtl="0" eaLnBrk="0" fontAlgn="base" hangingPunct="0">
        <a:spcBef>
          <a:spcPct val="0"/>
        </a:spcBef>
        <a:spcAft>
          <a:spcPct val="0"/>
        </a:spcAft>
        <a:defRPr sz="20500">
          <a:solidFill>
            <a:schemeClr val="tx2"/>
          </a:solidFill>
          <a:latin typeface="Times New Roman" pitchFamily="18" charset="0"/>
        </a:defRPr>
      </a:lvl9pPr>
    </p:titleStyle>
    <p:bodyStyle>
      <a:defPPr>
        <a:defRPr kern="1200" smtId="4294967295"/>
      </a:defPPr>
      <a:lvl1pPr marL="1600200" indent="-1600200" algn="l" defTabSz="4267200" rtl="0" eaLnBrk="0" fontAlgn="base" hangingPunct="0">
        <a:spcBef>
          <a:spcPct val="20000"/>
        </a:spcBef>
        <a:spcAft>
          <a:spcPct val="0"/>
        </a:spcAft>
        <a:buChar char="•"/>
        <a:defRPr sz="14900">
          <a:solidFill>
            <a:schemeClr val="tx1"/>
          </a:solidFill>
          <a:latin typeface="+mn-lt"/>
          <a:ea typeface="+mn-ea"/>
          <a:cs typeface="+mn-cs"/>
        </a:defRPr>
      </a:lvl1pPr>
      <a:lvl2pPr marL="3467100" indent="-1333500" algn="l" defTabSz="4267200" rtl="0" eaLnBrk="0" fontAlgn="base" hangingPunct="0">
        <a:spcBef>
          <a:spcPct val="20000"/>
        </a:spcBef>
        <a:spcAft>
          <a:spcPct val="0"/>
        </a:spcAft>
        <a:buChar char="–"/>
        <a:defRPr sz="13100">
          <a:solidFill>
            <a:schemeClr val="tx1"/>
          </a:solidFill>
          <a:latin typeface="+mn-lt"/>
        </a:defRPr>
      </a:lvl2pPr>
      <a:lvl3pPr marL="5334000" indent="-1066800" algn="l" defTabSz="4267200" rtl="0" eaLnBrk="0" fontAlgn="base" hangingPunct="0">
        <a:spcBef>
          <a:spcPct val="20000"/>
        </a:spcBef>
        <a:spcAft>
          <a:spcPct val="0"/>
        </a:spcAft>
        <a:buChar char="•"/>
        <a:defRPr sz="11200">
          <a:solidFill>
            <a:schemeClr val="tx1"/>
          </a:solidFill>
          <a:latin typeface="+mn-lt"/>
        </a:defRPr>
      </a:lvl3pPr>
      <a:lvl4pPr marL="7467600" indent="-1066800" algn="l" defTabSz="4267200" rtl="0" eaLnBrk="0" fontAlgn="base" hangingPunct="0">
        <a:spcBef>
          <a:spcPct val="20000"/>
        </a:spcBef>
        <a:spcAft>
          <a:spcPct val="0"/>
        </a:spcAft>
        <a:buChar char="–"/>
        <a:defRPr sz="9300">
          <a:solidFill>
            <a:schemeClr val="tx1"/>
          </a:solidFill>
          <a:latin typeface="+mn-lt"/>
        </a:defRPr>
      </a:lvl4pPr>
      <a:lvl5pPr marL="9601200" indent="-1066800" algn="l" defTabSz="4267200" rtl="0" eaLnBrk="0" fontAlgn="base" hangingPunct="0">
        <a:spcBef>
          <a:spcPct val="20000"/>
        </a:spcBef>
        <a:spcAft>
          <a:spcPct val="0"/>
        </a:spcAft>
        <a:buChar char="»"/>
        <a:defRPr sz="9300">
          <a:solidFill>
            <a:schemeClr val="tx1"/>
          </a:solidFill>
          <a:latin typeface="+mn-lt"/>
        </a:defRPr>
      </a:lvl5pPr>
      <a:lvl6pPr marL="10058400" indent="-1066800" algn="l" defTabSz="4267200" rtl="0" eaLnBrk="0" fontAlgn="base" hangingPunct="0">
        <a:spcBef>
          <a:spcPct val="20000"/>
        </a:spcBef>
        <a:spcAft>
          <a:spcPct val="0"/>
        </a:spcAft>
        <a:buChar char="»"/>
        <a:defRPr sz="9300">
          <a:solidFill>
            <a:schemeClr val="tx1"/>
          </a:solidFill>
          <a:latin typeface="+mn-lt"/>
        </a:defRPr>
      </a:lvl6pPr>
      <a:lvl7pPr marL="10515600" indent="-1066800" algn="l" defTabSz="4267200" rtl="0" eaLnBrk="0" fontAlgn="base" hangingPunct="0">
        <a:spcBef>
          <a:spcPct val="20000"/>
        </a:spcBef>
        <a:spcAft>
          <a:spcPct val="0"/>
        </a:spcAft>
        <a:buChar char="»"/>
        <a:defRPr sz="9300">
          <a:solidFill>
            <a:schemeClr val="tx1"/>
          </a:solidFill>
          <a:latin typeface="+mn-lt"/>
        </a:defRPr>
      </a:lvl7pPr>
      <a:lvl8pPr marL="10972800" indent="-1066800" algn="l" defTabSz="4267200" rtl="0" eaLnBrk="0" fontAlgn="base" hangingPunct="0">
        <a:spcBef>
          <a:spcPct val="20000"/>
        </a:spcBef>
        <a:spcAft>
          <a:spcPct val="0"/>
        </a:spcAft>
        <a:buChar char="»"/>
        <a:defRPr sz="9300">
          <a:solidFill>
            <a:schemeClr val="tx1"/>
          </a:solidFill>
          <a:latin typeface="+mn-lt"/>
        </a:defRPr>
      </a:lvl8pPr>
      <a:lvl9pPr marL="11430000" indent="-1066800" algn="l" defTabSz="4267200"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ieeexplore.ieee.org/author/37089360215" TargetMode="External"/><Relationship Id="rId13" Type="http://schemas.openxmlformats.org/officeDocument/2006/relationships/image" Target="../media/image3.png"/><Relationship Id="rId18" Type="http://schemas.openxmlformats.org/officeDocument/2006/relationships/image" Target="../media/image8.png"/><Relationship Id="rId3" Type="http://schemas.openxmlformats.org/officeDocument/2006/relationships/hyperlink" Target="https://ieeexplore.ieee.org/xpl/conhome/9823381/proceeding" TargetMode="External"/><Relationship Id="rId7" Type="http://schemas.openxmlformats.org/officeDocument/2006/relationships/hyperlink" Target="https://ieeexplore.ieee.org/author/37089269867" TargetMode="External"/><Relationship Id="rId12" Type="http://schemas.openxmlformats.org/officeDocument/2006/relationships/hyperlink" Target="mailto:https://www.kaggle.com/" TargetMode="External"/><Relationship Id="rId17" Type="http://schemas.openxmlformats.org/officeDocument/2006/relationships/image" Target="../media/image7.png"/><Relationship Id="rId2" Type="http://schemas.openxmlformats.org/officeDocument/2006/relationships/notesSlide" Target="../notesSlides/notesSlide1.xml"/><Relationship Id="rId16"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hyperlink" Target="https://ieeexplore.ieee.org/author/37088930425" TargetMode="External"/><Relationship Id="rId11" Type="http://schemas.openxmlformats.org/officeDocument/2006/relationships/hyperlink" Target="https://ieeexplore.ieee.org/author/37085750700" TargetMode="External"/><Relationship Id="rId5" Type="http://schemas.openxmlformats.org/officeDocument/2006/relationships/hyperlink" Target="https://ieeexplore.ieee.org/author/37088439390" TargetMode="External"/><Relationship Id="rId15" Type="http://schemas.openxmlformats.org/officeDocument/2006/relationships/image" Target="../media/image5.png"/><Relationship Id="rId10" Type="http://schemas.openxmlformats.org/officeDocument/2006/relationships/hyperlink" Target="https://ieeexplore.ieee.org/author/37087357745" TargetMode="External"/><Relationship Id="rId4" Type="http://schemas.openxmlformats.org/officeDocument/2006/relationships/hyperlink" Target="https://ieeexplore.ieee.org/author/37085349051" TargetMode="External"/><Relationship Id="rId9" Type="http://schemas.openxmlformats.org/officeDocument/2006/relationships/hyperlink" Target="https://ieeexplore.ieee.org/xpl/conhome/6715259/proceeding" TargetMode="External"/><Relationship Id="rId1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id="{8785E597-B0C8-4CA8-9A56-A0F3996D088D}"/>
              </a:ext>
            </a:extLst>
          </p:cNvPr>
          <p:cNvSpPr txBox="1"/>
          <p:nvPr/>
        </p:nvSpPr>
        <p:spPr>
          <a:xfrm>
            <a:off x="6031389" y="541381"/>
            <a:ext cx="31775400" cy="3614915"/>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7200" dirty="0">
                <a:solidFill>
                  <a:srgbClr val="235078"/>
                </a:solidFill>
                <a:latin typeface="Libre Baskerville" panose="02000000000000000000" pitchFamily="2" charset="0"/>
              </a:rPr>
              <a:t>SCHOOL OF COMPUTER SCIENCE AND ENGINEERING</a:t>
            </a:r>
          </a:p>
          <a:p>
            <a:r>
              <a:rPr lang="en-US" sz="7200" dirty="0">
                <a:solidFill>
                  <a:srgbClr val="235078"/>
                </a:solidFill>
                <a:latin typeface="Libre Baskerville" panose="02000000000000000000" pitchFamily="2" charset="0"/>
              </a:rPr>
              <a:t>MINI PROJECT – 2023</a:t>
            </a:r>
          </a:p>
          <a:p>
            <a:r>
              <a:rPr lang="en-US" sz="7200" dirty="0">
                <a:solidFill>
                  <a:srgbClr val="235078"/>
                </a:solidFill>
                <a:latin typeface="Libre Baskerville" panose="02000000000000000000" pitchFamily="2" charset="0"/>
              </a:rPr>
              <a:t>SENTIMENT ANALYSIS ON E-commerce Product review</a:t>
            </a:r>
          </a:p>
        </p:txBody>
      </p:sp>
      <p:sp>
        <p:nvSpPr>
          <p:cNvPr id="42" name="Text Placeholder 16">
            <a:extLst>
              <a:ext uri="{FF2B5EF4-FFF2-40B4-BE49-F238E27FC236}">
                <a16:creationId xmlns:a16="http://schemas.microsoft.com/office/drawing/2014/main" id="{EBC3B70E-A392-4069-A147-C1FCF37051AF}"/>
              </a:ext>
            </a:extLst>
          </p:cNvPr>
          <p:cNvSpPr txBox="1"/>
          <p:nvPr/>
        </p:nvSpPr>
        <p:spPr>
          <a:xfrm>
            <a:off x="304801" y="4072030"/>
            <a:ext cx="43434002" cy="7897547"/>
          </a:xfrm>
          <a:prstGeom prst="rect">
            <a:avLst/>
          </a:prstGeom>
        </p:spPr>
        <p:txBody>
          <a:bodyPr wrap="square"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5600" dirty="0">
                <a:solidFill>
                  <a:srgbClr val="1482A5"/>
                </a:solidFill>
                <a:latin typeface="Montserrat Light" panose="00000400000000000000" pitchFamily="50" charset="0"/>
              </a:rPr>
              <a:t>       </a:t>
            </a:r>
            <a:r>
              <a:rPr lang="en-US" sz="5600" b="1" dirty="0">
                <a:latin typeface="Montserrat Light" panose="00000400000000000000" pitchFamily="50" charset="0"/>
              </a:rPr>
              <a:t>VISHAL</a:t>
            </a:r>
            <a:r>
              <a:rPr lang="en-US" sz="5600" dirty="0">
                <a:latin typeface="Montserrat Light" panose="00000400000000000000" pitchFamily="50" charset="0"/>
              </a:rPr>
              <a:t>	               	               </a:t>
            </a:r>
            <a:r>
              <a:rPr lang="en-US" sz="5600" b="1" dirty="0">
                <a:latin typeface="Montserrat Light" panose="00000400000000000000" pitchFamily="50" charset="0"/>
              </a:rPr>
              <a:t>PRADHUMNA</a:t>
            </a:r>
            <a:r>
              <a:rPr lang="en-US" sz="5600" dirty="0">
                <a:latin typeface="Montserrat Light" panose="00000400000000000000" pitchFamily="50" charset="0"/>
              </a:rPr>
              <a:t>		     </a:t>
            </a:r>
            <a:r>
              <a:rPr lang="en-US" sz="5600" b="1" dirty="0">
                <a:latin typeface="Montserrat Light" panose="00000400000000000000" pitchFamily="50" charset="0"/>
              </a:rPr>
              <a:t>HARSHITA</a:t>
            </a:r>
            <a:r>
              <a:rPr lang="en-US" sz="5600" dirty="0">
                <a:latin typeface="Montserrat Light" panose="00000400000000000000" pitchFamily="50" charset="0"/>
              </a:rPr>
              <a:t> </a:t>
            </a:r>
            <a:r>
              <a:rPr lang="en-US" sz="5600" b="1" dirty="0">
                <a:latin typeface="Montserrat Light" panose="00000400000000000000" pitchFamily="50" charset="0"/>
              </a:rPr>
              <a:t>S</a:t>
            </a:r>
            <a:r>
              <a:rPr lang="en-US" sz="5600" dirty="0">
                <a:latin typeface="Montserrat Light" panose="00000400000000000000" pitchFamily="50" charset="0"/>
              </a:rPr>
              <a:t> </a:t>
            </a:r>
            <a:r>
              <a:rPr lang="en-US" sz="5600" b="1" dirty="0">
                <a:latin typeface="Montserrat Light" panose="00000400000000000000" pitchFamily="50" charset="0"/>
              </a:rPr>
              <a:t>R</a:t>
            </a:r>
            <a:r>
              <a:rPr lang="en-US" sz="5600" dirty="0">
                <a:latin typeface="Montserrat Light" panose="00000400000000000000" pitchFamily="50" charset="0"/>
              </a:rPr>
              <a:t>                                     </a:t>
            </a:r>
            <a:r>
              <a:rPr lang="en-US" sz="5600" b="1" dirty="0">
                <a:latin typeface="Montserrat Light" panose="00000400000000000000" pitchFamily="50" charset="0"/>
              </a:rPr>
              <a:t>SUPRIYA Y S</a:t>
            </a:r>
          </a:p>
          <a:p>
            <a:endParaRPr lang="en-US" sz="4400" dirty="0">
              <a:solidFill>
                <a:schemeClr val="bg2">
                  <a:lumMod val="25000"/>
                </a:schemeClr>
              </a:solidFill>
              <a:latin typeface="Montserrat Light" panose="00000400000000000000" pitchFamily="50" charset="0"/>
            </a:endParaRPr>
          </a:p>
          <a:p>
            <a:r>
              <a:rPr lang="en-US" sz="4000" dirty="0">
                <a:solidFill>
                  <a:schemeClr val="bg2">
                    <a:lumMod val="25000"/>
                  </a:schemeClr>
                </a:solidFill>
                <a:latin typeface="Montserrat Light" panose="00000400000000000000" pitchFamily="50" charset="0"/>
              </a:rPr>
              <a:t>vishalkhetriba@gmail.com      </a:t>
            </a:r>
            <a:r>
              <a:rPr lang="en-US" sz="4400" dirty="0">
                <a:solidFill>
                  <a:schemeClr val="bg2">
                    <a:lumMod val="25000"/>
                  </a:schemeClr>
                </a:solidFill>
                <a:latin typeface="Montserrat Light" panose="00000400000000000000" pitchFamily="50" charset="0"/>
              </a:rPr>
              <a:t>	           </a:t>
            </a:r>
            <a:r>
              <a:rPr lang="en-US" sz="4000" dirty="0">
                <a:solidFill>
                  <a:schemeClr val="bg2">
                    <a:lumMod val="25000"/>
                  </a:schemeClr>
                </a:solidFill>
                <a:latin typeface="Montserrat Light" panose="00000400000000000000" pitchFamily="50" charset="0"/>
              </a:rPr>
              <a:t>pradhumna2003@gmail.com                           Harshitha.sr.14062002@gmail.com </a:t>
            </a:r>
            <a:r>
              <a:rPr lang="en-US" sz="4400" dirty="0">
                <a:solidFill>
                  <a:schemeClr val="bg2">
                    <a:lumMod val="25000"/>
                  </a:schemeClr>
                </a:solidFill>
                <a:latin typeface="Montserrat Light" panose="00000400000000000000" pitchFamily="50" charset="0"/>
              </a:rPr>
              <a:t>	                 supriyays10@gmail.com</a:t>
            </a:r>
          </a:p>
          <a:p>
            <a:r>
              <a:rPr lang="en-US" sz="5600" dirty="0">
                <a:solidFill>
                  <a:srgbClr val="1482A5"/>
                </a:solidFill>
                <a:latin typeface="Montserrat Light" panose="00000400000000000000" pitchFamily="50" charset="0"/>
              </a:rPr>
              <a:t>			          </a:t>
            </a:r>
            <a:r>
              <a:rPr lang="en-US" sz="5600" b="1" dirty="0">
                <a:solidFill>
                  <a:schemeClr val="bg2">
                    <a:lumMod val="25000"/>
                  </a:schemeClr>
                </a:solidFill>
                <a:latin typeface="Montserrat Light" panose="00000400000000000000" pitchFamily="50" charset="0"/>
              </a:rPr>
              <a:t>Guide Name:- </a:t>
            </a:r>
            <a:r>
              <a:rPr lang="en-US" sz="5600" b="1" dirty="0">
                <a:latin typeface="Montserrat Light" panose="00000400000000000000" pitchFamily="50" charset="0"/>
              </a:rPr>
              <a:t>Prof.Nayana R.</a:t>
            </a:r>
            <a:r>
              <a:rPr lang="en-US" sz="5600" dirty="0">
                <a:solidFill>
                  <a:srgbClr val="1482A5"/>
                </a:solidFill>
                <a:latin typeface="Montserrat Light" panose="00000400000000000000" pitchFamily="50" charset="0"/>
              </a:rPr>
              <a:t>	</a:t>
            </a:r>
            <a:endParaRPr lang="en-US" sz="6000" dirty="0">
              <a:solidFill>
                <a:srgbClr val="1482A5"/>
              </a:solidFill>
              <a:latin typeface="Montserrat Light" panose="00000400000000000000" pitchFamily="50" charset="0"/>
            </a:endParaRPr>
          </a:p>
          <a:p>
            <a:r>
              <a:rPr lang="en-US" sz="5600" dirty="0">
                <a:solidFill>
                  <a:srgbClr val="1482A5"/>
                </a:solidFill>
                <a:latin typeface="Montserrat Light" panose="00000400000000000000" pitchFamily="50" charset="0"/>
              </a:rPr>
              <a:t>		</a:t>
            </a:r>
          </a:p>
          <a:p>
            <a:endParaRPr lang="en-US" sz="5600" dirty="0">
              <a:solidFill>
                <a:srgbClr val="1482A5"/>
              </a:solidFill>
              <a:latin typeface="Montserrat Light" panose="00000400000000000000" pitchFamily="50" charset="0"/>
            </a:endParaRPr>
          </a:p>
          <a:p>
            <a:endParaRPr lang="en-US" sz="5600" dirty="0">
              <a:solidFill>
                <a:srgbClr val="1482A5"/>
              </a:solidFill>
              <a:latin typeface="Montserrat Light" panose="00000400000000000000" pitchFamily="50" charset="0"/>
            </a:endParaRPr>
          </a:p>
          <a:p>
            <a:endParaRPr lang="en-US" sz="5600" dirty="0">
              <a:solidFill>
                <a:srgbClr val="1482A5"/>
              </a:solidFill>
              <a:latin typeface="Montserrat Light" panose="00000400000000000000" pitchFamily="50" charset="0"/>
            </a:endParaRPr>
          </a:p>
        </p:txBody>
      </p:sp>
      <p:sp>
        <p:nvSpPr>
          <p:cNvPr id="46" name="Rectangle 45">
            <a:extLst>
              <a:ext uri="{FF2B5EF4-FFF2-40B4-BE49-F238E27FC236}">
                <a16:creationId xmlns:a16="http://schemas.microsoft.com/office/drawing/2014/main" id="{2C718E78-BDD8-4BAD-851F-D423AE935B0D}"/>
              </a:ext>
            </a:extLst>
          </p:cNvPr>
          <p:cNvSpPr/>
          <p:nvPr/>
        </p:nvSpPr>
        <p:spPr>
          <a:xfrm>
            <a:off x="685799" y="7745166"/>
            <a:ext cx="10292785" cy="7465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latin typeface="+mj-lt"/>
            </a:endParaRPr>
          </a:p>
        </p:txBody>
      </p:sp>
      <p:sp>
        <p:nvSpPr>
          <p:cNvPr id="47" name="Rectangle 46">
            <a:extLst>
              <a:ext uri="{FF2B5EF4-FFF2-40B4-BE49-F238E27FC236}">
                <a16:creationId xmlns:a16="http://schemas.microsoft.com/office/drawing/2014/main" id="{B9C39BF6-8B9A-45D3-A730-4CDDF5EAA7F1}"/>
              </a:ext>
            </a:extLst>
          </p:cNvPr>
          <p:cNvSpPr/>
          <p:nvPr/>
        </p:nvSpPr>
        <p:spPr>
          <a:xfrm>
            <a:off x="22326600" y="7745167"/>
            <a:ext cx="10299926" cy="24487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r>
              <a:rPr lang="en-US" sz="9600" dirty="0"/>
              <a:t>d &amp; Amin, M.(2015). Design and Construction of a Multipurpose Robot.     International Journal of Automation, Control and Intelligent Systems. 1. 34-46.</a:t>
            </a:r>
          </a:p>
          <a:p>
            <a:pPr algn="ctr"/>
            <a:endParaRPr lang="en-US" sz="9600" dirty="0"/>
          </a:p>
          <a:p>
            <a:pPr algn="ctr"/>
            <a:endParaRPr lang="en-US" sz="9600" dirty="0"/>
          </a:p>
        </p:txBody>
      </p:sp>
      <p:sp>
        <p:nvSpPr>
          <p:cNvPr id="48" name="Rectangle 47">
            <a:extLst>
              <a:ext uri="{FF2B5EF4-FFF2-40B4-BE49-F238E27FC236}">
                <a16:creationId xmlns:a16="http://schemas.microsoft.com/office/drawing/2014/main" id="{3E6D1C9C-2516-4738-BC80-673A19ECE5BD}"/>
              </a:ext>
            </a:extLst>
          </p:cNvPr>
          <p:cNvSpPr/>
          <p:nvPr/>
        </p:nvSpPr>
        <p:spPr>
          <a:xfrm>
            <a:off x="32984735" y="7745166"/>
            <a:ext cx="10068263" cy="14178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49" name="Rectangle 48">
            <a:extLst>
              <a:ext uri="{FF2B5EF4-FFF2-40B4-BE49-F238E27FC236}">
                <a16:creationId xmlns:a16="http://schemas.microsoft.com/office/drawing/2014/main" id="{8F25EFAD-7AAF-4CAF-BA69-869B3D423F7F}"/>
              </a:ext>
            </a:extLst>
          </p:cNvPr>
          <p:cNvSpPr/>
          <p:nvPr/>
        </p:nvSpPr>
        <p:spPr>
          <a:xfrm>
            <a:off x="711850" y="16138698"/>
            <a:ext cx="10232467" cy="160937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50" name="Rectangle 49">
            <a:extLst>
              <a:ext uri="{FF2B5EF4-FFF2-40B4-BE49-F238E27FC236}">
                <a16:creationId xmlns:a16="http://schemas.microsoft.com/office/drawing/2014/main" id="{2EC9A64B-144F-4668-B416-097C0312FF96}"/>
              </a:ext>
            </a:extLst>
          </p:cNvPr>
          <p:cNvSpPr/>
          <p:nvPr/>
        </p:nvSpPr>
        <p:spPr>
          <a:xfrm>
            <a:off x="11506200" y="21717185"/>
            <a:ext cx="10591800" cy="10515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51" name="Rectangle 50">
            <a:extLst>
              <a:ext uri="{FF2B5EF4-FFF2-40B4-BE49-F238E27FC236}">
                <a16:creationId xmlns:a16="http://schemas.microsoft.com/office/drawing/2014/main" id="{BF801B80-E24E-4773-AC4E-37DC17B0424E}"/>
              </a:ext>
            </a:extLst>
          </p:cNvPr>
          <p:cNvSpPr/>
          <p:nvPr/>
        </p:nvSpPr>
        <p:spPr>
          <a:xfrm>
            <a:off x="11464834" y="7819792"/>
            <a:ext cx="10602686" cy="13590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2000" dirty="0"/>
          </a:p>
        </p:txBody>
      </p:sp>
      <p:sp>
        <p:nvSpPr>
          <p:cNvPr id="52" name="Rectangle 51">
            <a:extLst>
              <a:ext uri="{FF2B5EF4-FFF2-40B4-BE49-F238E27FC236}">
                <a16:creationId xmlns:a16="http://schemas.microsoft.com/office/drawing/2014/main" id="{F6D8A1CF-B987-4F36-8586-4BEDACCCAB04}"/>
              </a:ext>
            </a:extLst>
          </p:cNvPr>
          <p:cNvSpPr/>
          <p:nvPr/>
        </p:nvSpPr>
        <p:spPr>
          <a:xfrm>
            <a:off x="33038823" y="22231289"/>
            <a:ext cx="10058400" cy="100011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r>
              <a:rPr lang="en-US" sz="1400" dirty="0"/>
              <a:t>[5] Zaman, M. &amp; Ahmed,</a:t>
            </a:r>
          </a:p>
        </p:txBody>
      </p:sp>
      <p:sp>
        <p:nvSpPr>
          <p:cNvPr id="54" name="TextBox 53">
            <a:extLst>
              <a:ext uri="{FF2B5EF4-FFF2-40B4-BE49-F238E27FC236}">
                <a16:creationId xmlns:a16="http://schemas.microsoft.com/office/drawing/2014/main" id="{E4864E4E-50A2-403F-84B8-E4F7E820612B}"/>
              </a:ext>
            </a:extLst>
          </p:cNvPr>
          <p:cNvSpPr txBox="1"/>
          <p:nvPr/>
        </p:nvSpPr>
        <p:spPr>
          <a:xfrm>
            <a:off x="914400" y="8077206"/>
            <a:ext cx="9601200" cy="646331"/>
          </a:xfrm>
          <a:prstGeom prst="rect">
            <a:avLst/>
          </a:prstGeom>
          <a:noFill/>
        </p:spPr>
        <p:txBody>
          <a:bodyPr wrap="square" rtlCol="0">
            <a:spAutoFit/>
          </a:bodyPr>
          <a:lstStyle>
            <a:defPPr>
              <a:defRPr kern="1200" smtId="4294967295"/>
            </a:defPPr>
          </a:lstStyle>
          <a:p>
            <a:r>
              <a:rPr lang="en-US" sz="3600" b="1" dirty="0">
                <a:solidFill>
                  <a:srgbClr val="235078"/>
                </a:solidFill>
                <a:latin typeface="+mn-lt"/>
              </a:rPr>
              <a:t>Abstract</a:t>
            </a:r>
          </a:p>
        </p:txBody>
      </p:sp>
      <p:sp>
        <p:nvSpPr>
          <p:cNvPr id="58" name="TextBox 57">
            <a:extLst>
              <a:ext uri="{FF2B5EF4-FFF2-40B4-BE49-F238E27FC236}">
                <a16:creationId xmlns:a16="http://schemas.microsoft.com/office/drawing/2014/main" id="{E3DA8D0E-1298-4193-913A-0FE766B77D13}"/>
              </a:ext>
            </a:extLst>
          </p:cNvPr>
          <p:cNvSpPr txBox="1"/>
          <p:nvPr/>
        </p:nvSpPr>
        <p:spPr>
          <a:xfrm>
            <a:off x="33375600" y="8745112"/>
            <a:ext cx="9601200" cy="461665"/>
          </a:xfrm>
          <a:prstGeom prst="rect">
            <a:avLst/>
          </a:prstGeom>
          <a:noFill/>
        </p:spPr>
        <p:txBody>
          <a:bodyPr wrap="square" rtlCol="0">
            <a:spAutoFit/>
          </a:bodyPr>
          <a:lstStyle>
            <a:defPPr>
              <a:defRPr kern="1200" smtId="4294967295"/>
            </a:defPPr>
          </a:lstStyle>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t>
            </a:r>
          </a:p>
        </p:txBody>
      </p:sp>
      <p:sp>
        <p:nvSpPr>
          <p:cNvPr id="59" name="TextBox 58">
            <a:extLst>
              <a:ext uri="{FF2B5EF4-FFF2-40B4-BE49-F238E27FC236}">
                <a16:creationId xmlns:a16="http://schemas.microsoft.com/office/drawing/2014/main" id="{D07EEF88-ACF9-4467-B180-074FC642245A}"/>
              </a:ext>
            </a:extLst>
          </p:cNvPr>
          <p:cNvSpPr txBox="1"/>
          <p:nvPr/>
        </p:nvSpPr>
        <p:spPr>
          <a:xfrm>
            <a:off x="33267423" y="8053236"/>
            <a:ext cx="9601200" cy="707886"/>
          </a:xfrm>
          <a:prstGeom prst="rect">
            <a:avLst/>
          </a:prstGeom>
          <a:noFill/>
        </p:spPr>
        <p:txBody>
          <a:bodyPr wrap="square" rtlCol="0">
            <a:spAutoFit/>
          </a:bodyPr>
          <a:lstStyle>
            <a:defPPr>
              <a:defRPr kern="1200" smtId="4294967295"/>
            </a:defPPr>
          </a:lstStyle>
          <a:p>
            <a:r>
              <a:rPr lang="en-US" sz="4000" b="1" dirty="0">
                <a:solidFill>
                  <a:srgbClr val="235078"/>
                </a:solidFill>
                <a:latin typeface="+mj-lt"/>
              </a:rPr>
              <a:t>Conclusion</a:t>
            </a:r>
          </a:p>
        </p:txBody>
      </p:sp>
      <p:sp>
        <p:nvSpPr>
          <p:cNvPr id="60" name="TextBox 59">
            <a:extLst>
              <a:ext uri="{FF2B5EF4-FFF2-40B4-BE49-F238E27FC236}">
                <a16:creationId xmlns:a16="http://schemas.microsoft.com/office/drawing/2014/main" id="{22B0201C-B275-4172-AE5F-42B6EA405F41}"/>
              </a:ext>
            </a:extLst>
          </p:cNvPr>
          <p:cNvSpPr txBox="1"/>
          <p:nvPr/>
        </p:nvSpPr>
        <p:spPr>
          <a:xfrm>
            <a:off x="33474761" y="23070543"/>
            <a:ext cx="9186524" cy="6718762"/>
          </a:xfrm>
          <a:prstGeom prst="rect">
            <a:avLst/>
          </a:prstGeom>
          <a:noFill/>
        </p:spPr>
        <p:txBody>
          <a:bodyPr wrap="square" rtlCol="0">
            <a:spAutoFit/>
          </a:bodyPr>
          <a:lstStyle>
            <a:defPPr>
              <a:defRPr kern="1200" smtId="4294967295"/>
            </a:defPPr>
          </a:lstStyle>
          <a:p>
            <a:pPr marL="285750" marR="0" lvl="0" indent="-285750" algn="just" defTabSz="914400" rtl="0" eaLnBrk="1" fontAlgn="auto" latinLnBrk="0" hangingPunct="1">
              <a:lnSpc>
                <a:spcPct val="90000"/>
              </a:lnSpc>
              <a:spcBef>
                <a:spcPts val="0"/>
              </a:spcBef>
              <a:spcAft>
                <a:spcPts val="14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Roboto Medium" pitchFamily="2" charset="0"/>
              <a:cs typeface="Roboto Medium" pitchFamily="2" charset="0"/>
            </a:endParaRPr>
          </a:p>
          <a:p>
            <a:pPr marL="285750" marR="0" lvl="0" indent="-285750" algn="just" defTabSz="914400" rtl="0" eaLnBrk="1" fontAlgn="auto" latinLnBrk="0" hangingPunct="1">
              <a:lnSpc>
                <a:spcPct val="90000"/>
              </a:lnSpc>
              <a:spcBef>
                <a:spcPts val="0"/>
              </a:spcBef>
              <a:spcAft>
                <a:spcPts val="14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Roboto Medium" pitchFamily="2" charset="0"/>
                <a:cs typeface="Roboto Medium" pitchFamily="2" charset="0"/>
              </a:rPr>
              <a:t>Sentiment Analysis using NLP and Machine Learning Techniques on Social Media Data ,published in </a:t>
            </a:r>
            <a:r>
              <a:rPr kumimoji="0" lang="en-US" sz="1800" b="0" i="0" u="none" strike="noStrike" kern="1200" cap="none" spc="0" normalizeH="0" baseline="0" noProof="0" dirty="0">
                <a:ln>
                  <a:noFill/>
                </a:ln>
                <a:solidFill>
                  <a:schemeClr val="bg2">
                    <a:lumMod val="50000"/>
                  </a:schemeClr>
                </a:solidFill>
                <a:effectLst/>
                <a:uLnTx/>
                <a:uFillTx/>
                <a:latin typeface="Arial" panose="020B0604020202020204" pitchFamily="34" charset="0"/>
                <a:ea typeface="Roboto Medium" pitchFamily="2" charset="0"/>
                <a:cs typeface="Roboto Medium" pitchFamily="2" charset="0"/>
                <a:hlinkClick r:id="rId3">
                  <a:extLst>
                    <a:ext uri="{A12FA001-AC4F-418D-AE19-62706E023703}">
                      <ahyp:hlinkClr xmlns:ahyp="http://schemas.microsoft.com/office/drawing/2018/hyperlinkcolor" val="tx"/>
                    </a:ext>
                  </a:extLst>
                </a:hlinkClick>
              </a:rPr>
              <a:t>2022 2nd International Conference on Advance Computing and Innovative Technologies in Engineering (ICACITE)</a:t>
            </a:r>
            <a:r>
              <a:rPr kumimoji="0" lang="en-US" sz="1800" b="0" i="0" u="none" strike="noStrike" kern="1200" cap="none" spc="0" normalizeH="0" baseline="0" noProof="0" dirty="0">
                <a:ln>
                  <a:noFill/>
                </a:ln>
                <a:solidFill>
                  <a:schemeClr val="bg2">
                    <a:lumMod val="50000"/>
                  </a:schemeClr>
                </a:solidFill>
                <a:effectLst/>
                <a:uLnTx/>
                <a:uFillTx/>
                <a:latin typeface="Arial" panose="020B0604020202020204" pitchFamily="34" charset="0"/>
                <a:ea typeface="Roboto Medium" pitchFamily="2" charset="0"/>
                <a:cs typeface="Roboto Medium" pitchFamily="2" charset="0"/>
              </a:rPr>
              <a:t>,</a:t>
            </a:r>
            <a:r>
              <a:rPr kumimoji="0" lang="en-US" sz="1800" b="0" i="0" u="none" strike="noStrike" kern="1200" cap="none" spc="0" normalizeH="0" baseline="0" noProof="0" dirty="0">
                <a:ln>
                  <a:noFill/>
                </a:ln>
                <a:solidFill>
                  <a:srgbClr val="333333"/>
                </a:solidFill>
                <a:effectLst/>
                <a:uLnTx/>
                <a:uFillTx/>
                <a:latin typeface="Arial" panose="020B0604020202020204" pitchFamily="34" charset="0"/>
                <a:ea typeface="Roboto Medium" pitchFamily="2" charset="0"/>
                <a:cs typeface="Roboto Medium" pitchFamily="2" charset="0"/>
              </a:rPr>
              <a:t>Published by </a:t>
            </a:r>
            <a:r>
              <a:rPr kumimoji="0" lang="en-IN" sz="1800" b="0" i="0" u="none" strike="noStrike" kern="1200" cap="none" spc="0" normalizeH="0" baseline="0" noProof="0" dirty="0">
                <a:ln>
                  <a:noFill/>
                </a:ln>
                <a:solidFill>
                  <a:schemeClr val="bg2">
                    <a:lumMod val="50000"/>
                  </a:schemeClr>
                </a:solidFill>
                <a:effectLst/>
                <a:uLnTx/>
                <a:uFillTx/>
                <a:latin typeface="Arial" panose="020B0604020202020204" pitchFamily="34" charset="0"/>
                <a:ea typeface="Roboto Medium" pitchFamily="2" charset="0"/>
                <a:cs typeface="Roboto Medium" pitchFamily="2" charset="0"/>
                <a:hlinkClick r:id="rId4">
                  <a:extLst>
                    <a:ext uri="{A12FA001-AC4F-418D-AE19-62706E023703}">
                      <ahyp:hlinkClr xmlns:ahyp="http://schemas.microsoft.com/office/drawing/2018/hyperlinkcolor" val="tx"/>
                    </a:ext>
                  </a:extLst>
                </a:hlinkClick>
              </a:rPr>
              <a:t>M. Kavitha</a:t>
            </a:r>
            <a:r>
              <a:rPr kumimoji="0" lang="en-IN" sz="1800" b="0" i="0" u="none" strike="noStrike" kern="1200" cap="none" spc="0" normalizeH="0" baseline="0" noProof="0" dirty="0">
                <a:ln>
                  <a:noFill/>
                </a:ln>
                <a:solidFill>
                  <a:schemeClr val="bg2">
                    <a:lumMod val="50000"/>
                  </a:schemeClr>
                </a:solidFill>
                <a:effectLst/>
                <a:uLnTx/>
                <a:uFillTx/>
                <a:latin typeface="Arial" panose="020B0604020202020204" pitchFamily="34" charset="0"/>
                <a:ea typeface="Roboto Medium" pitchFamily="2" charset="0"/>
                <a:cs typeface="Roboto Medium" pitchFamily="2" charset="0"/>
              </a:rPr>
              <a:t>,</a:t>
            </a:r>
            <a:r>
              <a:rPr kumimoji="0" lang="en-IN" sz="1800" b="0" i="0" u="none" strike="noStrike" kern="1200" cap="none" spc="0" normalizeH="0" baseline="0" noProof="0" dirty="0">
                <a:ln>
                  <a:noFill/>
                </a:ln>
                <a:solidFill>
                  <a:schemeClr val="bg2">
                    <a:lumMod val="50000"/>
                  </a:schemeClr>
                </a:solidFill>
                <a:effectLst/>
                <a:uLnTx/>
                <a:uFillTx/>
                <a:latin typeface="Arial" panose="020B0604020202020204" pitchFamily="34" charset="0"/>
                <a:ea typeface="Roboto Medium" pitchFamily="2" charset="0"/>
                <a:cs typeface="Roboto Medium" pitchFamily="2" charset="0"/>
                <a:hlinkClick r:id="rId5">
                  <a:extLst>
                    <a:ext uri="{A12FA001-AC4F-418D-AE19-62706E023703}">
                      <ahyp:hlinkClr xmlns:ahyp="http://schemas.microsoft.com/office/drawing/2018/hyperlinkcolor" val="tx"/>
                    </a:ext>
                  </a:extLst>
                </a:hlinkClick>
              </a:rPr>
              <a:t>Bharat Bhushan Naib</a:t>
            </a:r>
            <a:r>
              <a:rPr kumimoji="0" lang="en-IN" sz="1800" b="0" i="0" u="none" strike="noStrike" kern="1200" cap="none" spc="0" normalizeH="0" baseline="0" noProof="0" dirty="0">
                <a:ln>
                  <a:noFill/>
                </a:ln>
                <a:solidFill>
                  <a:schemeClr val="bg2">
                    <a:lumMod val="50000"/>
                  </a:schemeClr>
                </a:solidFill>
                <a:effectLst/>
                <a:uLnTx/>
                <a:uFillTx/>
                <a:latin typeface="Arial" panose="020B0604020202020204" pitchFamily="34" charset="0"/>
                <a:ea typeface="Roboto Medium" pitchFamily="2" charset="0"/>
                <a:cs typeface="Roboto Medium" pitchFamily="2" charset="0"/>
              </a:rPr>
              <a:t>,</a:t>
            </a:r>
            <a:r>
              <a:rPr kumimoji="0" lang="en-IN" sz="1800" b="0" i="0" u="none" strike="noStrike" kern="1200" cap="none" spc="0" normalizeH="0" baseline="0" noProof="0" dirty="0">
                <a:ln>
                  <a:noFill/>
                </a:ln>
                <a:solidFill>
                  <a:schemeClr val="bg2">
                    <a:lumMod val="50000"/>
                  </a:schemeClr>
                </a:solidFill>
                <a:effectLst/>
                <a:uLnTx/>
                <a:uFillTx/>
                <a:latin typeface="Arial" panose="020B0604020202020204" pitchFamily="34" charset="0"/>
                <a:ea typeface="Roboto Medium" pitchFamily="2" charset="0"/>
                <a:cs typeface="Roboto Medium" pitchFamily="2" charset="0"/>
                <a:hlinkClick r:id="rId6">
                  <a:extLst>
                    <a:ext uri="{A12FA001-AC4F-418D-AE19-62706E023703}">
                      <ahyp:hlinkClr xmlns:ahyp="http://schemas.microsoft.com/office/drawing/2018/hyperlinkcolor" val="tx"/>
                    </a:ext>
                  </a:extLst>
                </a:hlinkClick>
              </a:rPr>
              <a:t>Basetty Mallikarjuna</a:t>
            </a:r>
            <a:r>
              <a:rPr kumimoji="0" lang="en-IN" sz="1800" b="0" i="0" u="none" strike="noStrike" kern="1200" cap="none" spc="0" normalizeH="0" baseline="0" noProof="0" dirty="0">
                <a:ln>
                  <a:noFill/>
                </a:ln>
                <a:solidFill>
                  <a:schemeClr val="bg2">
                    <a:lumMod val="50000"/>
                  </a:schemeClr>
                </a:solidFill>
                <a:effectLst/>
                <a:uLnTx/>
                <a:uFillTx/>
                <a:latin typeface="Arial" panose="020B0604020202020204" pitchFamily="34" charset="0"/>
                <a:ea typeface="Roboto Medium" pitchFamily="2" charset="0"/>
                <a:cs typeface="Roboto Medium" pitchFamily="2" charset="0"/>
              </a:rPr>
              <a:t>,</a:t>
            </a:r>
            <a:r>
              <a:rPr kumimoji="0" lang="en-IN" sz="1800" b="0" i="0" u="none" strike="noStrike" kern="1200" cap="none" spc="0" normalizeH="0" baseline="0" noProof="0" dirty="0">
                <a:ln>
                  <a:noFill/>
                </a:ln>
                <a:solidFill>
                  <a:schemeClr val="bg2">
                    <a:lumMod val="50000"/>
                  </a:schemeClr>
                </a:solidFill>
                <a:effectLst/>
                <a:uLnTx/>
                <a:uFillTx/>
                <a:latin typeface="Arial" panose="020B0604020202020204" pitchFamily="34" charset="0"/>
                <a:ea typeface="Roboto Medium" pitchFamily="2" charset="0"/>
                <a:cs typeface="Roboto Medium" pitchFamily="2" charset="0"/>
                <a:hlinkClick r:id="rId7">
                  <a:extLst>
                    <a:ext uri="{A12FA001-AC4F-418D-AE19-62706E023703}">
                      <ahyp:hlinkClr xmlns:ahyp="http://schemas.microsoft.com/office/drawing/2018/hyperlinkcolor" val="tx"/>
                    </a:ext>
                  </a:extLst>
                </a:hlinkClick>
              </a:rPr>
              <a:t>R. Kavitha</a:t>
            </a:r>
            <a:r>
              <a:rPr kumimoji="0" lang="en-IN" sz="1800" b="0" i="0" u="none" strike="noStrike" kern="1200" cap="none" spc="0" normalizeH="0" baseline="0" noProof="0" dirty="0">
                <a:ln>
                  <a:noFill/>
                </a:ln>
                <a:solidFill>
                  <a:schemeClr val="bg2">
                    <a:lumMod val="50000"/>
                  </a:schemeClr>
                </a:solidFill>
                <a:effectLst/>
                <a:uLnTx/>
                <a:uFillTx/>
                <a:latin typeface="Arial" panose="020B0604020202020204" pitchFamily="34" charset="0"/>
                <a:ea typeface="Roboto Medium" pitchFamily="2" charset="0"/>
                <a:cs typeface="Roboto Medium" pitchFamily="2" charset="0"/>
              </a:rPr>
              <a:t>; </a:t>
            </a:r>
            <a:r>
              <a:rPr kumimoji="0" lang="en-IN" sz="1800" b="0" i="0" u="none" strike="noStrike" kern="1200" cap="none" spc="0" normalizeH="0" baseline="0" noProof="0" dirty="0">
                <a:ln>
                  <a:noFill/>
                </a:ln>
                <a:solidFill>
                  <a:schemeClr val="bg2">
                    <a:lumMod val="50000"/>
                  </a:schemeClr>
                </a:solidFill>
                <a:effectLst/>
                <a:uLnTx/>
                <a:uFillTx/>
                <a:latin typeface="Arial" panose="020B0604020202020204" pitchFamily="34" charset="0"/>
                <a:ea typeface="Roboto Medium" pitchFamily="2" charset="0"/>
                <a:cs typeface="Roboto Medium" pitchFamily="2" charset="0"/>
                <a:hlinkClick r:id="rId8">
                  <a:extLst>
                    <a:ext uri="{A12FA001-AC4F-418D-AE19-62706E023703}">
                      <ahyp:hlinkClr xmlns:ahyp="http://schemas.microsoft.com/office/drawing/2018/hyperlinkcolor" val="tx"/>
                    </a:ext>
                  </a:extLst>
                </a:hlinkClick>
              </a:rPr>
              <a:t>R. Srinivasan</a:t>
            </a:r>
            <a:r>
              <a:rPr kumimoji="0" lang="en-US" sz="1800" b="1" i="0" u="none" strike="noStrike" kern="1200" cap="none" spc="0" normalizeH="0" baseline="0" noProof="0" dirty="0">
                <a:ln>
                  <a:noFill/>
                </a:ln>
                <a:solidFill>
                  <a:schemeClr val="bg2">
                    <a:lumMod val="50000"/>
                  </a:schemeClr>
                </a:solidFill>
                <a:effectLst/>
                <a:uLnTx/>
                <a:uFillTx/>
                <a:latin typeface="Arial" panose="020B0604020202020204" pitchFamily="34" charset="0"/>
                <a:ea typeface="Roboto Medium" pitchFamily="2" charset="0"/>
                <a:cs typeface="Roboto Medium" pitchFamily="2" charset="0"/>
              </a:rPr>
              <a:t>.</a:t>
            </a:r>
          </a:p>
          <a:p>
            <a:pPr marL="285750" marR="0" lvl="0" indent="-285750" algn="just" defTabSz="914400" rtl="0" eaLnBrk="1" fontAlgn="auto" latinLnBrk="0" hangingPunct="1">
              <a:lnSpc>
                <a:spcPct val="90000"/>
              </a:lnSpc>
              <a:spcBef>
                <a:spcPts val="0"/>
              </a:spcBef>
              <a:spcAft>
                <a:spcPts val="1400"/>
              </a:spcAft>
              <a:buClrTx/>
              <a:buSzTx/>
              <a:buFont typeface="Arial" panose="020B0604020202020204" pitchFamily="34" charset="0"/>
              <a:buChar char="•"/>
              <a:tabLst/>
              <a:defRPr/>
            </a:pP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Roboto Medium" pitchFamily="2" charset="0"/>
              <a:cs typeface="Roboto Medium" pitchFamily="2" charset="0"/>
            </a:endParaRPr>
          </a:p>
          <a:p>
            <a:pPr marL="285750" marR="0" lvl="0" indent="-28575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Roboto Medium" pitchFamily="2" charset="0"/>
                <a:cs typeface="Roboto Medium" pitchFamily="2" charset="0"/>
              </a:rPr>
              <a:t>Sentiment analysis in twitter using machine learning techniques , published in </a:t>
            </a: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Roboto Medium" pitchFamily="2" charset="0"/>
                <a:cs typeface="Roboto Medium" pitchFamily="2" charset="0"/>
              </a:rPr>
              <a:t> </a:t>
            </a:r>
            <a:r>
              <a:rPr kumimoji="0" lang="en-US" sz="1800" b="0" i="0" u="none" strike="noStrike" kern="1200" cap="none" spc="0" normalizeH="0" baseline="0" noProof="0" dirty="0">
                <a:ln>
                  <a:noFill/>
                </a:ln>
                <a:solidFill>
                  <a:schemeClr val="bg2">
                    <a:lumMod val="50000"/>
                  </a:schemeClr>
                </a:solidFill>
                <a:effectLst/>
                <a:uLnTx/>
                <a:uFillTx/>
                <a:latin typeface="Arial" panose="020B0604020202020204" pitchFamily="34" charset="0"/>
                <a:ea typeface="Roboto Medium" pitchFamily="2" charset="0"/>
                <a:cs typeface="Roboto Medium" pitchFamily="2" charset="0"/>
                <a:hlinkClick r:id="rId9">
                  <a:extLst>
                    <a:ext uri="{A12FA001-AC4F-418D-AE19-62706E023703}">
                      <ahyp:hlinkClr xmlns:ahyp="http://schemas.microsoft.com/office/drawing/2018/hyperlinkcolor" val="tx"/>
                    </a:ext>
                  </a:extLst>
                </a:hlinkClick>
              </a:rPr>
              <a:t>2013 Fourth International Conference on Computing, Communications and Networking Technologies (ICCCNT)</a:t>
            </a:r>
            <a:r>
              <a:rPr kumimoji="0" lang="en-US" sz="1800" b="0" i="0" u="none" strike="noStrike" kern="1200" cap="none" spc="0" normalizeH="0" baseline="0" noProof="0" dirty="0">
                <a:ln>
                  <a:noFill/>
                </a:ln>
                <a:solidFill>
                  <a:schemeClr val="bg2">
                    <a:lumMod val="50000"/>
                  </a:schemeClr>
                </a:solidFill>
                <a:effectLst/>
                <a:uLnTx/>
                <a:uFillTx/>
                <a:latin typeface="Arial" panose="020B0604020202020204" pitchFamily="34" charset="0"/>
                <a:ea typeface="Roboto Medium" pitchFamily="2" charset="0"/>
                <a:cs typeface="Roboto Medium" pitchFamily="2" charset="0"/>
              </a:rPr>
              <a:t>,</a:t>
            </a:r>
            <a:r>
              <a:rPr kumimoji="0" lang="en-US" sz="1800" b="0" i="0" u="none" strike="noStrike" kern="1200" cap="none" spc="0" normalizeH="0" baseline="0" noProof="0" dirty="0">
                <a:ln>
                  <a:noFill/>
                </a:ln>
                <a:solidFill>
                  <a:srgbClr val="006699"/>
                </a:solidFill>
                <a:effectLst/>
                <a:uLnTx/>
                <a:uFillTx/>
                <a:latin typeface="Arial" panose="020B0604020202020204" pitchFamily="34" charset="0"/>
                <a:ea typeface="Roboto Medium" pitchFamily="2" charset="0"/>
                <a:cs typeface="Roboto Medium" pitchFamily="2" charset="0"/>
              </a:rPr>
              <a:t> </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Roboto Medium" pitchFamily="2" charset="0"/>
                <a:cs typeface="Roboto Medium" pitchFamily="2" charset="0"/>
              </a:rPr>
              <a:t>published by,</a:t>
            </a:r>
            <a:r>
              <a:rPr kumimoji="0" lang="pt-BR" sz="1800" b="1" i="0" u="none" strike="noStrike" kern="1200" cap="none" spc="0" normalizeH="0" baseline="0" noProof="0" dirty="0">
                <a:ln>
                  <a:noFill/>
                </a:ln>
                <a:solidFill>
                  <a:srgbClr val="EB8803"/>
                </a:solidFill>
                <a:effectLst/>
                <a:uLnTx/>
                <a:uFillTx/>
                <a:latin typeface="Calibri" panose="020F0502020204030204" pitchFamily="34" charset="0"/>
                <a:ea typeface="Roboto Medium" pitchFamily="2" charset="0"/>
                <a:cs typeface="Roboto Medium" pitchFamily="2" charset="0"/>
                <a:hlinkClick r:id="rId10">
                  <a:extLst>
                    <a:ext uri="{A12FA001-AC4F-418D-AE19-62706E023703}">
                      <ahyp:hlinkClr xmlns:ahyp="http://schemas.microsoft.com/office/drawing/2018/hyperlinkcolor" val="tx"/>
                    </a:ext>
                  </a:extLst>
                </a:hlinkClick>
              </a:rPr>
              <a:t> </a:t>
            </a:r>
            <a:r>
              <a:rPr kumimoji="0" lang="pt-BR" sz="1800" b="0" i="0" u="none" strike="noStrike" kern="1200" cap="none" spc="0" normalizeH="0" baseline="0" noProof="0" dirty="0">
                <a:ln>
                  <a:noFill/>
                </a:ln>
                <a:solidFill>
                  <a:schemeClr val="bg2">
                    <a:lumMod val="50000"/>
                  </a:schemeClr>
                </a:solidFill>
                <a:effectLst/>
                <a:uLnTx/>
                <a:uFillTx/>
                <a:latin typeface="Calibri" panose="020F0502020204030204" pitchFamily="34" charset="0"/>
                <a:ea typeface="Roboto Medium" pitchFamily="2" charset="0"/>
                <a:cs typeface="Roboto Medium" pitchFamily="2" charset="0"/>
                <a:hlinkClick r:id="rId10">
                  <a:extLst>
                    <a:ext uri="{A12FA001-AC4F-418D-AE19-62706E023703}">
                      <ahyp:hlinkClr xmlns:ahyp="http://schemas.microsoft.com/office/drawing/2018/hyperlinkcolor" val="tx"/>
                    </a:ext>
                  </a:extLst>
                </a:hlinkClick>
              </a:rPr>
              <a:t>M S Neethu</a:t>
            </a:r>
            <a:r>
              <a:rPr kumimoji="0" lang="pt-BR" sz="1800" b="0" i="0" u="none" strike="noStrike" kern="1200" cap="none" spc="0" normalizeH="0" baseline="0" noProof="0" dirty="0">
                <a:ln>
                  <a:noFill/>
                </a:ln>
                <a:solidFill>
                  <a:schemeClr val="bg2">
                    <a:lumMod val="50000"/>
                  </a:schemeClr>
                </a:solidFill>
                <a:effectLst/>
                <a:uLnTx/>
                <a:uFillTx/>
                <a:latin typeface="Calibri" panose="020F0502020204030204" pitchFamily="34" charset="0"/>
                <a:ea typeface="Roboto Medium" pitchFamily="2" charset="0"/>
                <a:cs typeface="Roboto Medium" pitchFamily="2" charset="0"/>
              </a:rPr>
              <a:t> </a:t>
            </a:r>
            <a:r>
              <a:rPr kumimoji="0" lang="pt-BR" sz="1800" b="0" i="0" u="none" strike="noStrike" kern="1200" cap="none" spc="0" normalizeH="0" baseline="0" noProof="0" dirty="0">
                <a:ln>
                  <a:noFill/>
                </a:ln>
                <a:solidFill>
                  <a:srgbClr val="000000"/>
                </a:solidFill>
                <a:effectLst/>
                <a:uLnTx/>
                <a:uFillTx/>
                <a:latin typeface="Calibri" panose="020F0502020204030204" pitchFamily="34" charset="0"/>
                <a:ea typeface="Roboto Medium" pitchFamily="2" charset="0"/>
                <a:cs typeface="Roboto Medium" pitchFamily="2" charset="0"/>
              </a:rPr>
              <a:t>and </a:t>
            </a:r>
            <a:r>
              <a:rPr kumimoji="0" lang="pt-BR" sz="1800" b="0" i="0" u="none" strike="noStrike" kern="1200" cap="none" spc="0" normalizeH="0" baseline="0" noProof="0" dirty="0">
                <a:ln>
                  <a:noFill/>
                </a:ln>
                <a:solidFill>
                  <a:schemeClr val="bg2">
                    <a:lumMod val="50000"/>
                  </a:schemeClr>
                </a:solidFill>
                <a:effectLst/>
                <a:uLnTx/>
                <a:uFillTx/>
                <a:latin typeface="Calibri" panose="020F0502020204030204" pitchFamily="34" charset="0"/>
                <a:ea typeface="Roboto Medium" pitchFamily="2" charset="0"/>
                <a:cs typeface="Roboto Medium" pitchFamily="2" charset="0"/>
                <a:hlinkClick r:id="rId11">
                  <a:extLst>
                    <a:ext uri="{A12FA001-AC4F-418D-AE19-62706E023703}">
                      <ahyp:hlinkClr xmlns:ahyp="http://schemas.microsoft.com/office/drawing/2018/hyperlinkcolor" val="tx"/>
                    </a:ext>
                  </a:extLst>
                </a:hlinkClick>
              </a:rPr>
              <a:t>R Rajasree</a:t>
            </a:r>
            <a:r>
              <a:rPr kumimoji="0" lang="pt-BR" sz="1800" b="0" i="0" u="none" strike="noStrike" kern="1200" cap="none" spc="0" normalizeH="0" baseline="0" noProof="0" dirty="0">
                <a:ln>
                  <a:noFill/>
                </a:ln>
                <a:solidFill>
                  <a:srgbClr val="000000"/>
                </a:solidFill>
                <a:effectLst/>
                <a:uLnTx/>
                <a:uFillTx/>
                <a:latin typeface="Calibri" panose="020F0502020204030204" pitchFamily="34" charset="0"/>
                <a:ea typeface="Roboto Medium" pitchFamily="2" charset="0"/>
                <a:cs typeface="Roboto Medium" pitchFamily="2" charset="0"/>
              </a:rPr>
              <a:t>.</a:t>
            </a:r>
            <a:endParaRPr kumimoji="0" lang="en-IN" sz="1800" b="0" i="0" u="none" strike="noStrike" kern="1200" cap="none" spc="0" normalizeH="0" baseline="0" noProof="0" dirty="0">
              <a:ln>
                <a:noFill/>
              </a:ln>
              <a:solidFill>
                <a:prstClr val="black">
                  <a:lumMod val="50000"/>
                  <a:lumOff val="50000"/>
                </a:prstClr>
              </a:solidFill>
              <a:effectLst/>
              <a:uLnTx/>
              <a:uFillTx/>
              <a:latin typeface="Roboto Medium" pitchFamily="2" charset="0"/>
              <a:ea typeface="Roboto Medium" pitchFamily="2" charset="0"/>
              <a:cs typeface="Roboto Medium" pitchFamily="2" charset="0"/>
            </a:endParaRPr>
          </a:p>
          <a:p>
            <a:pPr marL="285750" marR="0" lvl="0" indent="-285750" algn="l" defTabSz="914400" rtl="0" eaLnBrk="1" fontAlgn="auto" latinLnBrk="0" hangingPunct="1">
              <a:lnSpc>
                <a:spcPct val="90000"/>
              </a:lnSpc>
              <a:spcBef>
                <a:spcPts val="0"/>
              </a:spcBef>
              <a:spcAft>
                <a:spcPts val="14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333333"/>
              </a:solidFill>
              <a:effectLst/>
              <a:uLnTx/>
              <a:uFillTx/>
              <a:latin typeface="Arial" panose="020B0604020202020204" pitchFamily="34" charset="0"/>
              <a:ea typeface="Roboto Medium" pitchFamily="2" charset="0"/>
              <a:cs typeface="Roboto Medium" pitchFamily="2" charset="0"/>
            </a:endParaRPr>
          </a:p>
          <a:p>
            <a:pPr marL="285750" marR="0" lvl="0" indent="-285750" algn="l" defTabSz="914400" rtl="0" eaLnBrk="1" fontAlgn="auto" latinLnBrk="0" hangingPunct="1">
              <a:lnSpc>
                <a:spcPct val="90000"/>
              </a:lnSpc>
              <a:spcBef>
                <a:spcPts val="0"/>
              </a:spcBef>
              <a:spcAft>
                <a:spcPts val="14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Roboto Medium" pitchFamily="2" charset="0"/>
                <a:ea typeface="Roboto Medium" pitchFamily="2" charset="0"/>
                <a:cs typeface="Roboto Medium" pitchFamily="2" charset="0"/>
              </a:rPr>
              <a:t>Sentiment Analysis on Product Reviews Using Machine Learning Techniques ,published in </a:t>
            </a:r>
            <a:r>
              <a:rPr kumimoji="0" lang="en-US" sz="1800" b="0" i="0" u="none" strike="noStrike" kern="1200" cap="none" spc="0" normalizeH="0" baseline="0" noProof="0" dirty="0">
                <a:ln>
                  <a:noFill/>
                </a:ln>
                <a:solidFill>
                  <a:schemeClr val="bg2">
                    <a:lumMod val="50000"/>
                  </a:schemeClr>
                </a:solidFill>
                <a:effectLst/>
                <a:uLnTx/>
                <a:uFillTx/>
                <a:latin typeface="Roboto Medium" pitchFamily="2" charset="0"/>
                <a:ea typeface="Roboto Medium" pitchFamily="2" charset="0"/>
                <a:cs typeface="Roboto Medium" pitchFamily="2" charset="0"/>
              </a:rPr>
              <a:t>2019, </a:t>
            </a:r>
            <a:r>
              <a:rPr kumimoji="0" lang="en-US" sz="1800" b="0" i="0" u="none" strike="noStrike" kern="1200" cap="none" spc="0" normalizeH="0" baseline="0" noProof="0" dirty="0">
                <a:ln>
                  <a:noFill/>
                </a:ln>
                <a:solidFill>
                  <a:prstClr val="black">
                    <a:lumMod val="85000"/>
                    <a:lumOff val="15000"/>
                  </a:prstClr>
                </a:solidFill>
                <a:effectLst/>
                <a:uLnTx/>
                <a:uFillTx/>
                <a:latin typeface="Roboto Medium" pitchFamily="2" charset="0"/>
                <a:ea typeface="Roboto Medium" pitchFamily="2" charset="0"/>
                <a:cs typeface="Roboto Medium" pitchFamily="2" charset="0"/>
              </a:rPr>
              <a:t>published by</a:t>
            </a:r>
            <a:r>
              <a:rPr kumimoji="0" lang="en-US" sz="1800" b="0" i="0" u="none" strike="noStrike" kern="1200" cap="none" spc="0" normalizeH="0" baseline="0" noProof="0" dirty="0">
                <a:ln>
                  <a:noFill/>
                </a:ln>
                <a:solidFill>
                  <a:prstClr val="black"/>
                </a:solidFill>
                <a:effectLst/>
                <a:uLnTx/>
                <a:uFillTx/>
                <a:latin typeface="Roboto Medium" pitchFamily="2" charset="0"/>
                <a:ea typeface="Roboto Medium" pitchFamily="2" charset="0"/>
                <a:cs typeface="Roboto Medium" pitchFamily="2" charset="0"/>
              </a:rPr>
              <a:t>,</a:t>
            </a:r>
            <a:r>
              <a:rPr kumimoji="0" lang="en-IN" sz="1800" b="0" i="0" u="none" strike="noStrike" kern="1200" cap="none" spc="0" normalizeH="0" baseline="0" noProof="0" dirty="0">
                <a:ln>
                  <a:noFill/>
                </a:ln>
                <a:solidFill>
                  <a:prstClr val="black">
                    <a:lumMod val="50000"/>
                    <a:lumOff val="50000"/>
                  </a:prstClr>
                </a:solidFill>
                <a:effectLst/>
                <a:uLnTx/>
                <a:uFillTx/>
                <a:latin typeface="Roboto Medium" pitchFamily="2" charset="0"/>
                <a:ea typeface="Roboto Medium" pitchFamily="2" charset="0"/>
                <a:cs typeface="Roboto Medium" pitchFamily="2" charset="0"/>
              </a:rPr>
              <a:t> </a:t>
            </a:r>
            <a:r>
              <a:rPr kumimoji="0" lang="en-IN" sz="1800" b="0" i="0" u="none" strike="noStrike" kern="1200" cap="none" spc="0" normalizeH="0" baseline="0" noProof="0" dirty="0">
                <a:ln>
                  <a:noFill/>
                </a:ln>
                <a:solidFill>
                  <a:schemeClr val="bg2">
                    <a:lumMod val="50000"/>
                  </a:schemeClr>
                </a:solidFill>
                <a:effectLst/>
                <a:uLnTx/>
                <a:uFillTx/>
                <a:latin typeface="Roboto Medium" pitchFamily="2" charset="0"/>
                <a:ea typeface="Roboto Medium" pitchFamily="2" charset="0"/>
                <a:cs typeface="Roboto Medium" pitchFamily="2" charset="0"/>
              </a:rPr>
              <a:t>Rajkumar S. Jagdale, Vishal S. Shirsat and Sachin N. Deshmukh.</a:t>
            </a:r>
          </a:p>
          <a:p>
            <a:pPr marL="285750" marR="0" lvl="0" indent="-285750" algn="l" defTabSz="914400" rtl="0" eaLnBrk="1" fontAlgn="auto" latinLnBrk="0" hangingPunct="1">
              <a:lnSpc>
                <a:spcPct val="90000"/>
              </a:lnSpc>
              <a:spcBef>
                <a:spcPts val="0"/>
              </a:spcBef>
              <a:spcAft>
                <a:spcPts val="140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schemeClr val="accent3">
                  <a:lumMod val="75000"/>
                </a:schemeClr>
              </a:solidFill>
              <a:effectLst/>
              <a:uLnTx/>
              <a:uFillTx/>
              <a:latin typeface="Roboto Medium" pitchFamily="2" charset="0"/>
              <a:ea typeface="Roboto Medium" pitchFamily="2" charset="0"/>
              <a:cs typeface="Roboto Medium" pitchFamily="2" charset="0"/>
            </a:endParaRPr>
          </a:p>
          <a:p>
            <a:pPr marL="285750" marR="0" lvl="0" indent="-285750" algn="l" defTabSz="914400" rtl="0" eaLnBrk="1" fontAlgn="auto" latinLnBrk="0" hangingPunct="1">
              <a:lnSpc>
                <a:spcPct val="90000"/>
              </a:lnSpc>
              <a:spcBef>
                <a:spcPts val="0"/>
              </a:spcBef>
              <a:spcAft>
                <a:spcPts val="14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Roboto Medium" pitchFamily="2" charset="0"/>
                <a:ea typeface="Roboto Medium" pitchFamily="2" charset="0"/>
                <a:cs typeface="Roboto Medium" pitchFamily="2" charset="0"/>
              </a:rPr>
              <a:t>Sentiment Analysis of Amazon Products Using Ensemble Machine Learning Algorithm ,published in</a:t>
            </a:r>
            <a:r>
              <a:rPr kumimoji="0" lang="en-US" sz="1800" b="0" i="0" u="none" strike="noStrike" kern="1200" cap="none" spc="0" normalizeH="0" baseline="0" noProof="0" dirty="0">
                <a:ln>
                  <a:noFill/>
                </a:ln>
                <a:solidFill>
                  <a:prstClr val="black">
                    <a:lumMod val="50000"/>
                    <a:lumOff val="50000"/>
                  </a:prstClr>
                </a:solidFill>
                <a:effectLst/>
                <a:uLnTx/>
                <a:uFillTx/>
                <a:latin typeface="Roboto Medium" pitchFamily="2" charset="0"/>
                <a:ea typeface="Roboto Medium" pitchFamily="2" charset="0"/>
                <a:cs typeface="Roboto Medium" pitchFamily="2" charset="0"/>
              </a:rPr>
              <a:t> </a:t>
            </a:r>
            <a:r>
              <a:rPr kumimoji="0" lang="en-IN" sz="1800" b="0" i="0" u="none" strike="noStrike" kern="1200" cap="none" spc="0" normalizeH="0" baseline="0" noProof="0" dirty="0">
                <a:ln>
                  <a:noFill/>
                </a:ln>
                <a:solidFill>
                  <a:schemeClr val="bg2">
                    <a:lumMod val="50000"/>
                  </a:schemeClr>
                </a:solidFill>
                <a:effectLst/>
                <a:uLnTx/>
                <a:uFillTx/>
                <a:latin typeface="Roboto Medium" pitchFamily="2" charset="0"/>
                <a:ea typeface="Roboto Medium" pitchFamily="2" charset="0"/>
                <a:cs typeface="Roboto Medium" pitchFamily="2" charset="0"/>
              </a:rPr>
              <a:t>February 5, 2019 </a:t>
            </a:r>
            <a:r>
              <a:rPr kumimoji="0" lang="en-IN" sz="1800" b="0" i="0" u="none" strike="noStrike" kern="1200" cap="none" spc="0" normalizeH="0" baseline="0" noProof="0" dirty="0">
                <a:ln>
                  <a:noFill/>
                </a:ln>
                <a:solidFill>
                  <a:prstClr val="black">
                    <a:lumMod val="75000"/>
                    <a:lumOff val="25000"/>
                  </a:prstClr>
                </a:solidFill>
                <a:effectLst/>
                <a:uLnTx/>
                <a:uFillTx/>
                <a:latin typeface="Roboto Medium" pitchFamily="2" charset="0"/>
                <a:ea typeface="Roboto Medium" pitchFamily="2" charset="0"/>
                <a:cs typeface="Roboto Medium" pitchFamily="2" charset="0"/>
              </a:rPr>
              <a:t>, published by </a:t>
            </a:r>
            <a:r>
              <a:rPr kumimoji="0" lang="en-IN" sz="1800" b="0" i="0" u="none" strike="noStrike" kern="1200" cap="none" spc="0" normalizeH="0" baseline="0" noProof="0" dirty="0">
                <a:ln>
                  <a:noFill/>
                </a:ln>
                <a:solidFill>
                  <a:schemeClr val="bg2">
                    <a:lumMod val="50000"/>
                  </a:schemeClr>
                </a:solidFill>
                <a:effectLst/>
                <a:uLnTx/>
                <a:uFillTx/>
                <a:latin typeface="Roboto Medium" pitchFamily="2" charset="0"/>
                <a:ea typeface="Roboto Medium" pitchFamily="2" charset="0"/>
                <a:cs typeface="Roboto Medium" pitchFamily="2" charset="0"/>
              </a:rPr>
              <a:t>Jayakumar Sadhasivam and Ramesh Babu Kalivaradhan.</a:t>
            </a:r>
          </a:p>
          <a:p>
            <a:pPr marL="285750" marR="0" lvl="0" indent="-285750" algn="l" defTabSz="914400" rtl="0" eaLnBrk="1" fontAlgn="auto" latinLnBrk="0" hangingPunct="1">
              <a:lnSpc>
                <a:spcPct val="90000"/>
              </a:lnSpc>
              <a:spcBef>
                <a:spcPts val="0"/>
              </a:spcBef>
              <a:spcAft>
                <a:spcPts val="140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schemeClr val="accent3">
                  <a:lumMod val="75000"/>
                </a:schemeClr>
              </a:solidFill>
              <a:effectLst/>
              <a:uLnTx/>
              <a:uFillTx/>
              <a:latin typeface="Calibri" panose="020F0502020204030204"/>
              <a:ea typeface="Roboto Medium" pitchFamily="2" charset="0"/>
              <a:cs typeface="Roboto Medium" pitchFamily="2" charset="0"/>
            </a:endParaRPr>
          </a:p>
          <a:p>
            <a:pPr marL="285750" marR="0" lvl="0" indent="-285750" algn="l" defTabSz="914400" rtl="0" eaLnBrk="1" fontAlgn="auto" latinLnBrk="0" hangingPunct="1">
              <a:lnSpc>
                <a:spcPct val="90000"/>
              </a:lnSpc>
              <a:spcBef>
                <a:spcPts val="0"/>
              </a:spcBef>
              <a:spcAft>
                <a:spcPts val="1400"/>
              </a:spcAft>
              <a:buClrTx/>
              <a:buSzTx/>
              <a:buFont typeface="Arial" panose="020B0604020202020204" pitchFamily="34" charset="0"/>
              <a:buChar char="•"/>
              <a:tabLst/>
              <a:defRPr/>
            </a:pPr>
            <a:r>
              <a:rPr kumimoji="0" lang="en-IN" sz="2000" b="0" i="0" u="none" strike="noStrike" kern="1200" cap="none" spc="0" normalizeH="0" baseline="0" noProof="0" dirty="0">
                <a:ln>
                  <a:noFill/>
                </a:ln>
                <a:solidFill>
                  <a:prstClr val="black"/>
                </a:solidFill>
                <a:effectLst/>
                <a:uLnTx/>
                <a:uFillTx/>
                <a:latin typeface="Calibri" panose="020F0502020204030204"/>
                <a:ea typeface="Roboto Medium" pitchFamily="2" charset="0"/>
                <a:cs typeface="Roboto Medium" pitchFamily="2" charset="0"/>
              </a:rPr>
              <a:t>Dataset Source: Kaggle </a:t>
            </a:r>
            <a:r>
              <a:rPr kumimoji="0" lang="en-IN" sz="2000" b="0" i="0" u="none" strike="noStrike" kern="1200" cap="none" spc="0" normalizeH="0" baseline="0" noProof="0" dirty="0">
                <a:ln>
                  <a:noFill/>
                </a:ln>
                <a:solidFill>
                  <a:srgbClr val="EB8803"/>
                </a:solidFill>
                <a:effectLst/>
                <a:uLnTx/>
                <a:uFillTx/>
                <a:latin typeface="Calibri" panose="020F0502020204030204"/>
                <a:ea typeface="Roboto Medium" pitchFamily="2" charset="0"/>
                <a:cs typeface="Roboto Medium" pitchFamily="2" charset="0"/>
                <a:hlinkClick r:id="rId12">
                  <a:extLst>
                    <a:ext uri="{A12FA001-AC4F-418D-AE19-62706E023703}">
                      <ahyp:hlinkClr xmlns:ahyp="http://schemas.microsoft.com/office/drawing/2018/hyperlinkcolor" val="tx"/>
                    </a:ext>
                  </a:extLst>
                </a:hlinkClick>
              </a:rPr>
              <a:t> </a:t>
            </a:r>
            <a:r>
              <a:rPr kumimoji="0" lang="en-IN" sz="2000" b="0" i="0" u="none" strike="noStrike" kern="1200" cap="none" spc="0" normalizeH="0" baseline="0" noProof="0" dirty="0">
                <a:ln>
                  <a:noFill/>
                </a:ln>
                <a:solidFill>
                  <a:schemeClr val="bg2">
                    <a:lumMod val="50000"/>
                  </a:schemeClr>
                </a:solidFill>
                <a:effectLst/>
                <a:uLnTx/>
                <a:uFillTx/>
                <a:latin typeface="Calibri" panose="020F0502020204030204"/>
                <a:ea typeface="Roboto Medium" pitchFamily="2" charset="0"/>
                <a:cs typeface="Roboto Medium" pitchFamily="2" charset="0"/>
                <a:hlinkClick r:id="rId12">
                  <a:extLst>
                    <a:ext uri="{A12FA001-AC4F-418D-AE19-62706E023703}">
                      <ahyp:hlinkClr xmlns:ahyp="http://schemas.microsoft.com/office/drawing/2018/hyperlinkcolor" val="tx"/>
                    </a:ext>
                  </a:extLst>
                </a:hlinkClick>
              </a:rPr>
              <a:t>https://www.kaggle.com/</a:t>
            </a:r>
            <a:endParaRPr kumimoji="0" lang="en-IN" sz="2000" b="0" i="0" u="none" strike="noStrike" kern="1200" cap="none" spc="0" normalizeH="0" baseline="0" noProof="0" dirty="0">
              <a:ln>
                <a:noFill/>
              </a:ln>
              <a:solidFill>
                <a:schemeClr val="bg2">
                  <a:lumMod val="50000"/>
                </a:schemeClr>
              </a:solidFill>
              <a:effectLst/>
              <a:uLnTx/>
              <a:uFillTx/>
              <a:latin typeface="Roboto Medium" pitchFamily="2" charset="0"/>
              <a:ea typeface="Roboto Medium" pitchFamily="2" charset="0"/>
              <a:cs typeface="Roboto Medium" pitchFamily="2" charset="0"/>
            </a:endParaRPr>
          </a:p>
          <a:p>
            <a:pPr algn="just"/>
            <a:endParaRPr lang="en-US" sz="1600" dirty="0">
              <a:latin typeface="+mn-lt"/>
              <a:ea typeface="Open Sans" panose="020B0606030504020204" pitchFamily="34" charset="0"/>
              <a:cs typeface="Open Sans" panose="020B0606030504020204" pitchFamily="34" charset="0"/>
            </a:endParaRPr>
          </a:p>
        </p:txBody>
      </p:sp>
      <p:sp>
        <p:nvSpPr>
          <p:cNvPr id="61" name="TextBox 60">
            <a:extLst>
              <a:ext uri="{FF2B5EF4-FFF2-40B4-BE49-F238E27FC236}">
                <a16:creationId xmlns:a16="http://schemas.microsoft.com/office/drawing/2014/main" id="{A6E6C31F-098B-45F7-BEE5-8A51FA70D59F}"/>
              </a:ext>
            </a:extLst>
          </p:cNvPr>
          <p:cNvSpPr txBox="1"/>
          <p:nvPr/>
        </p:nvSpPr>
        <p:spPr>
          <a:xfrm>
            <a:off x="33371722" y="22557950"/>
            <a:ext cx="9601200" cy="646331"/>
          </a:xfrm>
          <a:prstGeom prst="rect">
            <a:avLst/>
          </a:prstGeom>
          <a:noFill/>
        </p:spPr>
        <p:txBody>
          <a:bodyPr wrap="square" rtlCol="0">
            <a:spAutoFit/>
          </a:bodyPr>
          <a:lstStyle>
            <a:defPPr>
              <a:defRPr kern="1200" smtId="4294967295"/>
            </a:defPPr>
          </a:lstStyle>
          <a:p>
            <a:r>
              <a:rPr lang="en-US" sz="3600" b="1" dirty="0">
                <a:solidFill>
                  <a:srgbClr val="235078"/>
                </a:solidFill>
                <a:latin typeface="+mj-lt"/>
              </a:rPr>
              <a:t>References</a:t>
            </a:r>
          </a:p>
        </p:txBody>
      </p:sp>
      <p:sp>
        <p:nvSpPr>
          <p:cNvPr id="63" name="TextBox 62">
            <a:extLst>
              <a:ext uri="{FF2B5EF4-FFF2-40B4-BE49-F238E27FC236}">
                <a16:creationId xmlns:a16="http://schemas.microsoft.com/office/drawing/2014/main" id="{92D5F59B-F8CA-463C-871F-D1042309DE00}"/>
              </a:ext>
            </a:extLst>
          </p:cNvPr>
          <p:cNvSpPr txBox="1"/>
          <p:nvPr/>
        </p:nvSpPr>
        <p:spPr>
          <a:xfrm>
            <a:off x="1261269" y="17072324"/>
            <a:ext cx="9601200" cy="769441"/>
          </a:xfrm>
          <a:prstGeom prst="rect">
            <a:avLst/>
          </a:prstGeom>
          <a:noFill/>
        </p:spPr>
        <p:txBody>
          <a:bodyPr wrap="square" rtlCol="0">
            <a:spAutoFit/>
          </a:bodyPr>
          <a:lstStyle>
            <a:defPPr>
              <a:defRPr kern="1200" smtId="4294967295"/>
            </a:defPPr>
          </a:lstStyle>
          <a:p>
            <a:r>
              <a:rPr lang="en-US" sz="4400" b="1" dirty="0">
                <a:solidFill>
                  <a:srgbClr val="235078"/>
                </a:solidFill>
                <a:latin typeface="+mn-lt"/>
              </a:rPr>
              <a:t>Introduction</a:t>
            </a:r>
          </a:p>
        </p:txBody>
      </p:sp>
      <p:sp>
        <p:nvSpPr>
          <p:cNvPr id="65" name="TextBox 64">
            <a:extLst>
              <a:ext uri="{FF2B5EF4-FFF2-40B4-BE49-F238E27FC236}">
                <a16:creationId xmlns:a16="http://schemas.microsoft.com/office/drawing/2014/main" id="{68744D3E-CEF9-4748-9719-25AAABF27BDD}"/>
              </a:ext>
            </a:extLst>
          </p:cNvPr>
          <p:cNvSpPr txBox="1"/>
          <p:nvPr/>
        </p:nvSpPr>
        <p:spPr>
          <a:xfrm>
            <a:off x="11702853" y="15883918"/>
            <a:ext cx="9601200" cy="707886"/>
          </a:xfrm>
          <a:prstGeom prst="rect">
            <a:avLst/>
          </a:prstGeom>
          <a:noFill/>
        </p:spPr>
        <p:txBody>
          <a:bodyPr wrap="square" rtlCol="0">
            <a:spAutoFit/>
          </a:bodyPr>
          <a:lstStyle>
            <a:defPPr>
              <a:defRPr kern="1200" smtId="4294967295"/>
            </a:defPPr>
          </a:lstStyle>
          <a:p>
            <a:r>
              <a:rPr lang="en-US" sz="4000" b="1" dirty="0">
                <a:solidFill>
                  <a:srgbClr val="235078"/>
                </a:solidFill>
                <a:latin typeface="+mj-lt"/>
              </a:rPr>
              <a:t>Proposed Solution</a:t>
            </a:r>
          </a:p>
        </p:txBody>
      </p:sp>
      <p:sp>
        <p:nvSpPr>
          <p:cNvPr id="67" name="TextBox 66">
            <a:extLst>
              <a:ext uri="{FF2B5EF4-FFF2-40B4-BE49-F238E27FC236}">
                <a16:creationId xmlns:a16="http://schemas.microsoft.com/office/drawing/2014/main" id="{716F17B6-B5C7-4922-B9E2-CD14BD16A568}"/>
              </a:ext>
            </a:extLst>
          </p:cNvPr>
          <p:cNvSpPr txBox="1"/>
          <p:nvPr/>
        </p:nvSpPr>
        <p:spPr>
          <a:xfrm>
            <a:off x="11702853" y="22293766"/>
            <a:ext cx="9601200" cy="646331"/>
          </a:xfrm>
          <a:prstGeom prst="rect">
            <a:avLst/>
          </a:prstGeom>
          <a:noFill/>
        </p:spPr>
        <p:txBody>
          <a:bodyPr wrap="square" rtlCol="0">
            <a:spAutoFit/>
          </a:bodyPr>
          <a:lstStyle>
            <a:defPPr>
              <a:defRPr kern="1200" smtId="4294967295"/>
            </a:defPPr>
          </a:lstStyle>
          <a:p>
            <a:r>
              <a:rPr lang="en-US" sz="3600" b="1" dirty="0">
                <a:solidFill>
                  <a:srgbClr val="235078"/>
                </a:solidFill>
                <a:latin typeface="+mj-lt"/>
              </a:rPr>
              <a:t>Methodology</a:t>
            </a:r>
          </a:p>
        </p:txBody>
      </p:sp>
      <p:sp>
        <p:nvSpPr>
          <p:cNvPr id="68" name="TextBox 67">
            <a:extLst>
              <a:ext uri="{FF2B5EF4-FFF2-40B4-BE49-F238E27FC236}">
                <a16:creationId xmlns:a16="http://schemas.microsoft.com/office/drawing/2014/main" id="{47F717BC-0897-4243-A282-98EF911708EA}"/>
              </a:ext>
            </a:extLst>
          </p:cNvPr>
          <p:cNvSpPr txBox="1"/>
          <p:nvPr/>
        </p:nvSpPr>
        <p:spPr>
          <a:xfrm>
            <a:off x="22555200" y="8745113"/>
            <a:ext cx="9601200" cy="461665"/>
          </a:xfrm>
          <a:prstGeom prst="rect">
            <a:avLst/>
          </a:prstGeom>
          <a:noFill/>
        </p:spPr>
        <p:txBody>
          <a:bodyPr wrap="square" rtlCol="0">
            <a:spAutoFit/>
          </a:bodyPr>
          <a:lstStyle>
            <a:defPPr>
              <a:defRPr kern="1200" smtId="4294967295"/>
            </a:defPPr>
          </a:lstStyle>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t>
            </a:r>
          </a:p>
        </p:txBody>
      </p:sp>
      <p:sp>
        <p:nvSpPr>
          <p:cNvPr id="69" name="TextBox 68">
            <a:extLst>
              <a:ext uri="{FF2B5EF4-FFF2-40B4-BE49-F238E27FC236}">
                <a16:creationId xmlns:a16="http://schemas.microsoft.com/office/drawing/2014/main" id="{27A0BB3C-427E-42CA-963C-DA612C8F2B9C}"/>
              </a:ext>
            </a:extLst>
          </p:cNvPr>
          <p:cNvSpPr txBox="1"/>
          <p:nvPr/>
        </p:nvSpPr>
        <p:spPr>
          <a:xfrm>
            <a:off x="22555200" y="8077179"/>
            <a:ext cx="9601200" cy="769441"/>
          </a:xfrm>
          <a:prstGeom prst="rect">
            <a:avLst/>
          </a:prstGeom>
          <a:noFill/>
        </p:spPr>
        <p:txBody>
          <a:bodyPr wrap="square" rtlCol="0">
            <a:spAutoFit/>
          </a:bodyPr>
          <a:lstStyle>
            <a:defPPr>
              <a:defRPr kern="1200" smtId="4294967295"/>
            </a:defPPr>
          </a:lstStyle>
          <a:p>
            <a:r>
              <a:rPr lang="en-US" sz="4400" b="1" dirty="0">
                <a:solidFill>
                  <a:srgbClr val="235078"/>
                </a:solidFill>
                <a:latin typeface="+mn-lt"/>
              </a:rPr>
              <a:t>Results</a:t>
            </a:r>
          </a:p>
        </p:txBody>
      </p:sp>
      <p:sp>
        <p:nvSpPr>
          <p:cNvPr id="10" name="TextBox 9">
            <a:extLst>
              <a:ext uri="{FF2B5EF4-FFF2-40B4-BE49-F238E27FC236}">
                <a16:creationId xmlns:a16="http://schemas.microsoft.com/office/drawing/2014/main" id="{C4BF50B2-DE56-48AA-A13B-5CCA7CB8BFE8}"/>
              </a:ext>
            </a:extLst>
          </p:cNvPr>
          <p:cNvSpPr txBox="1"/>
          <p:nvPr/>
        </p:nvSpPr>
        <p:spPr>
          <a:xfrm>
            <a:off x="1097735" y="26186042"/>
            <a:ext cx="9465128" cy="707886"/>
          </a:xfrm>
          <a:prstGeom prst="rect">
            <a:avLst/>
          </a:prstGeom>
          <a:noFill/>
        </p:spPr>
        <p:txBody>
          <a:bodyPr wrap="square" rtlCol="0">
            <a:spAutoFit/>
          </a:bodyPr>
          <a:lstStyle/>
          <a:p>
            <a:r>
              <a:rPr lang="en-US" sz="4000" b="1" dirty="0">
                <a:solidFill>
                  <a:schemeClr val="accent5">
                    <a:lumMod val="75000"/>
                  </a:schemeClr>
                </a:solidFill>
                <a:latin typeface="+mn-lt"/>
              </a:rPr>
              <a:t>Problem statement</a:t>
            </a:r>
            <a:endParaRPr lang="en-IN" sz="4000" b="1" dirty="0">
              <a:solidFill>
                <a:schemeClr val="accent5">
                  <a:lumMod val="75000"/>
                </a:schemeClr>
              </a:solidFill>
              <a:latin typeface="+mn-lt"/>
            </a:endParaRPr>
          </a:p>
        </p:txBody>
      </p:sp>
      <p:sp>
        <p:nvSpPr>
          <p:cNvPr id="17" name="TextBox 16">
            <a:extLst>
              <a:ext uri="{FF2B5EF4-FFF2-40B4-BE49-F238E27FC236}">
                <a16:creationId xmlns:a16="http://schemas.microsoft.com/office/drawing/2014/main" id="{8F824E8E-9C44-46D3-A39E-C49DC20D0462}"/>
              </a:ext>
            </a:extLst>
          </p:cNvPr>
          <p:cNvSpPr txBox="1"/>
          <p:nvPr/>
        </p:nvSpPr>
        <p:spPr>
          <a:xfrm>
            <a:off x="1209508" y="27126829"/>
            <a:ext cx="9283234" cy="4154984"/>
          </a:xfrm>
          <a:prstGeom prst="rect">
            <a:avLst/>
          </a:prstGeom>
          <a:noFill/>
        </p:spPr>
        <p:txBody>
          <a:bodyPr wrap="square" rtlCol="0">
            <a:spAutoFit/>
          </a:bodyPr>
          <a:lstStyle/>
          <a:p>
            <a:pPr algn="just"/>
            <a:r>
              <a:rPr lang="en-US" dirty="0">
                <a:solidFill>
                  <a:schemeClr val="tx1"/>
                </a:solidFill>
                <a:latin typeface="+mn-lt"/>
              </a:rPr>
              <a:t>T</a:t>
            </a:r>
            <a:r>
              <a:rPr lang="en-US" b="0" i="0" dirty="0">
                <a:solidFill>
                  <a:schemeClr val="tx1"/>
                </a:solidFill>
                <a:effectLst/>
                <a:latin typeface="+mn-lt"/>
              </a:rPr>
              <a:t>here are quite a few things that companies struggle with in order to obtain sentiment analysis accuracy. Sentiment or emotion analysis can be difficult in natural language processing simply because machines have to be trained to analyze and understand emotions as a human brain does.</a:t>
            </a:r>
          </a:p>
          <a:p>
            <a:pPr algn="just"/>
            <a:r>
              <a:rPr lang="en-US" b="0" i="0" dirty="0">
                <a:solidFill>
                  <a:schemeClr val="tx1"/>
                </a:solidFill>
                <a:effectLst/>
                <a:latin typeface="+mn-lt"/>
              </a:rPr>
              <a:t>This is in addition to </a:t>
            </a:r>
            <a:r>
              <a:rPr lang="en-US" dirty="0">
                <a:solidFill>
                  <a:schemeClr val="tx1"/>
                </a:solidFill>
                <a:latin typeface="+mn-lt"/>
              </a:rPr>
              <a:t>understanding the nuances of different languages</a:t>
            </a:r>
            <a:r>
              <a:rPr lang="en-US" b="0" i="0" dirty="0">
                <a:solidFill>
                  <a:schemeClr val="tx1"/>
                </a:solidFill>
                <a:effectLst/>
                <a:latin typeface="+mn-lt"/>
              </a:rPr>
              <a:t>. As data science continues to evolve, sentiment analysis software is able to tackle these issues better.</a:t>
            </a:r>
          </a:p>
          <a:p>
            <a:pPr algn="just"/>
            <a:r>
              <a:rPr lang="en-US" dirty="0">
                <a:latin typeface="Times New Roman" panose="02020603050405020304" pitchFamily="18" charset="0"/>
                <a:cs typeface="Times New Roman" panose="02020603050405020304" pitchFamily="18" charset="0"/>
              </a:rPr>
              <a:t>Due to the subjective character of human emotions and the complexity of natural language, sentiment analysis is a difficult undertaking. To increase the precision and dependability of sentiment analysis, a number of issues must be solved.</a:t>
            </a:r>
          </a:p>
        </p:txBody>
      </p:sp>
      <p:sp>
        <p:nvSpPr>
          <p:cNvPr id="19" name="TextBox 18">
            <a:extLst>
              <a:ext uri="{FF2B5EF4-FFF2-40B4-BE49-F238E27FC236}">
                <a16:creationId xmlns:a16="http://schemas.microsoft.com/office/drawing/2014/main" id="{C1477D84-AD6F-4980-ABFC-C407D425B1B0}"/>
              </a:ext>
            </a:extLst>
          </p:cNvPr>
          <p:cNvSpPr txBox="1"/>
          <p:nvPr/>
        </p:nvSpPr>
        <p:spPr>
          <a:xfrm>
            <a:off x="1066800" y="8851859"/>
            <a:ext cx="9568650" cy="5586145"/>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1400"/>
              </a:spcAft>
              <a:buClrTx/>
              <a:buSzTx/>
              <a:tabLst/>
              <a:defRPr/>
            </a:pPr>
            <a:r>
              <a:rPr lang="en-US" sz="2100" dirty="0">
                <a:effectLst/>
                <a:latin typeface="Times New Roman" panose="02020603050405020304" pitchFamily="18" charset="0"/>
                <a:ea typeface="Times New Roman" panose="02020603050405020304" pitchFamily="18" charset="0"/>
              </a:rPr>
              <a:t>A division of natural language processing called sentiment analysis looks for and extracts subjective information from text. It entails analyzing text data to detect the sentiment of the material, whether it is positive, negative, or neutral. This is done by using machine learning and statistical techniques. Sentiment analysis has several uses, including analyzing customer reviews, forecasting stock market trends, and tracking sentiment on social media. Lexicon-based approaches use lexicons or sentiment dictionaries that have pre-made lists of words and their corresponding polarity in order to assign sentiment ratings to the text. On the other hand, machine learning-based techniques entail training a model on a labelled dataset to discover the patterns and connections between text and sentiment. To increase the precision of sentiment analysis, hybrid methods incorporate both lexicon-based and machine learning-based techniques. Numerous industries, including marketing, politics, customer service, and healthcare, use sentiment analysis. Sentiment analysis, for instance, can be used to track social media sentiment and examine consumer reviews to enhance goods and services. It can also be used to forecast election results and analyze political speeches. Sentiment analysis in healthcare can be used to examine patient comments and pinpoint areas where healthcare services need to be improved.</a:t>
            </a:r>
            <a:endParaRPr lang="en-US" sz="2000" dirty="0"/>
          </a:p>
        </p:txBody>
      </p:sp>
      <p:sp>
        <p:nvSpPr>
          <p:cNvPr id="20" name="TextBox 19">
            <a:extLst>
              <a:ext uri="{FF2B5EF4-FFF2-40B4-BE49-F238E27FC236}">
                <a16:creationId xmlns:a16="http://schemas.microsoft.com/office/drawing/2014/main" id="{2A718C2E-16EC-48FF-AC43-BE1789811ED2}"/>
              </a:ext>
            </a:extLst>
          </p:cNvPr>
          <p:cNvSpPr txBox="1"/>
          <p:nvPr/>
        </p:nvSpPr>
        <p:spPr>
          <a:xfrm>
            <a:off x="883927" y="18039959"/>
            <a:ext cx="9629239" cy="7420558"/>
          </a:xfrm>
          <a:prstGeom prst="rect">
            <a:avLst/>
          </a:prstGeom>
          <a:noFill/>
        </p:spPr>
        <p:txBody>
          <a:bodyPr wrap="square" rtlCol="0">
            <a:spAutoFit/>
          </a:bodyPr>
          <a:lstStyle/>
          <a:p>
            <a:pPr marL="457200" algn="just">
              <a:lnSpc>
                <a:spcPct val="105000"/>
              </a:lnSpc>
              <a:buClr>
                <a:srgbClr val="FF6600"/>
              </a:buClr>
            </a:pPr>
            <a:r>
              <a:rPr lang="en-US" b="0" dirty="0">
                <a:solidFill>
                  <a:schemeClr val="tx1"/>
                </a:solidFill>
                <a:effectLst/>
                <a:latin typeface="+mn-lt"/>
              </a:rPr>
              <a:t>Sentiment analysis can be defined as analyzing the positive or negative sentiment of the customer in text. The contextual analysis of identifying information helps businesses understand their customers’ social sentiment by monitoring online conversations. </a:t>
            </a:r>
          </a:p>
          <a:p>
            <a:pPr marL="457200" algn="just">
              <a:lnSpc>
                <a:spcPct val="105000"/>
              </a:lnSpc>
              <a:buClr>
                <a:srgbClr val="FF6600"/>
              </a:buClr>
            </a:pPr>
            <a:r>
              <a:rPr lang="en-US" b="0" dirty="0">
                <a:solidFill>
                  <a:schemeClr val="tx1"/>
                </a:solidFill>
                <a:effectLst/>
                <a:latin typeface="+mn-lt"/>
              </a:rPr>
              <a:t>As customers express their reviews and thoughts about the brand more openly than ever before, sentiment analysis has become a powerful tool to monitor and understand online conversations. Analyzing customer feedback and reviews automatically through survey responses or social media discussions allows you to learn what makes your customer happy or disappointed. Further, you can use this analysis to tailor your products and services to meet your customer’s needs and make your brand successful. </a:t>
            </a:r>
          </a:p>
          <a:p>
            <a:pPr marL="457200" algn="just">
              <a:lnSpc>
                <a:spcPct val="105000"/>
              </a:lnSpc>
              <a:buClr>
                <a:srgbClr val="FF6600"/>
              </a:buClr>
            </a:pPr>
            <a:r>
              <a:rPr lang="en-US" b="0" dirty="0">
                <a:solidFill>
                  <a:schemeClr val="tx1"/>
                </a:solidFill>
                <a:effectLst/>
                <a:latin typeface="+mn-lt"/>
              </a:rPr>
              <a:t>Due to the complexity of natural language and the subjectivity of human emotions, sentiment analysis is a difficult process. In response to the same material, different persons may feel various emotions, and the same emotion may be represented using various words or expressions. As a result, complex methodologies are needed for sentiment analysis in order to capture the subtleties of language and the context in which it is used.</a:t>
            </a:r>
          </a:p>
          <a:p>
            <a:pPr marL="457200" algn="just">
              <a:lnSpc>
                <a:spcPct val="105000"/>
              </a:lnSpc>
              <a:buClr>
                <a:srgbClr val="FF6600"/>
              </a:buClr>
            </a:pPr>
            <a:endParaRPr lang="en-IN" sz="2300" dirty="0">
              <a:effectLst/>
              <a:latin typeface="Times New Roman" panose="02020603050405020304" pitchFamily="18" charset="0"/>
              <a:ea typeface="Times New Roman" panose="02020603050405020304" pitchFamily="18" charset="0"/>
            </a:endParaRPr>
          </a:p>
        </p:txBody>
      </p:sp>
      <p:sp>
        <p:nvSpPr>
          <p:cNvPr id="21" name="TextBox 20">
            <a:extLst>
              <a:ext uri="{FF2B5EF4-FFF2-40B4-BE49-F238E27FC236}">
                <a16:creationId xmlns:a16="http://schemas.microsoft.com/office/drawing/2014/main" id="{24215694-4F86-4C0E-9CA4-40192CC3BFBE}"/>
              </a:ext>
            </a:extLst>
          </p:cNvPr>
          <p:cNvSpPr txBox="1"/>
          <p:nvPr/>
        </p:nvSpPr>
        <p:spPr>
          <a:xfrm>
            <a:off x="11867158" y="17426269"/>
            <a:ext cx="9601200" cy="3021340"/>
          </a:xfrm>
          <a:prstGeom prst="rect">
            <a:avLst/>
          </a:prstGeom>
          <a:noFill/>
        </p:spPr>
        <p:txBody>
          <a:bodyPr wrap="square" rtlCol="0">
            <a:spAutoFit/>
          </a:bodyPr>
          <a:lstStyle/>
          <a:p>
            <a:pPr algn="just">
              <a:lnSpc>
                <a:spcPct val="100000"/>
              </a:lnSpc>
              <a:spcAft>
                <a:spcPts val="1000"/>
              </a:spcAft>
              <a:tabLst>
                <a:tab pos="857250" algn="l"/>
              </a:tabLst>
            </a:pPr>
            <a:r>
              <a:rPr lang="en-US" sz="2600" i="0" dirty="0">
                <a:solidFill>
                  <a:srgbClr val="000000"/>
                </a:solidFill>
                <a:effectLst/>
                <a:latin typeface="+mj-lt"/>
              </a:rPr>
              <a:t>Improve the accuracy of sentiment analysis models: This can be achieved with advanced machine learning algorithms and neural networks that can better capture the nuances of language and context.</a:t>
            </a:r>
          </a:p>
          <a:p>
            <a:pPr algn="just">
              <a:lnSpc>
                <a:spcPct val="100000"/>
              </a:lnSpc>
              <a:spcAft>
                <a:spcPts val="1000"/>
              </a:spcAft>
              <a:tabLst>
                <a:tab pos="857250" algn="l"/>
              </a:tabLst>
            </a:pP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Accounting for the influence of product attributes: Certain product attributes, such as price or quality, can significantly impact the sentiment expressed in a review. Therefore, incorporating product attribute analysis into sentiment analysis can help to improve accuracy.</a:t>
            </a:r>
          </a:p>
        </p:txBody>
      </p:sp>
      <p:sp>
        <p:nvSpPr>
          <p:cNvPr id="22" name="TextBox 21">
            <a:extLst>
              <a:ext uri="{FF2B5EF4-FFF2-40B4-BE49-F238E27FC236}">
                <a16:creationId xmlns:a16="http://schemas.microsoft.com/office/drawing/2014/main" id="{8B1C8704-814B-49B7-8456-EB26A35C6DC8}"/>
              </a:ext>
            </a:extLst>
          </p:cNvPr>
          <p:cNvSpPr txBox="1"/>
          <p:nvPr/>
        </p:nvSpPr>
        <p:spPr>
          <a:xfrm>
            <a:off x="11719560" y="8192994"/>
            <a:ext cx="9601200" cy="830997"/>
          </a:xfrm>
          <a:prstGeom prst="rect">
            <a:avLst/>
          </a:prstGeom>
          <a:noFill/>
        </p:spPr>
        <p:txBody>
          <a:bodyPr wrap="square" rtlCol="0">
            <a:spAutoFit/>
          </a:bodyPr>
          <a:lstStyle/>
          <a:p>
            <a:r>
              <a:rPr lang="en-US" sz="4800" b="1" dirty="0">
                <a:solidFill>
                  <a:schemeClr val="accent5">
                    <a:lumMod val="75000"/>
                  </a:schemeClr>
                </a:solidFill>
                <a:cs typeface="Times New Roman" panose="02020603050405020304" pitchFamily="18" charset="0"/>
              </a:rPr>
              <a:t>Objectives</a:t>
            </a:r>
            <a:endParaRPr lang="en-IN" sz="4800" b="1" dirty="0">
              <a:solidFill>
                <a:schemeClr val="accent5">
                  <a:lumMod val="75000"/>
                </a:schemeClr>
              </a:solidFill>
              <a:cs typeface="Times New Roman" panose="02020603050405020304" pitchFamily="18" charset="0"/>
            </a:endParaRPr>
          </a:p>
        </p:txBody>
      </p:sp>
      <p:sp>
        <p:nvSpPr>
          <p:cNvPr id="23" name="TextBox 22">
            <a:extLst>
              <a:ext uri="{FF2B5EF4-FFF2-40B4-BE49-F238E27FC236}">
                <a16:creationId xmlns:a16="http://schemas.microsoft.com/office/drawing/2014/main" id="{AD934EE0-452E-4037-8174-1A9CD5797C7C}"/>
              </a:ext>
            </a:extLst>
          </p:cNvPr>
          <p:cNvSpPr txBox="1"/>
          <p:nvPr/>
        </p:nvSpPr>
        <p:spPr>
          <a:xfrm>
            <a:off x="11856994" y="9371067"/>
            <a:ext cx="9635990" cy="6093976"/>
          </a:xfrm>
          <a:prstGeom prst="rect">
            <a:avLst/>
          </a:prstGeom>
          <a:noFill/>
        </p:spPr>
        <p:txBody>
          <a:bodyPr wrap="square" rtlCol="0">
            <a:spAutoFit/>
          </a:bodyPr>
          <a:lstStyle/>
          <a:p>
            <a:pPr algn="just"/>
            <a:r>
              <a:rPr lang="en-US" sz="2600" b="0" i="0" dirty="0">
                <a:solidFill>
                  <a:schemeClr val="tx1"/>
                </a:solidFill>
                <a:effectLst/>
                <a:latin typeface="+mn-lt"/>
              </a:rPr>
              <a:t>By using sentimental analysis, we will get to know about th</a:t>
            </a:r>
            <a:r>
              <a:rPr lang="en-US" sz="2600" dirty="0">
                <a:solidFill>
                  <a:schemeClr val="tx1"/>
                </a:solidFill>
                <a:latin typeface="+mn-lt"/>
              </a:rPr>
              <a:t>e product. Sentiments like reviews, emojis, rating and also by uploading the product picture.</a:t>
            </a:r>
          </a:p>
          <a:p>
            <a:pPr algn="just"/>
            <a:endParaRPr lang="en-US" sz="2600" dirty="0">
              <a:latin typeface="Times New Roman" panose="02020603050405020304" pitchFamily="18" charset="0"/>
              <a:cs typeface="Times New Roman" panose="02020603050405020304" pitchFamily="18" charset="0"/>
            </a:endParaRPr>
          </a:p>
          <a:p>
            <a:pPr algn="just"/>
            <a:r>
              <a:rPr lang="en-US" sz="2600" dirty="0">
                <a:solidFill>
                  <a:schemeClr val="tx1"/>
                </a:solidFill>
                <a:latin typeface="+mn-lt"/>
              </a:rPr>
              <a:t>This prediction helps the platform to know about the productivity of particular product.</a:t>
            </a:r>
          </a:p>
          <a:p>
            <a:pPr algn="just"/>
            <a:endParaRPr lang="en-US" sz="2600" dirty="0">
              <a:latin typeface="Times New Roman" panose="02020603050405020304" pitchFamily="18" charset="0"/>
              <a:cs typeface="Times New Roman" panose="02020603050405020304" pitchFamily="18" charset="0"/>
            </a:endParaRPr>
          </a:p>
          <a:p>
            <a:pPr algn="just"/>
            <a:r>
              <a:rPr lang="en-US" sz="2600" dirty="0">
                <a:solidFill>
                  <a:schemeClr val="tx1"/>
                </a:solidFill>
                <a:latin typeface="+mn-lt"/>
              </a:rPr>
              <a:t>To study about the customers satisfaction of online shopping.</a:t>
            </a:r>
          </a:p>
          <a:p>
            <a:pPr algn="just"/>
            <a:endParaRPr lang="en-US" sz="2600" dirty="0">
              <a:cs typeface="Times New Roman" panose="02020603050405020304" pitchFamily="18" charset="0"/>
            </a:endParaRPr>
          </a:p>
          <a:p>
            <a:pPr algn="just"/>
            <a:r>
              <a:rPr lang="en-IN" sz="2600" dirty="0">
                <a:solidFill>
                  <a:schemeClr val="tx1"/>
                </a:solidFill>
                <a:latin typeface="+mn-lt"/>
              </a:rPr>
              <a:t>This sentimental analysis helps to know which product category has lower review or may be inferior product.</a:t>
            </a:r>
          </a:p>
          <a:p>
            <a:pPr algn="just"/>
            <a:endParaRPr lang="en-IN" sz="2600" dirty="0">
              <a:solidFill>
                <a:schemeClr val="tx1"/>
              </a:solidFill>
              <a:latin typeface="+mn-lt"/>
            </a:endParaRPr>
          </a:p>
          <a:p>
            <a:pPr algn="just"/>
            <a:r>
              <a:rPr lang="en-IN" sz="2600" dirty="0">
                <a:solidFill>
                  <a:schemeClr val="tx1"/>
                </a:solidFill>
                <a:latin typeface="+mn-lt"/>
              </a:rPr>
              <a:t>Detects the emotion of the customers regarding products, services, or the  brand.</a:t>
            </a:r>
          </a:p>
          <a:p>
            <a:pPr algn="just"/>
            <a:endParaRPr lang="en-US" sz="26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C111BD69-F189-442E-AF5D-10CF25CF6BAB}"/>
              </a:ext>
            </a:extLst>
          </p:cNvPr>
          <p:cNvSpPr txBox="1"/>
          <p:nvPr/>
        </p:nvSpPr>
        <p:spPr>
          <a:xfrm>
            <a:off x="33291848" y="8982202"/>
            <a:ext cx="9417503" cy="4893647"/>
          </a:xfrm>
          <a:prstGeom prst="rect">
            <a:avLst/>
          </a:prstGeom>
          <a:noFill/>
        </p:spPr>
        <p:txBody>
          <a:bodyPr wrap="square" rtlCol="0">
            <a:spAutoFit/>
          </a:bodyPr>
          <a:lstStyle/>
          <a:p>
            <a:pPr algn="just">
              <a:spcAft>
                <a:spcPts val="10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 conclusion, sentiment analysis on product reviews is an important area of  exploration with significant implicit  operations for businesses and associations. still, it presents unique challenges that bear specific  results,  similar as the  objectification of  sphere-specific sentiment dictionaries,  counting for the influence of product attributes,  using  stoner demographics, addressing fake reviews, developing  ways for  relative sentiment analysis, and incorporating visual analysis. By addressing these challenges and incorporating these  results, sentiment analysis on product reviews can  give more accurate and  practicable  perceptivity, helping companies and associations make data- driven  opinions to ameliorate their products and services. As  similar, sentiment analysis on product reviews represents an  instigative area of  exploration with significant  eventuality for  unborn advancements and  operations. </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67CF8C0D-F0D5-4190-809F-F1756C290B54}"/>
              </a:ext>
            </a:extLst>
          </p:cNvPr>
          <p:cNvSpPr txBox="1"/>
          <p:nvPr/>
        </p:nvSpPr>
        <p:spPr>
          <a:xfrm>
            <a:off x="33341242" y="13853272"/>
            <a:ext cx="9635558" cy="3970318"/>
          </a:xfrm>
          <a:prstGeom prst="rect">
            <a:avLst/>
          </a:prstGeom>
          <a:noFill/>
        </p:spPr>
        <p:txBody>
          <a:bodyPr wrap="square" rtlCol="0">
            <a:spAutoFit/>
          </a:bodyPr>
          <a:lstStyle/>
          <a:p>
            <a:pPr algn="just"/>
            <a:r>
              <a:rPr lang="en-US" sz="3600" b="1" dirty="0">
                <a:solidFill>
                  <a:schemeClr val="accent5">
                    <a:lumMod val="75000"/>
                  </a:schemeClr>
                </a:solidFill>
              </a:rPr>
              <a:t>Advantages:</a:t>
            </a:r>
            <a:endParaRPr lang="en-IN" sz="3200" dirty="0">
              <a:solidFill>
                <a:schemeClr val="accent5">
                  <a:lumMod val="75000"/>
                </a:schemeClr>
              </a:solidFill>
            </a:endParaRPr>
          </a:p>
          <a:p>
            <a:pPr marL="342900" lvl="0" indent="-342900" algn="just">
              <a:buFont typeface="Arial" panose="020B0604020202020204" pitchFamily="34" charset="0"/>
              <a:buChar char="•"/>
            </a:pPr>
            <a:endParaRPr lang="en-US" sz="2000" dirty="0"/>
          </a:p>
          <a:p>
            <a:pPr marL="342900" lvl="0" indent="-342900" algn="just">
              <a:buFont typeface="Arial" panose="020B0604020202020204" pitchFamily="34" charset="0"/>
              <a:buChar char="•"/>
            </a:pPr>
            <a:r>
              <a:rPr lang="en-US" dirty="0"/>
              <a:t>Cost-effective Sentiment analysis can automate the process of assaying large volumes of textbook data, which would else bear significant time and coffers if done manually.</a:t>
            </a:r>
          </a:p>
          <a:p>
            <a:pPr marL="342900" lvl="0" indent="-342900" algn="just">
              <a:buFont typeface="Arial" panose="020B0604020202020204" pitchFamily="34" charset="0"/>
              <a:buChar char="•"/>
            </a:pPr>
            <a:r>
              <a:rPr lang="en-US" dirty="0"/>
              <a:t>Bettered client satisfaction By assaying client feedback and sentiment, businesses and associations can identify areas for enhancement and take way to address client enterprises, eventually perfecting client satisfaction and fidelity.</a:t>
            </a:r>
            <a:endParaRPr lang="en-IN" dirty="0"/>
          </a:p>
          <a:p>
            <a:pPr marL="514350" lvl="0" indent="-514350" algn="just">
              <a:buFont typeface="+mj-lt"/>
              <a:buAutoNum type="arabicParenR"/>
            </a:pPr>
            <a:endParaRPr lang="en-IN" sz="2800" dirty="0"/>
          </a:p>
        </p:txBody>
      </p:sp>
      <p:sp>
        <p:nvSpPr>
          <p:cNvPr id="27" name="TextBox 26">
            <a:extLst>
              <a:ext uri="{FF2B5EF4-FFF2-40B4-BE49-F238E27FC236}">
                <a16:creationId xmlns:a16="http://schemas.microsoft.com/office/drawing/2014/main" id="{7A6E1B96-F8AE-4ADD-AA6D-65624C04C998}"/>
              </a:ext>
            </a:extLst>
          </p:cNvPr>
          <p:cNvSpPr txBox="1"/>
          <p:nvPr/>
        </p:nvSpPr>
        <p:spPr>
          <a:xfrm>
            <a:off x="33349009" y="18182135"/>
            <a:ext cx="9254331" cy="3416320"/>
          </a:xfrm>
          <a:prstGeom prst="rect">
            <a:avLst/>
          </a:prstGeom>
          <a:noFill/>
        </p:spPr>
        <p:txBody>
          <a:bodyPr wrap="square" rtlCol="0">
            <a:spAutoFit/>
          </a:bodyPr>
          <a:lstStyle/>
          <a:p>
            <a:pPr algn="just">
              <a:spcAft>
                <a:spcPts val="1000"/>
              </a:spcAft>
            </a:pPr>
            <a:r>
              <a:rPr lang="en-US" dirty="0">
                <a:effectLst/>
                <a:latin typeface="+mn-lt"/>
                <a:ea typeface="Times New Roman" panose="02020603050405020304" pitchFamily="18" charset="0"/>
                <a:cs typeface="Times New Roman" panose="02020603050405020304" pitchFamily="18" charset="0"/>
              </a:rPr>
              <a:t> Real- time sentiment analysis With the  adding   significance of real- time data,  unborn  exploration can  concentrate on developing sentiment analysis models that can  give real- time analysis of  client sentiment, enabling businesses and associations to respond  snappily to arising trends and issues. Bettered delicacy There's still room for enhancement in the delicacy of sentiment analysis, particularly in assaying complex sentiments, similar as affront or irony. unborn exploration can concentrate on developing more advanced machine literacy models and incorporating further environment- grounded analysis to ameliorate delicacy.</a:t>
            </a:r>
            <a:endParaRPr lang="en-IN" sz="2800" dirty="0"/>
          </a:p>
        </p:txBody>
      </p:sp>
      <p:sp>
        <p:nvSpPr>
          <p:cNvPr id="28" name="TextBox 27">
            <a:extLst>
              <a:ext uri="{FF2B5EF4-FFF2-40B4-BE49-F238E27FC236}">
                <a16:creationId xmlns:a16="http://schemas.microsoft.com/office/drawing/2014/main" id="{E3373108-E08D-4D84-8182-46BCF2744E65}"/>
              </a:ext>
            </a:extLst>
          </p:cNvPr>
          <p:cNvSpPr txBox="1"/>
          <p:nvPr/>
        </p:nvSpPr>
        <p:spPr>
          <a:xfrm>
            <a:off x="33265044" y="17463647"/>
            <a:ext cx="7814922" cy="646331"/>
          </a:xfrm>
          <a:prstGeom prst="rect">
            <a:avLst/>
          </a:prstGeom>
          <a:noFill/>
        </p:spPr>
        <p:txBody>
          <a:bodyPr wrap="square" rtlCol="0">
            <a:spAutoFit/>
          </a:bodyPr>
          <a:lstStyle/>
          <a:p>
            <a:r>
              <a:rPr lang="en-US" sz="3600" b="1" dirty="0">
                <a:solidFill>
                  <a:schemeClr val="accent5">
                    <a:lumMod val="75000"/>
                  </a:schemeClr>
                </a:solidFill>
              </a:rPr>
              <a:t>Future scope</a:t>
            </a:r>
            <a:endParaRPr lang="en-IN" sz="3600" b="1" dirty="0">
              <a:solidFill>
                <a:schemeClr val="accent5">
                  <a:lumMod val="75000"/>
                </a:schemeClr>
              </a:solidFill>
            </a:endParaRPr>
          </a:p>
        </p:txBody>
      </p:sp>
      <p:pic>
        <p:nvPicPr>
          <p:cNvPr id="43" name="image1.png" descr="Text&#10;&#10;Description automatically generated"/>
          <p:cNvPicPr/>
          <p:nvPr/>
        </p:nvPicPr>
        <p:blipFill>
          <a:blip r:embed="rId13"/>
          <a:srcRect/>
          <a:stretch>
            <a:fillRect/>
          </a:stretch>
        </p:blipFill>
        <p:spPr>
          <a:xfrm>
            <a:off x="762000" y="457200"/>
            <a:ext cx="5410201" cy="1752477"/>
          </a:xfrm>
          <a:prstGeom prst="rect">
            <a:avLst/>
          </a:prstGeom>
          <a:ln/>
        </p:spPr>
      </p:pic>
      <p:sp>
        <p:nvSpPr>
          <p:cNvPr id="56" name="TextBox 55">
            <a:extLst>
              <a:ext uri="{FF2B5EF4-FFF2-40B4-BE49-F238E27FC236}">
                <a16:creationId xmlns:a16="http://schemas.microsoft.com/office/drawing/2014/main" id="{340A1C8A-8D68-48B6-8026-57D1654319C7}"/>
              </a:ext>
            </a:extLst>
          </p:cNvPr>
          <p:cNvSpPr txBox="1"/>
          <p:nvPr/>
        </p:nvSpPr>
        <p:spPr>
          <a:xfrm>
            <a:off x="11882398" y="23123524"/>
            <a:ext cx="9718606" cy="8279190"/>
          </a:xfrm>
          <a:prstGeom prst="rect">
            <a:avLst/>
          </a:prstGeom>
          <a:noFill/>
        </p:spPr>
        <p:txBody>
          <a:bodyPr wrap="square">
            <a:spAutoFit/>
          </a:bodyPr>
          <a:lstStyle/>
          <a:p>
            <a:pPr marL="342900" indent="-342900" algn="just">
              <a:buFont typeface="Arial" panose="020B0604020202020204" pitchFamily="34" charset="0"/>
              <a:buChar char="•"/>
            </a:pPr>
            <a:r>
              <a:rPr lang="en-US" sz="2800" dirty="0">
                <a:solidFill>
                  <a:schemeClr val="tx1"/>
                </a:solidFill>
                <a:latin typeface="+mn-lt"/>
              </a:rPr>
              <a:t>Data Collection : Collect the product review you want to analyze.</a:t>
            </a:r>
          </a:p>
          <a:p>
            <a:pPr marL="342900" indent="-342900" algn="just">
              <a:buFont typeface="Arial" panose="020B0604020202020204" pitchFamily="34" charset="0"/>
              <a:buChar char="•"/>
            </a:pPr>
            <a:r>
              <a:rPr lang="en-US" sz="2800" dirty="0">
                <a:latin typeface="+mn-lt"/>
              </a:rPr>
              <a:t>Data Cleaning: Clean the data to remove irrelative or duplicate reviews.</a:t>
            </a:r>
          </a:p>
          <a:p>
            <a:pPr marL="342900" indent="-342900" algn="just">
              <a:buFont typeface="Arial" panose="020B0604020202020204" pitchFamily="34" charset="0"/>
              <a:buChar char="•"/>
            </a:pPr>
            <a:r>
              <a:rPr lang="en-US" sz="2800" dirty="0">
                <a:solidFill>
                  <a:schemeClr val="tx1"/>
                </a:solidFill>
                <a:latin typeface="+mn-lt"/>
              </a:rPr>
              <a:t>Data Preprocessing: Preprocess the </a:t>
            </a:r>
            <a:r>
              <a:rPr lang="en-US" sz="2800" dirty="0">
                <a:latin typeface="+mn-lt"/>
              </a:rPr>
              <a:t>data by converting the text into a numerical representation.</a:t>
            </a:r>
          </a:p>
          <a:p>
            <a:pPr marL="342900" indent="-342900" algn="just">
              <a:buFont typeface="Arial" panose="020B0604020202020204" pitchFamily="34" charset="0"/>
              <a:buChar char="•"/>
            </a:pPr>
            <a:r>
              <a:rPr lang="en-US" sz="2800" dirty="0">
                <a:solidFill>
                  <a:schemeClr val="tx1"/>
                </a:solidFill>
                <a:latin typeface="+mn-lt"/>
              </a:rPr>
              <a:t>Labeling: Label the reviews such as Positive</a:t>
            </a:r>
            <a:r>
              <a:rPr lang="en-US" sz="2800" dirty="0">
                <a:latin typeface="+mn-lt"/>
              </a:rPr>
              <a:t>, Negative, or Neutral.</a:t>
            </a:r>
          </a:p>
          <a:p>
            <a:pPr marL="342900" indent="-342900" algn="just">
              <a:buFont typeface="Arial" panose="020B0604020202020204" pitchFamily="34" charset="0"/>
              <a:buChar char="•"/>
            </a:pPr>
            <a:r>
              <a:rPr lang="en-US" sz="2800" dirty="0">
                <a:solidFill>
                  <a:schemeClr val="tx1"/>
                </a:solidFill>
                <a:latin typeface="+mn-lt"/>
              </a:rPr>
              <a:t>Model Selection: Select a machine learning model to p</a:t>
            </a:r>
            <a:r>
              <a:rPr lang="en-US" sz="2800" dirty="0">
                <a:latin typeface="+mn-lt"/>
              </a:rPr>
              <a:t>erform sentiment analysis on the labeled data.</a:t>
            </a:r>
          </a:p>
          <a:p>
            <a:pPr marL="342900" indent="-342900" algn="just">
              <a:buFont typeface="Arial" panose="020B0604020202020204" pitchFamily="34" charset="0"/>
              <a:buChar char="•"/>
            </a:pPr>
            <a:r>
              <a:rPr lang="en-US" sz="2800" dirty="0">
                <a:solidFill>
                  <a:schemeClr val="tx1"/>
                </a:solidFill>
                <a:latin typeface="+mn-lt"/>
              </a:rPr>
              <a:t>Model Training: Train the Selected model using the labeled data.</a:t>
            </a:r>
          </a:p>
          <a:p>
            <a:pPr marL="342900" indent="-342900" algn="just">
              <a:buFont typeface="Arial" panose="020B0604020202020204" pitchFamily="34" charset="0"/>
              <a:buChar char="•"/>
            </a:pPr>
            <a:r>
              <a:rPr lang="en-US" sz="2800" dirty="0">
                <a:latin typeface="+mn-lt"/>
              </a:rPr>
              <a:t>Model Evaluation: Evaluate the performance of model on the testing data.</a:t>
            </a:r>
            <a:endParaRPr lang="en-US" sz="2800" dirty="0">
              <a:solidFill>
                <a:schemeClr val="tx1"/>
              </a:solidFill>
              <a:latin typeface="+mn-lt"/>
            </a:endParaRPr>
          </a:p>
          <a:p>
            <a:pPr marL="342900" indent="-342900" algn="just">
              <a:buFont typeface="Arial" panose="020B0604020202020204" pitchFamily="34" charset="0"/>
              <a:buChar char="•"/>
            </a:pPr>
            <a:r>
              <a:rPr lang="en-US" sz="2800" dirty="0">
                <a:solidFill>
                  <a:schemeClr val="tx1"/>
                </a:solidFill>
                <a:latin typeface="+mn-lt"/>
              </a:rPr>
              <a:t>Using Python programming and Natural Language Processing(NLP) to implement Sentiment analysis.</a:t>
            </a:r>
          </a:p>
          <a:p>
            <a:pPr marL="342900" indent="-342900" algn="just">
              <a:buFont typeface="Arial" panose="020B0604020202020204" pitchFamily="34" charset="0"/>
              <a:buChar char="•"/>
            </a:pPr>
            <a:endParaRPr lang="en-US" sz="2800" b="0" i="0" dirty="0">
              <a:solidFill>
                <a:schemeClr val="tx1"/>
              </a:solidFill>
              <a:effectLst/>
              <a:latin typeface="+mn-lt"/>
            </a:endParaRPr>
          </a:p>
          <a:p>
            <a:pPr marL="342900" indent="-342900" algn="just">
              <a:buFont typeface="Wingdings" panose="05000000000000000000" pitchFamily="2" charset="2"/>
              <a:buChar char="q"/>
            </a:pPr>
            <a:r>
              <a:rPr lang="en-US" sz="2800" dirty="0"/>
              <a:t>Tool : Jupyter Notebook</a:t>
            </a:r>
            <a:endParaRPr lang="en-US" sz="2800" dirty="0">
              <a:solidFill>
                <a:schemeClr val="tx1"/>
              </a:solidFill>
              <a:latin typeface="Times New Roman" panose="02020603050405020304" pitchFamily="18" charset="0"/>
            </a:endParaRPr>
          </a:p>
          <a:p>
            <a:pPr algn="just"/>
            <a:endParaRPr lang="en-US" sz="2800" b="0" i="0" dirty="0">
              <a:solidFill>
                <a:schemeClr val="tx1"/>
              </a:solidFill>
              <a:effectLst/>
              <a:latin typeface="+mn-lt"/>
            </a:endParaRPr>
          </a:p>
        </p:txBody>
      </p:sp>
      <p:sp>
        <p:nvSpPr>
          <p:cNvPr id="73" name="TextBox 72">
            <a:extLst>
              <a:ext uri="{FF2B5EF4-FFF2-40B4-BE49-F238E27FC236}">
                <a16:creationId xmlns:a16="http://schemas.microsoft.com/office/drawing/2014/main" id="{163E7FE4-B138-4ED9-AE8E-384D4431EBC6}"/>
              </a:ext>
            </a:extLst>
          </p:cNvPr>
          <p:cNvSpPr txBox="1"/>
          <p:nvPr/>
        </p:nvSpPr>
        <p:spPr>
          <a:xfrm>
            <a:off x="24612601" y="31146192"/>
            <a:ext cx="6466640" cy="830997"/>
          </a:xfrm>
          <a:prstGeom prst="rect">
            <a:avLst/>
          </a:prstGeom>
          <a:noFill/>
        </p:spPr>
        <p:txBody>
          <a:bodyPr wrap="square">
            <a:spAutoFit/>
          </a:bodyPr>
          <a:lstStyle/>
          <a:p>
            <a:r>
              <a:rPr lang="en-US" sz="2400" dirty="0">
                <a:solidFill>
                  <a:srgbClr val="000000"/>
                </a:solidFill>
                <a:effectLst/>
                <a:latin typeface="Times New Roman" panose="02020603050405020304" pitchFamily="18" charset="0"/>
                <a:ea typeface="Calibri" panose="020F0502020204030204" pitchFamily="34" charset="0"/>
              </a:rPr>
              <a:t>Fig.</a:t>
            </a:r>
            <a:r>
              <a:rPr lang="en-US" dirty="0">
                <a:solidFill>
                  <a:srgbClr val="000000"/>
                </a:solidFill>
                <a:ea typeface="Calibri" panose="020F0502020204030204" pitchFamily="34" charset="0"/>
              </a:rPr>
              <a:t>5. Setting Target Variables for Ratings to know</a:t>
            </a:r>
          </a:p>
          <a:p>
            <a:r>
              <a:rPr lang="en-US" dirty="0">
                <a:solidFill>
                  <a:srgbClr val="000000"/>
                </a:solidFill>
                <a:ea typeface="Calibri" panose="020F0502020204030204" pitchFamily="34" charset="0"/>
              </a:rPr>
              <a:t>either a rating is Positive, Negative or Neutral</a:t>
            </a:r>
            <a:endParaRPr lang="en-IN" dirty="0"/>
          </a:p>
        </p:txBody>
      </p:sp>
      <p:sp>
        <p:nvSpPr>
          <p:cNvPr id="74" name="TextBox 73">
            <a:extLst>
              <a:ext uri="{FF2B5EF4-FFF2-40B4-BE49-F238E27FC236}">
                <a16:creationId xmlns:a16="http://schemas.microsoft.com/office/drawing/2014/main" id="{871C3A73-B304-4879-8687-E2BF7D251421}"/>
              </a:ext>
            </a:extLst>
          </p:cNvPr>
          <p:cNvSpPr txBox="1"/>
          <p:nvPr/>
        </p:nvSpPr>
        <p:spPr>
          <a:xfrm>
            <a:off x="23936869" y="19865092"/>
            <a:ext cx="7470227" cy="423834"/>
          </a:xfrm>
          <a:prstGeom prst="rect">
            <a:avLst/>
          </a:prstGeom>
          <a:noFill/>
        </p:spPr>
        <p:txBody>
          <a:bodyPr wrap="square">
            <a:spAutoFit/>
          </a:bodyPr>
          <a:lstStyle/>
          <a:p>
            <a:pPr algn="ctr">
              <a:lnSpc>
                <a:spcPct val="115000"/>
              </a:lnSpc>
              <a:spcAft>
                <a:spcPts val="1000"/>
              </a:spcAft>
              <a:tabLst>
                <a:tab pos="857250" algn="l"/>
              </a:tabLs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a:t>
            </a:r>
            <a:r>
              <a:rPr lang="en-US" sz="2000" dirty="0">
                <a:solidFill>
                  <a:srgbClr val="000000"/>
                </a:solidFill>
                <a:ea typeface="Calibri" panose="020F0502020204030204" pitchFamily="34" charset="0"/>
                <a:cs typeface="Times New Roman" panose="02020603050405020304" pitchFamily="18" charset="0"/>
              </a:rPr>
              <a:t>3</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solidFill>
                  <a:srgbClr val="000000"/>
                </a:solidFill>
                <a:ea typeface="Calibri" panose="020F0502020204030204" pitchFamily="34" charset="0"/>
                <a:cs typeface="Times New Roman" panose="02020603050405020304" pitchFamily="18" charset="0"/>
              </a:rPr>
              <a:t> Finding Accuracy Using Decision Tree Classifier</a:t>
            </a:r>
            <a:endParaRPr lang="en-IN" sz="18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8" name="TextBox 77">
            <a:extLst>
              <a:ext uri="{FF2B5EF4-FFF2-40B4-BE49-F238E27FC236}">
                <a16:creationId xmlns:a16="http://schemas.microsoft.com/office/drawing/2014/main" id="{807E7894-6508-47BB-B97C-40B096809471}"/>
              </a:ext>
            </a:extLst>
          </p:cNvPr>
          <p:cNvSpPr txBox="1"/>
          <p:nvPr/>
        </p:nvSpPr>
        <p:spPr>
          <a:xfrm>
            <a:off x="22553770" y="15860883"/>
            <a:ext cx="9323777" cy="423834"/>
          </a:xfrm>
          <a:prstGeom prst="rect">
            <a:avLst/>
          </a:prstGeom>
          <a:noFill/>
        </p:spPr>
        <p:txBody>
          <a:bodyPr wrap="square">
            <a:spAutoFit/>
          </a:bodyPr>
          <a:lstStyle/>
          <a:p>
            <a:pPr algn="ctr">
              <a:lnSpc>
                <a:spcPct val="115000"/>
              </a:lnSpc>
              <a:spcAft>
                <a:spcPts val="1000"/>
              </a:spcAft>
              <a:tabLst>
                <a:tab pos="857250" algn="l"/>
              </a:tabLs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a:t>
            </a:r>
            <a:r>
              <a:rPr lang="en-US" sz="2000" dirty="0">
                <a:solidFill>
                  <a:srgbClr val="000000"/>
                </a:solidFill>
                <a:ea typeface="Calibri" panose="020F0502020204030204" pitchFamily="34" charset="0"/>
                <a:cs typeface="Times New Roman" panose="02020603050405020304" pitchFamily="18" charset="0"/>
              </a:rPr>
              <a:t>2</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000000"/>
                </a:solidFill>
                <a:ea typeface="Calibri" panose="020F0502020204030204" pitchFamily="34" charset="0"/>
                <a:cs typeface="Times New Roman" panose="02020603050405020304" pitchFamily="18" charset="0"/>
              </a:rPr>
              <a:t> Finding Accuracy Using Support Vector Machine Classifier</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6" name="TextBox 85">
            <a:extLst>
              <a:ext uri="{FF2B5EF4-FFF2-40B4-BE49-F238E27FC236}">
                <a16:creationId xmlns:a16="http://schemas.microsoft.com/office/drawing/2014/main" id="{44E44226-9A86-8212-368E-C0823AA91A22}"/>
              </a:ext>
            </a:extLst>
          </p:cNvPr>
          <p:cNvSpPr txBox="1"/>
          <p:nvPr/>
        </p:nvSpPr>
        <p:spPr>
          <a:xfrm>
            <a:off x="23042781" y="11775775"/>
            <a:ext cx="8745514" cy="423834"/>
          </a:xfrm>
          <a:prstGeom prst="rect">
            <a:avLst/>
          </a:prstGeom>
          <a:noFill/>
        </p:spPr>
        <p:txBody>
          <a:bodyPr wrap="square">
            <a:spAutoFit/>
          </a:bodyPr>
          <a:lstStyle/>
          <a:p>
            <a:pPr algn="ctr">
              <a:lnSpc>
                <a:spcPct val="115000"/>
              </a:lnSpc>
              <a:spcAft>
                <a:spcPts val="1000"/>
              </a:spcAft>
              <a:tabLst>
                <a:tab pos="857250" algn="l"/>
              </a:tabLs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a:t>
            </a:r>
            <a:r>
              <a:rPr lang="en-US" sz="2000" dirty="0">
                <a:solidFill>
                  <a:srgbClr val="000000"/>
                </a:solidFill>
                <a:ea typeface="Calibri" panose="020F0502020204030204" pitchFamily="34" charset="0"/>
                <a:cs typeface="Times New Roman" panose="02020603050405020304" pitchFamily="18" charset="0"/>
              </a:rPr>
              <a:t>1</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00"/>
                </a:solidFill>
                <a:ea typeface="Calibri" panose="020F0502020204030204" pitchFamily="34" charset="0"/>
                <a:cs typeface="Times New Roman" panose="02020603050405020304" pitchFamily="18" charset="0"/>
              </a:rPr>
              <a:t>Finding Accuracy Using Naïve Bayes Classifier</a:t>
            </a:r>
            <a:endParaRPr lang="en-IN" sz="18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0" name="TextBox 69">
            <a:extLst>
              <a:ext uri="{FF2B5EF4-FFF2-40B4-BE49-F238E27FC236}">
                <a16:creationId xmlns:a16="http://schemas.microsoft.com/office/drawing/2014/main" id="{2E8B509F-C36E-18BF-0576-2E620F0E0EC9}"/>
              </a:ext>
            </a:extLst>
          </p:cNvPr>
          <p:cNvSpPr txBox="1"/>
          <p:nvPr/>
        </p:nvSpPr>
        <p:spPr>
          <a:xfrm>
            <a:off x="0" y="5262990"/>
            <a:ext cx="43891199" cy="769441"/>
          </a:xfrm>
          <a:prstGeom prst="rect">
            <a:avLst/>
          </a:prstGeom>
          <a:noFill/>
        </p:spPr>
        <p:txBody>
          <a:bodyPr wrap="square">
            <a:spAutoFit/>
          </a:bodyPr>
          <a:lstStyle/>
          <a:p>
            <a:r>
              <a:rPr lang="en-US" sz="4400" dirty="0">
                <a:solidFill>
                  <a:schemeClr val="bg2">
                    <a:lumMod val="25000"/>
                  </a:schemeClr>
                </a:solidFill>
                <a:latin typeface="Montserrat Light" panose="00000400000000000000" pitchFamily="50" charset="0"/>
              </a:rPr>
              <a:t> </a:t>
            </a:r>
            <a:r>
              <a:rPr lang="en-US" sz="3600" dirty="0">
                <a:solidFill>
                  <a:schemeClr val="bg2">
                    <a:lumMod val="25000"/>
                  </a:schemeClr>
                </a:solidFill>
                <a:latin typeface="Montserrat Light" panose="00000400000000000000" pitchFamily="50" charset="0"/>
              </a:rPr>
              <a:t>R20200530.VISHAL@cse.reva.edu.in              R20201205.PRADHUMNA@cse.reva.edu.in	   	  R20200403.HARSHITAHA@cse.reva.edu.in         	   </a:t>
            </a:r>
            <a:r>
              <a:rPr lang="en-US" sz="4000" dirty="0">
                <a:solidFill>
                  <a:schemeClr val="bg2">
                    <a:lumMod val="25000"/>
                  </a:schemeClr>
                </a:solidFill>
                <a:latin typeface="Montserrat Light" panose="00000400000000000000" pitchFamily="50" charset="0"/>
              </a:rPr>
              <a:t>R20200562.SUPRIYAYS@cse.reva.edu.in </a:t>
            </a:r>
            <a:endParaRPr lang="en-IN" sz="4000" dirty="0">
              <a:solidFill>
                <a:schemeClr val="bg2">
                  <a:lumMod val="25000"/>
                </a:schemeClr>
              </a:solidFill>
            </a:endParaRPr>
          </a:p>
        </p:txBody>
      </p:sp>
      <p:pic>
        <p:nvPicPr>
          <p:cNvPr id="3" name="Picture 2">
            <a:extLst>
              <a:ext uri="{FF2B5EF4-FFF2-40B4-BE49-F238E27FC236}">
                <a16:creationId xmlns:a16="http://schemas.microsoft.com/office/drawing/2014/main" id="{37A7BC25-CE8A-B9F0-24E4-904A50BD2053}"/>
              </a:ext>
            </a:extLst>
          </p:cNvPr>
          <p:cNvPicPr>
            <a:picLocks noChangeAspect="1"/>
          </p:cNvPicPr>
          <p:nvPr/>
        </p:nvPicPr>
        <p:blipFill>
          <a:blip r:embed="rId14"/>
          <a:stretch>
            <a:fillRect/>
          </a:stretch>
        </p:blipFill>
        <p:spPr>
          <a:xfrm>
            <a:off x="23228654" y="8809911"/>
            <a:ext cx="8554561" cy="3095620"/>
          </a:xfrm>
          <a:prstGeom prst="rect">
            <a:avLst/>
          </a:prstGeom>
        </p:spPr>
      </p:pic>
      <p:pic>
        <p:nvPicPr>
          <p:cNvPr id="5" name="Picture 4">
            <a:extLst>
              <a:ext uri="{FF2B5EF4-FFF2-40B4-BE49-F238E27FC236}">
                <a16:creationId xmlns:a16="http://schemas.microsoft.com/office/drawing/2014/main" id="{99AC184E-0EB2-E69A-6758-60682AF72502}"/>
              </a:ext>
            </a:extLst>
          </p:cNvPr>
          <p:cNvPicPr>
            <a:picLocks noChangeAspect="1"/>
          </p:cNvPicPr>
          <p:nvPr/>
        </p:nvPicPr>
        <p:blipFill>
          <a:blip r:embed="rId15"/>
          <a:stretch>
            <a:fillRect/>
          </a:stretch>
        </p:blipFill>
        <p:spPr>
          <a:xfrm>
            <a:off x="23326164" y="12378920"/>
            <a:ext cx="8513286" cy="3585270"/>
          </a:xfrm>
          <a:prstGeom prst="rect">
            <a:avLst/>
          </a:prstGeom>
        </p:spPr>
      </p:pic>
      <p:pic>
        <p:nvPicPr>
          <p:cNvPr id="7" name="Picture 6">
            <a:extLst>
              <a:ext uri="{FF2B5EF4-FFF2-40B4-BE49-F238E27FC236}">
                <a16:creationId xmlns:a16="http://schemas.microsoft.com/office/drawing/2014/main" id="{D4B19267-7984-C1D6-D13F-519E632ECFDD}"/>
              </a:ext>
            </a:extLst>
          </p:cNvPr>
          <p:cNvPicPr>
            <a:picLocks noChangeAspect="1"/>
          </p:cNvPicPr>
          <p:nvPr/>
        </p:nvPicPr>
        <p:blipFill>
          <a:blip r:embed="rId16"/>
          <a:stretch>
            <a:fillRect/>
          </a:stretch>
        </p:blipFill>
        <p:spPr>
          <a:xfrm>
            <a:off x="23203201" y="16297017"/>
            <a:ext cx="8636249" cy="3625922"/>
          </a:xfrm>
          <a:prstGeom prst="rect">
            <a:avLst/>
          </a:prstGeom>
        </p:spPr>
      </p:pic>
      <p:pic>
        <p:nvPicPr>
          <p:cNvPr id="9" name="Picture 8">
            <a:extLst>
              <a:ext uri="{FF2B5EF4-FFF2-40B4-BE49-F238E27FC236}">
                <a16:creationId xmlns:a16="http://schemas.microsoft.com/office/drawing/2014/main" id="{526EB885-4D3B-8287-B760-464AB0D3F45F}"/>
              </a:ext>
            </a:extLst>
          </p:cNvPr>
          <p:cNvPicPr>
            <a:picLocks noChangeAspect="1"/>
          </p:cNvPicPr>
          <p:nvPr/>
        </p:nvPicPr>
        <p:blipFill>
          <a:blip r:embed="rId17"/>
          <a:stretch>
            <a:fillRect/>
          </a:stretch>
        </p:blipFill>
        <p:spPr>
          <a:xfrm>
            <a:off x="23264681" y="20506145"/>
            <a:ext cx="8636249" cy="3801947"/>
          </a:xfrm>
          <a:prstGeom prst="rect">
            <a:avLst/>
          </a:prstGeom>
        </p:spPr>
      </p:pic>
      <p:sp>
        <p:nvSpPr>
          <p:cNvPr id="11" name="TextBox 10">
            <a:extLst>
              <a:ext uri="{FF2B5EF4-FFF2-40B4-BE49-F238E27FC236}">
                <a16:creationId xmlns:a16="http://schemas.microsoft.com/office/drawing/2014/main" id="{FC2B0F18-C8AD-5F29-EF28-DE8BB375690D}"/>
              </a:ext>
            </a:extLst>
          </p:cNvPr>
          <p:cNvSpPr txBox="1"/>
          <p:nvPr/>
        </p:nvSpPr>
        <p:spPr>
          <a:xfrm>
            <a:off x="23936869" y="24292046"/>
            <a:ext cx="7470227" cy="423834"/>
          </a:xfrm>
          <a:prstGeom prst="rect">
            <a:avLst/>
          </a:prstGeom>
          <a:noFill/>
        </p:spPr>
        <p:txBody>
          <a:bodyPr wrap="square">
            <a:spAutoFit/>
          </a:bodyPr>
          <a:lstStyle/>
          <a:p>
            <a:pPr algn="ctr">
              <a:lnSpc>
                <a:spcPct val="115000"/>
              </a:lnSpc>
              <a:spcAft>
                <a:spcPts val="1000"/>
              </a:spcAft>
              <a:tabLst>
                <a:tab pos="857250" algn="l"/>
              </a:tabLs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a:t>
            </a:r>
            <a:r>
              <a:rPr lang="en-US" sz="2000" dirty="0">
                <a:solidFill>
                  <a:srgbClr val="000000"/>
                </a:solidFill>
                <a:ea typeface="Calibri" panose="020F0502020204030204" pitchFamily="34" charset="0"/>
                <a:cs typeface="Times New Roman" panose="02020603050405020304" pitchFamily="18" charset="0"/>
              </a:rPr>
              <a:t>4. Finding Accuracy Using Logistic Regression</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7EB6FFED-319C-F876-48FD-ECCE449E40CD}"/>
              </a:ext>
            </a:extLst>
          </p:cNvPr>
          <p:cNvPicPr>
            <a:picLocks noChangeAspect="1"/>
          </p:cNvPicPr>
          <p:nvPr/>
        </p:nvPicPr>
        <p:blipFill>
          <a:blip r:embed="rId18"/>
          <a:stretch>
            <a:fillRect/>
          </a:stretch>
        </p:blipFill>
        <p:spPr>
          <a:xfrm>
            <a:off x="23228654" y="25069217"/>
            <a:ext cx="8672276" cy="5958878"/>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ersuadingsapphire|09-2018"/>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4578</TotalTime>
  <Words>1494</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Wingdings</vt:lpstr>
      <vt:lpstr>Montserrat Light</vt:lpstr>
      <vt:lpstr>Roboto Medium</vt:lpstr>
      <vt:lpstr>Times New Roman</vt:lpstr>
      <vt:lpstr>Libre Baskerville</vt:lpstr>
      <vt:lpstr>Arial</vt:lpstr>
      <vt:lpstr>Calibri</vt:lpstr>
      <vt:lpstr>Blank Presentation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Aishwarya Menon</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Vishal Cool</cp:lastModifiedBy>
  <cp:revision>384</cp:revision>
  <cp:lastPrinted>2006-11-15T16:04:57Z</cp:lastPrinted>
  <dcterms:modified xsi:type="dcterms:W3CDTF">2023-05-11T18:51:02Z</dcterms:modified>
  <cp:category>templates for scientific poster</cp:category>
</cp:coreProperties>
</file>