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34" r:id="rId7"/>
    <p:sldId id="331" r:id="rId8"/>
    <p:sldId id="307" r:id="rId9"/>
    <p:sldId id="333" r:id="rId10"/>
    <p:sldId id="282" r:id="rId11"/>
    <p:sldId id="332" r:id="rId12"/>
    <p:sldId id="326" r:id="rId13"/>
    <p:sldId id="327" r:id="rId14"/>
    <p:sldId id="329" r:id="rId15"/>
    <p:sldId id="330" r:id="rId16"/>
    <p:sldId id="319" r:id="rId17"/>
    <p:sldId id="321" r:id="rId18"/>
    <p:sldId id="322" r:id="rId19"/>
    <p:sldId id="328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FFFFF"/>
    <a:srgbClr val="FDFBF6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43260-7731-4E1E-A628-3D8B30C3A2A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5D6810-56C7-4198-9BBC-4655341E4BA8}">
      <dgm:prSet/>
      <dgm:spPr/>
      <dgm:t>
        <a:bodyPr/>
        <a:lstStyle/>
        <a:p>
          <a:r>
            <a:rPr lang="en-US" b="1"/>
            <a:t>By implementing these strategies, the company can significantly improve customer retention, boost conversion rates, and maximize revenue potential.</a:t>
          </a:r>
          <a:endParaRPr lang="en-IN"/>
        </a:p>
      </dgm:t>
    </dgm:pt>
    <dgm:pt modelId="{B5C6617B-BAC4-4086-AEE5-2845B6F8E7F9}" type="parTrans" cxnId="{813DD7ED-72A8-47F9-A848-9D5DD7E9B94E}">
      <dgm:prSet/>
      <dgm:spPr/>
      <dgm:t>
        <a:bodyPr/>
        <a:lstStyle/>
        <a:p>
          <a:endParaRPr lang="en-IN"/>
        </a:p>
      </dgm:t>
    </dgm:pt>
    <dgm:pt modelId="{E9F30C22-45D8-4DA9-9BFB-67E2836DAFB6}" type="sibTrans" cxnId="{813DD7ED-72A8-47F9-A848-9D5DD7E9B94E}">
      <dgm:prSet/>
      <dgm:spPr/>
      <dgm:t>
        <a:bodyPr/>
        <a:lstStyle/>
        <a:p>
          <a:endParaRPr lang="en-IN"/>
        </a:p>
      </dgm:t>
    </dgm:pt>
    <dgm:pt modelId="{26D9B0B0-B848-4F1E-B153-99EFBD69D098}" type="pres">
      <dgm:prSet presAssocID="{83E43260-7731-4E1E-A628-3D8B30C3A2A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798187-258D-4EFA-9688-A985DD856A3E}" type="pres">
      <dgm:prSet presAssocID="{825D6810-56C7-4198-9BBC-4655341E4BA8}" presName="circle1" presStyleLbl="node1" presStyleIdx="0" presStyleCnt="1"/>
      <dgm:spPr/>
    </dgm:pt>
    <dgm:pt modelId="{FD168E08-D86F-4C07-9CA3-63467261F0BB}" type="pres">
      <dgm:prSet presAssocID="{825D6810-56C7-4198-9BBC-4655341E4BA8}" presName="space" presStyleCnt="0"/>
      <dgm:spPr/>
    </dgm:pt>
    <dgm:pt modelId="{513454B7-D763-47F2-8DDC-59A3C006A5B9}" type="pres">
      <dgm:prSet presAssocID="{825D6810-56C7-4198-9BBC-4655341E4BA8}" presName="rect1" presStyleLbl="alignAcc1" presStyleIdx="0" presStyleCnt="1"/>
      <dgm:spPr/>
    </dgm:pt>
    <dgm:pt modelId="{38B97B90-96AD-42CC-AF79-F7E232011E39}" type="pres">
      <dgm:prSet presAssocID="{825D6810-56C7-4198-9BBC-4655341E4BA8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109CC701-A4BD-4B8F-B413-AE01816C36EC}" type="presOf" srcId="{825D6810-56C7-4198-9BBC-4655341E4BA8}" destId="{513454B7-D763-47F2-8DDC-59A3C006A5B9}" srcOrd="0" destOrd="0" presId="urn:microsoft.com/office/officeart/2005/8/layout/target3"/>
    <dgm:cxn modelId="{41120D7D-789E-48EC-BF3E-4C21ED3F1C27}" type="presOf" srcId="{825D6810-56C7-4198-9BBC-4655341E4BA8}" destId="{38B97B90-96AD-42CC-AF79-F7E232011E39}" srcOrd="1" destOrd="0" presId="urn:microsoft.com/office/officeart/2005/8/layout/target3"/>
    <dgm:cxn modelId="{813DD7ED-72A8-47F9-A848-9D5DD7E9B94E}" srcId="{83E43260-7731-4E1E-A628-3D8B30C3A2AC}" destId="{825D6810-56C7-4198-9BBC-4655341E4BA8}" srcOrd="0" destOrd="0" parTransId="{B5C6617B-BAC4-4086-AEE5-2845B6F8E7F9}" sibTransId="{E9F30C22-45D8-4DA9-9BFB-67E2836DAFB6}"/>
    <dgm:cxn modelId="{F4A706FA-AFBF-4D0E-ABDE-68B06331E197}" type="presOf" srcId="{83E43260-7731-4E1E-A628-3D8B30C3A2AC}" destId="{26D9B0B0-B848-4F1E-B153-99EFBD69D098}" srcOrd="0" destOrd="0" presId="urn:microsoft.com/office/officeart/2005/8/layout/target3"/>
    <dgm:cxn modelId="{DF888F09-CB23-4F76-BBFE-209CBDA3D164}" type="presParOf" srcId="{26D9B0B0-B848-4F1E-B153-99EFBD69D098}" destId="{BF798187-258D-4EFA-9688-A985DD856A3E}" srcOrd="0" destOrd="0" presId="urn:microsoft.com/office/officeart/2005/8/layout/target3"/>
    <dgm:cxn modelId="{77F4BD0D-A78A-4C28-B214-04161194C331}" type="presParOf" srcId="{26D9B0B0-B848-4F1E-B153-99EFBD69D098}" destId="{FD168E08-D86F-4C07-9CA3-63467261F0BB}" srcOrd="1" destOrd="0" presId="urn:microsoft.com/office/officeart/2005/8/layout/target3"/>
    <dgm:cxn modelId="{4DBFBFB7-1027-444C-874A-2C4E259A83E1}" type="presParOf" srcId="{26D9B0B0-B848-4F1E-B153-99EFBD69D098}" destId="{513454B7-D763-47F2-8DDC-59A3C006A5B9}" srcOrd="2" destOrd="0" presId="urn:microsoft.com/office/officeart/2005/8/layout/target3"/>
    <dgm:cxn modelId="{3C8445A7-8F68-4042-B620-1F88A02E09EB}" type="presParOf" srcId="{26D9B0B0-B848-4F1E-B153-99EFBD69D098}" destId="{38B97B90-96AD-42CC-AF79-F7E232011E3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98187-258D-4EFA-9688-A985DD856A3E}">
      <dsp:nvSpPr>
        <dsp:cNvPr id="0" name=""/>
        <dsp:cNvSpPr/>
      </dsp:nvSpPr>
      <dsp:spPr>
        <a:xfrm>
          <a:off x="0" y="0"/>
          <a:ext cx="523220" cy="5232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454B7-D763-47F2-8DDC-59A3C006A5B9}">
      <dsp:nvSpPr>
        <dsp:cNvPr id="0" name=""/>
        <dsp:cNvSpPr/>
      </dsp:nvSpPr>
      <dsp:spPr>
        <a:xfrm>
          <a:off x="261610" y="0"/>
          <a:ext cx="10810227" cy="523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By implementing these strategies, the company can significantly improve customer retention, boost conversion rates, and maximize revenue potential.</a:t>
          </a:r>
          <a:endParaRPr lang="en-IN" sz="1200" kern="1200"/>
        </a:p>
      </dsp:txBody>
      <dsp:txXfrm>
        <a:off x="261610" y="0"/>
        <a:ext cx="10810227" cy="523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8BE0A-8F02-7C30-4314-FDCC51F1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938B0-7699-92CC-4686-FFEBDCA9F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9B712-7920-2241-EE83-8B2D0A5DB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84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988B1-881C-1911-D63C-116832166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907881-B26C-FEDA-02A3-5E301FE22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689B1-A605-916C-7A56-EB313CB0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9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CB33D-73CC-B37C-98F2-73DC8B9C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67DF5-6730-8F45-8C78-7E7FDE7A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E7245-E3E8-0EA5-B57C-55B78236C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8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468087"/>
            <a:ext cx="6392421" cy="4789714"/>
          </a:xfrm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Relationship management</a:t>
            </a:r>
            <a:br>
              <a:rPr lang="en-US" dirty="0"/>
            </a:br>
            <a:r>
              <a:rPr lang="en-US" sz="2800" dirty="0"/>
              <a:t>[data analyst project]</a:t>
            </a:r>
            <a:br>
              <a:rPr lang="en-US" sz="2800" dirty="0"/>
            </a:br>
            <a:r>
              <a:rPr lang="en-US" sz="2800" dirty="0">
                <a:solidFill>
                  <a:srgbClr val="002060"/>
                </a:solidFill>
              </a:rPr>
              <a:t>Vishal Kumar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3C259-32A3-AC0A-BFD2-58B0436E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791F-78B3-0BDA-98A7-FB354F53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457" y="90004"/>
            <a:ext cx="6247085" cy="734390"/>
          </a:xfrm>
        </p:spPr>
        <p:txBody>
          <a:bodyPr/>
          <a:lstStyle/>
          <a:p>
            <a:pPr algn="ctr"/>
            <a:r>
              <a:rPr lang="en-US" dirty="0"/>
              <a:t>Power bi Dashboard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FB9820-D313-E390-C6FD-4F9F895C4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C4B41-6224-92C9-7ED4-53895D75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91046"/>
            <a:ext cx="10559143" cy="53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7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63F9-523C-55A3-5022-03C05304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109" y="-188602"/>
            <a:ext cx="7965461" cy="994164"/>
          </a:xfrm>
        </p:spPr>
        <p:txBody>
          <a:bodyPr/>
          <a:lstStyle/>
          <a:p>
            <a:pPr algn="ctr"/>
            <a:r>
              <a:rPr lang="en-IN" dirty="0"/>
              <a:t>SQL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7072-51F2-7476-889C-C39ACC518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59276-5CEC-21A5-B550-7793B56A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1" y="1007918"/>
            <a:ext cx="10900065" cy="56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6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8D33-8723-37D2-C830-EDFCFFEC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69" y="0"/>
            <a:ext cx="7965461" cy="994164"/>
          </a:xfrm>
        </p:spPr>
        <p:txBody>
          <a:bodyPr/>
          <a:lstStyle/>
          <a:p>
            <a:pPr algn="ctr"/>
            <a:r>
              <a:rPr lang="en-IN" dirty="0"/>
              <a:t>SQL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EAC32-6E0D-932D-2C84-0EC2FF423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016B8-2C90-6029-C9F9-68FFD9F9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2" y="1150143"/>
            <a:ext cx="10844134" cy="54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Key take-aways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67D19F-5947-E11F-7F46-82C566914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68431"/>
              </p:ext>
            </p:extLst>
          </p:nvPr>
        </p:nvGraphicFramePr>
        <p:xfrm>
          <a:off x="1550563" y="2093774"/>
          <a:ext cx="7467750" cy="4468170"/>
        </p:xfrm>
        <a:graphic>
          <a:graphicData uri="http://schemas.openxmlformats.org/drawingml/2006/table">
            <a:tbl>
              <a:tblPr/>
              <a:tblGrid>
                <a:gridCol w="2489250">
                  <a:extLst>
                    <a:ext uri="{9D8B030D-6E8A-4147-A177-3AD203B41FA5}">
                      <a16:colId xmlns:a16="http://schemas.microsoft.com/office/drawing/2014/main" val="1990453555"/>
                    </a:ext>
                  </a:extLst>
                </a:gridCol>
                <a:gridCol w="2489250">
                  <a:extLst>
                    <a:ext uri="{9D8B030D-6E8A-4147-A177-3AD203B41FA5}">
                      <a16:colId xmlns:a16="http://schemas.microsoft.com/office/drawing/2014/main" val="2585576984"/>
                    </a:ext>
                  </a:extLst>
                </a:gridCol>
                <a:gridCol w="2489250">
                  <a:extLst>
                    <a:ext uri="{9D8B030D-6E8A-4147-A177-3AD203B41FA5}">
                      <a16:colId xmlns:a16="http://schemas.microsoft.com/office/drawing/2014/main" val="1223341368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Metric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rgbClr val="202C8F"/>
                          </a:solidFill>
                        </a:rPr>
                        <a:t>Key Value</a:t>
                      </a:r>
                      <a:endParaRPr lang="en-IN" sz="1300" dirty="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Key Takeaway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2577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Total Leads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10K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Significant volume of leads captured.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27123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Conversion Rate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rgbClr val="202C8F"/>
                          </a:solidFill>
                        </a:rPr>
                        <a:t>10.33%</a:t>
                      </a:r>
                      <a:endParaRPr lang="en-IN" sz="1300" dirty="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Out of every 100 leads, around </a:t>
                      </a:r>
                      <a:r>
                        <a:rPr lang="en-US" sz="1300" b="1">
                          <a:solidFill>
                            <a:srgbClr val="202C8F"/>
                          </a:solidFill>
                        </a:rPr>
                        <a:t>10 convert</a:t>
                      </a:r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423854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Converted Accounts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1,016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Not all converted accounts lead to opportunities.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684513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Converted Opportunities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411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202C8F"/>
                          </a:solidFill>
                        </a:rPr>
                        <a:t>Indicates a drop-off after account conversion.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48762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Expected Revenue (Converted)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₹36.62M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Strong revenue potential from converted leads.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250403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Top Lead Source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Inside Sales (2,786)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Major contributor to lead generation.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723980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Second Largest Source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Website (2,195)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Digital presence plays a key role in lead generation.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23991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Lead Growth (2019-2021)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3,765 → 5,156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202C8F"/>
                          </a:solidFill>
                        </a:rPr>
                        <a:t>Significant surge in lead volume in recent years.</a:t>
                      </a:r>
                      <a:endParaRPr lang="en-US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091124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Top Industry (Leads)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Safety &amp; Life Sciences (5,357)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rgbClr val="202C8F"/>
                          </a:solidFill>
                        </a:rPr>
                        <a:t>Most leads come from this sector.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9566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Second Largest Industry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rgbClr val="202C8F"/>
                          </a:solidFill>
                        </a:rPr>
                        <a:t>Distributors (4,120)</a:t>
                      </a:r>
                      <a:endParaRPr lang="en-IN" sz="1300">
                        <a:solidFill>
                          <a:srgbClr val="202C8F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202C8F"/>
                          </a:solidFill>
                        </a:rPr>
                        <a:t>Key sector for lead generation.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1944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584951-D0AC-E996-495C-79E56145DBB0}"/>
              </a:ext>
            </a:extLst>
          </p:cNvPr>
          <p:cNvCxnSpPr>
            <a:cxnSpLocks/>
          </p:cNvCxnSpPr>
          <p:nvPr/>
        </p:nvCxnSpPr>
        <p:spPr>
          <a:xfrm>
            <a:off x="1492813" y="2348563"/>
            <a:ext cx="74677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4A9839-2D95-D347-27C4-0C7537CA43B4}"/>
              </a:ext>
            </a:extLst>
          </p:cNvPr>
          <p:cNvCxnSpPr/>
          <p:nvPr/>
        </p:nvCxnSpPr>
        <p:spPr>
          <a:xfrm>
            <a:off x="3975234" y="2473693"/>
            <a:ext cx="0" cy="39559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D24E6D-3B9D-BB0C-CFBF-3AAA1C8ECC38}"/>
              </a:ext>
            </a:extLst>
          </p:cNvPr>
          <p:cNvCxnSpPr/>
          <p:nvPr/>
        </p:nvCxnSpPr>
        <p:spPr>
          <a:xfrm>
            <a:off x="6379945" y="2473693"/>
            <a:ext cx="0" cy="39559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E8C3A-5529-A3FA-1757-1C16576A0826}"/>
              </a:ext>
            </a:extLst>
          </p:cNvPr>
          <p:cNvCxnSpPr/>
          <p:nvPr/>
        </p:nvCxnSpPr>
        <p:spPr>
          <a:xfrm>
            <a:off x="1550563" y="2762451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F4660-57F7-DD16-A3CE-7D50393AF93E}"/>
              </a:ext>
            </a:extLst>
          </p:cNvPr>
          <p:cNvCxnSpPr>
            <a:cxnSpLocks/>
          </p:cNvCxnSpPr>
          <p:nvPr/>
        </p:nvCxnSpPr>
        <p:spPr>
          <a:xfrm>
            <a:off x="4148488" y="2762451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C27688-5BBD-2C42-216E-4DB0C80B9B94}"/>
              </a:ext>
            </a:extLst>
          </p:cNvPr>
          <p:cNvCxnSpPr>
            <a:cxnSpLocks/>
          </p:cNvCxnSpPr>
          <p:nvPr/>
        </p:nvCxnSpPr>
        <p:spPr>
          <a:xfrm>
            <a:off x="6525033" y="2791326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8F9280-DBE2-B7E6-CAF7-E0377BEE4B69}"/>
              </a:ext>
            </a:extLst>
          </p:cNvPr>
          <p:cNvCxnSpPr/>
          <p:nvPr/>
        </p:nvCxnSpPr>
        <p:spPr>
          <a:xfrm>
            <a:off x="1550563" y="3232485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137063-B3A7-F164-7A0A-F865F7374118}"/>
              </a:ext>
            </a:extLst>
          </p:cNvPr>
          <p:cNvCxnSpPr/>
          <p:nvPr/>
        </p:nvCxnSpPr>
        <p:spPr>
          <a:xfrm>
            <a:off x="1550563" y="3702519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EAFDF3-0DBE-EADA-3045-89793C8095BC}"/>
              </a:ext>
            </a:extLst>
          </p:cNvPr>
          <p:cNvCxnSpPr/>
          <p:nvPr/>
        </p:nvCxnSpPr>
        <p:spPr>
          <a:xfrm>
            <a:off x="1550563" y="4172553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562C10-5C9D-D737-99C6-297ABE351ECD}"/>
              </a:ext>
            </a:extLst>
          </p:cNvPr>
          <p:cNvCxnSpPr/>
          <p:nvPr/>
        </p:nvCxnSpPr>
        <p:spPr>
          <a:xfrm>
            <a:off x="1550563" y="4642587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3B05AC-FD43-E946-42ED-7971BB516D10}"/>
              </a:ext>
            </a:extLst>
          </p:cNvPr>
          <p:cNvCxnSpPr/>
          <p:nvPr/>
        </p:nvCxnSpPr>
        <p:spPr>
          <a:xfrm>
            <a:off x="1550563" y="5112621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1AFFB4-CB17-9CE1-361A-6955B0354000}"/>
              </a:ext>
            </a:extLst>
          </p:cNvPr>
          <p:cNvCxnSpPr/>
          <p:nvPr/>
        </p:nvCxnSpPr>
        <p:spPr>
          <a:xfrm>
            <a:off x="1550563" y="5582655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C2104B-C72C-8B11-A01D-05F2E09A78F0}"/>
              </a:ext>
            </a:extLst>
          </p:cNvPr>
          <p:cNvCxnSpPr/>
          <p:nvPr/>
        </p:nvCxnSpPr>
        <p:spPr>
          <a:xfrm>
            <a:off x="1550563" y="6052689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CD7AF3-48C2-DB2F-5905-D07E431663B1}"/>
              </a:ext>
            </a:extLst>
          </p:cNvPr>
          <p:cNvCxnSpPr/>
          <p:nvPr/>
        </p:nvCxnSpPr>
        <p:spPr>
          <a:xfrm>
            <a:off x="1550563" y="6522723"/>
            <a:ext cx="225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0AC32-18B6-217A-08F3-C6CACAD320F2}"/>
              </a:ext>
            </a:extLst>
          </p:cNvPr>
          <p:cNvCxnSpPr>
            <a:cxnSpLocks/>
          </p:cNvCxnSpPr>
          <p:nvPr/>
        </p:nvCxnSpPr>
        <p:spPr>
          <a:xfrm>
            <a:off x="4148488" y="3232485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6FF589-F21F-7506-2399-8AA5AD3EB216}"/>
              </a:ext>
            </a:extLst>
          </p:cNvPr>
          <p:cNvCxnSpPr>
            <a:cxnSpLocks/>
          </p:cNvCxnSpPr>
          <p:nvPr/>
        </p:nvCxnSpPr>
        <p:spPr>
          <a:xfrm>
            <a:off x="4148488" y="3702519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25320D-F034-0DDE-32DB-F5905DC57BE0}"/>
              </a:ext>
            </a:extLst>
          </p:cNvPr>
          <p:cNvCxnSpPr>
            <a:cxnSpLocks/>
          </p:cNvCxnSpPr>
          <p:nvPr/>
        </p:nvCxnSpPr>
        <p:spPr>
          <a:xfrm>
            <a:off x="4148488" y="4172553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10CB93-FFBA-334F-7FA4-DF2A93950CF4}"/>
              </a:ext>
            </a:extLst>
          </p:cNvPr>
          <p:cNvCxnSpPr>
            <a:cxnSpLocks/>
          </p:cNvCxnSpPr>
          <p:nvPr/>
        </p:nvCxnSpPr>
        <p:spPr>
          <a:xfrm>
            <a:off x="4148488" y="4642587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DF392B-FE97-DC67-AC16-89E9F55E6BB1}"/>
              </a:ext>
            </a:extLst>
          </p:cNvPr>
          <p:cNvCxnSpPr>
            <a:cxnSpLocks/>
          </p:cNvCxnSpPr>
          <p:nvPr/>
        </p:nvCxnSpPr>
        <p:spPr>
          <a:xfrm>
            <a:off x="4148488" y="5112621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357EBD-59A8-A789-4257-02F65F393FCF}"/>
              </a:ext>
            </a:extLst>
          </p:cNvPr>
          <p:cNvCxnSpPr>
            <a:cxnSpLocks/>
          </p:cNvCxnSpPr>
          <p:nvPr/>
        </p:nvCxnSpPr>
        <p:spPr>
          <a:xfrm>
            <a:off x="4148488" y="5582655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274F30-0461-328F-54D3-AFB436EDEF78}"/>
              </a:ext>
            </a:extLst>
          </p:cNvPr>
          <p:cNvCxnSpPr>
            <a:cxnSpLocks/>
          </p:cNvCxnSpPr>
          <p:nvPr/>
        </p:nvCxnSpPr>
        <p:spPr>
          <a:xfrm>
            <a:off x="4148488" y="6052689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A46949-A349-9ED1-338C-413E4A5CBB5F}"/>
              </a:ext>
            </a:extLst>
          </p:cNvPr>
          <p:cNvCxnSpPr>
            <a:cxnSpLocks/>
          </p:cNvCxnSpPr>
          <p:nvPr/>
        </p:nvCxnSpPr>
        <p:spPr>
          <a:xfrm>
            <a:off x="4148488" y="6522723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866C0-3CA6-02D1-50C6-313FDD20E5C7}"/>
              </a:ext>
            </a:extLst>
          </p:cNvPr>
          <p:cNvCxnSpPr>
            <a:cxnSpLocks/>
          </p:cNvCxnSpPr>
          <p:nvPr/>
        </p:nvCxnSpPr>
        <p:spPr>
          <a:xfrm>
            <a:off x="6544283" y="3270985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99F7CE-7348-D66B-E5D8-1A08A85C97DB}"/>
              </a:ext>
            </a:extLst>
          </p:cNvPr>
          <p:cNvCxnSpPr>
            <a:cxnSpLocks/>
          </p:cNvCxnSpPr>
          <p:nvPr/>
        </p:nvCxnSpPr>
        <p:spPr>
          <a:xfrm>
            <a:off x="6544283" y="3741019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CF907B-B092-B1B9-ABAF-3CCC8C5B0A45}"/>
              </a:ext>
            </a:extLst>
          </p:cNvPr>
          <p:cNvCxnSpPr>
            <a:cxnSpLocks/>
          </p:cNvCxnSpPr>
          <p:nvPr/>
        </p:nvCxnSpPr>
        <p:spPr>
          <a:xfrm>
            <a:off x="6544283" y="4211053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27E8AC-BA07-D665-BF49-90DE3A5BA39E}"/>
              </a:ext>
            </a:extLst>
          </p:cNvPr>
          <p:cNvCxnSpPr>
            <a:cxnSpLocks/>
          </p:cNvCxnSpPr>
          <p:nvPr/>
        </p:nvCxnSpPr>
        <p:spPr>
          <a:xfrm>
            <a:off x="6544283" y="4681087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0179F2-BB95-97A2-6341-C33AA3FB6E1B}"/>
              </a:ext>
            </a:extLst>
          </p:cNvPr>
          <p:cNvCxnSpPr>
            <a:cxnSpLocks/>
          </p:cNvCxnSpPr>
          <p:nvPr/>
        </p:nvCxnSpPr>
        <p:spPr>
          <a:xfrm>
            <a:off x="6544283" y="5151121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9F3B55-B19E-B02B-15B8-AA2523E54426}"/>
              </a:ext>
            </a:extLst>
          </p:cNvPr>
          <p:cNvCxnSpPr>
            <a:cxnSpLocks/>
          </p:cNvCxnSpPr>
          <p:nvPr/>
        </p:nvCxnSpPr>
        <p:spPr>
          <a:xfrm>
            <a:off x="6544283" y="5621155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3E02D2-DE51-930C-8511-B0F93A4AF696}"/>
              </a:ext>
            </a:extLst>
          </p:cNvPr>
          <p:cNvCxnSpPr>
            <a:cxnSpLocks/>
          </p:cNvCxnSpPr>
          <p:nvPr/>
        </p:nvCxnSpPr>
        <p:spPr>
          <a:xfrm>
            <a:off x="6544283" y="6091189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F9A446-F90E-41B7-97E1-9546AC39F7D7}"/>
              </a:ext>
            </a:extLst>
          </p:cNvPr>
          <p:cNvCxnSpPr>
            <a:cxnSpLocks/>
          </p:cNvCxnSpPr>
          <p:nvPr/>
        </p:nvCxnSpPr>
        <p:spPr>
          <a:xfrm>
            <a:off x="6544283" y="6561223"/>
            <a:ext cx="2078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928688"/>
            <a:ext cx="9875463" cy="999746"/>
          </a:xfrm>
        </p:spPr>
        <p:txBody>
          <a:bodyPr/>
          <a:lstStyle/>
          <a:p>
            <a:r>
              <a:rPr lang="en-US" dirty="0"/>
              <a:t>Steps to take: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C38BD7-3534-70F4-7B50-63AD0501F51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45920" y="1833790"/>
            <a:ext cx="6131293" cy="503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Website and Inside Sales are the strongest lead sources, so focusing more on these channels could improve lead generation.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The conversion rate is around 10%, meaning there’s room for improvement in the lead nurturing process to push more leads toward conversion.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A significant surge in leads in 2020-2021 suggests improved marketing efforts, an increased online presence, or a rise in industry demand.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Safety &amp; Life Sciences and Distributors industries drive most of the leads, making them key targets for further marketing strategies. 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186550"/>
            <a:ext cx="10511627" cy="1012785"/>
          </a:xfrm>
        </p:spPr>
        <p:txBody>
          <a:bodyPr/>
          <a:lstStyle/>
          <a:p>
            <a:r>
              <a:rPr lang="en-IN" dirty="0"/>
              <a:t>Conclusion &amp; Insights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D9A4CD-5899-05EC-129C-CC54A357A769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96226" y="1421639"/>
            <a:ext cx="10799545" cy="52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Lead to Opportunity Conversion is Low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Total leads = 10K but converted opportunities = 411 (~4.1% conversion).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Inside Sales is the most effective lead source, while other sources like advertising and email campaigns contribute less.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The conversion rate of 9.07% suggests inefficiencies in lead nurturing.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Opportunity Win Rate Needs Improvement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 The Won Rate is only 31.06%, while the loss rate is 41.56%, indicating potential issues in closing deals.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Closed Won vs. Total Closed = 29.96%, meaning nearly 70% of closed opportunities are lost or stalled.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Industry Focus Shows Variance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Biopharma &amp; Safety Science dominates opportunities and leads.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Some industries have minimal engagement, presenting an opportunity for targeted campaigns.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Yearly Performance Shows Fluctuations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Expected amounts varied from $26M (2014) to $52M (2019), then dropped to $26M (2020).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</a:rPr>
              <a:t>The trend suggests external factors impacting revenue growth (e.g., economic shifts, pandemic effects).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D37E9-4B5C-3F8B-D60B-8D65CA38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BB0C-712D-3557-443E-5E9DDBF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186550"/>
            <a:ext cx="10511627" cy="1012785"/>
          </a:xfrm>
        </p:spPr>
        <p:txBody>
          <a:bodyPr/>
          <a:lstStyle/>
          <a:p>
            <a:r>
              <a:rPr lang="en-US" sz="2000" dirty="0"/>
              <a:t>Strategy for Improving Customer Retention &amp; Conversions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F5CF3-D507-7CC0-88F8-AB4475C798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FE3AF7F-A531-3551-DEAC-718DDA89CDA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840186" y="1635959"/>
            <a:ext cx="1079954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Enhance Lead Nurturing &amp; Qualification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Implement automated follow-up sequences for MQLs (Marketing Qualified Leads) before they move to SQL (Sales Qualified Leads).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 AI-driven predictive analytics to prioritize high-value leads.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9F79B-1679-62E1-3B74-9D42EB8D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86" y="2756441"/>
            <a:ext cx="1079954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Optimize Sales Process to Increase Win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Sales Training &amp; Coaching: Equip sales reps with data-driven insights to handle objections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Personalized Sales Pitches: Customize presentations based on customer pain points.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E7CDC9-B3C6-A990-C965-63CFB6D3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85" y="3876924"/>
            <a:ext cx="10799545" cy="102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Improve Customer Engagement &amp;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Introduce Customer Success Teams to maintain post-sale engagement and upsell/cross-sell.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Implement Loyalty Programs with exclusive benefits for repeat buyers.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EFE79F8-84E1-F85A-1090-64C21F82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84" y="4998351"/>
            <a:ext cx="10799545" cy="68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Expand into Emerging Industries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Since Biopharma &amp; Safety Science dominate, focus on expanding into underrepresented sectors like Consulting, Chemicals, and Retail.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FAFC97B-BDA2-CD18-833D-30241A801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104451"/>
              </p:ext>
            </p:extLst>
          </p:nvPr>
        </p:nvGraphicFramePr>
        <p:xfrm>
          <a:off x="567891" y="5857222"/>
          <a:ext cx="11071837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85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3080904"/>
            <a:ext cx="5715000" cy="69619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dirty="0">
                <a:solidFill>
                  <a:schemeClr val="tx1"/>
                </a:solidFill>
              </a:rPr>
              <a:t>List of KPI’s</a:t>
            </a:r>
          </a:p>
          <a:p>
            <a:r>
              <a:rPr lang="en-US" dirty="0">
                <a:solidFill>
                  <a:schemeClr val="tx1"/>
                </a:solidFill>
              </a:rPr>
              <a:t>Excel Dashboard</a:t>
            </a:r>
          </a:p>
          <a:p>
            <a:r>
              <a:rPr lang="en-US" dirty="0">
                <a:solidFill>
                  <a:schemeClr val="tx1"/>
                </a:solidFill>
              </a:rPr>
              <a:t>Tableau Dashboard</a:t>
            </a:r>
          </a:p>
          <a:p>
            <a:r>
              <a:rPr lang="en-US" dirty="0">
                <a:solidFill>
                  <a:schemeClr val="tx1"/>
                </a:solidFill>
              </a:rPr>
              <a:t>Power Bi Dashboard</a:t>
            </a:r>
          </a:p>
          <a:p>
            <a:r>
              <a:rPr lang="en-US" dirty="0">
                <a:solidFill>
                  <a:schemeClr val="tx1"/>
                </a:solidFill>
              </a:rPr>
              <a:t>SQL Queries Image</a:t>
            </a:r>
          </a:p>
          <a:p>
            <a:r>
              <a:rPr lang="en-US" dirty="0">
                <a:solidFill>
                  <a:schemeClr val="tx1"/>
                </a:solidFill>
              </a:rPr>
              <a:t>Final tips &amp; Key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D43-1DFC-4A03-D15A-85EF0AAB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713" y="157173"/>
            <a:ext cx="8001000" cy="715019"/>
          </a:xfrm>
        </p:spPr>
        <p:txBody>
          <a:bodyPr/>
          <a:lstStyle/>
          <a:p>
            <a:r>
              <a:rPr lang="en-IN" sz="3200" dirty="0"/>
              <a:t>Summary 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F176-0EE5-C980-DD49-A97F7C1F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28687"/>
            <a:ext cx="10511626" cy="571564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CRM analytics helps businesses track customer interactions, sales performance, and marketing effectiveness to drive data-driven decisions.</a:t>
            </a:r>
          </a:p>
          <a:p>
            <a:r>
              <a:rPr lang="en-GB" dirty="0"/>
              <a:t>🔍 </a:t>
            </a:r>
            <a:r>
              <a:rPr lang="en-GB" b="1" dirty="0"/>
              <a:t>Key Insights: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Sales Performance Analysis</a:t>
            </a:r>
            <a:r>
              <a:rPr lang="en-GB" dirty="0"/>
              <a:t>: Identifies top-performing products, regions, and sales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Customer Segmentation</a:t>
            </a:r>
            <a:r>
              <a:rPr lang="en-GB" dirty="0"/>
              <a:t>: Groups customers based on behaviour, demographics, and purchase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Lead Conversion Tracking</a:t>
            </a:r>
            <a:r>
              <a:rPr lang="en-GB" dirty="0"/>
              <a:t>: Measures lead-to-customer conversion rates and identifies bottlenecks.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Revenue Forecasting</a:t>
            </a:r>
            <a:r>
              <a:rPr lang="en-GB" dirty="0"/>
              <a:t>: Predicts future sales trends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Customer Retention Analysis</a:t>
            </a:r>
            <a:r>
              <a:rPr lang="en-GB" dirty="0"/>
              <a:t>: Tracks churn rates and customer lifetime value (CLV).</a:t>
            </a:r>
          </a:p>
          <a:p>
            <a:r>
              <a:rPr lang="en-GB" dirty="0"/>
              <a:t>📈 </a:t>
            </a:r>
            <a:r>
              <a:rPr lang="en-GB" b="1" dirty="0"/>
              <a:t>Benefits:</a:t>
            </a:r>
            <a:br>
              <a:rPr lang="en-GB" dirty="0"/>
            </a:br>
            <a:r>
              <a:rPr lang="en-GB" dirty="0"/>
              <a:t>✅ Improved decision-making with real-time insights</a:t>
            </a:r>
            <a:br>
              <a:rPr lang="en-GB" dirty="0"/>
            </a:br>
            <a:r>
              <a:rPr lang="en-GB" dirty="0"/>
              <a:t>✅ Enhanced customer engagement and retention strategies</a:t>
            </a:r>
            <a:br>
              <a:rPr lang="en-GB" dirty="0"/>
            </a:br>
            <a:r>
              <a:rPr lang="en-GB" dirty="0"/>
              <a:t>✅ Increased sales efficiency and revenue growth</a:t>
            </a:r>
            <a:br>
              <a:rPr lang="en-GB" dirty="0"/>
            </a:br>
            <a:r>
              <a:rPr lang="en-GB" dirty="0"/>
              <a:t>✅ Optimized marketing campaigns based on data-driven recommendations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DB0F-D497-D3E4-A685-5AD6CDC87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9B59-BA1F-13BB-8C62-EFABA889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-22075"/>
            <a:ext cx="6583680" cy="801394"/>
          </a:xfrm>
        </p:spPr>
        <p:txBody>
          <a:bodyPr/>
          <a:lstStyle/>
          <a:p>
            <a:pPr algn="ctr"/>
            <a:r>
              <a:rPr lang="en-IN" dirty="0"/>
              <a:t>List of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F157-C49B-3F9A-FBA7-6E62D864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1" y="928688"/>
            <a:ext cx="6276110" cy="5659148"/>
          </a:xfrm>
        </p:spPr>
        <p:txBody>
          <a:bodyPr>
            <a:normAutofit fontScale="25000" lnSpcReduction="20000"/>
          </a:bodyPr>
          <a:lstStyle/>
          <a:p>
            <a:r>
              <a:rPr lang="en-US" sz="6200" b="1" dirty="0">
                <a:solidFill>
                  <a:schemeClr val="accent2">
                    <a:lumMod val="75000"/>
                  </a:schemeClr>
                </a:solidFill>
              </a:rPr>
              <a:t>Opportunity Dashboard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Active Opportunities-Total count of open opportunities.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Conversion Rate-Conversion Rate (%)=(Closed Won Opportunities/Total Opportunities​)×100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Win Rate-Win Rate (%)=(Closed Won Opportunities/Total Opportunities​)×100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Loss Rate-Loss Rate (%)=(Closed Lost Opportunities/Total Opportunities​)×100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Trend Analysis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tx1"/>
                </a:solidFill>
              </a:rPr>
              <a:t>Expected Vs Forecast: Running total comparison of expected revenue and forecast over time.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tx1"/>
                </a:solidFill>
              </a:rPr>
              <a:t>Active Vs Total Opportunities: Cumulative active vs. total opportunities trend.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tx1"/>
                </a:solidFill>
              </a:rPr>
              <a:t>Closed Won Vs Total Opportunities: Track closed-won deals against total opportunities.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600" dirty="0">
                <a:solidFill>
                  <a:schemeClr val="tx1"/>
                </a:solidFill>
              </a:rPr>
              <a:t>Closed Won Vs Total Closed: Analyze  closed-won deals compared to all closed deals.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5600" dirty="0">
                <a:solidFill>
                  <a:schemeClr val="tx1"/>
                </a:solidFill>
              </a:rPr>
              <a:t> Opportunities by Industry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2EDC-EF58-CA2F-AD9E-F508C688A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7FB54-AA6E-BF38-0B50-5B3FBFDD2D77}"/>
              </a:ext>
            </a:extLst>
          </p:cNvPr>
          <p:cNvSpPr txBox="1"/>
          <p:nvPr/>
        </p:nvSpPr>
        <p:spPr>
          <a:xfrm>
            <a:off x="6639791" y="928688"/>
            <a:ext cx="518852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Lead Dashboard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dirty="0"/>
              <a:t>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Conversion Rate-Conversion Rate (%)=(Leads Converted to Customers/Total Lead​)×100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Converted 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Lead by Stage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29" y="185057"/>
            <a:ext cx="9840685" cy="805543"/>
          </a:xfrm>
        </p:spPr>
        <p:txBody>
          <a:bodyPr/>
          <a:lstStyle/>
          <a:p>
            <a:pPr algn="ctr"/>
            <a:r>
              <a:rPr lang="en-US" dirty="0"/>
              <a:t>Excel Dashboard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4CC933-20B7-ADFC-F08A-0FC3EB262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229" y="1306287"/>
            <a:ext cx="10612662" cy="5138056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9437-9E30-69DC-9614-A4AD8A90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5944"/>
            <a:ext cx="10130627" cy="631370"/>
          </a:xfrm>
        </p:spPr>
        <p:txBody>
          <a:bodyPr/>
          <a:lstStyle/>
          <a:p>
            <a:pPr algn="ctr"/>
            <a:r>
              <a:rPr lang="en-IN" dirty="0"/>
              <a:t>Excel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D9871B-BF0F-83C3-05C1-0D8DECA7E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886" y="1153885"/>
            <a:ext cx="10652352" cy="5138057"/>
          </a:xfrm>
        </p:spPr>
      </p:pic>
    </p:spTree>
    <p:extLst>
      <p:ext uri="{BB962C8B-B14F-4D97-AF65-F5344CB8AC3E}">
        <p14:creationId xmlns:p14="http://schemas.microsoft.com/office/powerpoint/2010/main" val="2132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724" y="242424"/>
            <a:ext cx="6003315" cy="661654"/>
          </a:xfrm>
        </p:spPr>
        <p:txBody>
          <a:bodyPr/>
          <a:lstStyle/>
          <a:p>
            <a:pPr algn="ctr"/>
            <a:r>
              <a:rPr lang="en-US" dirty="0"/>
              <a:t>Tableau Dashboard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9A562-9DFD-75D7-77D5-AED618E2C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6057" y="1175658"/>
            <a:ext cx="10859969" cy="5439918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B2E0-A570-5444-E952-37EAD4D5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269" y="0"/>
            <a:ext cx="7965461" cy="731793"/>
          </a:xfrm>
        </p:spPr>
        <p:txBody>
          <a:bodyPr/>
          <a:lstStyle/>
          <a:p>
            <a:pPr algn="ctr"/>
            <a:r>
              <a:rPr lang="en-IN" dirty="0"/>
              <a:t>Tableau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211E0-6517-98A8-29B8-54F582135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FA6F7-CE22-D24E-A2ED-BC286D51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3257"/>
            <a:ext cx="1066402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C94A8-4D00-7B6B-130F-92A5AD25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2BA9-FC18-4A79-CD76-E946D873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203" y="256643"/>
            <a:ext cx="6579594" cy="672045"/>
          </a:xfrm>
        </p:spPr>
        <p:txBody>
          <a:bodyPr/>
          <a:lstStyle/>
          <a:p>
            <a:pPr algn="ctr"/>
            <a:r>
              <a:rPr lang="en-US" dirty="0"/>
              <a:t>Power bi Dashboard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6C8B15D-3742-8850-0894-3A2F542FC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95C6A-CDAA-C32A-7D7D-8D95199AC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122" y="1101436"/>
            <a:ext cx="9557756" cy="53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110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{22ECDB47-DCC6-4DAA-A377-560F6876AF64}tf78438558_win32</Template>
  <TotalTime>279</TotalTime>
  <Words>945</Words>
  <Application>Microsoft Office PowerPoint</Application>
  <PresentationFormat>Widescreen</PresentationFormat>
  <Paragraphs>135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Wingdings</vt:lpstr>
      <vt:lpstr>Custom</vt:lpstr>
      <vt:lpstr>Customer Relationship management [data analyst project] Vishal Kumar</vt:lpstr>
      <vt:lpstr>Contents</vt:lpstr>
      <vt:lpstr>Summary about the Project</vt:lpstr>
      <vt:lpstr>List of kpi’s</vt:lpstr>
      <vt:lpstr>Excel Dashboard</vt:lpstr>
      <vt:lpstr>Excel dashboard</vt:lpstr>
      <vt:lpstr>Tableau Dashboard</vt:lpstr>
      <vt:lpstr>Tableau Dashboard</vt:lpstr>
      <vt:lpstr>Power bi Dashboard</vt:lpstr>
      <vt:lpstr>Power bi Dashboard</vt:lpstr>
      <vt:lpstr>SQL Queries</vt:lpstr>
      <vt:lpstr>SQL Queries</vt:lpstr>
      <vt:lpstr>Key take-aways</vt:lpstr>
      <vt:lpstr>Steps to take:</vt:lpstr>
      <vt:lpstr>Conclusion &amp; Insights</vt:lpstr>
      <vt:lpstr>Strategy for Improving Customer Retention &amp; Conversions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ASHOK CHOUDHARY</dc:creator>
  <cp:lastModifiedBy>VISHAL KUMAR</cp:lastModifiedBy>
  <cp:revision>5</cp:revision>
  <dcterms:created xsi:type="dcterms:W3CDTF">2025-02-12T06:01:32Z</dcterms:created>
  <dcterms:modified xsi:type="dcterms:W3CDTF">2025-04-27T14:13:20Z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