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High</a:t>
            </a:r>
          </a:p>
        </c:rich>
      </c:tx>
      <c:layout/>
      <c:overlay val="0"/>
      <c:spPr>
        <a:noFill/>
        <a:ln>
          <a:noFill/>
        </a:ln>
      </c:spPr>
    </c:title>
    <c:autoTitleDeleted val="0"/>
    <c:view3D>
      <c:rotX val="30"/>
      <c:rotY val="0"/>
      <c:depthPercent val="100"/>
      <c:rAngAx val="0"/>
      <c:perspective val="0"/>
    </c:view3D>
    <c:floor>
      <c:thickness val="0"/>
      <c:spPr>
        <a:noFill/>
        <a:ln>
          <a:noFill/>
        </a:ln>
      </c:spPr>
    </c:floor>
    <c:sideWall>
      <c:thickness val="0"/>
      <c:spPr>
        <a:noFill/>
        <a:ln>
          <a:noFill/>
        </a:ln>
      </c:spPr>
    </c:sideWall>
    <c:backWall>
      <c:thickness val="0"/>
      <c:spPr>
        <a:noFill/>
        <a:ln>
          <a:noFill/>
        </a:ln>
      </c:spPr>
    </c:backWall>
    <c:plotArea>
      <c:layout/>
      <c:pie3DChart>
        <c:varyColors val="1"/>
        <c:ser>
          <c:idx val="0"/>
          <c:order val="0"/>
          <c:tx>
            <c:v>High</c:v>
          </c:tx>
          <c:dPt>
            <c:idx val="0"/>
            <c:bubble3D val="0"/>
            <c:spPr>
              <a:solidFill>
                <a:srgbClr val="4F81BD"/>
              </a:solidFill>
              <a:ln w="25400">
                <a:solidFill>
                  <a:srgbClr val="FFFFFF"/>
                </a:solidFill>
                <a:prstDash val="solid"/>
              </a:ln>
            </c:spPr>
          </c:dPt>
          <c:dPt>
            <c:idx val="1"/>
            <c:bubble3D val="0"/>
            <c:spPr>
              <a:solidFill>
                <a:srgbClr val="C0504D"/>
              </a:solidFill>
              <a:ln w="25400">
                <a:solidFill>
                  <a:srgbClr val="FFFFFF"/>
                </a:solidFill>
                <a:prstDash val="solid"/>
              </a:ln>
            </c:spPr>
          </c:dPt>
          <c:dPt>
            <c:idx val="2"/>
            <c:bubble3D val="0"/>
            <c:spPr>
              <a:solidFill>
                <a:srgbClr val="9BBB59"/>
              </a:solidFill>
              <a:ln w="25400">
                <a:solidFill>
                  <a:srgbClr val="FFFFFF"/>
                </a:solidFill>
                <a:prstDash val="solid"/>
              </a:ln>
            </c:spPr>
          </c:dPt>
          <c:dPt>
            <c:idx val="3"/>
            <c:bubble3D val="0"/>
            <c:spPr>
              <a:solidFill>
                <a:srgbClr val="8064A2"/>
              </a:solidFill>
              <a:ln w="25400">
                <a:solidFill>
                  <a:srgbClr val="FFFFFF"/>
                </a:solidFill>
                <a:prstDash val="solid"/>
              </a:ln>
            </c:spPr>
          </c:dPt>
          <c:dPt>
            <c:idx val="4"/>
            <c:bubble3D val="0"/>
            <c:spPr>
              <a:solidFill>
                <a:srgbClr val="4BACC6"/>
              </a:solidFill>
              <a:ln w="25400">
                <a:solidFill>
                  <a:srgbClr val="FFFFFF"/>
                </a:solidFill>
                <a:prstDash val="solid"/>
              </a:ln>
            </c:spPr>
          </c:dPt>
          <c:dPt>
            <c:idx val="5"/>
            <c:bubble3D val="0"/>
            <c:spPr>
              <a:solidFill>
                <a:srgbClr val="F79646"/>
              </a:solidFill>
              <a:ln w="25400">
                <a:solidFill>
                  <a:srgbClr val="FFFFFF"/>
                </a:solidFill>
                <a:prstDash val="solid"/>
              </a:ln>
            </c:spPr>
          </c:dPt>
          <c:dPt>
            <c:idx val="6"/>
            <c:bubble3D val="0"/>
            <c:spPr>
              <a:solidFill>
                <a:srgbClr val="2C4D74"/>
              </a:solidFill>
              <a:ln w="25400">
                <a:solidFill>
                  <a:srgbClr val="FFFFFF"/>
                </a:solidFill>
                <a:prstDash val="solid"/>
              </a:ln>
            </c:spPr>
          </c:dPt>
          <c:dPt>
            <c:idx val="7"/>
            <c:bubble3D val="0"/>
            <c:spPr>
              <a:solidFill>
                <a:srgbClr val="782C2A"/>
              </a:solidFill>
              <a:ln w="25400">
                <a:solidFill>
                  <a:srgbClr val="FFFFFF"/>
                </a:solidFill>
                <a:prstDash val="solid"/>
              </a:ln>
            </c:spPr>
          </c:dPt>
          <c:dPt>
            <c:idx val="8"/>
            <c:bubble3D val="0"/>
            <c:spPr>
              <a:solidFill>
                <a:srgbClr val="5D7430"/>
              </a:solidFill>
              <a:ln w="25400">
                <a:solidFill>
                  <a:srgbClr val="FFFFFF"/>
                </a:solidFill>
                <a:prstDash val="solid"/>
              </a:ln>
            </c:spPr>
          </c:dPt>
          <c:dPt>
            <c:idx val="9"/>
            <c:bubble3D val="0"/>
            <c:spPr>
              <a:solidFill>
                <a:srgbClr val="4C3A62"/>
              </a:solidFill>
              <a:ln w="254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dPt>
            <c:idx val="0"/>
            <c:marker>
              <c:symbol val="dot"/>
              <c:size val="5"/>
              <c:spPr>
                <a:ln>
                  <a:solidFill>
                    <a:srgbClr val="4f81bd"/>
                  </a:solidFill>
                  <a:prstDash val="solid"/>
                </a:ln>
              </c:spPr>
            </c:marker>
            <c:invertIfNegative val="0"/>
            <c:bubble3D val="0"/>
            <c:spPr>
              <a:solidFill>
                <a:srgbClr val="4F81BD"/>
              </a:solidFill>
              <a:ln w="25400">
                <a:solidFill>
                  <a:srgbClr val="FFFFFF"/>
                </a:solidFill>
                <a:prstDash val="solid"/>
              </a:ln>
            </c:spPr>
          </c:dPt>
          <c:dPt>
            <c:idx val="1"/>
            <c:marker>
              <c:symbol val="dash"/>
              <c:size val="5"/>
              <c:spPr>
                <a:ln>
                  <a:solidFill>
                    <a:srgbClr val="c0504d"/>
                  </a:solidFill>
                  <a:prstDash val="solid"/>
                </a:ln>
              </c:spPr>
            </c:marker>
            <c:invertIfNegative val="0"/>
            <c:bubble3D val="0"/>
            <c:spPr>
              <a:solidFill>
                <a:srgbClr val="C0504D"/>
              </a:solidFill>
              <a:ln w="25400">
                <a:solidFill>
                  <a:srgbClr val="FFFFFF"/>
                </a:solidFill>
                <a:prstDash val="solid"/>
              </a:ln>
            </c:spPr>
          </c:dPt>
          <c:dPt>
            <c:idx val="2"/>
            <c:marker>
              <c:symbol val="diamond"/>
              <c:size val="5"/>
              <c:spPr>
                <a:solidFill>
                  <a:srgbClr val="9bbb59"/>
                </a:solidFill>
                <a:ln>
                  <a:solidFill>
                    <a:srgbClr val="9bbb59"/>
                  </a:solidFill>
                  <a:prstDash val="solid"/>
                </a:ln>
              </c:spPr>
            </c:marker>
            <c:invertIfNegative val="0"/>
            <c:bubble3D val="0"/>
            <c:spPr>
              <a:solidFill>
                <a:srgbClr val="9BBB59"/>
              </a:solidFill>
              <a:ln w="25400">
                <a:solidFill>
                  <a:srgbClr val="FFFFFF"/>
                </a:solidFill>
                <a:prstDash val="solid"/>
              </a:ln>
            </c:spPr>
          </c:dPt>
          <c:dPt>
            <c:idx val="3"/>
            <c:marker>
              <c:symbol val="square"/>
              <c:size val="5"/>
              <c:spPr>
                <a:solidFill>
                  <a:srgbClr val="8064a2"/>
                </a:solidFill>
                <a:ln>
                  <a:solidFill>
                    <a:srgbClr val="8064a2"/>
                  </a:solidFill>
                  <a:prstDash val="solid"/>
                </a:ln>
              </c:spPr>
            </c:marker>
            <c:invertIfNegative val="0"/>
            <c:bubble3D val="0"/>
            <c:spPr>
              <a:solidFill>
                <a:srgbClr val="8064A2"/>
              </a:solidFill>
              <a:ln w="25400">
                <a:solidFill>
                  <a:srgbClr val="FFFFFF"/>
                </a:solidFill>
                <a:prstDash val="solid"/>
              </a:ln>
            </c:spPr>
          </c:dPt>
          <c:dPt>
            <c:idx val="4"/>
            <c:marker>
              <c:symbol val="triangle"/>
              <c:size val="5"/>
              <c:spPr>
                <a:solidFill>
                  <a:srgbClr val="8064a2"/>
                </a:solidFill>
                <a:ln>
                  <a:solidFill>
                    <a:srgbClr val="8064a2"/>
                  </a:solidFill>
                  <a:prstDash val="solid"/>
                </a:ln>
              </c:spPr>
            </c:marker>
            <c:invertIfNegative val="0"/>
            <c:bubble3D val="0"/>
            <c:spPr>
              <a:solidFill>
                <a:srgbClr val="4BACC6"/>
              </a:solidFill>
              <a:ln w="25400">
                <a:solidFill>
                  <a:srgbClr val="FFFFFF"/>
                </a:solidFill>
                <a:prstDash val="solid"/>
              </a:ln>
            </c:spPr>
          </c:dPt>
          <c:dPt>
            <c:idx val="5"/>
            <c:marker>
              <c:symbol val="x"/>
              <c:size val="5"/>
              <c:spPr>
                <a:ln>
                  <a:solidFill>
                    <a:srgbClr val="8064a2"/>
                  </a:solidFill>
                  <a:prstDash val="solid"/>
                </a:ln>
              </c:spPr>
            </c:marker>
            <c:invertIfNegative val="0"/>
            <c:bubble3D val="0"/>
            <c:spPr>
              <a:solidFill>
                <a:srgbClr val="F79646"/>
              </a:solidFill>
              <a:ln w="25400">
                <a:solidFill>
                  <a:srgbClr val="FFFFFF"/>
                </a:solidFill>
                <a:prstDash val="solid"/>
              </a:ln>
            </c:spPr>
          </c:dPt>
          <c:dPt>
            <c:idx val="6"/>
            <c:marker>
              <c:symbol val="star"/>
              <c:size val="5"/>
              <c:spPr>
                <a:ln>
                  <a:solidFill>
                    <a:srgbClr val="8064a2"/>
                  </a:solidFill>
                  <a:prstDash val="solid"/>
                </a:ln>
              </c:spPr>
            </c:marker>
            <c:invertIfNegative val="0"/>
            <c:bubble3D val="0"/>
            <c:spPr>
              <a:solidFill>
                <a:srgbClr val="2C4D74"/>
              </a:solidFill>
              <a:ln w="25400">
                <a:solidFill>
                  <a:srgbClr val="FFFFFF"/>
                </a:solidFill>
                <a:prstDash val="solid"/>
              </a:ln>
            </c:spPr>
          </c:dPt>
          <c:dPt>
            <c:idx val="7"/>
            <c:marker>
              <c:symbol val="circle"/>
              <c:size val="5"/>
              <c:spPr>
                <a:solidFill>
                  <a:srgbClr val="8064a2"/>
                </a:solidFill>
                <a:ln>
                  <a:solidFill>
                    <a:srgbClr val="8064a2"/>
                  </a:solidFill>
                  <a:prstDash val="solid"/>
                </a:ln>
              </c:spPr>
            </c:marker>
            <c:invertIfNegative val="0"/>
            <c:bubble3D val="0"/>
            <c:spPr>
              <a:solidFill>
                <a:srgbClr val="782C2A"/>
              </a:solidFill>
              <a:ln w="25400">
                <a:solidFill>
                  <a:srgbClr val="FFFFFF"/>
                </a:solidFill>
                <a:prstDash val="solid"/>
              </a:ln>
            </c:spPr>
          </c:dPt>
          <c:dPt>
            <c:idx val="8"/>
            <c:marker>
              <c:symbol val="plus"/>
              <c:size val="5"/>
              <c:spPr>
                <a:ln>
                  <a:solidFill>
                    <a:srgbClr val="8064a2"/>
                  </a:solidFill>
                  <a:prstDash val="solid"/>
                </a:ln>
              </c:spPr>
            </c:marker>
            <c:invertIfNegative val="0"/>
            <c:bubble3D val="0"/>
            <c:spPr>
              <a:solidFill>
                <a:srgbClr val="5D7430"/>
              </a:solidFill>
              <a:ln w="25400">
                <a:solidFill>
                  <a:srgbClr val="FFFFFF"/>
                </a:solidFill>
                <a:prstDash val="solid"/>
              </a:ln>
            </c:spPr>
          </c:dPt>
          <c:dPt>
            <c:idx val="9"/>
            <c:marker>
              <c:symbol val="dot"/>
              <c:size val="5"/>
              <c:spPr>
                <a:ln>
                  <a:solidFill>
                    <a:srgbClr val="8064a2"/>
                  </a:solidFill>
                  <a:prstDash val="solid"/>
                </a:ln>
              </c:spPr>
            </c:marker>
            <c:invertIfNegative val="0"/>
            <c:bubble3D val="0"/>
            <c:spPr>
              <a:solidFill>
                <a:srgbClr val="4C3A62"/>
              </a:solidFill>
              <a:ln w="25400">
                <a:solidFill>
                  <a:srgbClr val="FFFFFF"/>
                </a:solidFill>
                <a:prstDash val="solid"/>
              </a:ln>
            </c:spPr>
          </c:dPt>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dPt>
            <c:idx val="0"/>
            <c:marker>
              <c:symbol val="circle"/>
              <c:size val="5"/>
              <c:spPr>
                <a:solidFill>
                  <a:srgbClr val="4f81bd"/>
                </a:solidFill>
                <a:ln>
                  <a:solidFill>
                    <a:srgbClr val="4f81bd"/>
                  </a:solidFill>
                  <a:prstDash val="solid"/>
                </a:ln>
              </c:spPr>
            </c:marker>
            <c:invertIfNegative val="0"/>
            <c:bubble3D val="0"/>
            <c:spPr>
              <a:solidFill>
                <a:srgbClr val="4F81BD"/>
              </a:solidFill>
              <a:ln w="25400">
                <a:solidFill>
                  <a:srgbClr val="FFFFFF"/>
                </a:solidFill>
                <a:prstDash val="solid"/>
              </a:ln>
            </c:spPr>
          </c:dPt>
          <c:dPt>
            <c:idx val="1"/>
            <c:marker>
              <c:symbol val="plus"/>
              <c:size val="5"/>
              <c:spPr>
                <a:ln>
                  <a:solidFill>
                    <a:srgbClr val="c0504d"/>
                  </a:solidFill>
                  <a:prstDash val="solid"/>
                </a:ln>
              </c:spPr>
            </c:marker>
            <c:invertIfNegative val="0"/>
            <c:bubble3D val="0"/>
            <c:spPr>
              <a:solidFill>
                <a:srgbClr val="C0504D"/>
              </a:solidFill>
              <a:ln w="25400">
                <a:solidFill>
                  <a:srgbClr val="FFFFFF"/>
                </a:solidFill>
                <a:prstDash val="solid"/>
              </a:ln>
            </c:spPr>
          </c:dPt>
          <c:dPt>
            <c:idx val="2"/>
            <c:marker>
              <c:symbol val="dot"/>
              <c:size val="5"/>
              <c:spPr>
                <a:ln>
                  <a:solidFill>
                    <a:srgbClr val="9bbb59"/>
                  </a:solidFill>
                  <a:prstDash val="solid"/>
                </a:ln>
              </c:spPr>
            </c:marker>
            <c:invertIfNegative val="0"/>
            <c:bubble3D val="0"/>
            <c:spPr>
              <a:solidFill>
                <a:srgbClr val="9BBB59"/>
              </a:solidFill>
              <a:ln w="25400">
                <a:solidFill>
                  <a:srgbClr val="FFFFFF"/>
                </a:solidFill>
                <a:prstDash val="solid"/>
              </a:ln>
            </c:spPr>
          </c:dPt>
          <c:dPt>
            <c:idx val="3"/>
            <c:marker>
              <c:symbol val="dash"/>
              <c:size val="5"/>
              <c:spPr>
                <a:ln>
                  <a:solidFill>
                    <a:srgbClr val="8064a2"/>
                  </a:solidFill>
                  <a:prstDash val="solid"/>
                </a:ln>
              </c:spPr>
            </c:marker>
            <c:invertIfNegative val="0"/>
            <c:bubble3D val="0"/>
            <c:spPr>
              <a:solidFill>
                <a:srgbClr val="8064A2"/>
              </a:solidFill>
              <a:ln w="25400">
                <a:solidFill>
                  <a:srgbClr val="FFFFFF"/>
                </a:solidFill>
                <a:prstDash val="solid"/>
              </a:ln>
            </c:spPr>
          </c:dPt>
          <c:dPt>
            <c:idx val="4"/>
            <c:marker>
              <c:symbol val="diamond"/>
              <c:size val="5"/>
              <c:spPr>
                <a:solidFill>
                  <a:srgbClr val="8064a2"/>
                </a:solidFill>
                <a:ln>
                  <a:solidFill>
                    <a:srgbClr val="8064a2"/>
                  </a:solidFill>
                  <a:prstDash val="solid"/>
                </a:ln>
              </c:spPr>
            </c:marker>
            <c:invertIfNegative val="0"/>
            <c:bubble3D val="0"/>
            <c:spPr>
              <a:solidFill>
                <a:srgbClr val="4BACC6"/>
              </a:solidFill>
              <a:ln w="25400">
                <a:solidFill>
                  <a:srgbClr val="FFFFFF"/>
                </a:solidFill>
                <a:prstDash val="solid"/>
              </a:ln>
            </c:spPr>
          </c:dPt>
          <c:dPt>
            <c:idx val="5"/>
            <c:marker>
              <c:symbol val="square"/>
              <c:size val="5"/>
              <c:spPr>
                <a:solidFill>
                  <a:srgbClr val="8064a2"/>
                </a:solidFill>
                <a:ln>
                  <a:solidFill>
                    <a:srgbClr val="8064a2"/>
                  </a:solidFill>
                  <a:prstDash val="solid"/>
                </a:ln>
              </c:spPr>
            </c:marker>
            <c:invertIfNegative val="0"/>
            <c:bubble3D val="0"/>
            <c:spPr>
              <a:solidFill>
                <a:srgbClr val="F79646"/>
              </a:solidFill>
              <a:ln w="25400">
                <a:solidFill>
                  <a:srgbClr val="FFFFFF"/>
                </a:solidFill>
                <a:prstDash val="solid"/>
              </a:ln>
            </c:spPr>
          </c:dPt>
          <c:dPt>
            <c:idx val="6"/>
            <c:marker>
              <c:symbol val="triangle"/>
              <c:size val="5"/>
              <c:spPr>
                <a:solidFill>
                  <a:srgbClr val="8064a2"/>
                </a:solidFill>
                <a:ln>
                  <a:solidFill>
                    <a:srgbClr val="8064a2"/>
                  </a:solidFill>
                  <a:prstDash val="solid"/>
                </a:ln>
              </c:spPr>
            </c:marker>
            <c:invertIfNegative val="0"/>
            <c:bubble3D val="0"/>
            <c:spPr>
              <a:solidFill>
                <a:srgbClr val="2C4D74"/>
              </a:solidFill>
              <a:ln w="25400">
                <a:solidFill>
                  <a:srgbClr val="FFFFFF"/>
                </a:solidFill>
                <a:prstDash val="solid"/>
              </a:ln>
            </c:spPr>
          </c:dPt>
          <c:dPt>
            <c:idx val="7"/>
            <c:marker>
              <c:symbol val="x"/>
              <c:size val="5"/>
              <c:spPr>
                <a:ln>
                  <a:solidFill>
                    <a:srgbClr val="8064a2"/>
                  </a:solidFill>
                  <a:prstDash val="solid"/>
                </a:ln>
              </c:spPr>
            </c:marker>
            <c:invertIfNegative val="0"/>
            <c:bubble3D val="0"/>
            <c:spPr>
              <a:solidFill>
                <a:srgbClr val="782C2A"/>
              </a:solidFill>
              <a:ln w="25400">
                <a:solidFill>
                  <a:srgbClr val="FFFFFF"/>
                </a:solidFill>
                <a:prstDash val="solid"/>
              </a:ln>
            </c:spPr>
          </c:dPt>
          <c:dPt>
            <c:idx val="8"/>
            <c:marker>
              <c:symbol val="star"/>
              <c:size val="5"/>
              <c:spPr>
                <a:ln>
                  <a:solidFill>
                    <a:srgbClr val="8064a2"/>
                  </a:solidFill>
                  <a:prstDash val="solid"/>
                </a:ln>
              </c:spPr>
            </c:marker>
            <c:invertIfNegative val="0"/>
            <c:bubble3D val="0"/>
            <c:spPr>
              <a:solidFill>
                <a:srgbClr val="5D7430"/>
              </a:solidFill>
              <a:ln w="25400">
                <a:solidFill>
                  <a:srgbClr val="FFFFFF"/>
                </a:solidFill>
                <a:prstDash val="solid"/>
              </a:ln>
            </c:spPr>
          </c:dPt>
          <c:dPt>
            <c:idx val="9"/>
            <c:marker>
              <c:symbol val="circle"/>
              <c:size val="5"/>
              <c:spPr>
                <a:solidFill>
                  <a:srgbClr val="8064a2"/>
                </a:solidFill>
                <a:ln>
                  <a:solidFill>
                    <a:srgbClr val="8064a2"/>
                  </a:solidFill>
                  <a:prstDash val="solid"/>
                </a:ln>
              </c:spPr>
            </c:marker>
            <c:invertIfNegative val="0"/>
            <c:bubble3D val="0"/>
            <c:spPr>
              <a:solidFill>
                <a:srgbClr val="4C3A62"/>
              </a:solidFill>
              <a:ln w="25400">
                <a:solidFill>
                  <a:srgbClr val="FFFFFF"/>
                </a:solidFill>
                <a:prstDash val="solid"/>
              </a:ln>
            </c:spPr>
          </c:dPt>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dPt>
            <c:idx val="0"/>
            <c:marker>
              <c:symbol val="x"/>
              <c:size val="5"/>
              <c:spPr>
                <a:ln>
                  <a:solidFill>
                    <a:srgbClr val="4f81bd"/>
                  </a:solidFill>
                  <a:prstDash val="solid"/>
                </a:ln>
              </c:spPr>
            </c:marker>
            <c:invertIfNegative val="0"/>
            <c:bubble3D val="0"/>
            <c:spPr>
              <a:solidFill>
                <a:srgbClr val="4F81BD"/>
              </a:solidFill>
              <a:ln w="25400">
                <a:solidFill>
                  <a:srgbClr val="FFFFFF"/>
                </a:solidFill>
                <a:prstDash val="solid"/>
              </a:ln>
            </c:spPr>
          </c:dPt>
          <c:dPt>
            <c:idx val="1"/>
            <c:marker>
              <c:symbol val="star"/>
              <c:size val="5"/>
              <c:spPr>
                <a:ln>
                  <a:solidFill>
                    <a:srgbClr val="c0504d"/>
                  </a:solidFill>
                  <a:prstDash val="solid"/>
                </a:ln>
              </c:spPr>
            </c:marker>
            <c:invertIfNegative val="0"/>
            <c:bubble3D val="0"/>
            <c:spPr>
              <a:solidFill>
                <a:srgbClr val="C0504D"/>
              </a:solidFill>
              <a:ln w="25400">
                <a:solidFill>
                  <a:srgbClr val="FFFFFF"/>
                </a:solidFill>
                <a:prstDash val="solid"/>
              </a:ln>
            </c:spPr>
          </c:dPt>
          <c:dPt>
            <c:idx val="2"/>
            <c:marker>
              <c:symbol val="circle"/>
              <c:size val="5"/>
              <c:spPr>
                <a:solidFill>
                  <a:srgbClr val="9bbb59"/>
                </a:solidFill>
                <a:ln>
                  <a:solidFill>
                    <a:srgbClr val="9bbb59"/>
                  </a:solidFill>
                  <a:prstDash val="solid"/>
                </a:ln>
              </c:spPr>
            </c:marker>
            <c:invertIfNegative val="0"/>
            <c:bubble3D val="0"/>
            <c:spPr>
              <a:solidFill>
                <a:srgbClr val="9BBB59"/>
              </a:solidFill>
              <a:ln w="25400">
                <a:solidFill>
                  <a:srgbClr val="FFFFFF"/>
                </a:solidFill>
                <a:prstDash val="solid"/>
              </a:ln>
            </c:spPr>
          </c:dPt>
          <c:dPt>
            <c:idx val="3"/>
            <c:marker>
              <c:symbol val="plus"/>
              <c:size val="5"/>
              <c:spPr>
                <a:ln>
                  <a:solidFill>
                    <a:srgbClr val="8064a2"/>
                  </a:solidFill>
                  <a:prstDash val="solid"/>
                </a:ln>
              </c:spPr>
            </c:marker>
            <c:invertIfNegative val="0"/>
            <c:bubble3D val="0"/>
            <c:spPr>
              <a:solidFill>
                <a:srgbClr val="8064A2"/>
              </a:solidFill>
              <a:ln w="25400">
                <a:solidFill>
                  <a:srgbClr val="FFFFFF"/>
                </a:solidFill>
                <a:prstDash val="solid"/>
              </a:ln>
            </c:spPr>
          </c:dPt>
          <c:dPt>
            <c:idx val="4"/>
            <c:marker>
              <c:symbol val="dot"/>
              <c:size val="5"/>
              <c:spPr>
                <a:ln>
                  <a:solidFill>
                    <a:srgbClr val="8064a2"/>
                  </a:solidFill>
                  <a:prstDash val="solid"/>
                </a:ln>
              </c:spPr>
            </c:marker>
            <c:invertIfNegative val="0"/>
            <c:bubble3D val="0"/>
            <c:spPr>
              <a:solidFill>
                <a:srgbClr val="4BACC6"/>
              </a:solidFill>
              <a:ln w="25400">
                <a:solidFill>
                  <a:srgbClr val="FFFFFF"/>
                </a:solidFill>
                <a:prstDash val="solid"/>
              </a:ln>
            </c:spPr>
          </c:dPt>
          <c:dPt>
            <c:idx val="5"/>
            <c:marker>
              <c:symbol val="dash"/>
              <c:size val="5"/>
              <c:spPr>
                <a:ln>
                  <a:solidFill>
                    <a:srgbClr val="8064a2"/>
                  </a:solidFill>
                  <a:prstDash val="solid"/>
                </a:ln>
              </c:spPr>
            </c:marker>
            <c:invertIfNegative val="0"/>
            <c:bubble3D val="0"/>
            <c:spPr>
              <a:solidFill>
                <a:srgbClr val="F79646"/>
              </a:solidFill>
              <a:ln w="25400">
                <a:solidFill>
                  <a:srgbClr val="FFFFFF"/>
                </a:solidFill>
                <a:prstDash val="solid"/>
              </a:ln>
            </c:spPr>
          </c:dPt>
          <c:dPt>
            <c:idx val="6"/>
            <c:marker>
              <c:symbol val="diamond"/>
              <c:size val="5"/>
              <c:spPr>
                <a:solidFill>
                  <a:srgbClr val="8064a2"/>
                </a:solidFill>
                <a:ln>
                  <a:solidFill>
                    <a:srgbClr val="8064a2"/>
                  </a:solidFill>
                  <a:prstDash val="solid"/>
                </a:ln>
              </c:spPr>
            </c:marker>
            <c:invertIfNegative val="0"/>
            <c:bubble3D val="0"/>
            <c:spPr>
              <a:solidFill>
                <a:srgbClr val="2C4D74"/>
              </a:solidFill>
              <a:ln w="25400">
                <a:solidFill>
                  <a:srgbClr val="FFFFFF"/>
                </a:solidFill>
                <a:prstDash val="solid"/>
              </a:ln>
            </c:spPr>
          </c:dPt>
          <c:dPt>
            <c:idx val="7"/>
            <c:marker>
              <c:symbol val="square"/>
              <c:size val="5"/>
              <c:spPr>
                <a:solidFill>
                  <a:srgbClr val="8064a2"/>
                </a:solidFill>
                <a:ln>
                  <a:solidFill>
                    <a:srgbClr val="8064a2"/>
                  </a:solidFill>
                  <a:prstDash val="solid"/>
                </a:ln>
              </c:spPr>
            </c:marker>
            <c:invertIfNegative val="0"/>
            <c:bubble3D val="0"/>
            <c:spPr>
              <a:solidFill>
                <a:srgbClr val="782C2A"/>
              </a:solidFill>
              <a:ln w="25400">
                <a:solidFill>
                  <a:srgbClr val="FFFFFF"/>
                </a:solidFill>
                <a:prstDash val="solid"/>
              </a:ln>
            </c:spPr>
          </c:dPt>
          <c:dPt>
            <c:idx val="8"/>
            <c:marker>
              <c:symbol val="triangle"/>
              <c:size val="5"/>
              <c:spPr>
                <a:solidFill>
                  <a:srgbClr val="8064a2"/>
                </a:solidFill>
                <a:ln>
                  <a:solidFill>
                    <a:srgbClr val="8064a2"/>
                  </a:solidFill>
                  <a:prstDash val="solid"/>
                </a:ln>
              </c:spPr>
            </c:marker>
            <c:invertIfNegative val="0"/>
            <c:bubble3D val="0"/>
            <c:spPr>
              <a:solidFill>
                <a:srgbClr val="5D7430"/>
              </a:solidFill>
              <a:ln w="25400">
                <a:solidFill>
                  <a:srgbClr val="FFFFFF"/>
                </a:solidFill>
                <a:prstDash val="solid"/>
              </a:ln>
            </c:spPr>
          </c:dPt>
          <c:dPt>
            <c:idx val="9"/>
            <c:marker>
              <c:symbol val="x"/>
              <c:size val="5"/>
              <c:spPr>
                <a:ln>
                  <a:solidFill>
                    <a:srgbClr val="8064a2"/>
                  </a:solidFill>
                  <a:prstDash val="solid"/>
                </a:ln>
              </c:spPr>
            </c:marker>
            <c:invertIfNegative val="0"/>
            <c:bubble3D val="0"/>
            <c:spPr>
              <a:solidFill>
                <a:srgbClr val="4C3A62"/>
              </a:solidFill>
              <a:ln w="25400">
                <a:solidFill>
                  <a:srgbClr val="FFFFFF"/>
                </a:solidFill>
                <a:prstDash val="solid"/>
              </a:ln>
            </c:spPr>
          </c:dPt>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gapDepth val="150"/>
        <c:firstSliceAng val="0"/>
      </c:pie3D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5438180" y="6947748"/>
            <a:ext cx="4160520" cy="36745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4160520" cy="367454"/>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5438180" y="0"/>
            <a:ext cx="4160520" cy="367454"/>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2606675" y="914400"/>
            <a:ext cx="4387850" cy="2468562"/>
          </a:xfrm>
          <a:prstGeom prst="rect"/>
          <a:noFill/>
          <a:ln w="12700" cmpd="sng" cap="flat">
            <a:solidFill>
              <a:srgbClr val="000000"/>
            </a:solidFill>
            <a:prstDash val="solid"/>
            <a:round/>
          </a:ln>
        </p:spPr>
      </p:sp>
      <p:sp>
        <p:nvSpPr>
          <p:cNvPr id="20" name="文本框"/>
          <p:cNvSpPr>
            <a:spLocks noGrp="1"/>
          </p:cNvSpPr>
          <p:nvPr>
            <p:ph type="body" idx="3"/>
          </p:nvPr>
        </p:nvSpPr>
        <p:spPr>
          <a:xfrm rot="0">
            <a:off x="960120" y="3520441"/>
            <a:ext cx="7680960" cy="2880359"/>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947748"/>
            <a:ext cx="4160520" cy="367452"/>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152240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5438180" y="6947748"/>
            <a:ext cx="4160520" cy="36745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2606675" y="914400"/>
            <a:ext cx="4387850" cy="2468562"/>
          </a:xfrm>
          <a:prstGeom prst="rect"/>
          <a:noFill/>
          <a:ln w="12700" cmpd="sng" cap="flat">
            <a:noFill/>
            <a:prstDash val="solid"/>
            <a:miter/>
          </a:ln>
        </p:spPr>
      </p:sp>
      <p:sp>
        <p:nvSpPr>
          <p:cNvPr id="48" name="文本框"/>
          <p:cNvSpPr>
            <a:spLocks noGrp="1"/>
          </p:cNvSpPr>
          <p:nvPr>
            <p:ph type="body" idx="1"/>
          </p:nvPr>
        </p:nvSpPr>
        <p:spPr>
          <a:xfrm rot="0">
            <a:off x="960120" y="3520441"/>
            <a:ext cx="7680960" cy="2880359"/>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187288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5438180" y="6947748"/>
            <a:ext cx="4160520" cy="36745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351413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5438180" y="6947748"/>
            <a:ext cx="4160520" cy="36745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265857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5438180" y="6947748"/>
            <a:ext cx="4160520" cy="36745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59647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5438180" y="6947748"/>
            <a:ext cx="4160520" cy="36745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4954637"/>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5438180" y="6947748"/>
            <a:ext cx="4160520" cy="36745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3681107"/>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5438180" y="6947748"/>
            <a:ext cx="4160520" cy="36745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778158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5438180" y="6947748"/>
            <a:ext cx="4160520" cy="36745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356057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5438180" y="6947748"/>
            <a:ext cx="4160520" cy="36745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827818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5438180" y="6947748"/>
            <a:ext cx="4160520" cy="36745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711783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5438180" y="6947748"/>
            <a:ext cx="4160520" cy="36745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78315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5438180" y="6947748"/>
            <a:ext cx="4160520" cy="36745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753985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5438180" y="6947748"/>
            <a:ext cx="4160520" cy="36745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293979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5438180" y="6947748"/>
            <a:ext cx="4160520" cy="36745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184559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5438180" y="6947748"/>
            <a:ext cx="4160520" cy="36745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900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3541503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348540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024884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0817857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7424991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4"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7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72"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1"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0"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9"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67"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6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5"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6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61"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62"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63"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64"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988693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251189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98433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58471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078729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416031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593305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606280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622481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9410213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6.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7.png"/><Relationship Id="rId2" Type="http://schemas.openxmlformats.org/officeDocument/2006/relationships/slideLayout" Target="../slideLayouts/slideLayout14.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6.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6.png"/><Relationship Id="rId2" Type="http://schemas.openxmlformats.org/officeDocument/2006/relationships/chart" Target="../charts/chart2.xml"/><Relationship Id="rId3" Type="http://schemas.openxmlformats.org/officeDocument/2006/relationships/slideLayout" Target="../slideLayouts/slideLayout1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image" Target="../media/9.png"/><Relationship Id="rId4" Type="http://schemas.openxmlformats.org/officeDocument/2006/relationships/image" Target="../media/10.png"/><Relationship Id="rId5" Type="http://schemas.openxmlformats.org/officeDocument/2006/relationships/image" Target="../media/11.png"/><Relationship Id="rId6" Type="http://schemas.openxmlformats.org/officeDocument/2006/relationships/image" Target="../media/12.png"/><Relationship Id="rId7" Type="http://schemas.openxmlformats.org/officeDocument/2006/relationships/image" Target="../media/13.png"/><Relationship Id="rId8" Type="http://schemas.openxmlformats.org/officeDocument/2006/relationships/slideLayout" Target="../slideLayouts/slideLayout13.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4.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5.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 VISHAL.V</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312210674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SRM ARTS AND SCIENCE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1429555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矩形"/>
          <p:cNvSpPr>
            <a:spLocks/>
          </p:cNvSpPr>
          <p:nvPr/>
        </p:nvSpPr>
        <p:spPr>
          <a:xfrm rot="0">
            <a:off x="628643" y="1057279"/>
            <a:ext cx="8492136" cy="841629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Collection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has been collected from the Kaggle.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Feature collection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Identify the 26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Choose the 8 features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Id, First Name, Last Name, Start date, Exit date, Business unit, Gender code, Current employee rating, Performance Level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Cleaning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Identify the Missing values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Removed the Exit Employee Data.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Selected the Particular column.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Select Filter option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Select the blank cells and remove the rows.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5764397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文本框"/>
          <p:cNvSpPr>
            <a:spLocks noGrp="1"/>
          </p:cNvSpPr>
          <p:nvPr>
            <p:ph type="title"/>
          </p:nvPr>
        </p:nvSpPr>
        <p:spPr>
          <a:xfrm rot="0">
            <a:off x="457200" y="385444"/>
            <a:ext cx="10979468"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Cont</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文本框"/>
          <p:cNvSpPr>
            <a:spLocks noGrp="1"/>
          </p:cNvSpPr>
          <p:nvPr>
            <p:ph type="body" idx="1"/>
          </p:nvPr>
        </p:nvSpPr>
        <p:spPr>
          <a:xfrm rot="0">
            <a:off x="169953" y="1176291"/>
            <a:ext cx="9597992" cy="77966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Performance Level </a:t>
            </a:r>
            <a:endParaRPr lang="en-US" altLang="zh-CN" sz="24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a:rPr>
              <a:t>To calculate the performance level to use the if condition based on current employee rating,</a:t>
            </a: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IFS(Z2&gt;=5,"Very high",Z2&gt;=4,"High",Z2&gt;=3,"Med", TRUE, "Low")</a:t>
            </a: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Summary</a:t>
            </a:r>
            <a:endParaRPr lang="en-US" altLang="zh-CN" sz="24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a:rPr>
              <a:t>Summarize the data using the Pivot Table</a:t>
            </a:r>
            <a:endParaRPr lang="en-US" altLang="zh-CN" sz="24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a:rPr>
              <a:t>Insert </a:t>
            </a:r>
            <a:r>
              <a:rPr lang="en-US" altLang="zh-CN" sz="2400" b="0" i="0" u="none" strike="noStrike" kern="0" cap="none" spc="0" baseline="0">
                <a:latin typeface="Calibri" pitchFamily="0" charset="0"/>
                <a:ea typeface="宋体" pitchFamily="0" charset="0"/>
                <a:cs typeface="Lucida Sans"/>
                <a:sym typeface="Wingdings" pitchFamily="2" charset="2"/>
              </a:rPr>
              <a:t> Pivot Table</a:t>
            </a:r>
            <a:endParaRPr lang="en-US" altLang="zh-CN" sz="24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
            </a:pPr>
            <a:endParaRPr lang="en-US" altLang="zh-CN" sz="24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
            </a:pPr>
            <a:endParaRPr lang="en-US" altLang="zh-CN" sz="24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
            </a:pPr>
            <a:endParaRPr lang="en-US" altLang="zh-CN" sz="24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
            </a:pP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2400" b="0" i="0" u="none" strike="noStrike" kern="0" cap="none" spc="0" baseline="0">
              <a:latin typeface="Calibri" pitchFamily="0" charset="0"/>
              <a:ea typeface="宋体" pitchFamily="0" charset="0"/>
              <a:cs typeface="Lucida Sans"/>
            </a:endParaRPr>
          </a:p>
        </p:txBody>
      </p:sp>
      <p:pic>
        <p:nvPicPr>
          <p:cNvPr id="177" name="图片"/>
          <p:cNvPicPr>
            <a:picLocks noChangeAspect="1"/>
          </p:cNvPicPr>
          <p:nvPr/>
        </p:nvPicPr>
        <p:blipFill>
          <a:blip r:embed="rId1" cstate="print"/>
          <a:stretch>
            <a:fillRect/>
          </a:stretch>
        </p:blipFill>
        <p:spPr>
          <a:xfrm rot="0">
            <a:off x="190551" y="4508643"/>
            <a:ext cx="7204386" cy="2165434"/>
          </a:xfrm>
          <a:prstGeom prst="rect"/>
          <a:noFill/>
          <a:ln w="12700" cmpd="sng" cap="flat">
            <a:noFill/>
            <a:prstDash val="solid"/>
            <a:miter/>
          </a:ln>
        </p:spPr>
      </p:pic>
    </p:spTree>
    <p:extLst>
      <p:ext uri="{BB962C8B-B14F-4D97-AF65-F5344CB8AC3E}">
        <p14:creationId xmlns:p14="http://schemas.microsoft.com/office/powerpoint/2010/main" val="158327812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Cont</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9" name="文本框"/>
          <p:cNvSpPr>
            <a:spLocks noGrp="1"/>
          </p:cNvSpPr>
          <p:nvPr>
            <p:ph type="body" idx="1"/>
          </p:nvPr>
        </p:nvSpPr>
        <p:spPr>
          <a:xfrm rot="0">
            <a:off x="609600" y="1577340"/>
            <a:ext cx="10972800" cy="424731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Visualization </a:t>
            </a: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24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a:rPr>
              <a:t>  Select the Pivot Table for Very High, High, Med and Low categories</a:t>
            </a:r>
            <a:endParaRPr lang="en-US" altLang="zh-CN" sz="24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a:rPr>
              <a:t>   Insert-</a:t>
            </a:r>
            <a:r>
              <a:rPr lang="en-US" altLang="zh-CN" sz="2400" b="0" i="0" u="none" strike="noStrike" kern="0" cap="none" spc="0" baseline="0">
                <a:latin typeface="Calibri" pitchFamily="0" charset="0"/>
                <a:ea typeface="宋体" pitchFamily="0" charset="0"/>
                <a:cs typeface="Lucida Sans"/>
                <a:sym typeface="Wingdings" pitchFamily="2" charset="2"/>
              </a:rPr>
              <a:t>Column Charts</a:t>
            </a:r>
            <a:endParaRPr lang="en-US" altLang="zh-CN" sz="2400" b="0" i="0" u="none" strike="noStrike" kern="0" cap="none" spc="0" baseline="0">
              <a:latin typeface="Calibri" pitchFamily="0" charset="0"/>
              <a:ea typeface="宋体" pitchFamily="0" charset="0"/>
              <a:cs typeface="Lucida Sans"/>
              <a:sym typeface="Wingdings" pitchFamily="2" charset="2"/>
            </a:endParaRPr>
          </a:p>
          <a:p>
            <a:pPr marL="285750" indent="-28575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a:sym typeface="Wingdings" pitchFamily="2" charset="2"/>
              </a:rPr>
              <a:t>   Select the Trend lines based on the serious</a:t>
            </a:r>
            <a:endParaRPr lang="en-US" altLang="zh-CN" sz="2400" b="0" i="0" u="none" strike="noStrike" kern="0" cap="none" spc="0" baseline="0">
              <a:latin typeface="Calibri" pitchFamily="0" charset="0"/>
              <a:ea typeface="宋体" pitchFamily="0" charset="0"/>
              <a:cs typeface="Lucida Sans"/>
              <a:sym typeface="Wingdings" pitchFamily="2" charset="2"/>
            </a:endParaRPr>
          </a:p>
          <a:p>
            <a:pPr marL="285750" indent="-28575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a:sym typeface="Wingdings" pitchFamily="2" charset="2"/>
              </a:rPr>
              <a:t>   Select the Pivot Table for only High Categories </a:t>
            </a:r>
            <a:endParaRPr lang="en-US" altLang="zh-CN" sz="2400" b="0" i="0" u="none" strike="noStrike" kern="0" cap="none" spc="0" baseline="0">
              <a:latin typeface="Calibri" pitchFamily="0" charset="0"/>
              <a:ea typeface="宋体" pitchFamily="0" charset="0"/>
              <a:cs typeface="Lucida Sans"/>
              <a:sym typeface="Wingdings" pitchFamily="2" charset="2"/>
            </a:endParaRPr>
          </a:p>
          <a:p>
            <a:pPr marL="285750" indent="-28575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a:sym typeface="Wingdings" pitchFamily="2" charset="2"/>
              </a:rPr>
              <a:t>   Inset 3D Pie Chart based on Business unit.</a:t>
            </a:r>
            <a:endParaRPr lang="en-US" altLang="zh-CN" sz="2400" b="0" i="0" u="none" strike="noStrike" kern="0" cap="none" spc="0" baseline="0">
              <a:latin typeface="Calibri" pitchFamily="0" charset="0"/>
              <a:ea typeface="宋体" pitchFamily="0" charset="0"/>
              <a:cs typeface="Lucida Sans"/>
              <a:sym typeface="Wingdings" pitchFamily="2" charset="2"/>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a:sym typeface="Wingdings" pitchFamily="2" charset="2"/>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a:sym typeface="Wingdings" pitchFamily="2" charset="2"/>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a:sym typeface="Wingdings" pitchFamily="2" charset="2"/>
            </a:endParaRPr>
          </a:p>
          <a:p>
            <a:pPr marL="285750" indent="-285750" algn="l">
              <a:lnSpc>
                <a:spcPct val="100000"/>
              </a:lnSpc>
              <a:spcBef>
                <a:spcPts val="0"/>
              </a:spcBef>
              <a:spcAft>
                <a:spcPts val="0"/>
              </a:spcAft>
              <a:buFont typeface="Wingdings" pitchFamily="2" charset="2"/>
              <a:buChar char="§"/>
            </a:pP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38458934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6" name="图表"/>
          <p:cNvGraphicFramePr/>
          <p:nvPr/>
        </p:nvGraphicFramePr>
        <p:xfrm>
          <a:off x="755332" y="2100562"/>
          <a:ext cx="8160067" cy="3462038"/>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117108353"/>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1"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14</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3" name="图表"/>
          <p:cNvGraphicFramePr/>
          <p:nvPr/>
        </p:nvGraphicFramePr>
        <p:xfrm>
          <a:off x="1447800" y="1472291"/>
          <a:ext cx="6873970" cy="4604657"/>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62378969"/>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5" name="矩形"/>
          <p:cNvSpPr>
            <a:spLocks/>
          </p:cNvSpPr>
          <p:nvPr/>
        </p:nvSpPr>
        <p:spPr>
          <a:xfrm rot="0">
            <a:off x="755332" y="1752599"/>
            <a:ext cx="7169468" cy="19583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By comparing the performance of the employee, a higher employee is in the Medium level of categories. So we must motivate them better  outcome.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PL sector employees are performing well compared to Other sectors.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4051561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1142536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4363605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23831" y="1343022"/>
            <a:ext cx="8204135" cy="6244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fontAlgn="ctr">
              <a:lnSpc>
                <a:spcPct val="100000"/>
              </a:lnSpc>
              <a:spcBef>
                <a:spcPts val="0"/>
              </a:spcBef>
              <a:spcAft>
                <a:spcPts val="0"/>
              </a:spcAft>
              <a:buNone/>
            </a:pPr>
            <a:r>
              <a:rPr lang="en-US" altLang="zh-CN" sz="2400" b="1" i="0" u="none" strike="noStrike" kern="1200" cap="none" spc="0" baseline="0">
                <a:solidFill>
                  <a:srgbClr val="001C3B"/>
                </a:solidFill>
                <a:latin typeface="Calibri" pitchFamily="0" charset="0"/>
                <a:ea typeface="宋体" pitchFamily="0" charset="0"/>
                <a:cs typeface="Calibri" pitchFamily="0" charset="0"/>
              </a:rPr>
              <a:t>Employee Performance Analysis</a:t>
            </a:r>
            <a:endParaRPr lang="en-US" altLang="zh-CN" sz="2400" b="1" i="0" u="none" strike="noStrike" kern="1200" cap="none" spc="0" baseline="0">
              <a:solidFill>
                <a:srgbClr val="001C3B"/>
              </a:solidFill>
              <a:latin typeface="Calibri" pitchFamily="0" charset="0"/>
              <a:ea typeface="宋体" pitchFamily="0" charset="0"/>
              <a:cs typeface="Calibri" pitchFamily="0" charset="0"/>
            </a:endParaRPr>
          </a:p>
          <a:p>
            <a:pPr marL="0" indent="0" algn="ctr" fontAlgn="ctr">
              <a:lnSpc>
                <a:spcPct val="100000"/>
              </a:lnSpc>
              <a:spcBef>
                <a:spcPts val="0"/>
              </a:spcBef>
              <a:spcAft>
                <a:spcPts val="0"/>
              </a:spcAft>
              <a:buNone/>
            </a:pPr>
            <a:endParaRPr lang="en-US" altLang="zh-CN" sz="2400" b="1" i="0" u="none" strike="noStrike" kern="1200" cap="none" spc="0" baseline="0">
              <a:solidFill>
                <a:srgbClr val="001C3B"/>
              </a:solidFill>
              <a:latin typeface="Calibri" pitchFamily="0" charset="0"/>
              <a:ea typeface="宋体" pitchFamily="0" charset="0"/>
              <a:cs typeface="Calibri" pitchFamily="0" charset="0"/>
            </a:endParaRPr>
          </a:p>
          <a:p>
            <a:pPr marL="0" indent="0" algn="just" fontAlgn="ctr">
              <a:lnSpc>
                <a:spcPct val="100000"/>
              </a:lnSpc>
              <a:spcBef>
                <a:spcPts val="0"/>
              </a:spcBef>
              <a:spcAft>
                <a:spcPts val="0"/>
              </a:spcAft>
              <a:buFont typeface="Arial" pitchFamily="34" charset="0"/>
              <a:buChar char="•"/>
            </a:pPr>
            <a:r>
              <a:rPr lang="en-US" altLang="zh-CN" sz="2400" b="1" i="0" u="none" strike="noStrike" kern="1200" cap="none" spc="0" baseline="0">
                <a:solidFill>
                  <a:srgbClr val="001C3B"/>
                </a:solidFill>
                <a:latin typeface="Calibri" pitchFamily="0" charset="0"/>
                <a:ea typeface="宋体" pitchFamily="0" charset="0"/>
                <a:cs typeface="Calibri" pitchFamily="0" charset="0"/>
              </a:rPr>
              <a:t>Improved communication: </a:t>
            </a:r>
            <a:r>
              <a:rPr lang="en-US" altLang="zh-CN" sz="2400" b="0" i="0" u="none" strike="noStrike" kern="1200" cap="none" spc="0" baseline="0">
                <a:solidFill>
                  <a:srgbClr val="001C3B"/>
                </a:solidFill>
                <a:latin typeface="Calibri" pitchFamily="0" charset="0"/>
                <a:ea typeface="宋体" pitchFamily="0" charset="0"/>
                <a:cs typeface="Calibri" pitchFamily="0" charset="0"/>
              </a:rPr>
              <a:t>Performance evaluations can help improve communication between employees and managers. </a:t>
            </a:r>
            <a:endParaRPr lang="en-US" altLang="zh-CN" sz="2400" b="0" i="0" u="none" strike="noStrike" kern="1200" cap="none" spc="0" baseline="0">
              <a:solidFill>
                <a:srgbClr val="001C3B"/>
              </a:solidFill>
              <a:latin typeface="Calibri" pitchFamily="0" charset="0"/>
              <a:ea typeface="宋体" pitchFamily="0" charset="0"/>
              <a:cs typeface="Calibri" pitchFamily="0" charset="0"/>
            </a:endParaRPr>
          </a:p>
          <a:p>
            <a:pPr marL="0" indent="0" algn="just" fontAlgn="ctr">
              <a:lnSpc>
                <a:spcPct val="100000"/>
              </a:lnSpc>
              <a:spcBef>
                <a:spcPts val="0"/>
              </a:spcBef>
              <a:spcAft>
                <a:spcPts val="0"/>
              </a:spcAft>
              <a:buFont typeface="Arial" pitchFamily="34" charset="0"/>
              <a:buChar char="•"/>
            </a:pPr>
            <a:r>
              <a:rPr lang="en-US" altLang="zh-CN" sz="2400" b="1" i="0" u="none" strike="noStrike" kern="1200" cap="none" spc="0" baseline="0">
                <a:solidFill>
                  <a:srgbClr val="001C3B"/>
                </a:solidFill>
                <a:latin typeface="Calibri" pitchFamily="0" charset="0"/>
                <a:ea typeface="宋体" pitchFamily="0" charset="0"/>
                <a:cs typeface="Calibri" pitchFamily="0" charset="0"/>
              </a:rPr>
              <a:t>Improved job satisfaction: </a:t>
            </a:r>
            <a:r>
              <a:rPr lang="en-US" altLang="zh-CN" sz="2400" b="0" i="0" u="none" strike="noStrike" kern="1200" cap="none" spc="0" baseline="0">
                <a:solidFill>
                  <a:srgbClr val="001C3B"/>
                </a:solidFill>
                <a:latin typeface="Calibri" pitchFamily="0" charset="0"/>
                <a:ea typeface="宋体" pitchFamily="0" charset="0"/>
                <a:cs typeface="Calibri" pitchFamily="0" charset="0"/>
              </a:rPr>
              <a:t>Performance evaluations can help improve job satisfaction and retention. </a:t>
            </a:r>
            <a:endParaRPr lang="en-US" altLang="zh-CN" sz="2400" b="0" i="0" u="none" strike="noStrike" kern="1200" cap="none" spc="0" baseline="0">
              <a:solidFill>
                <a:srgbClr val="001C3B"/>
              </a:solidFill>
              <a:latin typeface="Calibri" pitchFamily="0" charset="0"/>
              <a:ea typeface="宋体" pitchFamily="0" charset="0"/>
              <a:cs typeface="Calibri" pitchFamily="0" charset="0"/>
            </a:endParaRPr>
          </a:p>
          <a:p>
            <a:pPr marL="0" indent="0" algn="just" fontAlgn="ctr">
              <a:lnSpc>
                <a:spcPct val="100000"/>
              </a:lnSpc>
              <a:spcBef>
                <a:spcPts val="0"/>
              </a:spcBef>
              <a:spcAft>
                <a:spcPts val="0"/>
              </a:spcAft>
              <a:buFont typeface="Arial" pitchFamily="34" charset="0"/>
              <a:buChar char="•"/>
            </a:pPr>
            <a:r>
              <a:rPr lang="en-US" altLang="zh-CN" sz="2400" b="1" i="0" u="none" strike="noStrike" kern="1200" cap="none" spc="0" baseline="0">
                <a:solidFill>
                  <a:srgbClr val="001C3B"/>
                </a:solidFill>
                <a:latin typeface="Calibri" pitchFamily="0" charset="0"/>
                <a:ea typeface="宋体" pitchFamily="0" charset="0"/>
                <a:cs typeface="Calibri" pitchFamily="0" charset="0"/>
              </a:rPr>
              <a:t>Increased performance: </a:t>
            </a:r>
            <a:r>
              <a:rPr lang="en-US" altLang="zh-CN" sz="2400" b="0" i="0" u="none" strike="noStrike" kern="1200" cap="none" spc="0" baseline="0">
                <a:solidFill>
                  <a:srgbClr val="001C3B"/>
                </a:solidFill>
                <a:latin typeface="Calibri" pitchFamily="0" charset="0"/>
                <a:ea typeface="宋体" pitchFamily="0" charset="0"/>
                <a:cs typeface="Calibri" pitchFamily="0" charset="0"/>
              </a:rPr>
              <a:t>Performance evaluations can help increase performance and profitability. </a:t>
            </a:r>
            <a:endParaRPr lang="en-US" altLang="zh-CN" sz="2400" b="0" i="0" u="none" strike="noStrike" kern="1200" cap="none" spc="0" baseline="0">
              <a:solidFill>
                <a:srgbClr val="001C3B"/>
              </a:solidFill>
              <a:latin typeface="Calibri" pitchFamily="0" charset="0"/>
              <a:ea typeface="宋体" pitchFamily="0" charset="0"/>
              <a:cs typeface="Calibri" pitchFamily="0" charset="0"/>
            </a:endParaRPr>
          </a:p>
          <a:p>
            <a:pPr marL="0" indent="0" algn="just" fontAlgn="ctr">
              <a:lnSpc>
                <a:spcPct val="100000"/>
              </a:lnSpc>
              <a:spcBef>
                <a:spcPts val="0"/>
              </a:spcBef>
              <a:spcAft>
                <a:spcPts val="0"/>
              </a:spcAft>
              <a:buFont typeface="Arial" pitchFamily="34" charset="0"/>
              <a:buChar char="•"/>
            </a:pPr>
            <a:r>
              <a:rPr lang="en-US" altLang="zh-CN" sz="2400" b="1" i="0" u="none" strike="noStrike" kern="1200" cap="none" spc="0" baseline="0">
                <a:solidFill>
                  <a:srgbClr val="001C3B"/>
                </a:solidFill>
                <a:latin typeface="Calibri" pitchFamily="0" charset="0"/>
                <a:ea typeface="宋体" pitchFamily="0" charset="0"/>
                <a:cs typeface="Calibri" pitchFamily="0" charset="0"/>
              </a:rPr>
              <a:t>Identify star performers: </a:t>
            </a:r>
            <a:r>
              <a:rPr lang="en-US" altLang="zh-CN" sz="2400" b="0" i="0" u="none" strike="noStrike" kern="1200" cap="none" spc="0" baseline="0">
                <a:solidFill>
                  <a:srgbClr val="001C3B"/>
                </a:solidFill>
                <a:latin typeface="Calibri" pitchFamily="0" charset="0"/>
                <a:ea typeface="宋体" pitchFamily="0" charset="0"/>
                <a:cs typeface="Calibri" pitchFamily="0" charset="0"/>
              </a:rPr>
              <a:t>Performance evaluations can help identify candidates for promotion. </a:t>
            </a:r>
            <a:endParaRPr lang="en-US" altLang="zh-CN" sz="2400" b="0" i="0" u="none" strike="noStrike" kern="1200" cap="none" spc="0" baseline="0">
              <a:solidFill>
                <a:srgbClr val="001C3B"/>
              </a:solidFill>
              <a:latin typeface="Calibri" pitchFamily="0" charset="0"/>
              <a:ea typeface="宋体" pitchFamily="0" charset="0"/>
              <a:cs typeface="Calibri" pitchFamily="0" charset="0"/>
            </a:endParaRPr>
          </a:p>
          <a:p>
            <a:pPr marL="0" indent="0" algn="just" fontAlgn="ctr">
              <a:lnSpc>
                <a:spcPct val="100000"/>
              </a:lnSpc>
              <a:spcBef>
                <a:spcPts val="0"/>
              </a:spcBef>
              <a:spcAft>
                <a:spcPts val="0"/>
              </a:spcAft>
              <a:buFont typeface="Arial" pitchFamily="34" charset="0"/>
              <a:buChar char="•"/>
            </a:pPr>
            <a:r>
              <a:rPr lang="en-US" altLang="zh-CN" sz="2400" b="1" i="0" u="none" strike="noStrike" kern="1200" cap="none" spc="0" baseline="0">
                <a:solidFill>
                  <a:srgbClr val="001C3B"/>
                </a:solidFill>
                <a:latin typeface="Calibri" pitchFamily="0" charset="0"/>
                <a:ea typeface="宋体" pitchFamily="0" charset="0"/>
                <a:cs typeface="Calibri" pitchFamily="0" charset="0"/>
              </a:rPr>
              <a:t>Help employees who need training: </a:t>
            </a:r>
            <a:r>
              <a:rPr lang="en-US" altLang="zh-CN" sz="2400" b="0" i="0" u="none" strike="noStrike" kern="1200" cap="none" spc="0" baseline="0">
                <a:solidFill>
                  <a:srgbClr val="001C3B"/>
                </a:solidFill>
                <a:latin typeface="Calibri" pitchFamily="0" charset="0"/>
                <a:ea typeface="宋体" pitchFamily="0" charset="0"/>
                <a:cs typeface="Calibri" pitchFamily="0" charset="0"/>
              </a:rPr>
              <a:t>Performance evaluations can help identify employees who need further training. </a:t>
            </a:r>
            <a:endParaRPr lang="en-US" altLang="zh-CN" sz="2400" b="0" i="0" u="none" strike="noStrike" kern="1200" cap="none" spc="0" baseline="0">
              <a:solidFill>
                <a:srgbClr val="001C3B"/>
              </a:solidFill>
              <a:latin typeface="Calibri" pitchFamily="0" charset="0"/>
              <a:ea typeface="宋体" pitchFamily="0" charset="0"/>
              <a:cs typeface="Calibri" pitchFamily="0" charset="0"/>
            </a:endParaRPr>
          </a:p>
          <a:p>
            <a:pPr marL="0" indent="0" algn="just" fontAlgn="ctr">
              <a:lnSpc>
                <a:spcPct val="100000"/>
              </a:lnSpc>
              <a:spcBef>
                <a:spcPts val="0"/>
              </a:spcBef>
              <a:spcAft>
                <a:spcPts val="0"/>
              </a:spcAft>
              <a:buFont typeface="Arial" pitchFamily="34" charset="0"/>
              <a:buChar char="•"/>
            </a:pPr>
            <a:r>
              <a:rPr lang="en-US" altLang="zh-CN" sz="2400" b="1" i="0" u="none" strike="noStrike" kern="1200" cap="none" spc="0" baseline="0">
                <a:solidFill>
                  <a:srgbClr val="001C3B"/>
                </a:solidFill>
                <a:latin typeface="Calibri" pitchFamily="0" charset="0"/>
                <a:ea typeface="宋体" pitchFamily="0" charset="0"/>
                <a:cs typeface="Calibri" pitchFamily="0" charset="0"/>
              </a:rPr>
              <a:t>Strengthen team bonds: </a:t>
            </a:r>
            <a:r>
              <a:rPr lang="en-US" altLang="zh-CN" sz="2400" b="0" i="0" u="none" strike="noStrike" kern="1200" cap="none" spc="0" baseline="0">
                <a:solidFill>
                  <a:srgbClr val="001C3B"/>
                </a:solidFill>
                <a:latin typeface="Calibri" pitchFamily="0" charset="0"/>
                <a:ea typeface="宋体" pitchFamily="0" charset="0"/>
                <a:cs typeface="Calibri" pitchFamily="0" charset="0"/>
              </a:rPr>
              <a:t>Performance evaluations can help strengthen team bonds by helping managers align their priorities and brainstorm together. </a:t>
            </a:r>
            <a:endParaRPr lang="en-US" altLang="zh-CN" sz="2400" b="0" i="0" u="none" strike="noStrike" kern="1200" cap="none" spc="0" baseline="0">
              <a:solidFill>
                <a:srgbClr val="001C3B"/>
              </a:solidFill>
              <a:latin typeface="Calibri" pitchFamily="0" charset="0"/>
              <a:ea typeface="宋体" pitchFamily="0" charset="0"/>
              <a:cs typeface="Calibri" pitchFamily="0" charset="0"/>
            </a:endParaRPr>
          </a:p>
          <a:p>
            <a:pPr marL="0" indent="0" algn="just" fontAlgn="ctr">
              <a:lnSpc>
                <a:spcPct val="100000"/>
              </a:lnSpc>
              <a:spcBef>
                <a:spcPts val="0"/>
              </a:spcBef>
              <a:spcAft>
                <a:spcPts val="0"/>
              </a:spcAft>
              <a:buNone/>
            </a:pPr>
            <a:endParaRPr lang="en-US" altLang="zh-CN" sz="2400" b="0" i="0" u="none" strike="noStrike" kern="1200" cap="none" spc="0" baseline="0">
              <a:solidFill>
                <a:srgbClr val="001C3B"/>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271492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457200" y="2195839"/>
            <a:ext cx="8439150" cy="29870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just"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performance analysis is the process of evaluating how employees are performing against company expectations and goals to improve performance, ensure track employee progress on timely manner. It can be done by  Analyzing the performance of the employee considering various factors gender ,performance score , rating and achievements in order to identify the trends and patterns of different categories of employee Hight, Medium and Low.</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8416758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0" name="图片"/>
          <p:cNvPicPr>
            <a:picLocks noChangeAspect="1"/>
          </p:cNvPicPr>
          <p:nvPr/>
        </p:nvPicPr>
        <p:blipFill>
          <a:blip r:embed="rId2" cstate="print"/>
          <a:stretch>
            <a:fillRect/>
          </a:stretch>
        </p:blipFill>
        <p:spPr>
          <a:xfrm rot="0">
            <a:off x="914399" y="1619078"/>
            <a:ext cx="2463534" cy="1789124"/>
          </a:xfrm>
          <a:prstGeom prst="rect"/>
          <a:noFill/>
          <a:ln w="12700" cmpd="sng" cap="flat">
            <a:noFill/>
            <a:prstDash val="solid"/>
            <a:miter/>
          </a:ln>
        </p:spPr>
      </p:pic>
      <p:pic>
        <p:nvPicPr>
          <p:cNvPr id="131" name="图片"/>
          <p:cNvPicPr>
            <a:picLocks noChangeAspect="1"/>
          </p:cNvPicPr>
          <p:nvPr/>
        </p:nvPicPr>
        <p:blipFill>
          <a:blip r:embed="rId3" cstate="print"/>
          <a:stretch>
            <a:fillRect/>
          </a:stretch>
        </p:blipFill>
        <p:spPr>
          <a:xfrm rot="0">
            <a:off x="3826741" y="1747530"/>
            <a:ext cx="2557318" cy="1660671"/>
          </a:xfrm>
          <a:prstGeom prst="rect"/>
          <a:noFill/>
          <a:ln w="12700" cmpd="sng" cap="flat">
            <a:noFill/>
            <a:prstDash val="solid"/>
            <a:miter/>
          </a:ln>
        </p:spPr>
      </p:pic>
      <p:pic>
        <p:nvPicPr>
          <p:cNvPr id="132" name="图片"/>
          <p:cNvPicPr>
            <a:picLocks noChangeAspect="1"/>
          </p:cNvPicPr>
          <p:nvPr/>
        </p:nvPicPr>
        <p:blipFill>
          <a:blip r:embed="rId4" cstate="print"/>
          <a:stretch>
            <a:fillRect/>
          </a:stretch>
        </p:blipFill>
        <p:spPr>
          <a:xfrm rot="0">
            <a:off x="7159181" y="1695450"/>
            <a:ext cx="2521079" cy="1733550"/>
          </a:xfrm>
          <a:prstGeom prst="rect"/>
          <a:noFill/>
          <a:ln w="12700" cmpd="sng" cap="flat">
            <a:noFill/>
            <a:prstDash val="solid"/>
            <a:miter/>
          </a:ln>
        </p:spPr>
      </p:pic>
      <p:pic>
        <p:nvPicPr>
          <p:cNvPr id="133" name="图片"/>
          <p:cNvPicPr>
            <a:picLocks noChangeAspect="1"/>
          </p:cNvPicPr>
          <p:nvPr/>
        </p:nvPicPr>
        <p:blipFill>
          <a:blip r:embed="rId5" cstate="print"/>
          <a:stretch>
            <a:fillRect/>
          </a:stretch>
        </p:blipFill>
        <p:spPr>
          <a:xfrm rot="0">
            <a:off x="761480" y="4495800"/>
            <a:ext cx="2463534" cy="1581149"/>
          </a:xfrm>
          <a:prstGeom prst="rect"/>
          <a:noFill/>
          <a:ln w="12700" cmpd="sng" cap="flat">
            <a:noFill/>
            <a:prstDash val="solid"/>
            <a:miter/>
          </a:ln>
        </p:spPr>
      </p:pic>
      <p:pic>
        <p:nvPicPr>
          <p:cNvPr id="134" name="图片"/>
          <p:cNvPicPr>
            <a:picLocks noChangeAspect="1"/>
          </p:cNvPicPr>
          <p:nvPr/>
        </p:nvPicPr>
        <p:blipFill>
          <a:blip r:embed="rId6" cstate="print"/>
          <a:stretch>
            <a:fillRect/>
          </a:stretch>
        </p:blipFill>
        <p:spPr>
          <a:xfrm rot="0">
            <a:off x="3935210" y="4418507"/>
            <a:ext cx="2557318" cy="1673300"/>
          </a:xfrm>
          <a:prstGeom prst="rect"/>
          <a:noFill/>
          <a:ln w="12700" cmpd="sng" cap="flat">
            <a:noFill/>
            <a:prstDash val="solid"/>
            <a:miter/>
          </a:ln>
        </p:spPr>
      </p:pic>
      <p:pic>
        <p:nvPicPr>
          <p:cNvPr id="135" name="图片"/>
          <p:cNvPicPr>
            <a:picLocks noChangeAspect="1"/>
          </p:cNvPicPr>
          <p:nvPr/>
        </p:nvPicPr>
        <p:blipFill>
          <a:blip r:embed="rId7" cstate="print"/>
          <a:stretch>
            <a:fillRect/>
          </a:stretch>
        </p:blipFill>
        <p:spPr>
          <a:xfrm rot="0">
            <a:off x="7043057" y="4418506"/>
            <a:ext cx="2782234" cy="1673300"/>
          </a:xfrm>
          <a:prstGeom prst="rect"/>
          <a:noFill/>
          <a:ln w="12700" cmpd="sng" cap="flat">
            <a:noFill/>
            <a:prstDash val="solid"/>
            <a:miter/>
          </a:ln>
        </p:spPr>
      </p:pic>
    </p:spTree>
    <p:extLst>
      <p:ext uri="{BB962C8B-B14F-4D97-AF65-F5344CB8AC3E}">
        <p14:creationId xmlns:p14="http://schemas.microsoft.com/office/powerpoint/2010/main" val="133859586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400050" y="2008413"/>
            <a:ext cx="2695574" cy="2609850"/>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0"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3" name="矩形"/>
          <p:cNvSpPr>
            <a:spLocks/>
          </p:cNvSpPr>
          <p:nvPr/>
        </p:nvSpPr>
        <p:spPr>
          <a:xfrm rot="0">
            <a:off x="3505199" y="2019299"/>
            <a:ext cx="6705599" cy="37109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q"/>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Conditionally  formatting  			Highlights, the Missing values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q"/>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Remove the Exit employees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q"/>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To Find the Performance Level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q"/>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Summarize the data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q"/>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Data Visualization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7064292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755332" y="1600200"/>
            <a:ext cx="6483668"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Emplyee</a:t>
            </a:r>
            <a:r>
              <a:rPr lang="en-US" altLang="zh-CN" sz="2400" b="0" i="0" u="none" strike="noStrike" kern="1200" cap="none" spc="0" baseline="0">
                <a:solidFill>
                  <a:schemeClr val="tx1"/>
                </a:solidFill>
                <a:latin typeface="Calibri" pitchFamily="0" charset="0"/>
                <a:ea typeface="宋体" pitchFamily="0" charset="0"/>
                <a:cs typeface="Calibri" pitchFamily="0" charset="0"/>
              </a:rPr>
              <a:t> data sources Kaggle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26 Features are available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9 Features are selected for the analyzation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 id  		: Num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Name (2)		: Text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Date (2)  		: Date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Business units		: Text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Gender code		: Text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Rate 	: Num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Performance Level 	: Text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5968256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743200" y="2425005"/>
            <a:ext cx="7391400" cy="948690"/>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Wingdings" pitchFamily="2" charset="2"/>
              <a:buChar char="q"/>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Performance Level </a:t>
            </a: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a:t>
            </a: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IFS(Z2&gt;=5,"Very high",Z2&gt;=4,"High",Z2&gt;=3,"Med", </a:t>
            </a: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TRUE,"Low</a:t>
            </a: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a:t>
            </a:r>
            <a:endParaRPr lang="zh-CN" altLang="en-US" sz="2800" b="0" i="0" u="none" strike="noStrike" kern="1200" cap="none" spc="0" baseline="0">
              <a:solidFill>
                <a:schemeClr val="tx1"/>
              </a:solidFill>
              <a:latin typeface="Calibri" pitchFamily="0" charset="0"/>
              <a:ea typeface="宋体" pitchFamily="0" charset="0"/>
              <a:cs typeface="Times New Roman" pitchFamily="18" charset="0"/>
            </a:endParaRPr>
          </a:p>
        </p:txBody>
      </p:sp>
    </p:spTree>
    <p:extLst>
      <p:ext uri="{BB962C8B-B14F-4D97-AF65-F5344CB8AC3E}">
        <p14:creationId xmlns:p14="http://schemas.microsoft.com/office/powerpoint/2010/main" val="147749552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398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43</cp:revision>
  <dcterms:created xsi:type="dcterms:W3CDTF">2024-03-29T15:07:22Z</dcterms:created>
  <dcterms:modified xsi:type="dcterms:W3CDTF">2024-08-30T03:02:28Z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