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embeddedFontLst>
    <p:embeddedFont>
      <p:font typeface="Roboto"/>
      <p:regular r:id="rId19"/>
      <p:bold r:id="rId20"/>
      <p:italic r:id="rId21"/>
      <p:boldItalic r:id="rId22"/>
    </p:embeddedFont>
    <p:embeddedFont>
      <p:font typeface="Merriweather"/>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erriweather-bold.fntdata"/><Relationship Id="rId23"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boldItalic.fntdata"/><Relationship Id="rId25" Type="http://schemas.openxmlformats.org/officeDocument/2006/relationships/font" Target="fonts/Merriweather-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7"/>
          <p:cNvSpPr txBox="1"/>
          <p:nvPr/>
        </p:nvSpPr>
        <p:spPr>
          <a:xfrm>
            <a:off x="2554542" y="3314150"/>
            <a:ext cx="8610600" cy="192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STUDENT NAME:V.VISHAL</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REGISTER NO:312210674</a:t>
            </a:r>
            <a:endParaRPr b="1"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DEPARTMENT:B.COM(GENERAL)</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COLLEGE:SRM ARTS AND SCIENCE COLLEGE</a:t>
            </a:r>
            <a:endParaRPr b="1"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9" name="Google Shape;189;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0" name="Google Shape;190;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1" name="Google Shape;191;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2" name="Google Shape;192;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6"/>
          <p:cNvSpPr txBox="1"/>
          <p:nvPr/>
        </p:nvSpPr>
        <p:spPr>
          <a:xfrm>
            <a:off x="838200" y="1271855"/>
            <a:ext cx="71628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attendance analysis using Excel, several modeling techniques can help you gain insights and make data-driven decisions. Here’s an overview of key modeling approaches you might use:</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1. </a:t>
            </a:r>
            <a:r>
              <a:rPr b="1" lang="en-US" sz="1800" u="sng">
                <a:solidFill>
                  <a:schemeClr val="dk1"/>
                </a:solidFill>
                <a:latin typeface="Calibri"/>
                <a:ea typeface="Calibri"/>
                <a:cs typeface="Calibri"/>
                <a:sym typeface="Calibri"/>
              </a:rPr>
              <a:t>Descriptive Statistics Mean and Median Attendance</a:t>
            </a:r>
            <a:r>
              <a:rPr lang="en-US" sz="1800">
                <a:solidFill>
                  <a:schemeClr val="dk1"/>
                </a:solidFill>
                <a:latin typeface="Calibri"/>
                <a:ea typeface="Calibri"/>
                <a:cs typeface="Calibri"/>
                <a:sym typeface="Calibri"/>
              </a:rPr>
              <a:t>: Calculate average and median attendance times to understand typical patterns. Standard Deviation: Measure the variability in attendance times. Excel Functions: AVERAGE(), MEDIAN(), STDEV.P(), STDEV.S()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2. </a:t>
            </a:r>
            <a:r>
              <a:rPr b="1" lang="en-US" sz="1800" u="sng">
                <a:solidFill>
                  <a:schemeClr val="dk1"/>
                </a:solidFill>
                <a:latin typeface="Calibri"/>
                <a:ea typeface="Calibri"/>
                <a:cs typeface="Calibri"/>
                <a:sym typeface="Calibri"/>
              </a:rPr>
              <a:t>Time Series Analysis Trend Analysis</a:t>
            </a:r>
            <a:r>
              <a:rPr lang="en-US" sz="1800">
                <a:solidFill>
                  <a:schemeClr val="dk1"/>
                </a:solidFill>
                <a:latin typeface="Calibri"/>
                <a:ea typeface="Calibri"/>
                <a:cs typeface="Calibri"/>
                <a:sym typeface="Calibri"/>
              </a:rPr>
              <a:t>: Analyze attendance trends over time (daily, weekly, monthly).Seasonality: Identify patterns or recurring trends related to specific days of the week or times of the year . Excel Functions: Use line charts or pivot tables to visualize trends.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3. </a:t>
            </a:r>
            <a:r>
              <a:rPr b="1" lang="en-US" sz="1800" u="sng">
                <a:solidFill>
                  <a:schemeClr val="dk1"/>
                </a:solidFill>
                <a:latin typeface="Calibri"/>
                <a:ea typeface="Calibri"/>
                <a:cs typeface="Calibri"/>
                <a:sym typeface="Calibri"/>
              </a:rPr>
              <a:t>Pivot Tables and Charts Attendance Summary</a:t>
            </a:r>
            <a:r>
              <a:rPr lang="en-US" sz="1800">
                <a:solidFill>
                  <a:schemeClr val="dk1"/>
                </a:solidFill>
                <a:latin typeface="Calibri"/>
                <a:ea typeface="Calibri"/>
                <a:cs typeface="Calibri"/>
                <a:sym typeface="Calibri"/>
              </a:rPr>
              <a:t>: Create pivot tables to summarize attendance data by employee, department, or time period . Visual Representation: Use pivot charts to visualize attendance patterns and anomalies . Excel Functions: PivotTable, PivotChart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4. </a:t>
            </a:r>
            <a:r>
              <a:rPr b="1" lang="en-US" sz="1800" u="sng">
                <a:solidFill>
                  <a:schemeClr val="dk1"/>
                </a:solidFill>
                <a:latin typeface="Calibri"/>
                <a:ea typeface="Calibri"/>
                <a:cs typeface="Calibri"/>
                <a:sym typeface="Calibri"/>
              </a:rPr>
              <a:t>Absenteeism Analysis Absence Rates</a:t>
            </a:r>
            <a:r>
              <a:rPr lang="en-US" sz="1800">
                <a:solidFill>
                  <a:schemeClr val="dk1"/>
                </a:solidFill>
                <a:latin typeface="Calibri"/>
                <a:ea typeface="Calibri"/>
                <a:cs typeface="Calibri"/>
                <a:sym typeface="Calibri"/>
              </a:rPr>
              <a:t>: Calculate the percentage of days employees or students are absent . Correlation with Other Factors: Analyze correlations between absenteeism and factors like department, time of year, or employee tenure . Excel Functions: COUNTIF(), COUNTIFS(), CORREL()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7"/>
          <p:cNvSpPr txBox="1"/>
          <p:nvPr>
            <p:ph idx="1" type="body"/>
          </p:nvPr>
        </p:nvSpPr>
        <p:spPr>
          <a:xfrm>
            <a:off x="381000" y="533400"/>
            <a:ext cx="9144000" cy="6093976"/>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5. </a:t>
            </a:r>
            <a:r>
              <a:rPr b="1" lang="en-US" u="sng"/>
              <a:t>Work Hours Calculation Hours Worked</a:t>
            </a:r>
            <a:r>
              <a:rPr lang="en-US"/>
              <a:t>: Compute the total hours worked per day, week, or month using Time In and Time Out data . Overtime Calculation: Identify and calculate any overtime based on scheduled hours Excel Functions: DATEDIF(), TEXT(), SUM() </a:t>
            </a:r>
            <a:endParaRPr/>
          </a:p>
          <a:p>
            <a:pPr indent="0" lvl="0" marL="0" rtl="0" algn="l">
              <a:spcBef>
                <a:spcPts val="0"/>
              </a:spcBef>
              <a:spcAft>
                <a:spcPts val="0"/>
              </a:spcAft>
              <a:buNone/>
            </a:pPr>
            <a:r>
              <a:rPr lang="en-US"/>
              <a:t>6. </a:t>
            </a:r>
            <a:r>
              <a:rPr b="1" lang="en-US" u="sng"/>
              <a:t>Anomaly Detection Late Arrivals and Early Departures</a:t>
            </a:r>
            <a:r>
              <a:rPr lang="en-US"/>
              <a:t>: Identify patterns of lateness or early departures using conditional formatting or formulas . Outliers: Detect outliers or unusual attendance patterns . Excel Functions: IF(), CONDITIONAL FORMATTING, Z-SCORE</a:t>
            </a:r>
            <a:endParaRPr/>
          </a:p>
          <a:p>
            <a:pPr indent="0" lvl="0" marL="0" rtl="0" algn="l">
              <a:spcBef>
                <a:spcPts val="0"/>
              </a:spcBef>
              <a:spcAft>
                <a:spcPts val="0"/>
              </a:spcAft>
              <a:buNone/>
            </a:pPr>
            <a:r>
              <a:rPr lang="en-US"/>
              <a:t>7. </a:t>
            </a:r>
            <a:r>
              <a:rPr b="1" lang="en-US" u="sng"/>
              <a:t>Forecasting Future Attendance Trends</a:t>
            </a:r>
            <a:r>
              <a:rPr lang="en-US"/>
              <a:t>: Use linear regression to forecast future attendance based on historical data . Excel Functions: LINEST(), FORECAST.LINEAR()</a:t>
            </a:r>
            <a:endParaRPr/>
          </a:p>
          <a:p>
            <a:pPr indent="0" lvl="0" marL="0" rtl="0" algn="l">
              <a:spcBef>
                <a:spcPts val="0"/>
              </a:spcBef>
              <a:spcAft>
                <a:spcPts val="0"/>
              </a:spcAft>
              <a:buNone/>
            </a:pPr>
            <a:r>
              <a:rPr lang="en-US"/>
              <a:t>8. </a:t>
            </a:r>
            <a:r>
              <a:rPr b="1" lang="en-US" u="sng"/>
              <a:t>Scenario Analysis What-If Scenarios</a:t>
            </a:r>
            <a:r>
              <a:rPr lang="en-US"/>
              <a:t>: Model different scenarios to understand potential impacts of policy changes on attendance .</a:t>
            </a:r>
            <a:endParaRPr/>
          </a:p>
          <a:p>
            <a:pPr indent="0" lvl="0" marL="0" rtl="0" algn="l">
              <a:spcBef>
                <a:spcPts val="0"/>
              </a:spcBef>
              <a:spcAft>
                <a:spcPts val="0"/>
              </a:spcAft>
              <a:buNone/>
            </a:pPr>
            <a:r>
              <a:rPr lang="en-US"/>
              <a:t> Excel Functions: “DATA TABLE”,” GOAL SEEK”</a:t>
            </a:r>
            <a:endParaRPr/>
          </a:p>
          <a:p>
            <a:pPr indent="0" lvl="0" marL="0" rtl="0" algn="l">
              <a:spcBef>
                <a:spcPts val="0"/>
              </a:spcBef>
              <a:spcAft>
                <a:spcPts val="0"/>
              </a:spcAft>
              <a:buNone/>
            </a:pPr>
            <a:r>
              <a:rPr lang="en-US" u="sng"/>
              <a:t>Example Implementation </a:t>
            </a:r>
            <a:r>
              <a:rPr lang="en-US"/>
              <a:t>: </a:t>
            </a:r>
            <a:endParaRPr/>
          </a:p>
          <a:p>
            <a:pPr indent="-342900" lvl="0" marL="342900" rtl="0" algn="l">
              <a:spcBef>
                <a:spcPts val="0"/>
              </a:spcBef>
              <a:spcAft>
                <a:spcPts val="0"/>
              </a:spcAft>
              <a:buSzPts val="1800"/>
              <a:buFont typeface="Calibri"/>
              <a:buAutoNum type="arabicPeriod"/>
            </a:pPr>
            <a:r>
              <a:rPr b="1" lang="en-US"/>
              <a:t>Create a Data Table</a:t>
            </a:r>
            <a:r>
              <a:rPr lang="en-US"/>
              <a:t>: Organize your data into columns for Date, Time In, Time Out, Employee ID, etc.</a:t>
            </a:r>
            <a:endParaRPr/>
          </a:p>
          <a:p>
            <a:pPr indent="-342900" lvl="0" marL="342900" rtl="0" algn="l">
              <a:spcBef>
                <a:spcPts val="0"/>
              </a:spcBef>
              <a:spcAft>
                <a:spcPts val="0"/>
              </a:spcAft>
              <a:buSzPts val="1800"/>
              <a:buFont typeface="Calibri"/>
              <a:buAutoNum type="arabicPeriod"/>
            </a:pPr>
            <a:r>
              <a:rPr b="1" lang="en-US"/>
              <a:t>Use Pivot Tables</a:t>
            </a:r>
            <a:r>
              <a:rPr lang="en-US"/>
              <a:t>: Summarize attendance by employee or department.</a:t>
            </a:r>
            <a:endParaRPr/>
          </a:p>
          <a:p>
            <a:pPr indent="-342900" lvl="0" marL="342900" rtl="0" algn="l">
              <a:spcBef>
                <a:spcPts val="0"/>
              </a:spcBef>
              <a:spcAft>
                <a:spcPts val="0"/>
              </a:spcAft>
              <a:buSzPts val="1800"/>
              <a:buFont typeface="Calibri"/>
              <a:buAutoNum type="arabicPeriod"/>
            </a:pPr>
            <a:r>
              <a:rPr b="1" lang="en-US"/>
              <a:t>Visualize Data</a:t>
            </a:r>
            <a:r>
              <a:rPr lang="en-US"/>
              <a:t>: Create charts to visualize trends and patterns.</a:t>
            </a:r>
            <a:endParaRPr/>
          </a:p>
          <a:p>
            <a:pPr indent="-342900" lvl="0" marL="342900" rtl="0" algn="l">
              <a:spcBef>
                <a:spcPts val="0"/>
              </a:spcBef>
              <a:spcAft>
                <a:spcPts val="0"/>
              </a:spcAft>
              <a:buSzPts val="1800"/>
              <a:buFont typeface="Calibri"/>
              <a:buAutoNum type="arabicPeriod"/>
            </a:pPr>
            <a:r>
              <a:rPr b="1" lang="en-US"/>
              <a:t>Apply Formulas</a:t>
            </a:r>
            <a:r>
              <a:rPr lang="en-US"/>
              <a:t>: Calculate hours worked, absenteeism rates, and any anomalies.</a:t>
            </a:r>
            <a:endParaRPr/>
          </a:p>
          <a:p>
            <a:pPr indent="-342900" lvl="0" marL="342900" rtl="0" algn="l">
              <a:spcBef>
                <a:spcPts val="0"/>
              </a:spcBef>
              <a:spcAft>
                <a:spcPts val="0"/>
              </a:spcAft>
              <a:buSzPts val="1800"/>
              <a:buFont typeface="Calibri"/>
              <a:buAutoNum type="arabicPeriod"/>
            </a:pPr>
            <a:r>
              <a:rPr b="1" lang="en-US"/>
              <a:t>Analyze and Interpret</a:t>
            </a:r>
            <a:r>
              <a:rPr lang="en-US"/>
              <a:t>: Use descriptive statistics and trend analysis to derive insights and make recommendations.</a:t>
            </a:r>
            <a:endParaRPr/>
          </a:p>
          <a:p>
            <a:pPr indent="0" lvl="0" marL="0" rtl="0" algn="l">
              <a:spcBef>
                <a:spcPts val="0"/>
              </a:spcBef>
              <a:spcAft>
                <a:spcPts val="0"/>
              </a:spcAft>
              <a:buNone/>
            </a:pPr>
            <a:r>
              <a:rPr lang="en-US"/>
              <a:t>These modeling techniques enable you to perform a comprehensive analysis of attendance data, leading to better management decisions and improved operational efficiency</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6" name="Google Shape;206;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7" name="Google Shape;207;p18"/>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8" name="Google Shape;208;p1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id="209" name="Google Shape;209;p18"/>
          <p:cNvPicPr preferRelativeResize="0"/>
          <p:nvPr/>
        </p:nvPicPr>
        <p:blipFill rotWithShape="1">
          <a:blip r:embed="rId4">
            <a:alphaModFix/>
          </a:blip>
          <a:srcRect b="0" l="0" r="0" t="0"/>
          <a:stretch/>
        </p:blipFill>
        <p:spPr>
          <a:xfrm>
            <a:off x="152400" y="1116330"/>
            <a:ext cx="11124818" cy="55289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5" name="Google Shape;215;p19"/>
          <p:cNvSpPr txBox="1"/>
          <p:nvPr/>
        </p:nvSpPr>
        <p:spPr>
          <a:xfrm>
            <a:off x="755332" y="1447800"/>
            <a:ext cx="8007668" cy="37856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attendance analysis reveals critical insights into employee patterns and behaviors, highlighting trends, anomalies, and areas for improvement. By examining data on attendance times, absenteeism rates, and punctuality, we can identify key factors impacting attendance and develop targeted strategies to address issues. Key findings include identifying peak absenteeism periods, correlating attendance with departmental performance, and pinpointing frequent late arrivals. Implementing recommendations such as flexible scheduling, improved time management practices, and enhanced communication of attendance policies can significantly enhance overall attendance rates and operational efficiency. This analysis provides a robust foundation for informed decision-making and continuous improvement in attendance management</a:t>
            </a:r>
            <a:endParaRPr sz="20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8"/>
          <p:cNvSpPr txBox="1"/>
          <p:nvPr/>
        </p:nvSpPr>
        <p:spPr>
          <a:xfrm>
            <a:off x="1217522" y="2123271"/>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Employee Attendance Analysis using Excel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8" name="Google Shape;128;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9" name="Google Shape;129;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0" name="Google Shape;130;p10"/>
          <p:cNvSpPr txBox="1"/>
          <p:nvPr/>
        </p:nvSpPr>
        <p:spPr>
          <a:xfrm>
            <a:off x="1398495" y="2514600"/>
            <a:ext cx="632594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0" lang="en-US" sz="2400">
                <a:solidFill>
                  <a:schemeClr val="dk1"/>
                </a:solidFill>
                <a:latin typeface="Calibri"/>
                <a:ea typeface="Calibri"/>
                <a:cs typeface="Calibri"/>
                <a:sym typeface="Calibri"/>
              </a:rPr>
              <a:t>When employees give their best at work, they help the organization flourish. Companies therefore implement </a:t>
            </a:r>
            <a:r>
              <a:rPr i="0" lang="en-US" sz="2400" strike="noStrike">
                <a:solidFill>
                  <a:schemeClr val="dk1"/>
                </a:solidFill>
                <a:latin typeface="Calibri"/>
                <a:ea typeface="Calibri"/>
                <a:cs typeface="Calibri"/>
                <a:sym typeface="Calibri"/>
              </a:rPr>
              <a:t>attendance management </a:t>
            </a:r>
            <a:r>
              <a:rPr i="0" lang="en-US" sz="2400" u="none" strike="noStrike">
                <a:solidFill>
                  <a:schemeClr val="dk1"/>
                </a:solidFill>
                <a:latin typeface="Calibri"/>
                <a:ea typeface="Calibri"/>
                <a:cs typeface="Calibri"/>
                <a:sym typeface="Calibri"/>
              </a:rPr>
              <a:t>systems</a:t>
            </a:r>
            <a:r>
              <a:rPr i="0" lang="en-US" sz="2400">
                <a:solidFill>
                  <a:schemeClr val="dk1"/>
                </a:solidFill>
                <a:latin typeface="Calibri"/>
                <a:ea typeface="Calibri"/>
                <a:cs typeface="Calibri"/>
                <a:sym typeface="Calibri"/>
              </a:rPr>
              <a:t> to ensure that employees maximize their potential. It is an excellent way to monitor the punctuality and</a:t>
            </a:r>
            <a:r>
              <a:rPr i="0" lang="en-US" sz="2400" u="none" strike="noStrike">
                <a:solidFill>
                  <a:schemeClr val="dk1"/>
                </a:solidFill>
                <a:latin typeface="Calibri"/>
                <a:ea typeface="Calibri"/>
                <a:cs typeface="Calibri"/>
                <a:sym typeface="Calibri"/>
              </a:rPr>
              <a:t> performance of the employees</a:t>
            </a:r>
            <a:r>
              <a:rPr i="0" lang="en-US" sz="2000">
                <a:solidFill>
                  <a:schemeClr val="dk1"/>
                </a:solidFill>
                <a:latin typeface="Merriweather"/>
                <a:ea typeface="Merriweather"/>
                <a:cs typeface="Merriweather"/>
                <a:sym typeface="Merriweather"/>
              </a:rPr>
              <a:t>. </a:t>
            </a:r>
            <a:endParaRPr sz="20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11"/>
          <p:cNvSpPr txBox="1"/>
          <p:nvPr/>
        </p:nvSpPr>
        <p:spPr>
          <a:xfrm>
            <a:off x="1081088" y="2412420"/>
            <a:ext cx="7924800" cy="3416320"/>
          </a:xfrm>
          <a:prstGeom prst="rect">
            <a:avLst/>
          </a:prstGeom>
          <a:noFill/>
          <a:ln>
            <a:noFill/>
          </a:ln>
        </p:spPr>
        <p:txBody>
          <a:bodyPr anchorCtr="0" anchor="t" bIns="45700" lIns="91425" spcFirstLastPara="1" rIns="91425" wrap="square" tIns="45700">
            <a:spAutoFit/>
          </a:bodyPr>
          <a:lstStyle/>
          <a:p>
            <a:pPr indent="-152400" lvl="0" marL="0" marR="0" rtl="0" algn="l">
              <a:spcBef>
                <a:spcPts val="0"/>
              </a:spcBef>
              <a:spcAft>
                <a:spcPts val="0"/>
              </a:spcAft>
              <a:buClr>
                <a:srgbClr val="0D0D0D"/>
              </a:buClr>
              <a:buSzPts val="2400"/>
              <a:buFont typeface="Arial"/>
              <a:buChar char="•"/>
            </a:pPr>
            <a:r>
              <a:rPr i="0" lang="en-US" sz="2400">
                <a:solidFill>
                  <a:srgbClr val="0D0D0D"/>
                </a:solidFill>
                <a:latin typeface="Times New Roman"/>
                <a:ea typeface="Times New Roman"/>
                <a:cs typeface="Times New Roman"/>
                <a:sym typeface="Times New Roman"/>
              </a:rPr>
              <a:t>.</a:t>
            </a:r>
            <a:r>
              <a:rPr lang="en-US" sz="2400">
                <a:solidFill>
                  <a:schemeClr val="dk1"/>
                </a:solidFill>
                <a:latin typeface="Calibri"/>
                <a:ea typeface="Calibri"/>
                <a:cs typeface="Calibri"/>
                <a:sym typeface="Calibri"/>
              </a:rPr>
              <a:t> The attendance analysis project aims to streamline and enhance the tracking of employee or student attendance through advanced data analytics. </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By leveraging historical data, the project seeks to identify patterns, trends, and anomalies in attendance records. </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The analysis will provide actionable insights to improve punctuality, optimize scheduling, and reduce absenteeism. </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 Key deliverables include comprehensive reports and visualizations that support decision-making processes.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12"/>
          <p:cNvSpPr txBox="1"/>
          <p:nvPr/>
        </p:nvSpPr>
        <p:spPr>
          <a:xfrm>
            <a:off x="1143000" y="2078772"/>
            <a:ext cx="6934200" cy="409342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Human Resources (HR) Managers</a:t>
            </a:r>
            <a:r>
              <a:rPr lang="en-US" sz="2000">
                <a:solidFill>
                  <a:schemeClr val="dk1"/>
                </a:solidFill>
                <a:latin typeface="Calibri"/>
                <a:ea typeface="Calibri"/>
                <a:cs typeface="Calibri"/>
                <a:sym typeface="Calibri"/>
              </a:rPr>
              <a:t>: They use attendance data to manage employee schedules, address absenteeism, and ensure compliance with company policies.</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Department Heads and Supervisors</a:t>
            </a:r>
            <a:r>
              <a:rPr lang="en-US" sz="2000">
                <a:solidFill>
                  <a:schemeClr val="dk1"/>
                </a:solidFill>
                <a:latin typeface="Calibri"/>
                <a:ea typeface="Calibri"/>
                <a:cs typeface="Calibri"/>
                <a:sym typeface="Calibri"/>
              </a:rPr>
              <a:t>: They leverage attendance insights to optimize team scheduling, manage workload distribution, and address performance issues.</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Employees</a:t>
            </a: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 They may access their own attendance records for personal tracking, understanding patterns, and improving time management.</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Executives and Decision Makers</a:t>
            </a:r>
            <a:r>
              <a:rPr lang="en-US" sz="2000">
                <a:solidFill>
                  <a:schemeClr val="dk1"/>
                </a:solidFill>
                <a:latin typeface="Calibri"/>
                <a:ea typeface="Calibri"/>
                <a:cs typeface="Calibri"/>
                <a:sym typeface="Calibri"/>
              </a:rPr>
              <a:t>: They use aggregated attendance data to make strategic decisions about workforce management, resource allocation, and overall organizational effectiveness</a:t>
            </a:r>
            <a:r>
              <a:rPr lang="en-US" sz="1800">
                <a:solidFill>
                  <a:schemeClr val="dk1"/>
                </a:solidFill>
                <a:latin typeface="Calibri"/>
                <a:ea typeface="Calibri"/>
                <a:cs typeface="Calibri"/>
                <a:sym typeface="Calibri"/>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0" name="Google Shape;160;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4" name="Google Shape;164;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6" name="Google Shape;166;p13"/>
          <p:cNvSpPr txBox="1"/>
          <p:nvPr/>
        </p:nvSpPr>
        <p:spPr>
          <a:xfrm>
            <a:off x="2971800" y="2597169"/>
            <a:ext cx="6096000" cy="4247317"/>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Conditional Formatting</a:t>
            </a:r>
            <a:r>
              <a:rPr b="1" lang="en-US" sz="2000">
                <a:solidFill>
                  <a:schemeClr val="dk1"/>
                </a:solidFill>
                <a:latin typeface="Calibri"/>
                <a:ea typeface="Calibri"/>
                <a:cs typeface="Calibri"/>
                <a:sym typeface="Calibri"/>
              </a:rPr>
              <a:t> </a:t>
            </a:r>
            <a:r>
              <a:rPr lang="en-US" sz="2000">
                <a:solidFill>
                  <a:schemeClr val="dk1"/>
                </a:solidFill>
                <a:latin typeface="Calibri"/>
                <a:ea typeface="Calibri"/>
                <a:cs typeface="Calibri"/>
                <a:sym typeface="Calibri"/>
              </a:rPr>
              <a:t>:It is used for highlighting the missing values.</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Filter</a:t>
            </a:r>
            <a:r>
              <a:rPr lang="en-US" sz="2000">
                <a:solidFill>
                  <a:schemeClr val="dk1"/>
                </a:solidFill>
                <a:latin typeface="Calibri"/>
                <a:ea typeface="Calibri"/>
                <a:cs typeface="Calibri"/>
                <a:sym typeface="Calibri"/>
              </a:rPr>
              <a:t>: It is used for removing or filtering out the missing values.</a:t>
            </a:r>
            <a:r>
              <a:rPr lang="en-US" sz="2000" u="sng">
                <a:solidFill>
                  <a:schemeClr val="dk1"/>
                </a:solidFill>
                <a:latin typeface="Calibri"/>
                <a:ea typeface="Calibri"/>
                <a:cs typeface="Calibri"/>
                <a:sym typeface="Calibri"/>
              </a:rPr>
              <a:t> </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Formula</a:t>
            </a:r>
            <a:r>
              <a:rPr lang="en-US" sz="2000">
                <a:solidFill>
                  <a:schemeClr val="dk1"/>
                </a:solidFill>
                <a:latin typeface="Calibri"/>
                <a:ea typeface="Calibri"/>
                <a:cs typeface="Calibri"/>
                <a:sym typeface="Calibri"/>
              </a:rPr>
              <a:t>: It is used for to calculate the attendance levels of the employee.</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Pivot</a:t>
            </a:r>
            <a:r>
              <a:rPr lang="en-US" sz="2000">
                <a:solidFill>
                  <a:schemeClr val="dk1"/>
                </a:solidFill>
                <a:latin typeface="Calibri"/>
                <a:ea typeface="Calibri"/>
                <a:cs typeface="Calibri"/>
                <a:sym typeface="Calibri"/>
              </a:rPr>
              <a:t>: It is used for summary of the data.</a:t>
            </a:r>
            <a:endParaRPr/>
          </a:p>
          <a:p>
            <a:pPr indent="-285750" lvl="0" marL="285750" marR="0" rtl="0" algn="l">
              <a:spcBef>
                <a:spcPts val="0"/>
              </a:spcBef>
              <a:spcAft>
                <a:spcPts val="0"/>
              </a:spcAft>
              <a:buClr>
                <a:schemeClr val="dk1"/>
              </a:buClr>
              <a:buSzPts val="2000"/>
              <a:buFont typeface="Arial"/>
              <a:buChar char="•"/>
            </a:pPr>
            <a:r>
              <a:rPr b="1" lang="en-US" sz="2000" u="sng">
                <a:solidFill>
                  <a:schemeClr val="dk1"/>
                </a:solidFill>
                <a:latin typeface="Calibri"/>
                <a:ea typeface="Calibri"/>
                <a:cs typeface="Calibri"/>
                <a:sym typeface="Calibri"/>
              </a:rPr>
              <a:t>Graph</a:t>
            </a:r>
            <a:r>
              <a:rPr b="1" lang="en-US" sz="2000">
                <a:solidFill>
                  <a:schemeClr val="dk1"/>
                </a:solidFill>
                <a:latin typeface="Calibri"/>
                <a:ea typeface="Calibri"/>
                <a:cs typeface="Calibri"/>
                <a:sym typeface="Calibri"/>
              </a:rPr>
              <a:t>:</a:t>
            </a:r>
            <a:r>
              <a:rPr lang="en-US" sz="2000">
                <a:solidFill>
                  <a:schemeClr val="dk1"/>
                </a:solidFill>
                <a:latin typeface="Calibri"/>
                <a:ea typeface="Calibri"/>
                <a:cs typeface="Calibri"/>
                <a:sym typeface="Calibri"/>
              </a:rPr>
              <a:t> It </a:t>
            </a:r>
            <a:r>
              <a:rPr i="0" lang="en-US" sz="2000">
                <a:solidFill>
                  <a:schemeClr val="dk1"/>
                </a:solidFill>
                <a:latin typeface="Arial"/>
                <a:ea typeface="Arial"/>
                <a:cs typeface="Arial"/>
                <a:sym typeface="Arial"/>
              </a:rPr>
              <a:t>is a visual element that represents data in a worksheet.</a:t>
            </a:r>
            <a:endParaRPr sz="20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u="sng">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2" name="Google Shape;172;p14"/>
          <p:cNvSpPr txBox="1"/>
          <p:nvPr/>
        </p:nvSpPr>
        <p:spPr>
          <a:xfrm>
            <a:off x="838200" y="1295400"/>
            <a:ext cx="7620000" cy="52014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dataset used for this analysis includes employee records with attributes such as :</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Employee dataset </a:t>
            </a:r>
            <a:r>
              <a:rPr lang="en-US" sz="2000">
                <a:solidFill>
                  <a:schemeClr val="dk1"/>
                </a:solidFill>
                <a:latin typeface="Calibri"/>
                <a:ea typeface="Calibri"/>
                <a:cs typeface="Calibri"/>
                <a:sym typeface="Calibri"/>
              </a:rPr>
              <a:t>– It was downloaded from Kaggle. There were 26 features in that dataset but in those we selected only 8 features there are,</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Employee ID </a:t>
            </a:r>
            <a:r>
              <a:rPr lang="en-US" sz="2000">
                <a:solidFill>
                  <a:schemeClr val="dk1"/>
                </a:solidFill>
                <a:latin typeface="Calibri"/>
                <a:ea typeface="Calibri"/>
                <a:cs typeface="Calibri"/>
                <a:sym typeface="Calibri"/>
              </a:rPr>
              <a:t>(Numerical value)</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Name </a:t>
            </a:r>
            <a:r>
              <a:rPr lang="en-US" sz="2000">
                <a:solidFill>
                  <a:schemeClr val="dk1"/>
                </a:solidFill>
                <a:latin typeface="Calibri"/>
                <a:ea typeface="Calibri"/>
                <a:cs typeface="Calibri"/>
                <a:sym typeface="Calibri"/>
              </a:rPr>
              <a:t>(Text)</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Employee type </a:t>
            </a:r>
            <a:r>
              <a:rPr lang="en-US" sz="2000">
                <a:solidFill>
                  <a:schemeClr val="dk1"/>
                </a:solidFill>
                <a:latin typeface="Calibri"/>
                <a:ea typeface="Calibri"/>
                <a:cs typeface="Calibri"/>
                <a:sym typeface="Calibri"/>
              </a:rPr>
              <a:t>(Text)</a:t>
            </a:r>
            <a:endParaRPr b="1"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Performance level</a:t>
            </a:r>
            <a:r>
              <a:rPr lang="en-US" sz="2000">
                <a:solidFill>
                  <a:schemeClr val="dk1"/>
                </a:solidFill>
                <a:latin typeface="Calibri"/>
                <a:ea typeface="Calibri"/>
                <a:cs typeface="Calibri"/>
                <a:sym typeface="Calibri"/>
              </a:rPr>
              <a:t> (Text)</a:t>
            </a:r>
            <a:endParaRPr b="1" sz="20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Gender </a:t>
            </a:r>
            <a:r>
              <a:rPr lang="en-US" sz="2000">
                <a:solidFill>
                  <a:schemeClr val="dk1"/>
                </a:solidFill>
                <a:latin typeface="Calibri"/>
                <a:ea typeface="Calibri"/>
                <a:cs typeface="Calibri"/>
                <a:sym typeface="Calibri"/>
              </a:rPr>
              <a:t>(Male, Female)</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Employee Rating </a:t>
            </a:r>
            <a:r>
              <a:rPr lang="en-US" sz="2000">
                <a:solidFill>
                  <a:schemeClr val="dk1"/>
                </a:solidFill>
                <a:latin typeface="Calibri"/>
                <a:ea typeface="Calibri"/>
                <a:cs typeface="Calibri"/>
                <a:sym typeface="Calibri"/>
              </a:rPr>
              <a:t>(Numerical value)</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Employee status </a:t>
            </a:r>
            <a:r>
              <a:rPr lang="en-US" sz="2000">
                <a:solidFill>
                  <a:schemeClr val="dk1"/>
                </a:solidFill>
                <a:latin typeface="Calibri"/>
                <a:ea typeface="Calibri"/>
                <a:cs typeface="Calibri"/>
                <a:sym typeface="Calibri"/>
              </a:rPr>
              <a:t>(Numerical value)</a:t>
            </a:r>
            <a:endParaRPr/>
          </a:p>
          <a:p>
            <a:pPr indent="-285750" lvl="0" marL="285750" marR="0" rtl="0" algn="l">
              <a:spcBef>
                <a:spcPts val="0"/>
              </a:spcBef>
              <a:spcAft>
                <a:spcPts val="0"/>
              </a:spcAft>
              <a:buClr>
                <a:schemeClr val="dk1"/>
              </a:buClr>
              <a:buSzPts val="2000"/>
              <a:buFont typeface="Arial"/>
              <a:buChar char="•"/>
            </a:pPr>
            <a:r>
              <a:rPr b="1" lang="en-US" sz="2000">
                <a:solidFill>
                  <a:schemeClr val="dk1"/>
                </a:solidFill>
                <a:latin typeface="Calibri"/>
                <a:ea typeface="Calibri"/>
                <a:cs typeface="Calibri"/>
                <a:sym typeface="Calibri"/>
              </a:rPr>
              <a:t>Business unit </a:t>
            </a:r>
            <a:r>
              <a:rPr lang="en-US" sz="2000">
                <a:solidFill>
                  <a:schemeClr val="dk1"/>
                </a:solidFill>
                <a:latin typeface="Calibri"/>
                <a:ea typeface="Calibri"/>
                <a:cs typeface="Calibri"/>
                <a:sym typeface="Calibri"/>
              </a:rPr>
              <a:t>(Text)</a:t>
            </a:r>
            <a:endParaRPr b="1" sz="20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b="1" sz="1800">
              <a:solidFill>
                <a:schemeClr val="dk1"/>
              </a:solidFill>
              <a:latin typeface="Calibri"/>
              <a:ea typeface="Calibri"/>
              <a:cs typeface="Calibri"/>
              <a:sym typeface="Calibri"/>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2" name="Google Shape;182;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3" name="Google Shape;183;p15"/>
          <p:cNvSpPr/>
          <p:nvPr/>
        </p:nvSpPr>
        <p:spPr>
          <a:xfrm>
            <a:off x="533400" y="1479522"/>
            <a:ext cx="8820150" cy="4708981"/>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Method: </a:t>
            </a:r>
            <a:r>
              <a:rPr b="1" i="0" lang="en-US" sz="2000" u="sng" cap="none" strike="noStrike">
                <a:solidFill>
                  <a:schemeClr val="dk1"/>
                </a:solidFill>
                <a:latin typeface="Calibri"/>
                <a:ea typeface="Calibri"/>
                <a:cs typeface="Calibri"/>
                <a:sym typeface="Calibri"/>
              </a:rPr>
              <a:t>Power Query and Dynamic Dashboards</a:t>
            </a:r>
            <a:endParaRPr/>
          </a:p>
          <a:p>
            <a:pPr indent="0" lvl="0" marL="0" marR="0" rtl="0" algn="l">
              <a:lnSpc>
                <a:spcPct val="100000"/>
              </a:lnSpc>
              <a:spcBef>
                <a:spcPts val="0"/>
              </a:spcBef>
              <a:spcAft>
                <a:spcPts val="0"/>
              </a:spcAft>
              <a:buClr>
                <a:schemeClr val="dk1"/>
              </a:buClr>
              <a:buSzPts val="2000"/>
              <a:buFont typeface="Calibri"/>
              <a:buNone/>
            </a:pPr>
            <a:r>
              <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1" i="0" lang="en-US" sz="2000" u="none" cap="none" strike="noStrike">
                <a:solidFill>
                  <a:schemeClr val="dk1"/>
                </a:solidFill>
                <a:latin typeface="Calibri"/>
                <a:ea typeface="Calibri"/>
                <a:cs typeface="Calibri"/>
                <a:sym typeface="Calibri"/>
              </a:rPr>
              <a:t> </a:t>
            </a:r>
            <a:r>
              <a:rPr b="1" i="0" lang="en-US" sz="2000" u="sng" cap="none" strike="noStrike">
                <a:solidFill>
                  <a:schemeClr val="dk1"/>
                </a:solidFill>
                <a:latin typeface="Calibri"/>
                <a:ea typeface="Calibri"/>
                <a:cs typeface="Calibri"/>
                <a:sym typeface="Calibri"/>
              </a:rPr>
              <a:t>Data Import and Transformation with Power Query</a:t>
            </a:r>
            <a:r>
              <a:rPr b="1" lang="en-US" sz="2000">
                <a:solidFill>
                  <a:schemeClr val="dk1"/>
                </a:solidFill>
                <a:latin typeface="Calibri"/>
                <a:ea typeface="Calibri"/>
                <a:cs typeface="Calibri"/>
                <a:sym typeface="Calibri"/>
              </a:rPr>
              <a:t>:</a:t>
            </a:r>
            <a:endParaRPr/>
          </a:p>
          <a:p>
            <a:pPr indent="0" lvl="0" marL="0" marR="0" rtl="0" algn="l">
              <a:lnSpc>
                <a:spcPct val="100000"/>
              </a:lnSpc>
              <a:spcBef>
                <a:spcPts val="0"/>
              </a:spcBef>
              <a:spcAft>
                <a:spcPts val="0"/>
              </a:spcAft>
              <a:buClr>
                <a:schemeClr val="dk1"/>
              </a:buClr>
              <a:buSzPts val="2000"/>
              <a:buFont typeface="Calibri"/>
              <a:buNone/>
            </a:pPr>
            <a:r>
              <a:t/>
            </a:r>
            <a:endParaRPr b="1" i="0" sz="20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chemeClr val="dk1"/>
              </a:buClr>
              <a:buSzPts val="2000"/>
              <a:buFont typeface="Calibri"/>
              <a:buChar char="•"/>
            </a:pPr>
            <a:r>
              <a:rPr b="1" i="0" lang="en-US" sz="2000" u="sng" cap="none" strike="noStrike">
                <a:solidFill>
                  <a:schemeClr val="dk1"/>
                </a:solidFill>
                <a:latin typeface="Calibri"/>
                <a:ea typeface="Calibri"/>
                <a:cs typeface="Calibri"/>
                <a:sym typeface="Calibri"/>
              </a:rPr>
              <a:t>Import Data</a:t>
            </a:r>
            <a:r>
              <a:rPr b="0" i="0" lang="en-US" sz="2000" u="none" cap="none" strike="noStrike">
                <a:solidFill>
                  <a:schemeClr val="dk1"/>
                </a:solidFill>
                <a:latin typeface="Calibri"/>
                <a:ea typeface="Calibri"/>
                <a:cs typeface="Calibri"/>
                <a:sym typeface="Calibri"/>
              </a:rPr>
              <a:t>: Use Power Query to connect to various data sources (e.g., databases, CSV files) and import attendance data into Excel.</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chemeClr val="dk1"/>
              </a:buClr>
              <a:buSzPts val="2000"/>
              <a:buFont typeface="Calibri"/>
              <a:buChar char="•"/>
            </a:pPr>
            <a:r>
              <a:rPr b="1" i="0" lang="en-US" sz="2000" u="sng" cap="none" strike="noStrike">
                <a:solidFill>
                  <a:schemeClr val="dk1"/>
                </a:solidFill>
                <a:latin typeface="Calibri"/>
                <a:ea typeface="Calibri"/>
                <a:cs typeface="Calibri"/>
                <a:sym typeface="Calibri"/>
              </a:rPr>
              <a:t>Transform Data</a:t>
            </a:r>
            <a:r>
              <a:rPr b="0" i="0" lang="en-US" sz="2000" u="none" cap="none" strike="noStrike">
                <a:solidFill>
                  <a:schemeClr val="dk1"/>
                </a:solidFill>
                <a:latin typeface="Calibri"/>
                <a:ea typeface="Calibri"/>
                <a:cs typeface="Calibri"/>
                <a:sym typeface="Calibri"/>
              </a:rPr>
              <a:t>: Clean and transform the data directly within Power Query. This includes filtering, merging tables, and handling missing values.</a:t>
            </a:r>
            <a:endParaRPr/>
          </a:p>
          <a:p>
            <a:pPr indent="0" lvl="0" marL="0" marR="0" rtl="0" algn="l">
              <a:lnSpc>
                <a:spcPct val="100000"/>
              </a:lnSpc>
              <a:spcBef>
                <a:spcPts val="0"/>
              </a:spcBef>
              <a:spcAft>
                <a:spcPts val="0"/>
              </a:spcAft>
              <a:buClr>
                <a:schemeClr val="dk1"/>
              </a:buClr>
              <a:buSzPts val="2000"/>
              <a:buFont typeface="Calibri"/>
              <a:buNone/>
            </a:pPr>
            <a:r>
              <a:t/>
            </a:r>
            <a:endParaRPr b="0" i="0" sz="2000" u="none" cap="none" strike="noStrike">
              <a:solidFill>
                <a:schemeClr val="dk1"/>
              </a:solidFill>
              <a:latin typeface="Calibri"/>
              <a:ea typeface="Calibri"/>
              <a:cs typeface="Calibri"/>
              <a:sym typeface="Calibri"/>
            </a:endParaRPr>
          </a:p>
          <a:p>
            <a:pPr indent="-127000" lvl="0" marL="0" marR="0" rtl="0" algn="l">
              <a:lnSpc>
                <a:spcPct val="100000"/>
              </a:lnSpc>
              <a:spcBef>
                <a:spcPts val="0"/>
              </a:spcBef>
              <a:spcAft>
                <a:spcPts val="0"/>
              </a:spcAft>
              <a:buClr>
                <a:schemeClr val="dk1"/>
              </a:buClr>
              <a:buSzPts val="2000"/>
              <a:buFont typeface="Calibri"/>
              <a:buChar char="•"/>
            </a:pPr>
            <a:r>
              <a:rPr b="1" i="0" lang="en-US" sz="2000" u="sng" cap="none" strike="noStrike">
                <a:solidFill>
                  <a:schemeClr val="dk1"/>
                </a:solidFill>
                <a:latin typeface="Calibri"/>
                <a:ea typeface="Calibri"/>
                <a:cs typeface="Calibri"/>
                <a:sym typeface="Calibri"/>
              </a:rPr>
              <a:t>Automate Updates</a:t>
            </a:r>
            <a:r>
              <a:rPr b="0" i="0" lang="en-US" sz="2000" u="none" cap="none" strike="noStrike">
                <a:solidFill>
                  <a:schemeClr val="dk1"/>
                </a:solidFill>
                <a:latin typeface="Calibri"/>
                <a:ea typeface="Calibri"/>
                <a:cs typeface="Calibri"/>
                <a:sym typeface="Calibri"/>
              </a:rPr>
              <a:t>: Set up Power Query to refresh data automatically, ensuring that your analysis is always up-to-date.</a:t>
            </a:r>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2000"/>
              <a:buFont typeface="Calibri"/>
              <a:buNone/>
            </a:pPr>
            <a:r>
              <a:rPr b="1" lang="en-US" sz="2000" u="sng" cap="none" strike="noStrike">
                <a:solidFill>
                  <a:schemeClr val="dk1"/>
                </a:solidFill>
                <a:latin typeface="Calibri"/>
                <a:ea typeface="Calibri"/>
                <a:cs typeface="Calibri"/>
                <a:sym typeface="Calibri"/>
              </a:rPr>
              <a:t>How to Use</a:t>
            </a:r>
            <a:r>
              <a:rPr b="0" i="0" lang="en-US" sz="2000" u="none" cap="none" strike="noStrike">
                <a:solidFill>
                  <a:schemeClr val="dk1"/>
                </a:solidFill>
                <a:latin typeface="Calibri"/>
                <a:ea typeface="Calibri"/>
                <a:cs typeface="Calibri"/>
                <a:sym typeface="Calibri"/>
              </a:rPr>
              <a:t>: Go to Data &gt; Get &amp; Transform Data &gt; From Table/Range or other data sources to use Power Query</a:t>
            </a:r>
            <a:r>
              <a:rPr b="0" i="0" lang="en-US" sz="900" u="none" cap="none" strike="noStrike">
                <a:solidFill>
                  <a:schemeClr val="dk1"/>
                </a:solidFill>
                <a:latin typeface="Calibri"/>
                <a:ea typeface="Calibri"/>
                <a:cs typeface="Calibri"/>
                <a:sym typeface="Calibri"/>
              </a:rPr>
              <a:t>.</a:t>
            </a:r>
            <a:endParaRPr b="0" i="0" sz="20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