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2" r:id="rId4"/>
  </p:sldMasterIdLst>
  <p:notesMasterIdLst>
    <p:notesMasterId r:id="rId24"/>
  </p:notesMasterIdLst>
  <p:sldIdLst>
    <p:sldId id="256" r:id="rId5"/>
    <p:sldId id="2146847054" r:id="rId6"/>
    <p:sldId id="262" r:id="rId7"/>
    <p:sldId id="261" r:id="rId8"/>
    <p:sldId id="2146847063" r:id="rId9"/>
    <p:sldId id="258" r:id="rId10"/>
    <p:sldId id="263" r:id="rId11"/>
    <p:sldId id="265" r:id="rId12"/>
    <p:sldId id="264" r:id="rId13"/>
    <p:sldId id="2146847065" r:id="rId14"/>
    <p:sldId id="2146847064" r:id="rId15"/>
    <p:sldId id="2146847060" r:id="rId16"/>
    <p:sldId id="2146847066" r:id="rId17"/>
    <p:sldId id="2146847067" r:id="rId18"/>
    <p:sldId id="2146847068" r:id="rId19"/>
    <p:sldId id="2146847069" r:id="rId20"/>
    <p:sldId id="2146847062" r:id="rId21"/>
    <p:sldId id="2146847061"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384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01537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054980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73978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83307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36794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0920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88523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9199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12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4514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25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4844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523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918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425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4010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2/25/2025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922DAA57-BC77-FAD5-2E75-35F153068E33}"/>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392804657"/>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939400" y="2451222"/>
            <a:ext cx="9144000" cy="977778"/>
          </a:xfrm>
        </p:spPr>
        <p:txBody>
          <a:bodyPr>
            <a:noAutofit/>
          </a:bodyPr>
          <a:lstStyle/>
          <a:p>
            <a:pPr algn="ctr"/>
            <a:r>
              <a:rPr lang="en-US" sz="3200" b="1" dirty="0">
                <a:solidFill>
                  <a:schemeClr val="accent1"/>
                </a:solidFill>
                <a:latin typeface="Arial" panose="020B0604020202020204" pitchFamily="34" charset="0"/>
                <a:cs typeface="Arial" panose="020B0604020202020204" pitchFamily="34" charset="0"/>
              </a:rPr>
              <a:t>PROJECT TITLE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4761690" y="4568781"/>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By:VISHAL</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DABBIRU VISHAL</a:t>
            </a:r>
          </a:p>
          <a:p>
            <a:r>
              <a:rPr lang="en-US" sz="2000" b="1" dirty="0">
                <a:solidFill>
                  <a:schemeClr val="accent1">
                    <a:lumMod val="75000"/>
                  </a:schemeClr>
                </a:solidFill>
                <a:latin typeface="Arial"/>
                <a:cs typeface="Arial"/>
              </a:rPr>
              <a:t>College Name &amp; Department : KAKINADA INSTITUTE OF ENGINEERING &amp;TECHNOLOGY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1484310" y="2069122"/>
            <a:ext cx="10018713" cy="3124201"/>
          </a:xfrm>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__Inter_d65c78"/>
              </a:rPr>
              <a:t>Enhanced security for sensitive information, making it difficult for unauthorized parties to detect or access hidden messages.</a:t>
            </a:r>
          </a:p>
          <a:p>
            <a:pPr algn="l">
              <a:buFont typeface="Arial" panose="020B0604020202020204" pitchFamily="34" charset="0"/>
              <a:buChar char="•"/>
            </a:pPr>
            <a:r>
              <a:rPr lang="en-US" b="0" i="0" dirty="0">
                <a:solidFill>
                  <a:srgbClr val="374151"/>
                </a:solidFill>
                <a:effectLst/>
                <a:latin typeface="__Inter_d65c78"/>
              </a:rPr>
              <a:t>Increased awareness of data protection techniques among users, leading to more secure communication practices.</a:t>
            </a:r>
          </a:p>
          <a:p>
            <a:pPr algn="l">
              <a:buFont typeface="Arial" panose="020B0604020202020204" pitchFamily="34" charset="0"/>
              <a:buChar char="•"/>
            </a:pPr>
            <a:r>
              <a:rPr lang="en-US" b="0" i="0" dirty="0">
                <a:solidFill>
                  <a:srgbClr val="374151"/>
                </a:solidFill>
                <a:effectLst/>
                <a:latin typeface="__Inter_d65c78"/>
              </a:rPr>
              <a:t>Successful implementation of steganography in various fields, including digital media, secure communications, and copyright protection.</a:t>
            </a:r>
          </a:p>
          <a:p>
            <a:pPr algn="l">
              <a:buFont typeface="Arial" panose="020B0604020202020204" pitchFamily="34" charset="0"/>
              <a:buChar char="•"/>
            </a:pPr>
            <a:r>
              <a:rPr lang="en-US" b="0" i="0" dirty="0">
                <a:solidFill>
                  <a:srgbClr val="374151"/>
                </a:solidFill>
                <a:effectLst/>
                <a:latin typeface="__Inter_d65c78"/>
              </a:rPr>
              <a:t>Case studies demonstrating the effectiveness of steganography in real-world scenarios, such as secure messaging applications.</a:t>
            </a:r>
          </a:p>
        </p:txBody>
      </p:sp>
    </p:spTree>
    <p:extLst>
      <p:ext uri="{BB962C8B-B14F-4D97-AF65-F5344CB8AC3E}">
        <p14:creationId xmlns:p14="http://schemas.microsoft.com/office/powerpoint/2010/main" val="208371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A screen shot of a computer&#10;&#10;AI-generated content may be incorrect.">
            <a:extLst>
              <a:ext uri="{FF2B5EF4-FFF2-40B4-BE49-F238E27FC236}">
                <a16:creationId xmlns:a16="http://schemas.microsoft.com/office/drawing/2014/main" id="{1F4655B5-8561-CC19-7760-3FC64A7612F5}"/>
              </a:ext>
            </a:extLst>
          </p:cNvPr>
          <p:cNvPicPr>
            <a:picLocks noGrp="1" noChangeAspect="1"/>
          </p:cNvPicPr>
          <p:nvPr>
            <p:ph idx="1"/>
          </p:nvPr>
        </p:nvPicPr>
        <p:blipFill>
          <a:blip r:embed="rId2"/>
          <a:stretch>
            <a:fillRect/>
          </a:stretch>
        </p:blipFill>
        <p:spPr>
          <a:xfrm>
            <a:off x="0" y="0"/>
            <a:ext cx="7964246" cy="2907417"/>
          </a:xfrm>
        </p:spPr>
      </p:pic>
      <p:pic>
        <p:nvPicPr>
          <p:cNvPr id="17" name="Picture 16" descr="A screenshot of a computer&#10;&#10;AI-generated content may be incorrect.">
            <a:extLst>
              <a:ext uri="{FF2B5EF4-FFF2-40B4-BE49-F238E27FC236}">
                <a16:creationId xmlns:a16="http://schemas.microsoft.com/office/drawing/2014/main" id="{7B96A55C-A571-6FE7-F0EE-9876063131FE}"/>
              </a:ext>
            </a:extLst>
          </p:cNvPr>
          <p:cNvPicPr>
            <a:picLocks noChangeAspect="1"/>
          </p:cNvPicPr>
          <p:nvPr/>
        </p:nvPicPr>
        <p:blipFill>
          <a:blip r:embed="rId3"/>
          <a:stretch>
            <a:fillRect/>
          </a:stretch>
        </p:blipFill>
        <p:spPr>
          <a:xfrm>
            <a:off x="3366326" y="3129086"/>
            <a:ext cx="8459327" cy="3277848"/>
          </a:xfrm>
          <a:prstGeom prst="rect">
            <a:avLst/>
          </a:prstGeom>
        </p:spPr>
      </p:pic>
    </p:spTree>
    <p:extLst>
      <p:ext uri="{BB962C8B-B14F-4D97-AF65-F5344CB8AC3E}">
        <p14:creationId xmlns:p14="http://schemas.microsoft.com/office/powerpoint/2010/main" val="181551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18AD1-D0F3-E60E-EA15-98B9D1DB2E4C}"/>
            </a:ext>
          </a:extLst>
        </p:cNvPr>
        <p:cNvGrpSpPr/>
        <p:nvPr/>
      </p:nvGrpSpPr>
      <p:grpSpPr>
        <a:xfrm>
          <a:off x="0" y="0"/>
          <a:ext cx="0" cy="0"/>
          <a:chOff x="0" y="0"/>
          <a:chExt cx="0" cy="0"/>
        </a:xfrm>
      </p:grpSpPr>
      <p:pic>
        <p:nvPicPr>
          <p:cNvPr id="5" name="Content Placeholder 4" descr="A screen shot of a computer program&#10;&#10;AI-generated content may be incorrect.">
            <a:extLst>
              <a:ext uri="{FF2B5EF4-FFF2-40B4-BE49-F238E27FC236}">
                <a16:creationId xmlns:a16="http://schemas.microsoft.com/office/drawing/2014/main" id="{17423E60-D8DD-4920-0B62-297258EB9C49}"/>
              </a:ext>
            </a:extLst>
          </p:cNvPr>
          <p:cNvPicPr>
            <a:picLocks noGrp="1" noChangeAspect="1"/>
          </p:cNvPicPr>
          <p:nvPr>
            <p:ph idx="1"/>
          </p:nvPr>
        </p:nvPicPr>
        <p:blipFill>
          <a:blip r:embed="rId2"/>
          <a:stretch>
            <a:fillRect/>
          </a:stretch>
        </p:blipFill>
        <p:spPr>
          <a:xfrm>
            <a:off x="1009687" y="646294"/>
            <a:ext cx="10172625" cy="6022194"/>
          </a:xfrm>
        </p:spPr>
      </p:pic>
      <p:sp>
        <p:nvSpPr>
          <p:cNvPr id="6" name="TextBox 5">
            <a:extLst>
              <a:ext uri="{FF2B5EF4-FFF2-40B4-BE49-F238E27FC236}">
                <a16:creationId xmlns:a16="http://schemas.microsoft.com/office/drawing/2014/main" id="{EA901C49-7929-7F8D-9B6D-AB708F573B2F}"/>
              </a:ext>
            </a:extLst>
          </p:cNvPr>
          <p:cNvSpPr txBox="1"/>
          <p:nvPr/>
        </p:nvSpPr>
        <p:spPr>
          <a:xfrm>
            <a:off x="4562272" y="246184"/>
            <a:ext cx="3211135" cy="400110"/>
          </a:xfrm>
          <a:prstGeom prst="rect">
            <a:avLst/>
          </a:prstGeom>
          <a:noFill/>
        </p:spPr>
        <p:txBody>
          <a:bodyPr wrap="none" rtlCol="0">
            <a:spAutoFit/>
          </a:bodyPr>
          <a:lstStyle/>
          <a:p>
            <a:r>
              <a:rPr lang="en-US" sz="2000" dirty="0">
                <a:latin typeface="ADLaM Display" panose="02010000000000000000" pitchFamily="2" charset="0"/>
                <a:ea typeface="ADLaM Display" panose="02010000000000000000" pitchFamily="2" charset="0"/>
                <a:cs typeface="ADLaM Display" panose="02010000000000000000" pitchFamily="2" charset="0"/>
              </a:rPr>
              <a:t>CODE FOR ENCRYPTION </a:t>
            </a:r>
          </a:p>
        </p:txBody>
      </p:sp>
    </p:spTree>
    <p:extLst>
      <p:ext uri="{BB962C8B-B14F-4D97-AF65-F5344CB8AC3E}">
        <p14:creationId xmlns:p14="http://schemas.microsoft.com/office/powerpoint/2010/main" val="3945639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D413F-65B7-4F8B-E9C8-C837EC6FF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50527-DE35-7CFF-C68F-F898DCEDDF0B}"/>
              </a:ext>
            </a:extLst>
          </p:cNvPr>
          <p:cNvSpPr>
            <a:spLocks noGrp="1"/>
          </p:cNvSpPr>
          <p:nvPr>
            <p:ph type="title"/>
          </p:nvPr>
        </p:nvSpPr>
        <p:spPr>
          <a:xfrm>
            <a:off x="1282088" y="-413239"/>
            <a:ext cx="10018713" cy="1752599"/>
          </a:xfrm>
        </p:spPr>
        <p:txBody>
          <a:bodyPr/>
          <a:lstStyle/>
          <a:p>
            <a:r>
              <a:rPr lang="en-US" sz="4000" dirty="0">
                <a:latin typeface="ADLaM Display" panose="02010000000000000000" pitchFamily="2" charset="0"/>
                <a:ea typeface="ADLaM Display" panose="02010000000000000000" pitchFamily="2" charset="0"/>
                <a:cs typeface="ADLaM Display" panose="02010000000000000000" pitchFamily="2" charset="0"/>
              </a:rPr>
              <a:t>CODE FOR DECRYPTION </a:t>
            </a:r>
            <a:endParaRPr lang="en-US" dirty="0"/>
          </a:p>
        </p:txBody>
      </p:sp>
      <p:pic>
        <p:nvPicPr>
          <p:cNvPr id="5" name="Content Placeholder 4" descr="A screen shot of a computer program&#10;&#10;AI-generated content may be incorrect.">
            <a:extLst>
              <a:ext uri="{FF2B5EF4-FFF2-40B4-BE49-F238E27FC236}">
                <a16:creationId xmlns:a16="http://schemas.microsoft.com/office/drawing/2014/main" id="{78A3A324-D987-4F1E-7CEA-7D6DCCB9856C}"/>
              </a:ext>
            </a:extLst>
          </p:cNvPr>
          <p:cNvPicPr>
            <a:picLocks noGrp="1" noChangeAspect="1"/>
          </p:cNvPicPr>
          <p:nvPr>
            <p:ph idx="1"/>
          </p:nvPr>
        </p:nvPicPr>
        <p:blipFill>
          <a:blip r:embed="rId2"/>
          <a:stretch>
            <a:fillRect/>
          </a:stretch>
        </p:blipFill>
        <p:spPr>
          <a:xfrm>
            <a:off x="1430365" y="800100"/>
            <a:ext cx="9722157" cy="5800016"/>
          </a:xfrm>
        </p:spPr>
      </p:pic>
    </p:spTree>
    <p:extLst>
      <p:ext uri="{BB962C8B-B14F-4D97-AF65-F5344CB8AC3E}">
        <p14:creationId xmlns:p14="http://schemas.microsoft.com/office/powerpoint/2010/main" val="101312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4527B-48A7-F206-25A9-F25623904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579B9-F359-0945-F5A1-AF278F80B9A4}"/>
              </a:ext>
            </a:extLst>
          </p:cNvPr>
          <p:cNvSpPr>
            <a:spLocks noGrp="1"/>
          </p:cNvSpPr>
          <p:nvPr>
            <p:ph type="title"/>
          </p:nvPr>
        </p:nvSpPr>
        <p:spPr>
          <a:xfrm>
            <a:off x="587497" y="800101"/>
            <a:ext cx="4767019" cy="1151792"/>
          </a:xfrm>
        </p:spPr>
        <p:txBody>
          <a:bodyPr>
            <a:normAutofit fontScale="90000"/>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BEFORE </a:t>
            </a:r>
            <a:r>
              <a:rPr lang="en-US" sz="4000" dirty="0">
                <a:latin typeface="ADLaM Display" panose="02010000000000000000" pitchFamily="2" charset="0"/>
                <a:ea typeface="ADLaM Display" panose="02010000000000000000" pitchFamily="2" charset="0"/>
                <a:cs typeface="ADLaM Display" panose="02010000000000000000" pitchFamily="2" charset="0"/>
              </a:rPr>
              <a:t>ENCRYPTION </a:t>
            </a:r>
            <a:endParaRPr lang="en-US" dirty="0"/>
          </a:p>
        </p:txBody>
      </p:sp>
      <p:pic>
        <p:nvPicPr>
          <p:cNvPr id="5" name="Content Placeholder 4" descr="A person standing in front of a full moon&#10;&#10;AI-generated content may be incorrect.">
            <a:extLst>
              <a:ext uri="{FF2B5EF4-FFF2-40B4-BE49-F238E27FC236}">
                <a16:creationId xmlns:a16="http://schemas.microsoft.com/office/drawing/2014/main" id="{476B9BE7-1A8C-ADEC-B7F0-BDE42617E011}"/>
              </a:ext>
            </a:extLst>
          </p:cNvPr>
          <p:cNvPicPr>
            <a:picLocks noGrp="1" noChangeAspect="1"/>
          </p:cNvPicPr>
          <p:nvPr>
            <p:ph idx="1"/>
          </p:nvPr>
        </p:nvPicPr>
        <p:blipFill>
          <a:blip r:embed="rId2"/>
          <a:stretch>
            <a:fillRect/>
          </a:stretch>
        </p:blipFill>
        <p:spPr>
          <a:xfrm>
            <a:off x="193939" y="2180491"/>
            <a:ext cx="5554133" cy="3124200"/>
          </a:xfrm>
        </p:spPr>
      </p:pic>
      <p:pic>
        <p:nvPicPr>
          <p:cNvPr id="9" name="Picture 8" descr="A person standing in front of a large moon&#10;&#10;AI-generated content may be incorrect.">
            <a:extLst>
              <a:ext uri="{FF2B5EF4-FFF2-40B4-BE49-F238E27FC236}">
                <a16:creationId xmlns:a16="http://schemas.microsoft.com/office/drawing/2014/main" id="{CE75CBBA-01D4-6F01-CAAE-44F20DBC5B3F}"/>
              </a:ext>
            </a:extLst>
          </p:cNvPr>
          <p:cNvPicPr>
            <a:picLocks noChangeAspect="1"/>
          </p:cNvPicPr>
          <p:nvPr/>
        </p:nvPicPr>
        <p:blipFill>
          <a:blip r:embed="rId3"/>
          <a:stretch>
            <a:fillRect/>
          </a:stretch>
        </p:blipFill>
        <p:spPr>
          <a:xfrm>
            <a:off x="6096000" y="2180491"/>
            <a:ext cx="5689598" cy="3200399"/>
          </a:xfrm>
          <a:prstGeom prst="rect">
            <a:avLst/>
          </a:prstGeom>
        </p:spPr>
      </p:pic>
      <p:sp>
        <p:nvSpPr>
          <p:cNvPr id="10" name="TextBox 9">
            <a:extLst>
              <a:ext uri="{FF2B5EF4-FFF2-40B4-BE49-F238E27FC236}">
                <a16:creationId xmlns:a16="http://schemas.microsoft.com/office/drawing/2014/main" id="{3FA38E9C-89A7-7DE5-2C2B-BF23F8248E9E}"/>
              </a:ext>
            </a:extLst>
          </p:cNvPr>
          <p:cNvSpPr txBox="1"/>
          <p:nvPr/>
        </p:nvSpPr>
        <p:spPr>
          <a:xfrm>
            <a:off x="7574474" y="813818"/>
            <a:ext cx="3124006" cy="1200329"/>
          </a:xfrm>
          <a:prstGeom prst="rect">
            <a:avLst/>
          </a:prstGeom>
          <a:noFill/>
        </p:spPr>
        <p:txBody>
          <a:bodyPr wrap="square" rtlCol="0">
            <a:spAutoFit/>
          </a:bodyPr>
          <a:lstStyle/>
          <a:p>
            <a:r>
              <a:rPr lang="en-US" sz="3600" dirty="0">
                <a:latin typeface="ADLaM Display" panose="02010000000000000000" pitchFamily="2" charset="0"/>
                <a:ea typeface="ADLaM Display" panose="02010000000000000000" pitchFamily="2" charset="0"/>
                <a:cs typeface="ADLaM Display" panose="02010000000000000000" pitchFamily="2" charset="0"/>
              </a:rPr>
              <a:t>      AFTER</a:t>
            </a:r>
            <a:r>
              <a:rPr lang="en-US" dirty="0">
                <a:latin typeface="ADLaM Display" panose="02010000000000000000" pitchFamily="2" charset="0"/>
                <a:ea typeface="ADLaM Display" panose="02010000000000000000" pitchFamily="2" charset="0"/>
                <a:cs typeface="ADLaM Display" panose="02010000000000000000" pitchFamily="2" charset="0"/>
              </a:rPr>
              <a:t> </a:t>
            </a:r>
            <a:r>
              <a:rPr lang="en-US" sz="3600" dirty="0">
                <a:latin typeface="ADLaM Display" panose="02010000000000000000" pitchFamily="2" charset="0"/>
                <a:ea typeface="ADLaM Display" panose="02010000000000000000" pitchFamily="2" charset="0"/>
                <a:cs typeface="ADLaM Display" panose="02010000000000000000" pitchFamily="2" charset="0"/>
              </a:rPr>
              <a:t>ENCRYPTION</a:t>
            </a:r>
            <a:r>
              <a:rPr lang="en-US" sz="1800" dirty="0">
                <a:latin typeface="ADLaM Display" panose="02010000000000000000" pitchFamily="2" charset="0"/>
                <a:ea typeface="ADLaM Display" panose="02010000000000000000" pitchFamily="2" charset="0"/>
                <a:cs typeface="ADLaM Display" panose="02010000000000000000" pitchFamily="2" charset="0"/>
              </a:rPr>
              <a:t> </a:t>
            </a:r>
            <a:endParaRPr lang="en-US" dirty="0"/>
          </a:p>
        </p:txBody>
      </p:sp>
    </p:spTree>
    <p:extLst>
      <p:ext uri="{BB962C8B-B14F-4D97-AF65-F5344CB8AC3E}">
        <p14:creationId xmlns:p14="http://schemas.microsoft.com/office/powerpoint/2010/main" val="109018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__Inter_d65c78"/>
              </a:rPr>
              <a:t>Summary:</a:t>
            </a:r>
            <a:endParaRPr lang="en-US" b="0" i="0" dirty="0">
              <a:solidFill>
                <a:srgbClr val="374151"/>
              </a:solidFill>
              <a:effectLst/>
              <a:latin typeface="__Inter_d65c78"/>
            </a:endParaRPr>
          </a:p>
          <a:p>
            <a:pPr marL="742950" lvl="1" indent="-285750" algn="l">
              <a:buFont typeface="Arial" panose="020B0604020202020204" pitchFamily="34" charset="0"/>
              <a:buChar char="•"/>
            </a:pPr>
            <a:r>
              <a:rPr lang="en-US" b="0" i="0" dirty="0">
                <a:solidFill>
                  <a:srgbClr val="374151"/>
                </a:solidFill>
                <a:effectLst/>
                <a:latin typeface="__Inter_d65c78"/>
              </a:rPr>
              <a:t>Steganography is a vital tool for ensuring privacy and security in digital communications.</a:t>
            </a:r>
          </a:p>
          <a:p>
            <a:pPr marL="742950" lvl="1" indent="-285750" algn="l">
              <a:buFont typeface="Arial" panose="020B0604020202020204" pitchFamily="34" charset="0"/>
              <a:buChar char="•"/>
            </a:pPr>
            <a:r>
              <a:rPr lang="en-US" b="0" i="0" dirty="0">
                <a:solidFill>
                  <a:srgbClr val="374151"/>
                </a:solidFill>
                <a:effectLst/>
                <a:latin typeface="__Inter_d65c78"/>
              </a:rPr>
              <a:t>Its applications are diverse, ranging from personal use to professional and governmental needs.</a:t>
            </a:r>
          </a:p>
          <a:p>
            <a:pPr algn="l">
              <a:buFont typeface="Arial" panose="020B0604020202020204" pitchFamily="34" charset="0"/>
              <a:buChar char="•"/>
            </a:pPr>
            <a:r>
              <a:rPr lang="en-US" b="1" i="0" dirty="0">
                <a:solidFill>
                  <a:srgbClr val="374151"/>
                </a:solidFill>
                <a:effectLst/>
                <a:latin typeface="__Inter_d65c78"/>
              </a:rPr>
              <a:t>Final Thought:</a:t>
            </a:r>
            <a:endParaRPr lang="en-US" b="0" i="0" dirty="0">
              <a:solidFill>
                <a:srgbClr val="374151"/>
              </a:solidFill>
              <a:effectLst/>
              <a:latin typeface="__Inter_d65c78"/>
            </a:endParaRPr>
          </a:p>
          <a:p>
            <a:pPr marL="742950" lvl="1" indent="-285750" algn="l">
              <a:buFont typeface="Arial" panose="020B0604020202020204" pitchFamily="34" charset="0"/>
              <a:buChar char="•"/>
            </a:pPr>
            <a:r>
              <a:rPr lang="en-US" b="0" i="0" dirty="0">
                <a:solidFill>
                  <a:srgbClr val="374151"/>
                </a:solidFill>
                <a:effectLst/>
                <a:latin typeface="__Inter_d65c78"/>
              </a:rPr>
              <a:t>As technology evolves, so will the methods and importance of steganography in safeguarding information.</a:t>
            </a:r>
          </a:p>
        </p:txBody>
      </p:sp>
    </p:spTree>
    <p:extLst>
      <p:ext uri="{BB962C8B-B14F-4D97-AF65-F5344CB8AC3E}">
        <p14:creationId xmlns:p14="http://schemas.microsoft.com/office/powerpoint/2010/main" val="423388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https://github.com/Vishal7842/AICTE-PROJECT.git</a:t>
            </a:r>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184676"/>
            <a:ext cx="11029615" cy="4673324"/>
          </a:xfrm>
        </p:spPr>
        <p:txBody>
          <a:bodyPr/>
          <a:lstStyle/>
          <a:p>
            <a:pPr algn="l">
              <a:buFont typeface="Arial" panose="020B0604020202020204" pitchFamily="34" charset="0"/>
              <a:buChar char="•"/>
            </a:pPr>
            <a:r>
              <a:rPr lang="en-US" b="1" i="0" dirty="0">
                <a:solidFill>
                  <a:srgbClr val="374151"/>
                </a:solidFill>
                <a:effectLst/>
                <a:latin typeface="__Inter_d65c78"/>
              </a:rPr>
              <a:t>Challenge:</a:t>
            </a:r>
            <a:endParaRPr lang="en-US" b="0" i="0" dirty="0">
              <a:solidFill>
                <a:srgbClr val="374151"/>
              </a:solidFill>
              <a:effectLst/>
              <a:latin typeface="__Inter_d65c78"/>
            </a:endParaRPr>
          </a:p>
          <a:p>
            <a:pPr marL="742950" lvl="1" indent="-285750" algn="l">
              <a:buFont typeface="Arial" panose="020B0604020202020204" pitchFamily="34" charset="0"/>
              <a:buChar char="•"/>
            </a:pPr>
            <a:r>
              <a:rPr lang="en-US" b="0" i="0" dirty="0">
                <a:solidFill>
                  <a:srgbClr val="374151"/>
                </a:solidFill>
                <a:effectLst/>
                <a:latin typeface="__Inter_d65c78"/>
              </a:rPr>
              <a:t>The need for secure communication in an era of increasing digital surveillance and data breaches.</a:t>
            </a:r>
          </a:p>
          <a:p>
            <a:pPr algn="l">
              <a:buFont typeface="Arial" panose="020B0604020202020204" pitchFamily="34" charset="0"/>
              <a:buChar char="•"/>
            </a:pPr>
            <a:r>
              <a:rPr lang="en-US" b="1" i="0" dirty="0">
                <a:solidFill>
                  <a:srgbClr val="374151"/>
                </a:solidFill>
                <a:effectLst/>
                <a:latin typeface="__Inter_d65c78"/>
              </a:rPr>
              <a:t>Objective:</a:t>
            </a:r>
            <a:endParaRPr lang="en-US" b="0" i="0" dirty="0">
              <a:solidFill>
                <a:srgbClr val="374151"/>
              </a:solidFill>
              <a:effectLst/>
              <a:latin typeface="__Inter_d65c78"/>
            </a:endParaRPr>
          </a:p>
          <a:p>
            <a:pPr marL="742950" lvl="1" indent="-285750" algn="l">
              <a:buFont typeface="Arial" panose="020B0604020202020204" pitchFamily="34" charset="0"/>
              <a:buChar char="•"/>
            </a:pPr>
            <a:r>
              <a:rPr lang="en-US" b="0" i="0" dirty="0">
                <a:solidFill>
                  <a:srgbClr val="374151"/>
                </a:solidFill>
                <a:effectLst/>
                <a:latin typeface="__Inter_d65c78"/>
              </a:rPr>
              <a:t>To explore how steganography can be used to protect sensitive information from unauthorized access.</a:t>
            </a:r>
            <a:endParaRPr lang="en-US" dirty="0">
              <a:solidFill>
                <a:srgbClr val="374151"/>
              </a:solidFill>
              <a:latin typeface="__Inter_d65c78"/>
            </a:endParaRPr>
          </a:p>
          <a:p>
            <a:pPr marL="742950" lvl="1" indent="-285750" algn="l">
              <a:buFont typeface="Arial" panose="020B0604020202020204" pitchFamily="34" charset="0"/>
              <a:buChar char="•"/>
            </a:pPr>
            <a:r>
              <a:rPr lang="en-US" dirty="0">
                <a:solidFill>
                  <a:srgbClr val="374151"/>
                </a:solidFill>
                <a:latin typeface="__Inter_d65c78"/>
              </a:rPr>
              <a:t>It is used to store the secret message in a image. Only with the help of secure key we can unlock the secret message from the image </a:t>
            </a:r>
          </a:p>
          <a:p>
            <a:pPr marL="742950" lvl="1" indent="-285750" algn="l">
              <a:buFont typeface="Arial" panose="020B0604020202020204" pitchFamily="34" charset="0"/>
              <a:buChar char="•"/>
            </a:pPr>
            <a:r>
              <a:rPr lang="en-US" dirty="0">
                <a:solidFill>
                  <a:srgbClr val="374151"/>
                </a:solidFill>
                <a:latin typeface="__Inter_d65c78"/>
              </a:rPr>
              <a:t>It is used to secure the secret message from the unauthorized members, and to provide security to the secret message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73539" y="1846386"/>
            <a:ext cx="11244384" cy="4528038"/>
          </a:xfrm>
        </p:spPr>
        <p:txBody>
          <a:bodyPr>
            <a:noAutofit/>
          </a:bodyPr>
          <a:lstStyle/>
          <a:p>
            <a:r>
              <a:rPr lang="en-US" sz="18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800" b="1" dirty="0"/>
              <a:t>Image Encoding: </a:t>
            </a:r>
            <a:r>
              <a:rPr lang="en-US" sz="1800" dirty="0"/>
              <a:t>Secret text is hidden within the image’s pixel values using the LSB method, with additional security provided by XOR the text characters with a user-provided security key.  </a:t>
            </a:r>
          </a:p>
          <a:p>
            <a:r>
              <a:rPr lang="en-US" sz="1800" b="1" dirty="0"/>
              <a:t>Pixel Manipulation: </a:t>
            </a:r>
            <a:r>
              <a:rPr lang="en-US" sz="1800" dirty="0"/>
              <a:t>The encoded text is distributed across the image’s pixels, maintaining the visual integrity of the image while embedding the hidden message.</a:t>
            </a:r>
          </a:p>
          <a:p>
            <a:r>
              <a:rPr lang="en-US" sz="1800" b="1" dirty="0"/>
              <a:t>Text Decoding: </a:t>
            </a:r>
            <a:r>
              <a:rPr lang="en-US" sz="1800" dirty="0"/>
              <a:t>The project includes functionality to decrypt and retrieve the hidden text from the image using the correct security key, ensuring that only authorized users can access the information.</a:t>
            </a:r>
          </a:p>
          <a:p>
            <a:r>
              <a:rPr lang="en-US" sz="18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26476" y="1498800"/>
            <a:ext cx="8830747"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6593305" y="4162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fontScale="90000"/>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Arial" panose="020B0604020202020204" pitchFamily="34" charset="0"/>
              <a:buChar char="•"/>
            </a:pPr>
            <a:r>
              <a:rPr lang="en-US" b="1" i="0" dirty="0">
                <a:solidFill>
                  <a:srgbClr val="374151"/>
                </a:solidFill>
                <a:effectLst/>
                <a:latin typeface="__Inter_d65c78"/>
              </a:rPr>
              <a:t>Techniques:</a:t>
            </a:r>
            <a:endParaRPr lang="en-US" b="0" i="0" dirty="0">
              <a:solidFill>
                <a:srgbClr val="374151"/>
              </a:solidFill>
              <a:effectLst/>
              <a:latin typeface="__Inter_d65c78"/>
            </a:endParaRPr>
          </a:p>
          <a:p>
            <a:pPr marL="742950" lvl="1" indent="-285750" algn="l">
              <a:buFont typeface="Arial" panose="020B0604020202020204" pitchFamily="34" charset="0"/>
              <a:buChar char="•"/>
            </a:pPr>
            <a:r>
              <a:rPr lang="en-US" b="1" i="0" dirty="0">
                <a:solidFill>
                  <a:srgbClr val="374151"/>
                </a:solidFill>
                <a:effectLst/>
                <a:latin typeface="__Inter_d65c78"/>
              </a:rPr>
              <a:t>Least Significant Bit (LSB) Insertion:</a:t>
            </a:r>
            <a:endParaRPr lang="en-US" b="0" i="0" dirty="0">
              <a:solidFill>
                <a:srgbClr val="374151"/>
              </a:solidFill>
              <a:effectLst/>
              <a:latin typeface="__Inter_d65c78"/>
            </a:endParaRPr>
          </a:p>
          <a:p>
            <a:pPr marL="1143000" lvl="2" indent="-228600" algn="l">
              <a:buFont typeface="Arial" panose="020B0604020202020204" pitchFamily="34" charset="0"/>
              <a:buChar char="•"/>
            </a:pPr>
            <a:r>
              <a:rPr lang="en-US" b="0" i="0" dirty="0">
                <a:solidFill>
                  <a:srgbClr val="374151"/>
                </a:solidFill>
                <a:effectLst/>
                <a:latin typeface="__Inter_d65c78"/>
              </a:rPr>
              <a:t>Modifying the least significant bits of pixel values in images.</a:t>
            </a:r>
          </a:p>
          <a:p>
            <a:pPr marL="742950" lvl="1" indent="-285750" algn="l">
              <a:buFont typeface="Arial" panose="020B0604020202020204" pitchFamily="34" charset="0"/>
              <a:buChar char="•"/>
            </a:pPr>
            <a:r>
              <a:rPr lang="en-US" b="1" i="0" dirty="0">
                <a:solidFill>
                  <a:srgbClr val="374151"/>
                </a:solidFill>
                <a:effectLst/>
                <a:latin typeface="__Inter_d65c78"/>
              </a:rPr>
              <a:t>Transform Domain Techniques:</a:t>
            </a:r>
            <a:endParaRPr lang="en-US" b="0" i="0" dirty="0">
              <a:solidFill>
                <a:srgbClr val="374151"/>
              </a:solidFill>
              <a:effectLst/>
              <a:latin typeface="__Inter_d65c78"/>
            </a:endParaRPr>
          </a:p>
          <a:p>
            <a:pPr marL="1143000" lvl="2" indent="-228600" algn="l">
              <a:buFont typeface="Arial" panose="020B0604020202020204" pitchFamily="34" charset="0"/>
              <a:buChar char="•"/>
            </a:pPr>
            <a:r>
              <a:rPr lang="en-US" b="0" i="0" dirty="0">
                <a:solidFill>
                  <a:srgbClr val="374151"/>
                </a:solidFill>
                <a:effectLst/>
                <a:latin typeface="__Inter_d65c78"/>
              </a:rPr>
              <a:t>Hiding data in frequency domains (e.g., DCT in JPEG images).</a:t>
            </a:r>
          </a:p>
          <a:p>
            <a:pPr algn="l">
              <a:buFont typeface="Arial" panose="020B0604020202020204" pitchFamily="34" charset="0"/>
              <a:buChar char="•"/>
            </a:pPr>
            <a:r>
              <a:rPr lang="en-US" b="1" i="0" dirty="0">
                <a:solidFill>
                  <a:srgbClr val="374151"/>
                </a:solidFill>
                <a:effectLst/>
                <a:latin typeface="__Inter_d65c78"/>
              </a:rPr>
              <a:t>Tools:</a:t>
            </a:r>
            <a:endParaRPr lang="en-US" b="0" i="0" dirty="0">
              <a:solidFill>
                <a:srgbClr val="374151"/>
              </a:solidFill>
              <a:effectLst/>
              <a:latin typeface="__Inter_d65c78"/>
            </a:endParaRPr>
          </a:p>
          <a:p>
            <a:pPr marL="742950" lvl="1" indent="-285750" algn="l">
              <a:buFont typeface="Arial" panose="020B0604020202020204" pitchFamily="34" charset="0"/>
              <a:buChar char="•"/>
            </a:pPr>
            <a:r>
              <a:rPr lang="en-US" b="0" i="0" dirty="0">
                <a:solidFill>
                  <a:srgbClr val="374151"/>
                </a:solidFill>
                <a:effectLst/>
                <a:latin typeface="__Inter_d65c78"/>
              </a:rPr>
              <a:t>Software like </a:t>
            </a:r>
            <a:r>
              <a:rPr lang="en-US" b="0" i="0" dirty="0" err="1">
                <a:solidFill>
                  <a:srgbClr val="374151"/>
                </a:solidFill>
                <a:effectLst/>
                <a:latin typeface="__Inter_d65c78"/>
              </a:rPr>
              <a:t>Steghide</a:t>
            </a:r>
            <a:r>
              <a:rPr lang="en-US" b="0" i="0" dirty="0">
                <a:solidFill>
                  <a:srgbClr val="374151"/>
                </a:solidFill>
                <a:effectLst/>
                <a:latin typeface="__Inter_d65c78"/>
              </a:rPr>
              <a:t>, </a:t>
            </a:r>
            <a:r>
              <a:rPr lang="en-US" b="0" i="0" dirty="0" err="1">
                <a:solidFill>
                  <a:srgbClr val="374151"/>
                </a:solidFill>
                <a:effectLst/>
                <a:latin typeface="__Inter_d65c78"/>
              </a:rPr>
              <a:t>OpenStego</a:t>
            </a:r>
            <a:r>
              <a:rPr lang="en-US" b="0" i="0" dirty="0">
                <a:solidFill>
                  <a:srgbClr val="374151"/>
                </a:solidFill>
                <a:effectLst/>
                <a:latin typeface="__Inter_d65c78"/>
              </a:rPr>
              <a:t>, Open cv and custom scripts for embedding and extraction.</a:t>
            </a:r>
          </a:p>
        </p:txBody>
      </p:sp>
    </p:spTree>
    <p:extLst>
      <p:ext uri="{BB962C8B-B14F-4D97-AF65-F5344CB8AC3E}">
        <p14:creationId xmlns:p14="http://schemas.microsoft.com/office/powerpoint/2010/main" val="321035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273295" y="2288929"/>
            <a:ext cx="10018713" cy="3124201"/>
          </a:xfrm>
        </p:spPr>
        <p:txBody>
          <a:bodyPr>
            <a:noAutofit/>
          </a:bodyPr>
          <a:lstStyle/>
          <a:p>
            <a:pPr algn="l">
              <a:buFont typeface="Arial" panose="020B0604020202020204" pitchFamily="34" charset="0"/>
              <a:buChar char="•"/>
            </a:pPr>
            <a:r>
              <a:rPr lang="en-US" sz="1800" b="1" i="0" dirty="0">
                <a:solidFill>
                  <a:srgbClr val="374151"/>
                </a:solidFill>
                <a:effectLst/>
                <a:latin typeface="__Inter_d65c78"/>
              </a:rPr>
              <a:t>Innovative Applications:</a:t>
            </a:r>
            <a:endParaRPr lang="en-US" sz="1800" b="0" i="0" dirty="0">
              <a:solidFill>
                <a:srgbClr val="374151"/>
              </a:solidFill>
              <a:effectLst/>
              <a:latin typeface="__Inter_d65c78"/>
            </a:endParaRPr>
          </a:p>
          <a:p>
            <a:pPr marL="742950" lvl="1" indent="-285750" algn="l">
              <a:buFont typeface="Arial" panose="020B0604020202020204" pitchFamily="34" charset="0"/>
              <a:buChar char="•"/>
            </a:pPr>
            <a:r>
              <a:rPr lang="en-US" sz="1800" b="1" i="0" dirty="0">
                <a:solidFill>
                  <a:srgbClr val="374151"/>
                </a:solidFill>
                <a:effectLst/>
                <a:latin typeface="__Inter_d65c78"/>
              </a:rPr>
              <a:t>Digital Watermarking:</a:t>
            </a:r>
            <a:endParaRPr lang="en-US" sz="1800" b="0" i="0" dirty="0">
              <a:solidFill>
                <a:srgbClr val="374151"/>
              </a:solidFill>
              <a:effectLst/>
              <a:latin typeface="__Inter_d65c78"/>
            </a:endParaRPr>
          </a:p>
          <a:p>
            <a:pPr marL="1143000" lvl="2" indent="-228600" algn="l">
              <a:buFont typeface="Arial" panose="020B0604020202020204" pitchFamily="34" charset="0"/>
              <a:buChar char="•"/>
            </a:pPr>
            <a:r>
              <a:rPr lang="en-US" b="0" i="0" dirty="0">
                <a:solidFill>
                  <a:srgbClr val="374151"/>
                </a:solidFill>
                <a:effectLst/>
                <a:latin typeface="__Inter_d65c78"/>
              </a:rPr>
              <a:t>Protecting copyright by embedding watermarks in images and videos that are imperceptible to the human eye but detectable by software.</a:t>
            </a:r>
          </a:p>
          <a:p>
            <a:pPr marL="742950" lvl="1" indent="-285750" algn="l">
              <a:buFont typeface="Arial" panose="020B0604020202020204" pitchFamily="34" charset="0"/>
              <a:buChar char="•"/>
            </a:pPr>
            <a:r>
              <a:rPr lang="en-US" sz="1800" b="1" i="0" dirty="0">
                <a:solidFill>
                  <a:srgbClr val="374151"/>
                </a:solidFill>
                <a:effectLst/>
                <a:latin typeface="__Inter_d65c78"/>
              </a:rPr>
              <a:t>Covert Communication:</a:t>
            </a:r>
            <a:endParaRPr lang="en-US" sz="1800" b="0" i="0" dirty="0">
              <a:solidFill>
                <a:srgbClr val="374151"/>
              </a:solidFill>
              <a:effectLst/>
              <a:latin typeface="__Inter_d65c78"/>
            </a:endParaRPr>
          </a:p>
          <a:p>
            <a:pPr marL="1143000" lvl="2" indent="-228600" algn="l">
              <a:buFont typeface="Arial" panose="020B0604020202020204" pitchFamily="34" charset="0"/>
              <a:buChar char="•"/>
            </a:pPr>
            <a:r>
              <a:rPr lang="en-US" b="0" i="0" dirty="0">
                <a:solidFill>
                  <a:srgbClr val="374151"/>
                </a:solidFill>
                <a:effectLst/>
                <a:latin typeface="__Inter_d65c78"/>
              </a:rPr>
              <a:t>Use of steganography in social media platforms to send hidden messages within images, allowing for secure communication in public forums.</a:t>
            </a:r>
          </a:p>
          <a:p>
            <a:pPr marL="742950" lvl="1" indent="-285750" algn="l">
              <a:buFont typeface="Arial" panose="020B0604020202020204" pitchFamily="34" charset="0"/>
              <a:buChar char="•"/>
            </a:pPr>
            <a:r>
              <a:rPr lang="en-US" sz="1800" b="1" i="0" dirty="0">
                <a:solidFill>
                  <a:srgbClr val="374151"/>
                </a:solidFill>
                <a:effectLst/>
                <a:latin typeface="__Inter_d65c78"/>
              </a:rPr>
              <a:t>Data Integrity:</a:t>
            </a:r>
            <a:endParaRPr lang="en-US" sz="1800" b="0" i="0" dirty="0">
              <a:solidFill>
                <a:srgbClr val="374151"/>
              </a:solidFill>
              <a:effectLst/>
              <a:latin typeface="__Inter_d65c78"/>
            </a:endParaRPr>
          </a:p>
          <a:p>
            <a:pPr marL="1143000" lvl="2" indent="-228600" algn="l">
              <a:buFont typeface="Arial" panose="020B0604020202020204" pitchFamily="34" charset="0"/>
              <a:buChar char="•"/>
            </a:pPr>
            <a:r>
              <a:rPr lang="en-US" b="0" i="0" dirty="0">
                <a:solidFill>
                  <a:srgbClr val="374151"/>
                </a:solidFill>
                <a:effectLst/>
                <a:latin typeface="__Inter_d65c78"/>
              </a:rPr>
              <a:t>Ensuring that data has not been tampered with by embedding checksums or hashes within files.</a:t>
            </a:r>
          </a:p>
          <a:p>
            <a:pPr algn="l">
              <a:buFont typeface="Arial" panose="020B0604020202020204" pitchFamily="34" charset="0"/>
              <a:buChar char="•"/>
            </a:pPr>
            <a:r>
              <a:rPr lang="en-US" sz="1800" b="1" i="0" dirty="0">
                <a:solidFill>
                  <a:srgbClr val="374151"/>
                </a:solidFill>
                <a:effectLst/>
                <a:latin typeface="__Inter_d65c78"/>
              </a:rPr>
              <a:t>Surprising Facts:</a:t>
            </a:r>
            <a:endParaRPr lang="en-US" sz="1800" b="0" i="0" dirty="0">
              <a:solidFill>
                <a:srgbClr val="374151"/>
              </a:solidFill>
              <a:effectLst/>
              <a:latin typeface="__Inter_d65c78"/>
            </a:endParaRPr>
          </a:p>
          <a:p>
            <a:pPr marL="742950" lvl="1" indent="-285750" algn="l">
              <a:buFont typeface="Arial" panose="020B0604020202020204" pitchFamily="34" charset="0"/>
              <a:buChar char="•"/>
            </a:pPr>
            <a:r>
              <a:rPr lang="en-US" sz="1800" b="0" i="0" dirty="0">
                <a:solidFill>
                  <a:srgbClr val="374151"/>
                </a:solidFill>
                <a:effectLst/>
                <a:latin typeface="__Inter_d65c78"/>
              </a:rPr>
              <a:t>Steganography can be used in various fields, including journalism, to protect sources by hiding messages in published images.</a:t>
            </a:r>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normAutofit fontScale="90000"/>
          </a:bodyP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Parallax</Template>
  <TotalTime>84</TotalTime>
  <Words>1059</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__Inter_d65c78</vt:lpstr>
      <vt:lpstr>ADLaM Display</vt:lpstr>
      <vt:lpstr>Arial</vt:lpstr>
      <vt:lpstr>Calibri</vt:lpstr>
      <vt:lpstr>Calibri Light</vt:lpstr>
      <vt:lpstr>Corbel</vt:lpstr>
      <vt:lpstr>Parallax</vt:lpstr>
      <vt:lpstr>PROJECT TITLE SECURE DATA HIDING IN IMAGES USING STEGANOGRAPHY</vt:lpstr>
      <vt:lpstr>OUTLINE</vt:lpstr>
      <vt:lpstr>Problem Statement</vt:lpstr>
      <vt:lpstr>PROJECT  OVERVIEW</vt:lpstr>
      <vt:lpstr>AGENDA</vt:lpstr>
      <vt:lpstr>Hiding a text inside an image using steganography  </vt:lpstr>
      <vt:lpstr>Technology  used</vt:lpstr>
      <vt:lpstr>Wow factors</vt:lpstr>
      <vt:lpstr>How did you customize the project and make it your own</vt:lpstr>
      <vt:lpstr>MODELLING</vt:lpstr>
      <vt:lpstr>WHO ARE THE END USERS of this project?</vt:lpstr>
      <vt:lpstr>Results</vt:lpstr>
      <vt:lpstr>PowerPoint Presentation</vt:lpstr>
      <vt:lpstr>PowerPoint Presentation</vt:lpstr>
      <vt:lpstr>CODE FOR DECRYPTION </vt:lpstr>
      <vt:lpstr>BEFORE ENCRYPTION </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vishal dabbiru</cp:lastModifiedBy>
  <cp:revision>27</cp:revision>
  <dcterms:created xsi:type="dcterms:W3CDTF">2021-05-26T16:50:10Z</dcterms:created>
  <dcterms:modified xsi:type="dcterms:W3CDTF">2025-02-25T09:37:29Z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