
<file path=[Content_Types].xml><?xml version="1.0" encoding="utf-8"?>
<Types xmlns="http://schemas.openxmlformats.org/package/2006/content-types">
  <Default ContentType="application/vnd.openxmlformats-officedocument.oleObject" Extension="bin"/>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slide+xml" PartName="/ppt/slides/slide48.xml"/>
  <Override ContentType="application/vnd.openxmlformats-officedocument.presentationml.slide+xml" PartName="/ppt/slides/slide49.xml"/>
  <Override ContentType="application/vnd.openxmlformats-officedocument.presentationml.slide+xml" PartName="/ppt/slides/slide50.xml"/>
  <Override ContentType="application/vnd.openxmlformats-officedocument.presentationml.slide+xml" PartName="/ppt/slides/slide51.xml"/>
  <Override ContentType="application/vnd.openxmlformats-officedocument.presentationml.slide+xml" PartName="/ppt/slides/slide52.xml"/>
  <Override ContentType="application/vnd.openxmlformats-officedocument.presentationml.slide+xml" PartName="/ppt/slides/slide53.xml"/>
  <Override ContentType="application/vnd.openxmlformats-officedocument.presentationml.slide+xml" PartName="/ppt/slides/slide54.xml"/>
  <Override ContentType="application/vnd.openxmlformats-officedocument.presentationml.slide+xml" PartName="/ppt/slides/slide55.xml"/>
  <Override ContentType="application/vnd.openxmlformats-officedocument.presentationml.slide+xml" PartName="/ppt/slides/slide56.xml"/>
  <Override ContentType="application/vnd.openxmlformats-officedocument.presentationml.slide+xml" PartName="/ppt/slides/slide57.xml"/>
  <Override ContentType="application/vnd.openxmlformats-officedocument.presentationml.slide+xml" PartName="/ppt/slides/slide58.xml"/>
  <Override ContentType="application/vnd.openxmlformats-officedocument.presentationml.slide+xml" PartName="/ppt/slides/slide59.xml"/>
  <Override ContentType="application/vnd.openxmlformats-officedocument.presentationml.slide+xml" PartName="/ppt/slides/slide60.xml"/>
  <Override ContentType="application/vnd.openxmlformats-officedocument.presentationml.slide+xml" PartName="/ppt/slides/slide61.xml"/>
  <Override ContentType="application/vnd.openxmlformats-officedocument.presentationml.slide+xml" PartName="/ppt/slides/slide62.xml"/>
  <Override ContentType="application/vnd.openxmlformats-officedocument.presentationml.slide+xml" PartName="/ppt/slides/slide63.xml"/>
  <Override ContentType="application/vnd.openxmlformats-officedocument.presentationml.slide+xml" PartName="/ppt/slides/slide64.xml"/>
  <Override ContentType="application/vnd.openxmlformats-officedocument.presentationml.slide+xml" PartName="/ppt/slides/slide65.xml"/>
  <Override ContentType="application/vnd.openxmlformats-officedocument.presentationml.slide+xml" PartName="/ppt/slides/slide66.xml"/>
  <Override ContentType="application/vnd.openxmlformats-officedocument.presentationml.slide+xml" PartName="/ppt/slides/slide67.xml"/>
  <Override ContentType="application/vnd.openxmlformats-officedocument.presentationml.slide+xml" PartName="/ppt/slides/slide68.xml"/>
  <Override ContentType="application/vnd.openxmlformats-officedocument.presentationml.slide+xml" PartName="/ppt/slides/slide69.xml"/>
  <Override ContentType="application/vnd.openxmlformats-officedocument.presentationml.slide+xml" PartName="/ppt/slides/slide70.xml"/>
  <Override ContentType="application/vnd.openxmlformats-officedocument.presentationml.slide+xml" PartName="/ppt/slides/slide71.xml"/>
  <Override ContentType="application/vnd.openxmlformats-officedocument.presentationml.slide+xml" PartName="/ppt/slides/slide72.xml"/>
  <Override ContentType="application/vnd.openxmlformats-officedocument.presentationml.slide+xml" PartName="/ppt/slides/slide73.xml"/>
  <Override ContentType="application/vnd.openxmlformats-officedocument.presentationml.slide+xml" PartName="/ppt/slides/slide7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Lst>
  <p:sldSz cx="18288000" cy="10287000"/>
  <p:notesSz cx="6858000" cy="9144000"/>
  <p:embeddedFontLst>
    <p:embeddedFont>
      <p:font typeface="HK Modular" charset="1" panose="00000800000000000000"/>
      <p:regular r:id="rId80"/>
    </p:embeddedFont>
    <p:embeddedFont>
      <p:font typeface="Canva Sans Bold" charset="1" panose="020B0803030501040103"/>
      <p:regular r:id="rId81"/>
    </p:embeddedFont>
    <p:embeddedFont>
      <p:font typeface="Noto Serif" charset="1" panose="02020600060500020200"/>
      <p:regular r:id="rId82"/>
    </p:embeddedFont>
    <p:embeddedFont>
      <p:font typeface="Canva Sans" charset="1" panose="020B0503030501040103"/>
      <p:regular r:id="rId83"/>
    </p:embeddedFont>
    <p:embeddedFont>
      <p:font typeface="Arimo Bold" charset="1" panose="020B0704020202020204"/>
      <p:regular r:id="rId84"/>
    </p:embeddedFont>
    <p:embeddedFont>
      <p:font typeface="Arimo" charset="1" panose="020B0604020202020204"/>
      <p:regular r:id="rId85"/>
    </p:embeddedFont>
    <p:embeddedFont>
      <p:font typeface="Noto Serif Bold" charset="1" panose="02020800060500020200"/>
      <p:regular r:id="rId86"/>
    </p:embeddedFont>
    <p:embeddedFont>
      <p:font typeface="Canva Sans Bold Italics" charset="1" panose="020B0803030501040103"/>
      <p:regular r:id="rId8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slides/slide39.xml" Type="http://schemas.openxmlformats.org/officeDocument/2006/relationships/slide"/><Relationship Id="rId45" Target="slides/slide40.xml" Type="http://schemas.openxmlformats.org/officeDocument/2006/relationships/slide"/><Relationship Id="rId46" Target="slides/slide41.xml" Type="http://schemas.openxmlformats.org/officeDocument/2006/relationships/slide"/><Relationship Id="rId47" Target="slides/slide42.xml" Type="http://schemas.openxmlformats.org/officeDocument/2006/relationships/slide"/><Relationship Id="rId48" Target="slides/slide43.xml" Type="http://schemas.openxmlformats.org/officeDocument/2006/relationships/slide"/><Relationship Id="rId49" Target="slides/slide44.xml" Type="http://schemas.openxmlformats.org/officeDocument/2006/relationships/slide"/><Relationship Id="rId5" Target="tableStyles.xml" Type="http://schemas.openxmlformats.org/officeDocument/2006/relationships/tableStyles"/><Relationship Id="rId50" Target="slides/slide45.xml" Type="http://schemas.openxmlformats.org/officeDocument/2006/relationships/slide"/><Relationship Id="rId51" Target="slides/slide46.xml" Type="http://schemas.openxmlformats.org/officeDocument/2006/relationships/slide"/><Relationship Id="rId52" Target="slides/slide47.xml" Type="http://schemas.openxmlformats.org/officeDocument/2006/relationships/slide"/><Relationship Id="rId53" Target="slides/slide48.xml" Type="http://schemas.openxmlformats.org/officeDocument/2006/relationships/slide"/><Relationship Id="rId54" Target="slides/slide49.xml" Type="http://schemas.openxmlformats.org/officeDocument/2006/relationships/slide"/><Relationship Id="rId55" Target="slides/slide50.xml" Type="http://schemas.openxmlformats.org/officeDocument/2006/relationships/slide"/><Relationship Id="rId56" Target="slides/slide51.xml" Type="http://schemas.openxmlformats.org/officeDocument/2006/relationships/slide"/><Relationship Id="rId57" Target="slides/slide52.xml" Type="http://schemas.openxmlformats.org/officeDocument/2006/relationships/slide"/><Relationship Id="rId58" Target="slides/slide53.xml" Type="http://schemas.openxmlformats.org/officeDocument/2006/relationships/slide"/><Relationship Id="rId59" Target="slides/slide54.xml" Type="http://schemas.openxmlformats.org/officeDocument/2006/relationships/slide"/><Relationship Id="rId6" Target="slides/slide1.xml" Type="http://schemas.openxmlformats.org/officeDocument/2006/relationships/slide"/><Relationship Id="rId60" Target="slides/slide55.xml" Type="http://schemas.openxmlformats.org/officeDocument/2006/relationships/slide"/><Relationship Id="rId61" Target="slides/slide56.xml" Type="http://schemas.openxmlformats.org/officeDocument/2006/relationships/slide"/><Relationship Id="rId62" Target="slides/slide57.xml" Type="http://schemas.openxmlformats.org/officeDocument/2006/relationships/slide"/><Relationship Id="rId63" Target="slides/slide58.xml" Type="http://schemas.openxmlformats.org/officeDocument/2006/relationships/slide"/><Relationship Id="rId64" Target="slides/slide59.xml" Type="http://schemas.openxmlformats.org/officeDocument/2006/relationships/slide"/><Relationship Id="rId65" Target="slides/slide60.xml" Type="http://schemas.openxmlformats.org/officeDocument/2006/relationships/slide"/><Relationship Id="rId66" Target="slides/slide61.xml" Type="http://schemas.openxmlformats.org/officeDocument/2006/relationships/slide"/><Relationship Id="rId67" Target="slides/slide62.xml" Type="http://schemas.openxmlformats.org/officeDocument/2006/relationships/slide"/><Relationship Id="rId68" Target="slides/slide63.xml" Type="http://schemas.openxmlformats.org/officeDocument/2006/relationships/slide"/><Relationship Id="rId69" Target="slides/slide64.xml" Type="http://schemas.openxmlformats.org/officeDocument/2006/relationships/slide"/><Relationship Id="rId7" Target="slides/slide2.xml" Type="http://schemas.openxmlformats.org/officeDocument/2006/relationships/slide"/><Relationship Id="rId70" Target="slides/slide65.xml" Type="http://schemas.openxmlformats.org/officeDocument/2006/relationships/slide"/><Relationship Id="rId71" Target="slides/slide66.xml" Type="http://schemas.openxmlformats.org/officeDocument/2006/relationships/slide"/><Relationship Id="rId72" Target="slides/slide67.xml" Type="http://schemas.openxmlformats.org/officeDocument/2006/relationships/slide"/><Relationship Id="rId73" Target="slides/slide68.xml" Type="http://schemas.openxmlformats.org/officeDocument/2006/relationships/slide"/><Relationship Id="rId74" Target="slides/slide69.xml" Type="http://schemas.openxmlformats.org/officeDocument/2006/relationships/slide"/><Relationship Id="rId75" Target="slides/slide70.xml" Type="http://schemas.openxmlformats.org/officeDocument/2006/relationships/slide"/><Relationship Id="rId76" Target="slides/slide71.xml" Type="http://schemas.openxmlformats.org/officeDocument/2006/relationships/slide"/><Relationship Id="rId77" Target="slides/slide72.xml" Type="http://schemas.openxmlformats.org/officeDocument/2006/relationships/slide"/><Relationship Id="rId78" Target="slides/slide73.xml" Type="http://schemas.openxmlformats.org/officeDocument/2006/relationships/slide"/><Relationship Id="rId79" Target="slides/slide74.xml" Type="http://schemas.openxmlformats.org/officeDocument/2006/relationships/slide"/><Relationship Id="rId8" Target="slides/slide3.xml" Type="http://schemas.openxmlformats.org/officeDocument/2006/relationships/slide"/><Relationship Id="rId80" Target="fonts/font80.fntdata" Type="http://schemas.openxmlformats.org/officeDocument/2006/relationships/font"/><Relationship Id="rId81" Target="fonts/font81.fntdata" Type="http://schemas.openxmlformats.org/officeDocument/2006/relationships/font"/><Relationship Id="rId82" Target="fonts/font82.fntdata" Type="http://schemas.openxmlformats.org/officeDocument/2006/relationships/font"/><Relationship Id="rId83" Target="fonts/font83.fntdata" Type="http://schemas.openxmlformats.org/officeDocument/2006/relationships/font"/><Relationship Id="rId84" Target="fonts/font84.fntdata" Type="http://schemas.openxmlformats.org/officeDocument/2006/relationships/font"/><Relationship Id="rId85" Target="fonts/font85.fntdata" Type="http://schemas.openxmlformats.org/officeDocument/2006/relationships/font"/><Relationship Id="rId86" Target="fonts/font86.fntdata" Type="http://schemas.openxmlformats.org/officeDocument/2006/relationships/font"/><Relationship Id="rId87" Target="fonts/font87.fntdata" Type="http://schemas.openxmlformats.org/officeDocument/2006/relationships/font"/><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27.png" Type="http://schemas.openxmlformats.org/officeDocument/2006/relationships/image"/><Relationship Id="rId4" Target="../media/image28.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 Id="rId3" Target="../media/image33.png" Type="http://schemas.openxmlformats.org/officeDocument/2006/relationships/image"/><Relationship Id="rId4" Target="../media/image34.pn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5.png" Type="http://schemas.openxmlformats.org/officeDocument/2006/relationships/image"/><Relationship Id="rId3" Target="../media/image36.pn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7.png"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8.png" Type="http://schemas.openxmlformats.org/officeDocument/2006/relationships/image"/></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9.png" Type="http://schemas.openxmlformats.org/officeDocument/2006/relationships/image"/></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0.png" Type="http://schemas.openxmlformats.org/officeDocument/2006/relationships/image"/></Relationships>
</file>

<file path=ppt/slides/_rels/slide4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1.png" Type="http://schemas.openxmlformats.org/officeDocument/2006/relationships/image"/><Relationship Id="rId3" Target="../media/image42.png" Type="http://schemas.openxmlformats.org/officeDocument/2006/relationships/image"/></Relationships>
</file>

<file path=ppt/slides/_rels/slide4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3.png" Type="http://schemas.openxmlformats.org/officeDocument/2006/relationships/image"/><Relationship Id="rId3" Target="../media/image44.png" Type="http://schemas.openxmlformats.org/officeDocument/2006/relationships/image"/><Relationship Id="rId4" Target="../media/image45.png" Type="http://schemas.openxmlformats.org/officeDocument/2006/relationships/image"/></Relationships>
</file>

<file path=ppt/slides/_rels/slide4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6.png" Type="http://schemas.openxmlformats.org/officeDocument/2006/relationships/image"/><Relationship Id="rId3" Target="../media/image47.png" Type="http://schemas.openxmlformats.org/officeDocument/2006/relationships/image"/></Relationships>
</file>

<file path=ppt/slides/_rels/slide4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8.png" Type="http://schemas.openxmlformats.org/officeDocument/2006/relationships/image"/><Relationship Id="rId3" Target="../media/image49.png" Type="http://schemas.openxmlformats.org/officeDocument/2006/relationships/image"/></Relationships>
</file>

<file path=ppt/slides/_rels/slide4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0.png" Type="http://schemas.openxmlformats.org/officeDocument/2006/relationships/image"/><Relationship Id="rId3" Target="../media/image51.png" Type="http://schemas.openxmlformats.org/officeDocument/2006/relationships/image"/></Relationships>
</file>

<file path=ppt/slides/_rels/slide4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2.png" Type="http://schemas.openxmlformats.org/officeDocument/2006/relationships/image"/><Relationship Id="rId3" Target="../media/image53.png" Type="http://schemas.openxmlformats.org/officeDocument/2006/relationships/image"/></Relationships>
</file>

<file path=ppt/slides/_rels/slide4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5.png" Type="http://schemas.openxmlformats.org/officeDocument/2006/relationships/image"/></Relationships>
</file>

<file path=ppt/slides/_rels/slide5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6.png" Type="http://schemas.openxmlformats.org/officeDocument/2006/relationships/image"/></Relationships>
</file>

<file path=ppt/slides/_rels/slide5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7.png" Type="http://schemas.openxmlformats.org/officeDocument/2006/relationships/image"/></Relationships>
</file>

<file path=ppt/slides/_rels/slide5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s>
</file>

<file path=ppt/slides/_rels/slide6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8.png" Type="http://schemas.openxmlformats.org/officeDocument/2006/relationships/image"/><Relationship Id="rId3" Target="../embeddings/oleObject1.bin" Type="http://schemas.openxmlformats.org/officeDocument/2006/relationships/oleObject"/><Relationship Id="rId4" Target="../media/image59.png" Type="http://schemas.openxmlformats.org/officeDocument/2006/relationships/image"/><Relationship Id="rId5" Target="../embeddings/oleObject2.bin" Type="http://schemas.openxmlformats.org/officeDocument/2006/relationships/oleObject"/><Relationship Id="rId6" Target="../media/image60.png" Type="http://schemas.openxmlformats.org/officeDocument/2006/relationships/image"/><Relationship Id="rId7" Target="../embeddings/oleObject3.bin" Type="http://schemas.openxmlformats.org/officeDocument/2006/relationships/oleObject"/></Relationships>
</file>

<file path=ppt/slides/_rels/slide6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1.png" Type="http://schemas.openxmlformats.org/officeDocument/2006/relationships/image"/></Relationships>
</file>

<file path=ppt/slides/_rels/slide6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s>
</file>

<file path=ppt/slides/_rels/slide7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2.png" Type="http://schemas.openxmlformats.org/officeDocument/2006/relationships/image"/><Relationship Id="rId3" Target="../media/image63.svg" Type="http://schemas.openxmlformats.org/officeDocument/2006/relationships/image"/><Relationship Id="rId4" Target="../media/image64.png" Type="http://schemas.openxmlformats.org/officeDocument/2006/relationships/image"/><Relationship Id="rId5" Target="../media/image65.svg" Type="http://schemas.openxmlformats.org/officeDocument/2006/relationships/image"/></Relationships>
</file>

<file path=ppt/slides/_rels/slide7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2.png" Type="http://schemas.openxmlformats.org/officeDocument/2006/relationships/image"/><Relationship Id="rId3" Target="../media/image63.svg" Type="http://schemas.openxmlformats.org/officeDocument/2006/relationships/image"/><Relationship Id="rId4" Target="../media/image64.png" Type="http://schemas.openxmlformats.org/officeDocument/2006/relationships/image"/><Relationship Id="rId5" Target="../media/image65.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C53A3"/>
        </a:solidFill>
      </p:bgPr>
    </p:bg>
    <p:spTree>
      <p:nvGrpSpPr>
        <p:cNvPr id="1" name=""/>
        <p:cNvGrpSpPr/>
        <p:nvPr/>
      </p:nvGrpSpPr>
      <p:grpSpPr>
        <a:xfrm>
          <a:off x="0" y="0"/>
          <a:ext cx="0" cy="0"/>
          <a:chOff x="0" y="0"/>
          <a:chExt cx="0" cy="0"/>
        </a:xfrm>
      </p:grpSpPr>
      <p:grpSp>
        <p:nvGrpSpPr>
          <p:cNvPr name="Group 2" id="2"/>
          <p:cNvGrpSpPr/>
          <p:nvPr/>
        </p:nvGrpSpPr>
        <p:grpSpPr>
          <a:xfrm rot="0">
            <a:off x="10099078" y="0"/>
            <a:ext cx="8188922" cy="10287000"/>
            <a:chOff x="0" y="0"/>
            <a:chExt cx="10918563" cy="13716000"/>
          </a:xfrm>
        </p:grpSpPr>
        <p:sp>
          <p:nvSpPr>
            <p:cNvPr name="Freeform 3" id="3"/>
            <p:cNvSpPr/>
            <p:nvPr/>
          </p:nvSpPr>
          <p:spPr>
            <a:xfrm flipH="false" flipV="false" rot="0">
              <a:off x="0" y="0"/>
              <a:ext cx="10918571" cy="13716000"/>
            </a:xfrm>
            <a:custGeom>
              <a:avLst/>
              <a:gdLst/>
              <a:ahLst/>
              <a:cxnLst/>
              <a:rect r="r" b="b" t="t" l="l"/>
              <a:pathLst>
                <a:path h="13716000" w="10918571">
                  <a:moveTo>
                    <a:pt x="0" y="0"/>
                  </a:moveTo>
                  <a:lnTo>
                    <a:pt x="10918571" y="0"/>
                  </a:lnTo>
                  <a:lnTo>
                    <a:pt x="10918571" y="13716000"/>
                  </a:lnTo>
                  <a:lnTo>
                    <a:pt x="0" y="13716000"/>
                  </a:lnTo>
                  <a:lnTo>
                    <a:pt x="0" y="0"/>
                  </a:lnTo>
                  <a:close/>
                </a:path>
              </a:pathLst>
            </a:custGeom>
            <a:blipFill>
              <a:blip r:embed="rId2"/>
              <a:stretch>
                <a:fillRect l="-44215" t="0" r="-44215" b="0"/>
              </a:stretch>
            </a:blipFill>
          </p:spPr>
        </p:sp>
      </p:grpSp>
      <p:grpSp>
        <p:nvGrpSpPr>
          <p:cNvPr name="Group 4" id="4"/>
          <p:cNvGrpSpPr/>
          <p:nvPr/>
        </p:nvGrpSpPr>
        <p:grpSpPr>
          <a:xfrm rot="0">
            <a:off x="2239605" y="2904087"/>
            <a:ext cx="5210803" cy="4885127"/>
            <a:chOff x="0" y="0"/>
            <a:chExt cx="6947737" cy="6513503"/>
          </a:xfrm>
        </p:grpSpPr>
        <p:sp>
          <p:nvSpPr>
            <p:cNvPr name="Freeform 5" id="5"/>
            <p:cNvSpPr/>
            <p:nvPr/>
          </p:nvSpPr>
          <p:spPr>
            <a:xfrm flipH="false" flipV="false" rot="0">
              <a:off x="0" y="0"/>
              <a:ext cx="6947789" cy="6513449"/>
            </a:xfrm>
            <a:custGeom>
              <a:avLst/>
              <a:gdLst/>
              <a:ahLst/>
              <a:cxnLst/>
              <a:rect r="r" b="b" t="t" l="l"/>
              <a:pathLst>
                <a:path h="6513449" w="6947789">
                  <a:moveTo>
                    <a:pt x="0" y="0"/>
                  </a:moveTo>
                  <a:lnTo>
                    <a:pt x="6947789" y="0"/>
                  </a:lnTo>
                  <a:lnTo>
                    <a:pt x="6947789" y="6513449"/>
                  </a:lnTo>
                  <a:lnTo>
                    <a:pt x="0" y="6513449"/>
                  </a:lnTo>
                  <a:lnTo>
                    <a:pt x="0" y="0"/>
                  </a:lnTo>
                  <a:close/>
                </a:path>
              </a:pathLst>
            </a:custGeom>
            <a:blipFill>
              <a:blip r:embed="rId3"/>
              <a:stretch>
                <a:fillRect l="0" t="0" r="0" b="0"/>
              </a:stretch>
            </a:blipFill>
          </p:spPr>
        </p:sp>
      </p:grpSp>
      <p:sp>
        <p:nvSpPr>
          <p:cNvPr name="Freeform 6" id="6"/>
          <p:cNvSpPr/>
          <p:nvPr/>
        </p:nvSpPr>
        <p:spPr>
          <a:xfrm flipH="false" flipV="false" rot="0">
            <a:off x="-2332395" y="-2060381"/>
            <a:ext cx="9144000" cy="4655033"/>
          </a:xfrm>
          <a:custGeom>
            <a:avLst/>
            <a:gdLst/>
            <a:ahLst/>
            <a:cxnLst/>
            <a:rect r="r" b="b" t="t" l="l"/>
            <a:pathLst>
              <a:path h="4655033" w="9144000">
                <a:moveTo>
                  <a:pt x="0" y="0"/>
                </a:moveTo>
                <a:lnTo>
                  <a:pt x="9144000" y="0"/>
                </a:lnTo>
                <a:lnTo>
                  <a:pt x="9144000" y="4655033"/>
                </a:lnTo>
                <a:lnTo>
                  <a:pt x="0" y="4655033"/>
                </a:lnTo>
                <a:lnTo>
                  <a:pt x="0" y="0"/>
                </a:lnTo>
                <a:close/>
              </a:path>
            </a:pathLst>
          </a:custGeom>
          <a:blipFill>
            <a:blip r:embed="rId4">
              <a:extLst>
                <a:ext uri="{96DAC541-7B7A-43D3-8B79-37D633B846F1}">
                  <asvg:svgBlip xmlns:asvg="http://schemas.microsoft.com/office/drawing/2016/SVG/main" r:embed="rId5"/>
                </a:ext>
              </a:extLst>
            </a:blip>
            <a:stretch>
              <a:fillRect l="-23" t="0" r="-23" b="0"/>
            </a:stretch>
          </a:blipFill>
        </p:spPr>
      </p:sp>
      <p:grpSp>
        <p:nvGrpSpPr>
          <p:cNvPr name="Group 7" id="7"/>
          <p:cNvGrpSpPr/>
          <p:nvPr/>
        </p:nvGrpSpPr>
        <p:grpSpPr>
          <a:xfrm rot="0">
            <a:off x="0" y="3577969"/>
            <a:ext cx="9690012" cy="3173446"/>
            <a:chOff x="0" y="0"/>
            <a:chExt cx="12920016" cy="4231261"/>
          </a:xfrm>
        </p:grpSpPr>
        <p:sp>
          <p:nvSpPr>
            <p:cNvPr name="Freeform 8" id="8"/>
            <p:cNvSpPr/>
            <p:nvPr/>
          </p:nvSpPr>
          <p:spPr>
            <a:xfrm flipH="false" flipV="false" rot="0">
              <a:off x="0" y="0"/>
              <a:ext cx="12920016" cy="4231261"/>
            </a:xfrm>
            <a:custGeom>
              <a:avLst/>
              <a:gdLst/>
              <a:ahLst/>
              <a:cxnLst/>
              <a:rect r="r" b="b" t="t" l="l"/>
              <a:pathLst>
                <a:path h="4231261" w="12920016">
                  <a:moveTo>
                    <a:pt x="0" y="0"/>
                  </a:moveTo>
                  <a:lnTo>
                    <a:pt x="12920016" y="0"/>
                  </a:lnTo>
                  <a:lnTo>
                    <a:pt x="12920016" y="4231261"/>
                  </a:lnTo>
                  <a:lnTo>
                    <a:pt x="0" y="4231261"/>
                  </a:lnTo>
                  <a:close/>
                </a:path>
              </a:pathLst>
            </a:custGeom>
            <a:solidFill>
              <a:srgbClr val="000000">
                <a:alpha val="0"/>
              </a:srgbClr>
            </a:solidFill>
          </p:spPr>
        </p:sp>
        <p:sp>
          <p:nvSpPr>
            <p:cNvPr name="TextBox 9" id="9"/>
            <p:cNvSpPr txBox="true"/>
            <p:nvPr/>
          </p:nvSpPr>
          <p:spPr>
            <a:xfrm>
              <a:off x="0" y="-114300"/>
              <a:ext cx="12920016" cy="4345561"/>
            </a:xfrm>
            <a:prstGeom prst="rect">
              <a:avLst/>
            </a:prstGeom>
          </p:spPr>
          <p:txBody>
            <a:bodyPr anchor="t" rtlCol="false" tIns="0" lIns="0" bIns="0" rIns="0"/>
            <a:lstStyle/>
            <a:p>
              <a:pPr algn="ctr">
                <a:lnSpc>
                  <a:spcPts val="8299"/>
                </a:lnSpc>
              </a:pPr>
              <a:r>
                <a:rPr lang="en-US" sz="5928">
                  <a:solidFill>
                    <a:srgbClr val="FFFFFF"/>
                  </a:solidFill>
                  <a:latin typeface="HK Modular"/>
                  <a:ea typeface="HK Modular"/>
                  <a:cs typeface="HK Modular"/>
                  <a:sym typeface="HK Modular"/>
                </a:rPr>
                <a:t>PARKINSON'S DISEASE PREDICTION</a:t>
              </a:r>
            </a:p>
          </p:txBody>
        </p:sp>
      </p:grpSp>
      <p:sp>
        <p:nvSpPr>
          <p:cNvPr name="Freeform 10" id="10"/>
          <p:cNvSpPr/>
          <p:nvPr/>
        </p:nvSpPr>
        <p:spPr>
          <a:xfrm flipH="false" flipV="false" rot="0">
            <a:off x="2704742" y="6930784"/>
            <a:ext cx="9144000" cy="4655033"/>
          </a:xfrm>
          <a:custGeom>
            <a:avLst/>
            <a:gdLst/>
            <a:ahLst/>
            <a:cxnLst/>
            <a:rect r="r" b="b" t="t" l="l"/>
            <a:pathLst>
              <a:path h="4655033" w="9144000">
                <a:moveTo>
                  <a:pt x="0" y="0"/>
                </a:moveTo>
                <a:lnTo>
                  <a:pt x="9144000" y="0"/>
                </a:lnTo>
                <a:lnTo>
                  <a:pt x="9144000" y="4655033"/>
                </a:lnTo>
                <a:lnTo>
                  <a:pt x="0" y="4655033"/>
                </a:lnTo>
                <a:lnTo>
                  <a:pt x="0" y="0"/>
                </a:lnTo>
                <a:close/>
              </a:path>
            </a:pathLst>
          </a:custGeom>
          <a:blipFill>
            <a:blip r:embed="rId4">
              <a:extLst>
                <a:ext uri="{96DAC541-7B7A-43D3-8B79-37D633B846F1}">
                  <asvg:svgBlip xmlns:asvg="http://schemas.microsoft.com/office/drawing/2016/SVG/main" r:embed="rId5"/>
                </a:ext>
              </a:extLst>
            </a:blip>
            <a:stretch>
              <a:fillRect l="-23" t="0" r="-23"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1C53A3"/>
        </a:solidFill>
      </p:bgPr>
    </p:bg>
    <p:spTree>
      <p:nvGrpSpPr>
        <p:cNvPr id="1" name=""/>
        <p:cNvGrpSpPr/>
        <p:nvPr/>
      </p:nvGrpSpPr>
      <p:grpSpPr>
        <a:xfrm>
          <a:off x="0" y="0"/>
          <a:ext cx="0" cy="0"/>
          <a:chOff x="0" y="0"/>
          <a:chExt cx="0" cy="0"/>
        </a:xfrm>
      </p:grpSpPr>
      <p:sp>
        <p:nvSpPr>
          <p:cNvPr name="Freeform 2" id="2"/>
          <p:cNvSpPr/>
          <p:nvPr/>
        </p:nvSpPr>
        <p:spPr>
          <a:xfrm flipH="false" flipV="false" rot="0">
            <a:off x="15470790" y="-555006"/>
            <a:ext cx="4027944" cy="4114800"/>
          </a:xfrm>
          <a:custGeom>
            <a:avLst/>
            <a:gdLst/>
            <a:ahLst/>
            <a:cxnLst/>
            <a:rect r="r" b="b" t="t" l="l"/>
            <a:pathLst>
              <a:path h="4114800" w="4027944">
                <a:moveTo>
                  <a:pt x="0" y="0"/>
                </a:moveTo>
                <a:lnTo>
                  <a:pt x="4027944" y="0"/>
                </a:lnTo>
                <a:lnTo>
                  <a:pt x="4027944"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101" r="0" b="-101"/>
            </a:stretch>
          </a:blipFill>
        </p:spPr>
      </p:sp>
      <p:grpSp>
        <p:nvGrpSpPr>
          <p:cNvPr name="Group 3" id="3"/>
          <p:cNvGrpSpPr/>
          <p:nvPr/>
        </p:nvGrpSpPr>
        <p:grpSpPr>
          <a:xfrm rot="0">
            <a:off x="665749" y="590526"/>
            <a:ext cx="16219633" cy="8250797"/>
            <a:chOff x="0" y="0"/>
            <a:chExt cx="21626177" cy="11001062"/>
          </a:xfrm>
        </p:grpSpPr>
        <p:sp>
          <p:nvSpPr>
            <p:cNvPr name="Freeform 4" id="4"/>
            <p:cNvSpPr/>
            <p:nvPr/>
          </p:nvSpPr>
          <p:spPr>
            <a:xfrm flipH="false" flipV="false" rot="0">
              <a:off x="0" y="0"/>
              <a:ext cx="21626178" cy="11001063"/>
            </a:xfrm>
            <a:custGeom>
              <a:avLst/>
              <a:gdLst/>
              <a:ahLst/>
              <a:cxnLst/>
              <a:rect r="r" b="b" t="t" l="l"/>
              <a:pathLst>
                <a:path h="11001063" w="21626178">
                  <a:moveTo>
                    <a:pt x="0" y="0"/>
                  </a:moveTo>
                  <a:lnTo>
                    <a:pt x="21626178" y="0"/>
                  </a:lnTo>
                  <a:lnTo>
                    <a:pt x="21626178" y="11001063"/>
                  </a:lnTo>
                  <a:lnTo>
                    <a:pt x="0" y="11001063"/>
                  </a:lnTo>
                  <a:close/>
                </a:path>
              </a:pathLst>
            </a:custGeom>
            <a:solidFill>
              <a:srgbClr val="000000">
                <a:alpha val="0"/>
              </a:srgbClr>
            </a:solidFill>
          </p:spPr>
        </p:sp>
        <p:sp>
          <p:nvSpPr>
            <p:cNvPr name="TextBox 5" id="5"/>
            <p:cNvSpPr txBox="true"/>
            <p:nvPr/>
          </p:nvSpPr>
          <p:spPr>
            <a:xfrm>
              <a:off x="0" y="-85725"/>
              <a:ext cx="21626177" cy="11086787"/>
            </a:xfrm>
            <a:prstGeom prst="rect">
              <a:avLst/>
            </a:prstGeom>
          </p:spPr>
          <p:txBody>
            <a:bodyPr anchor="t" rtlCol="false" tIns="0" lIns="0" bIns="0" rIns="0"/>
            <a:lstStyle/>
            <a:p>
              <a:pPr algn="just">
                <a:lnSpc>
                  <a:spcPts val="4050"/>
                </a:lnSpc>
              </a:pPr>
              <a:r>
                <a:rPr lang="en-US" sz="2700" b="true">
                  <a:solidFill>
                    <a:srgbClr val="FFFFFF"/>
                  </a:solidFill>
                  <a:latin typeface="Canva Sans Bold"/>
                  <a:ea typeface="Canva Sans Bold"/>
                  <a:cs typeface="Canva Sans Bold"/>
                  <a:sym typeface="Canva Sans Bold"/>
                </a:rPr>
                <a:t>5)  Early Detection of Parkinson’s Disease Using Deep Learning and Machine Learning</a:t>
              </a:r>
            </a:p>
            <a:p>
              <a:pPr algn="just">
                <a:lnSpc>
                  <a:spcPts val="4050"/>
                </a:lnSpc>
              </a:pPr>
              <a:r>
                <a:rPr lang="en-US" sz="2700" b="true">
                  <a:solidFill>
                    <a:srgbClr val="FFFFFF"/>
                  </a:solidFill>
                  <a:latin typeface="Canva Sans Bold"/>
                  <a:ea typeface="Canva Sans Bold"/>
                  <a:cs typeface="Canva Sans Bold"/>
                  <a:sym typeface="Canva Sans Bold"/>
                </a:rPr>
                <a:t>Methodology:</a:t>
              </a:r>
              <a:r>
                <a:rPr lang="en-US" sz="2700">
                  <a:solidFill>
                    <a:srgbClr val="FFFFFF"/>
                  </a:solidFill>
                  <a:latin typeface="Canva Sans"/>
                  <a:ea typeface="Canva Sans"/>
                  <a:cs typeface="Canva Sans"/>
                  <a:sym typeface="Canva Sans"/>
                </a:rPr>
                <a:t> A deep learning framework using feed-forward neural networks (FNN) with two hidden layers is developed to classify Parkinson’s disease based on premotor features, compared against twelve machine learning and ensemble learning models.</a:t>
              </a:r>
            </a:p>
            <a:p>
              <a:pPr algn="just">
                <a:lnSpc>
                  <a:spcPts val="4050"/>
                </a:lnSpc>
              </a:pPr>
              <a:r>
                <a:rPr lang="en-US" sz="2700" b="true">
                  <a:solidFill>
                    <a:srgbClr val="FFFFFF"/>
                  </a:solidFill>
                  <a:latin typeface="Canva Sans Bold"/>
                  <a:ea typeface="Canva Sans Bold"/>
                  <a:cs typeface="Canva Sans Bold"/>
                  <a:sym typeface="Canva Sans Bold"/>
                </a:rPr>
                <a:t>Parameters: </a:t>
              </a:r>
              <a:r>
                <a:rPr lang="en-US" sz="2700">
                  <a:solidFill>
                    <a:srgbClr val="FFFFFF"/>
                  </a:solidFill>
                  <a:latin typeface="Canva Sans"/>
                  <a:ea typeface="Canva Sans"/>
                  <a:cs typeface="Canva Sans"/>
                  <a:sym typeface="Canva Sans"/>
                </a:rPr>
                <a:t>The study utilizes features such as RBDSQ and UPSIT scores, cerebrospinal fluid biomarkers (α-syn, Aβ1-42, P-tau181, T-tau), and SPECT imaging markers (SBRs for left and right putamen and caudate) for PD detection.</a:t>
              </a:r>
            </a:p>
            <a:p>
              <a:pPr algn="just">
                <a:lnSpc>
                  <a:spcPts val="4050"/>
                </a:lnSpc>
              </a:pPr>
              <a:r>
                <a:rPr lang="en-US" sz="2700" b="true">
                  <a:solidFill>
                    <a:srgbClr val="FFFFFF"/>
                  </a:solidFill>
                  <a:latin typeface="Canva Sans Bold"/>
                  <a:ea typeface="Canva Sans Bold"/>
                  <a:cs typeface="Canva Sans Bold"/>
                  <a:sym typeface="Canva Sans Bold"/>
                </a:rPr>
                <a:t>Applications:</a:t>
              </a:r>
              <a:r>
                <a:rPr lang="en-US" sz="2700">
                  <a:solidFill>
                    <a:srgbClr val="FFFFFF"/>
                  </a:solidFill>
                  <a:latin typeface="Canva Sans"/>
                  <a:ea typeface="Canva Sans"/>
                  <a:cs typeface="Canva Sans"/>
                  <a:sym typeface="Canva Sans"/>
                </a:rPr>
                <a:t> The model is designed for early detection of Parkinson’s disease, helping in timely intervention by analyzing premotor symptoms like REM sleep behavior disorder and olfactory loss.</a:t>
              </a:r>
            </a:p>
            <a:p>
              <a:pPr algn="just">
                <a:lnSpc>
                  <a:spcPts val="4050"/>
                </a:lnSpc>
              </a:pPr>
              <a:r>
                <a:rPr lang="en-US" sz="2700" b="true">
                  <a:solidFill>
                    <a:srgbClr val="FFFFFF"/>
                  </a:solidFill>
                  <a:latin typeface="Canva Sans Bold"/>
                  <a:ea typeface="Canva Sans Bold"/>
                  <a:cs typeface="Canva Sans Bold"/>
                  <a:sym typeface="Canva Sans Bold"/>
                </a:rPr>
                <a:t>Result/Performance:</a:t>
              </a:r>
              <a:r>
                <a:rPr lang="en-US" sz="2700">
                  <a:solidFill>
                    <a:srgbClr val="FFFFFF"/>
                  </a:solidFill>
                  <a:latin typeface="Canva Sans"/>
                  <a:ea typeface="Canva Sans"/>
                  <a:cs typeface="Canva Sans"/>
                  <a:sym typeface="Canva Sans"/>
                </a:rPr>
                <a:t> The deep learning ensemble model (DEEP_EN) achieved the highest accuracy of 96.68%, outperforming traditional machine learning methods, with improved sensitivity (97.17%) and specificity (94.84%).</a:t>
              </a:r>
            </a:p>
            <a:p>
              <a:pPr algn="just">
                <a:lnSpc>
                  <a:spcPts val="4050"/>
                </a:lnSpc>
              </a:pPr>
              <a:r>
                <a:rPr lang="en-US" sz="2700" b="true">
                  <a:solidFill>
                    <a:srgbClr val="FFFFFF"/>
                  </a:solidFill>
                  <a:latin typeface="Canva Sans Bold"/>
                  <a:ea typeface="Canva Sans Bold"/>
                  <a:cs typeface="Canva Sans Bold"/>
                  <a:sym typeface="Canva Sans Bold"/>
                </a:rPr>
                <a:t>Challenges:</a:t>
              </a:r>
              <a:r>
                <a:rPr lang="en-US" sz="2700">
                  <a:solidFill>
                    <a:srgbClr val="FFFFFF"/>
                  </a:solidFill>
                  <a:latin typeface="Canva Sans"/>
                  <a:ea typeface="Canva Sans"/>
                  <a:cs typeface="Canva Sans"/>
                  <a:sym typeface="Canva Sans"/>
                </a:rPr>
                <a:t> The study faces challenges due to the small dataset size (584 subjects), computational complexity of deep learning models, and the need for larger datasets to further validate model performance.</a:t>
              </a:r>
            </a:p>
          </p:txBody>
        </p:sp>
      </p:grpSp>
      <p:sp>
        <p:nvSpPr>
          <p:cNvPr name="Freeform 6" id="6"/>
          <p:cNvSpPr/>
          <p:nvPr/>
        </p:nvSpPr>
        <p:spPr>
          <a:xfrm flipH="false" flipV="false" rot="0">
            <a:off x="-269178" y="8036486"/>
            <a:ext cx="4027944" cy="4114800"/>
          </a:xfrm>
          <a:custGeom>
            <a:avLst/>
            <a:gdLst/>
            <a:ahLst/>
            <a:cxnLst/>
            <a:rect r="r" b="b" t="t" l="l"/>
            <a:pathLst>
              <a:path h="4114800" w="4027944">
                <a:moveTo>
                  <a:pt x="0" y="0"/>
                </a:moveTo>
                <a:lnTo>
                  <a:pt x="4027944" y="0"/>
                </a:lnTo>
                <a:lnTo>
                  <a:pt x="4027944"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14" t="0" r="-14" b="0"/>
            </a:stretch>
          </a:blipFill>
        </p:spPr>
      </p:sp>
      <p:sp>
        <p:nvSpPr>
          <p:cNvPr name="Freeform 7" id="7"/>
          <p:cNvSpPr/>
          <p:nvPr/>
        </p:nvSpPr>
        <p:spPr>
          <a:xfrm flipH="false" flipV="false" rot="0">
            <a:off x="16382387" y="3951642"/>
            <a:ext cx="4198776" cy="4114800"/>
          </a:xfrm>
          <a:custGeom>
            <a:avLst/>
            <a:gdLst/>
            <a:ahLst/>
            <a:cxnLst/>
            <a:rect r="r" b="b" t="t" l="l"/>
            <a:pathLst>
              <a:path h="4114800" w="4198776">
                <a:moveTo>
                  <a:pt x="0" y="0"/>
                </a:moveTo>
                <a:lnTo>
                  <a:pt x="4198776" y="0"/>
                </a:lnTo>
                <a:lnTo>
                  <a:pt x="4198776"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94" r="0" b="-94"/>
            </a:stretch>
          </a:blipFill>
        </p:spPr>
      </p:sp>
      <p:sp>
        <p:nvSpPr>
          <p:cNvPr name="Freeform 8" id="8"/>
          <p:cNvSpPr/>
          <p:nvPr/>
        </p:nvSpPr>
        <p:spPr>
          <a:xfrm flipH="false" flipV="false" rot="0">
            <a:off x="15159912" y="7370479"/>
            <a:ext cx="4198776" cy="4114800"/>
          </a:xfrm>
          <a:custGeom>
            <a:avLst/>
            <a:gdLst/>
            <a:ahLst/>
            <a:cxnLst/>
            <a:rect r="r" b="b" t="t" l="l"/>
            <a:pathLst>
              <a:path h="4114800" w="4198776">
                <a:moveTo>
                  <a:pt x="0" y="0"/>
                </a:moveTo>
                <a:lnTo>
                  <a:pt x="4198776" y="0"/>
                </a:lnTo>
                <a:lnTo>
                  <a:pt x="4198776"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94" r="0" b="-94"/>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1C53A3"/>
        </a:solidFill>
      </p:bgPr>
    </p:bg>
    <p:spTree>
      <p:nvGrpSpPr>
        <p:cNvPr id="1" name=""/>
        <p:cNvGrpSpPr/>
        <p:nvPr/>
      </p:nvGrpSpPr>
      <p:grpSpPr>
        <a:xfrm>
          <a:off x="0" y="0"/>
          <a:ext cx="0" cy="0"/>
          <a:chOff x="0" y="0"/>
          <a:chExt cx="0" cy="0"/>
        </a:xfrm>
      </p:grpSpPr>
      <p:sp>
        <p:nvSpPr>
          <p:cNvPr name="Freeform 2" id="2"/>
          <p:cNvSpPr/>
          <p:nvPr/>
        </p:nvSpPr>
        <p:spPr>
          <a:xfrm flipH="false" flipV="false" rot="0">
            <a:off x="15470790" y="-555006"/>
            <a:ext cx="4027944" cy="4114800"/>
          </a:xfrm>
          <a:custGeom>
            <a:avLst/>
            <a:gdLst/>
            <a:ahLst/>
            <a:cxnLst/>
            <a:rect r="r" b="b" t="t" l="l"/>
            <a:pathLst>
              <a:path h="4114800" w="4027944">
                <a:moveTo>
                  <a:pt x="0" y="0"/>
                </a:moveTo>
                <a:lnTo>
                  <a:pt x="4027944" y="0"/>
                </a:lnTo>
                <a:lnTo>
                  <a:pt x="4027944"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101" r="0" b="-101"/>
            </a:stretch>
          </a:blipFill>
        </p:spPr>
      </p:sp>
      <p:grpSp>
        <p:nvGrpSpPr>
          <p:cNvPr name="Group 3" id="3"/>
          <p:cNvGrpSpPr/>
          <p:nvPr/>
        </p:nvGrpSpPr>
        <p:grpSpPr>
          <a:xfrm rot="0">
            <a:off x="558750" y="687351"/>
            <a:ext cx="16393491" cy="7736447"/>
            <a:chOff x="0" y="0"/>
            <a:chExt cx="21857988" cy="10315262"/>
          </a:xfrm>
        </p:grpSpPr>
        <p:sp>
          <p:nvSpPr>
            <p:cNvPr name="Freeform 4" id="4"/>
            <p:cNvSpPr/>
            <p:nvPr/>
          </p:nvSpPr>
          <p:spPr>
            <a:xfrm flipH="false" flipV="false" rot="0">
              <a:off x="0" y="0"/>
              <a:ext cx="21857988" cy="10315263"/>
            </a:xfrm>
            <a:custGeom>
              <a:avLst/>
              <a:gdLst/>
              <a:ahLst/>
              <a:cxnLst/>
              <a:rect r="r" b="b" t="t" l="l"/>
              <a:pathLst>
                <a:path h="10315263" w="21857988">
                  <a:moveTo>
                    <a:pt x="0" y="0"/>
                  </a:moveTo>
                  <a:lnTo>
                    <a:pt x="21857988" y="0"/>
                  </a:lnTo>
                  <a:lnTo>
                    <a:pt x="21857988" y="10315263"/>
                  </a:lnTo>
                  <a:lnTo>
                    <a:pt x="0" y="10315263"/>
                  </a:lnTo>
                  <a:close/>
                </a:path>
              </a:pathLst>
            </a:custGeom>
            <a:solidFill>
              <a:srgbClr val="000000">
                <a:alpha val="0"/>
              </a:srgbClr>
            </a:solidFill>
          </p:spPr>
        </p:sp>
        <p:sp>
          <p:nvSpPr>
            <p:cNvPr name="TextBox 5" id="5"/>
            <p:cNvSpPr txBox="true"/>
            <p:nvPr/>
          </p:nvSpPr>
          <p:spPr>
            <a:xfrm>
              <a:off x="0" y="-85725"/>
              <a:ext cx="21857988" cy="10400987"/>
            </a:xfrm>
            <a:prstGeom prst="rect">
              <a:avLst/>
            </a:prstGeom>
          </p:spPr>
          <p:txBody>
            <a:bodyPr anchor="t" rtlCol="false" tIns="0" lIns="0" bIns="0" rIns="0"/>
            <a:lstStyle/>
            <a:p>
              <a:pPr algn="just">
                <a:lnSpc>
                  <a:spcPts val="4050"/>
                </a:lnSpc>
              </a:pPr>
              <a:r>
                <a:rPr lang="en-US" sz="2700" b="true">
                  <a:solidFill>
                    <a:srgbClr val="FFFFFF"/>
                  </a:solidFill>
                  <a:latin typeface="Canva Sans Bold"/>
                  <a:ea typeface="Canva Sans Bold"/>
                  <a:cs typeface="Canva Sans Bold"/>
                  <a:sym typeface="Canva Sans Bold"/>
                </a:rPr>
                <a:t>6)  Characterizing Disease Progression in Parkinson’s Disease from Videos of the Finger Tapping Test</a:t>
              </a:r>
            </a:p>
            <a:p>
              <a:pPr algn="just">
                <a:lnSpc>
                  <a:spcPts val="4050"/>
                </a:lnSpc>
              </a:pPr>
              <a:r>
                <a:rPr lang="en-US" sz="2700" b="true">
                  <a:solidFill>
                    <a:srgbClr val="FFFFFF"/>
                  </a:solidFill>
                  <a:latin typeface="Canva Sans Bold"/>
                  <a:ea typeface="Canva Sans Bold"/>
                  <a:cs typeface="Canva Sans Bold"/>
                  <a:sym typeface="Canva Sans Bold"/>
                </a:rPr>
                <a:t>Methodology: </a:t>
              </a:r>
              <a:r>
                <a:rPr lang="en-US" sz="2700">
                  <a:solidFill>
                    <a:srgbClr val="FFFFFF"/>
                  </a:solidFill>
                  <a:latin typeface="Canva Sans"/>
                  <a:ea typeface="Canva Sans"/>
                  <a:cs typeface="Canva Sans"/>
                  <a:sym typeface="Canva Sans"/>
                </a:rPr>
                <a:t>The study employs machine learning-based hand pose estimation on Finger Tapping Test videos to extract kinematic features and classify Parkinson’s disease severity using a tiered binary classification approach.</a:t>
              </a:r>
            </a:p>
            <a:p>
              <a:pPr algn="just">
                <a:lnSpc>
                  <a:spcPts val="4050"/>
                </a:lnSpc>
              </a:pPr>
              <a:r>
                <a:rPr lang="en-US" sz="2700" b="true">
                  <a:solidFill>
                    <a:srgbClr val="FFFFFF"/>
                  </a:solidFill>
                  <a:latin typeface="Canva Sans Bold"/>
                  <a:ea typeface="Canva Sans Bold"/>
                  <a:cs typeface="Canva Sans Bold"/>
                  <a:sym typeface="Canva Sans Bold"/>
                </a:rPr>
                <a:t>Parameters: </a:t>
              </a:r>
              <a:r>
                <a:rPr lang="en-US" sz="2700">
                  <a:solidFill>
                    <a:srgbClr val="FFFFFF"/>
                  </a:solidFill>
                  <a:latin typeface="Canva Sans"/>
                  <a:ea typeface="Canva Sans"/>
                  <a:cs typeface="Canva Sans"/>
                  <a:sym typeface="Canva Sans"/>
                </a:rPr>
                <a:t>Extracted features include Mean Amplitude, Mean Speed, Cycle Duration, Amplitude Decay, and Coefficient of Variation (CV) of Speed, Opening/Closing Speed, and Cycle Duration, evaluated using f1-score and AUC.</a:t>
              </a:r>
            </a:p>
            <a:p>
              <a:pPr algn="just">
                <a:lnSpc>
                  <a:spcPts val="4050"/>
                </a:lnSpc>
              </a:pPr>
              <a:r>
                <a:rPr lang="en-US" sz="2700" b="true">
                  <a:solidFill>
                    <a:srgbClr val="FFFFFF"/>
                  </a:solidFill>
                  <a:latin typeface="Canva Sans Bold"/>
                  <a:ea typeface="Canva Sans Bold"/>
                  <a:cs typeface="Canva Sans Bold"/>
                  <a:sym typeface="Canva Sans Bold"/>
                </a:rPr>
                <a:t>Applications:</a:t>
              </a:r>
              <a:r>
                <a:rPr lang="en-US" sz="2700">
                  <a:solidFill>
                    <a:srgbClr val="FFFFFF"/>
                  </a:solidFill>
                  <a:latin typeface="Canva Sans"/>
                  <a:ea typeface="Canva Sans"/>
                  <a:cs typeface="Canva Sans"/>
                  <a:sym typeface="Canva Sans"/>
                </a:rPr>
                <a:t> The system provides an objective and automated tool for quantifying bradykinesia in Parkinson’s patients, enhancing clinical assessments and remote monitoring.</a:t>
              </a:r>
            </a:p>
            <a:p>
              <a:pPr algn="just">
                <a:lnSpc>
                  <a:spcPts val="4050"/>
                </a:lnSpc>
              </a:pPr>
              <a:r>
                <a:rPr lang="en-US" sz="2700" b="true">
                  <a:solidFill>
                    <a:srgbClr val="FFFFFF"/>
                  </a:solidFill>
                  <a:latin typeface="Canva Sans Bold"/>
                  <a:ea typeface="Canva Sans Bold"/>
                  <a:cs typeface="Canva Sans Bold"/>
                  <a:sym typeface="Canva Sans Bold"/>
                </a:rPr>
                <a:t>Result/Performance:</a:t>
              </a:r>
              <a:r>
                <a:rPr lang="en-US" sz="2700">
                  <a:solidFill>
                    <a:srgbClr val="FFFFFF"/>
                  </a:solidFill>
                  <a:latin typeface="Canva Sans"/>
                  <a:ea typeface="Canva Sans"/>
                  <a:cs typeface="Canva Sans"/>
                  <a:sym typeface="Canva Sans"/>
                </a:rPr>
                <a:t> The proposed tiered binary classification approach achieved an accuracy of 86%, outperforming multiclass (45%) and ordinal binary classification (74%) in distinguishing disease severity levels.</a:t>
              </a:r>
            </a:p>
            <a:p>
              <a:pPr algn="just">
                <a:lnSpc>
                  <a:spcPts val="4050"/>
                </a:lnSpc>
              </a:pPr>
              <a:r>
                <a:rPr lang="en-US" sz="2700" b="true">
                  <a:solidFill>
                    <a:srgbClr val="FFFFFF"/>
                  </a:solidFill>
                  <a:latin typeface="Canva Sans Bold"/>
                  <a:ea typeface="Canva Sans Bold"/>
                  <a:cs typeface="Canva Sans Bold"/>
                  <a:sym typeface="Canva Sans Bold"/>
                </a:rPr>
                <a:t>Challenges: </a:t>
              </a:r>
              <a:r>
                <a:rPr lang="en-US" sz="2700">
                  <a:solidFill>
                    <a:srgbClr val="FFFFFF"/>
                  </a:solidFill>
                  <a:latin typeface="Canva Sans"/>
                  <a:ea typeface="Canva Sans"/>
                  <a:cs typeface="Canva Sans"/>
                  <a:sym typeface="Canva Sans"/>
                </a:rPr>
                <a:t>Limitations include a small, unbalanced dataset, lack of data from severe-stage patients, and potential inter-rater variability in clinician-provided severity scores.</a:t>
              </a:r>
            </a:p>
          </p:txBody>
        </p:sp>
      </p:grpSp>
      <p:sp>
        <p:nvSpPr>
          <p:cNvPr name="Freeform 6" id="6"/>
          <p:cNvSpPr/>
          <p:nvPr/>
        </p:nvSpPr>
        <p:spPr>
          <a:xfrm flipH="false" flipV="false" rot="0">
            <a:off x="-240603" y="8036486"/>
            <a:ext cx="4027944" cy="4114800"/>
          </a:xfrm>
          <a:custGeom>
            <a:avLst/>
            <a:gdLst/>
            <a:ahLst/>
            <a:cxnLst/>
            <a:rect r="r" b="b" t="t" l="l"/>
            <a:pathLst>
              <a:path h="4114800" w="4027944">
                <a:moveTo>
                  <a:pt x="0" y="0"/>
                </a:moveTo>
                <a:lnTo>
                  <a:pt x="4027944" y="0"/>
                </a:lnTo>
                <a:lnTo>
                  <a:pt x="4027944"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14" t="0" r="-14" b="0"/>
            </a:stretch>
          </a:blipFill>
        </p:spPr>
      </p:sp>
      <p:sp>
        <p:nvSpPr>
          <p:cNvPr name="Freeform 7" id="7"/>
          <p:cNvSpPr/>
          <p:nvPr/>
        </p:nvSpPr>
        <p:spPr>
          <a:xfrm flipH="false" flipV="false" rot="0">
            <a:off x="16382387" y="3951642"/>
            <a:ext cx="4198776" cy="4114800"/>
          </a:xfrm>
          <a:custGeom>
            <a:avLst/>
            <a:gdLst/>
            <a:ahLst/>
            <a:cxnLst/>
            <a:rect r="r" b="b" t="t" l="l"/>
            <a:pathLst>
              <a:path h="4114800" w="4198776">
                <a:moveTo>
                  <a:pt x="0" y="0"/>
                </a:moveTo>
                <a:lnTo>
                  <a:pt x="4198776" y="0"/>
                </a:lnTo>
                <a:lnTo>
                  <a:pt x="4198776"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94" r="0" b="-94"/>
            </a:stretch>
          </a:blipFill>
        </p:spPr>
      </p:sp>
      <p:sp>
        <p:nvSpPr>
          <p:cNvPr name="Freeform 8" id="8"/>
          <p:cNvSpPr/>
          <p:nvPr/>
        </p:nvSpPr>
        <p:spPr>
          <a:xfrm flipH="false" flipV="false" rot="0">
            <a:off x="15004511" y="6970874"/>
            <a:ext cx="4198776" cy="4114800"/>
          </a:xfrm>
          <a:custGeom>
            <a:avLst/>
            <a:gdLst/>
            <a:ahLst/>
            <a:cxnLst/>
            <a:rect r="r" b="b" t="t" l="l"/>
            <a:pathLst>
              <a:path h="4114800" w="4198776">
                <a:moveTo>
                  <a:pt x="0" y="0"/>
                </a:moveTo>
                <a:lnTo>
                  <a:pt x="4198776" y="0"/>
                </a:lnTo>
                <a:lnTo>
                  <a:pt x="4198776"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94" r="0" b="-94"/>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1C53A3"/>
        </a:solidFill>
      </p:bgPr>
    </p:bg>
    <p:spTree>
      <p:nvGrpSpPr>
        <p:cNvPr id="1" name=""/>
        <p:cNvGrpSpPr/>
        <p:nvPr/>
      </p:nvGrpSpPr>
      <p:grpSpPr>
        <a:xfrm>
          <a:off x="0" y="0"/>
          <a:ext cx="0" cy="0"/>
          <a:chOff x="0" y="0"/>
          <a:chExt cx="0" cy="0"/>
        </a:xfrm>
      </p:grpSpPr>
      <p:sp>
        <p:nvSpPr>
          <p:cNvPr name="Freeform 2" id="2"/>
          <p:cNvSpPr/>
          <p:nvPr/>
        </p:nvSpPr>
        <p:spPr>
          <a:xfrm flipH="false" flipV="false" rot="0">
            <a:off x="15470790" y="-555006"/>
            <a:ext cx="4027944" cy="4114800"/>
          </a:xfrm>
          <a:custGeom>
            <a:avLst/>
            <a:gdLst/>
            <a:ahLst/>
            <a:cxnLst/>
            <a:rect r="r" b="b" t="t" l="l"/>
            <a:pathLst>
              <a:path h="4114800" w="4027944">
                <a:moveTo>
                  <a:pt x="0" y="0"/>
                </a:moveTo>
                <a:lnTo>
                  <a:pt x="4027944" y="0"/>
                </a:lnTo>
                <a:lnTo>
                  <a:pt x="4027944"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101" r="0" b="-101"/>
            </a:stretch>
          </a:blipFill>
        </p:spPr>
      </p:sp>
      <p:grpSp>
        <p:nvGrpSpPr>
          <p:cNvPr name="Group 3" id="3"/>
          <p:cNvGrpSpPr/>
          <p:nvPr/>
        </p:nvGrpSpPr>
        <p:grpSpPr>
          <a:xfrm rot="0">
            <a:off x="1028700" y="1147069"/>
            <a:ext cx="16036951" cy="6422671"/>
            <a:chOff x="0" y="0"/>
            <a:chExt cx="21382601" cy="8563561"/>
          </a:xfrm>
        </p:grpSpPr>
        <p:sp>
          <p:nvSpPr>
            <p:cNvPr name="Freeform 4" id="4"/>
            <p:cNvSpPr/>
            <p:nvPr/>
          </p:nvSpPr>
          <p:spPr>
            <a:xfrm flipH="false" flipV="false" rot="0">
              <a:off x="0" y="0"/>
              <a:ext cx="21382602" cy="8563561"/>
            </a:xfrm>
            <a:custGeom>
              <a:avLst/>
              <a:gdLst/>
              <a:ahLst/>
              <a:cxnLst/>
              <a:rect r="r" b="b" t="t" l="l"/>
              <a:pathLst>
                <a:path h="8563561" w="21382602">
                  <a:moveTo>
                    <a:pt x="0" y="0"/>
                  </a:moveTo>
                  <a:lnTo>
                    <a:pt x="21382602" y="0"/>
                  </a:lnTo>
                  <a:lnTo>
                    <a:pt x="21382602" y="8563561"/>
                  </a:lnTo>
                  <a:lnTo>
                    <a:pt x="0" y="8563561"/>
                  </a:lnTo>
                  <a:close/>
                </a:path>
              </a:pathLst>
            </a:custGeom>
            <a:solidFill>
              <a:srgbClr val="000000">
                <a:alpha val="0"/>
              </a:srgbClr>
            </a:solidFill>
          </p:spPr>
        </p:sp>
        <p:sp>
          <p:nvSpPr>
            <p:cNvPr name="TextBox 5" id="5"/>
            <p:cNvSpPr txBox="true"/>
            <p:nvPr/>
          </p:nvSpPr>
          <p:spPr>
            <a:xfrm>
              <a:off x="0" y="-85725"/>
              <a:ext cx="21382601" cy="8649286"/>
            </a:xfrm>
            <a:prstGeom prst="rect">
              <a:avLst/>
            </a:prstGeom>
          </p:spPr>
          <p:txBody>
            <a:bodyPr anchor="t" rtlCol="false" tIns="0" lIns="0" bIns="0" rIns="0"/>
            <a:lstStyle/>
            <a:p>
              <a:pPr algn="just">
                <a:lnSpc>
                  <a:spcPts val="4203"/>
                </a:lnSpc>
              </a:pPr>
              <a:r>
                <a:rPr lang="en-US" sz="2802" b="true">
                  <a:solidFill>
                    <a:srgbClr val="FFFFFF"/>
                  </a:solidFill>
                  <a:latin typeface="Canva Sans Bold"/>
                  <a:ea typeface="Canva Sans Bold"/>
                  <a:cs typeface="Canva Sans Bold"/>
                  <a:sym typeface="Canva Sans Bold"/>
                </a:rPr>
                <a:t>7) Early Detection of Parkinson’s Disease by Neural Network Models</a:t>
              </a:r>
            </a:p>
            <a:p>
              <a:pPr algn="just">
                <a:lnSpc>
                  <a:spcPts val="4203"/>
                </a:lnSpc>
              </a:pPr>
              <a:r>
                <a:rPr lang="en-US" sz="2802" b="true">
                  <a:solidFill>
                    <a:srgbClr val="FFFFFF"/>
                  </a:solidFill>
                  <a:latin typeface="Canva Sans Bold"/>
                  <a:ea typeface="Canva Sans Bold"/>
                  <a:cs typeface="Canva Sans Bold"/>
                  <a:sym typeface="Canva Sans Bold"/>
                </a:rPr>
                <a:t>Methodology:</a:t>
              </a:r>
              <a:r>
                <a:rPr lang="en-US" sz="2802">
                  <a:solidFill>
                    <a:srgbClr val="FFFFFF"/>
                  </a:solidFill>
                  <a:latin typeface="Canva Sans"/>
                  <a:ea typeface="Canva Sans"/>
                  <a:cs typeface="Canva Sans"/>
                  <a:sym typeface="Canva Sans"/>
                </a:rPr>
                <a:t> A deep neural network model is developed using IMU-based motion data to classify PD patients into Early_PD, Adv_PD, or Non-PD based on gait analysis.</a:t>
              </a:r>
            </a:p>
            <a:p>
              <a:pPr algn="just">
                <a:lnSpc>
                  <a:spcPts val="4203"/>
                </a:lnSpc>
              </a:pPr>
              <a:r>
                <a:rPr lang="en-US" sz="2802" b="true">
                  <a:solidFill>
                    <a:srgbClr val="FFFFFF"/>
                  </a:solidFill>
                  <a:latin typeface="Canva Sans Bold"/>
                  <a:ea typeface="Canva Sans Bold"/>
                  <a:cs typeface="Canva Sans Bold"/>
                  <a:sym typeface="Canva Sans Bold"/>
                </a:rPr>
                <a:t>Parameters: </a:t>
              </a:r>
              <a:r>
                <a:rPr lang="en-US" sz="2802">
                  <a:solidFill>
                    <a:srgbClr val="FFFFFF"/>
                  </a:solidFill>
                  <a:latin typeface="Canva Sans"/>
                  <a:ea typeface="Canva Sans"/>
                  <a:cs typeface="Canva Sans"/>
                  <a:sym typeface="Canva Sans"/>
                </a:rPr>
                <a:t>The model is trained on IMU sensor data (128 Hz) from 32 PD patients and 16 healthy controls, using 3-axis acceleration and angular velocity, with Adam optimizer, batch size = 300, 40 epochs, and k-fold cross-validation (k=5).</a:t>
              </a:r>
            </a:p>
            <a:p>
              <a:pPr algn="just">
                <a:lnSpc>
                  <a:spcPts val="4203"/>
                </a:lnSpc>
              </a:pPr>
              <a:r>
                <a:rPr lang="en-US" sz="2802" b="true">
                  <a:solidFill>
                    <a:srgbClr val="FFFFFF"/>
                  </a:solidFill>
                  <a:latin typeface="Canva Sans Bold"/>
                  <a:ea typeface="Canva Sans Bold"/>
                  <a:cs typeface="Canva Sans Bold"/>
                  <a:sym typeface="Canva Sans Bold"/>
                </a:rPr>
                <a:t>Applications:</a:t>
              </a:r>
              <a:r>
                <a:rPr lang="en-US" sz="2802">
                  <a:solidFill>
                    <a:srgbClr val="FFFFFF"/>
                  </a:solidFill>
                  <a:latin typeface="Canva Sans"/>
                  <a:ea typeface="Canva Sans"/>
                  <a:cs typeface="Canva Sans"/>
                  <a:sym typeface="Canva Sans"/>
                </a:rPr>
                <a:t> Enables objective and automated PD detection using wearable motion sensors, aiding in early diagnosis and disease progression monitoring.</a:t>
              </a:r>
            </a:p>
            <a:p>
              <a:pPr algn="just">
                <a:lnSpc>
                  <a:spcPts val="4203"/>
                </a:lnSpc>
              </a:pPr>
              <a:r>
                <a:rPr lang="en-US" sz="2802" b="true">
                  <a:solidFill>
                    <a:srgbClr val="FFFFFF"/>
                  </a:solidFill>
                  <a:latin typeface="Canva Sans Bold"/>
                  <a:ea typeface="Canva Sans Bold"/>
                  <a:cs typeface="Canva Sans Bold"/>
                  <a:sym typeface="Canva Sans Bold"/>
                </a:rPr>
                <a:t>Result/Performance: </a:t>
              </a:r>
              <a:r>
                <a:rPr lang="en-US" sz="2802">
                  <a:solidFill>
                    <a:srgbClr val="FFFFFF"/>
                  </a:solidFill>
                  <a:latin typeface="Canva Sans"/>
                  <a:ea typeface="Canva Sans"/>
                  <a:cs typeface="Canva Sans"/>
                  <a:sym typeface="Canva Sans"/>
                </a:rPr>
                <a:t>The model achieved 99.67% accuracy for Early_PD detection, 92.72% for Adv_PD classification, and an overall 98.15% accuracy in real-world testing.</a:t>
              </a:r>
            </a:p>
            <a:p>
              <a:pPr algn="just">
                <a:lnSpc>
                  <a:spcPts val="4203"/>
                </a:lnSpc>
              </a:pPr>
              <a:r>
                <a:rPr lang="en-US" sz="2802" b="true">
                  <a:solidFill>
                    <a:srgbClr val="FFFFFF"/>
                  </a:solidFill>
                  <a:latin typeface="Canva Sans Bold"/>
                  <a:ea typeface="Canva Sans Bold"/>
                  <a:cs typeface="Canva Sans Bold"/>
                  <a:sym typeface="Canva Sans Bold"/>
                </a:rPr>
                <a:t>Challenges:</a:t>
              </a:r>
              <a:r>
                <a:rPr lang="en-US" sz="2802">
                  <a:solidFill>
                    <a:srgbClr val="FFFFFF"/>
                  </a:solidFill>
                  <a:latin typeface="Canva Sans"/>
                  <a:ea typeface="Canva Sans"/>
                  <a:cs typeface="Canva Sans"/>
                  <a:sym typeface="Canva Sans"/>
                </a:rPr>
                <a:t> Small dataset, gait similarity in elderly, computational complexity of deep models, and the need for real-world deployment validation.</a:t>
              </a:r>
            </a:p>
          </p:txBody>
        </p:sp>
      </p:grpSp>
      <p:sp>
        <p:nvSpPr>
          <p:cNvPr name="Freeform 6" id="6"/>
          <p:cNvSpPr/>
          <p:nvPr/>
        </p:nvSpPr>
        <p:spPr>
          <a:xfrm flipH="false" flipV="false" rot="0">
            <a:off x="-269178" y="8036486"/>
            <a:ext cx="4027944" cy="4114800"/>
          </a:xfrm>
          <a:custGeom>
            <a:avLst/>
            <a:gdLst/>
            <a:ahLst/>
            <a:cxnLst/>
            <a:rect r="r" b="b" t="t" l="l"/>
            <a:pathLst>
              <a:path h="4114800" w="4027944">
                <a:moveTo>
                  <a:pt x="0" y="0"/>
                </a:moveTo>
                <a:lnTo>
                  <a:pt x="4027944" y="0"/>
                </a:lnTo>
                <a:lnTo>
                  <a:pt x="4027944"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14" t="0" r="-14" b="0"/>
            </a:stretch>
          </a:blipFill>
        </p:spPr>
      </p:sp>
      <p:sp>
        <p:nvSpPr>
          <p:cNvPr name="Freeform 7" id="7"/>
          <p:cNvSpPr/>
          <p:nvPr/>
        </p:nvSpPr>
        <p:spPr>
          <a:xfrm flipH="false" flipV="false" rot="0">
            <a:off x="16382387" y="3951642"/>
            <a:ext cx="4198776" cy="4114800"/>
          </a:xfrm>
          <a:custGeom>
            <a:avLst/>
            <a:gdLst/>
            <a:ahLst/>
            <a:cxnLst/>
            <a:rect r="r" b="b" t="t" l="l"/>
            <a:pathLst>
              <a:path h="4114800" w="4198776">
                <a:moveTo>
                  <a:pt x="0" y="0"/>
                </a:moveTo>
                <a:lnTo>
                  <a:pt x="4198776" y="0"/>
                </a:lnTo>
                <a:lnTo>
                  <a:pt x="4198776"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94" r="0" b="-94"/>
            </a:stretch>
          </a:blipFill>
        </p:spPr>
      </p:sp>
      <p:sp>
        <p:nvSpPr>
          <p:cNvPr name="Freeform 8" id="8"/>
          <p:cNvSpPr/>
          <p:nvPr/>
        </p:nvSpPr>
        <p:spPr>
          <a:xfrm flipH="false" flipV="false" rot="0">
            <a:off x="14966264" y="7200900"/>
            <a:ext cx="4198776" cy="4114800"/>
          </a:xfrm>
          <a:custGeom>
            <a:avLst/>
            <a:gdLst/>
            <a:ahLst/>
            <a:cxnLst/>
            <a:rect r="r" b="b" t="t" l="l"/>
            <a:pathLst>
              <a:path h="4114800" w="4198776">
                <a:moveTo>
                  <a:pt x="0" y="0"/>
                </a:moveTo>
                <a:lnTo>
                  <a:pt x="4198776" y="0"/>
                </a:lnTo>
                <a:lnTo>
                  <a:pt x="4198776"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94" r="0" b="-94"/>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1C53A3"/>
        </a:solidFill>
      </p:bgPr>
    </p:bg>
    <p:spTree>
      <p:nvGrpSpPr>
        <p:cNvPr id="1" name=""/>
        <p:cNvGrpSpPr/>
        <p:nvPr/>
      </p:nvGrpSpPr>
      <p:grpSpPr>
        <a:xfrm>
          <a:off x="0" y="0"/>
          <a:ext cx="0" cy="0"/>
          <a:chOff x="0" y="0"/>
          <a:chExt cx="0" cy="0"/>
        </a:xfrm>
      </p:grpSpPr>
      <p:sp>
        <p:nvSpPr>
          <p:cNvPr name="Freeform 2" id="2"/>
          <p:cNvSpPr/>
          <p:nvPr/>
        </p:nvSpPr>
        <p:spPr>
          <a:xfrm flipH="false" flipV="false" rot="0">
            <a:off x="16382387" y="3951642"/>
            <a:ext cx="4198776" cy="4114800"/>
          </a:xfrm>
          <a:custGeom>
            <a:avLst/>
            <a:gdLst/>
            <a:ahLst/>
            <a:cxnLst/>
            <a:rect r="r" b="b" t="t" l="l"/>
            <a:pathLst>
              <a:path h="4114800" w="4198776">
                <a:moveTo>
                  <a:pt x="0" y="0"/>
                </a:moveTo>
                <a:lnTo>
                  <a:pt x="4198776" y="0"/>
                </a:lnTo>
                <a:lnTo>
                  <a:pt x="419877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94" r="0" b="-94"/>
            </a:stretch>
          </a:blipFill>
        </p:spPr>
      </p:sp>
      <p:sp>
        <p:nvSpPr>
          <p:cNvPr name="Freeform 3" id="3"/>
          <p:cNvSpPr/>
          <p:nvPr/>
        </p:nvSpPr>
        <p:spPr>
          <a:xfrm flipH="false" flipV="false" rot="0">
            <a:off x="15470790" y="-555006"/>
            <a:ext cx="4027944" cy="4114800"/>
          </a:xfrm>
          <a:custGeom>
            <a:avLst/>
            <a:gdLst/>
            <a:ahLst/>
            <a:cxnLst/>
            <a:rect r="r" b="b" t="t" l="l"/>
            <a:pathLst>
              <a:path h="4114800" w="4027944">
                <a:moveTo>
                  <a:pt x="0" y="0"/>
                </a:moveTo>
                <a:lnTo>
                  <a:pt x="4027944" y="0"/>
                </a:lnTo>
                <a:lnTo>
                  <a:pt x="402794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101" r="0" b="-101"/>
            </a:stretch>
          </a:blipFill>
        </p:spPr>
      </p:sp>
      <p:grpSp>
        <p:nvGrpSpPr>
          <p:cNvPr name="Group 4" id="4"/>
          <p:cNvGrpSpPr/>
          <p:nvPr/>
        </p:nvGrpSpPr>
        <p:grpSpPr>
          <a:xfrm rot="0">
            <a:off x="510605" y="642951"/>
            <a:ext cx="16349090" cy="7222097"/>
            <a:chOff x="0" y="0"/>
            <a:chExt cx="21798787" cy="9629462"/>
          </a:xfrm>
        </p:grpSpPr>
        <p:sp>
          <p:nvSpPr>
            <p:cNvPr name="Freeform 5" id="5"/>
            <p:cNvSpPr/>
            <p:nvPr/>
          </p:nvSpPr>
          <p:spPr>
            <a:xfrm flipH="false" flipV="false" rot="0">
              <a:off x="0" y="0"/>
              <a:ext cx="21798787" cy="9629463"/>
            </a:xfrm>
            <a:custGeom>
              <a:avLst/>
              <a:gdLst/>
              <a:ahLst/>
              <a:cxnLst/>
              <a:rect r="r" b="b" t="t" l="l"/>
              <a:pathLst>
                <a:path h="9629463" w="21798787">
                  <a:moveTo>
                    <a:pt x="0" y="0"/>
                  </a:moveTo>
                  <a:lnTo>
                    <a:pt x="21798787" y="0"/>
                  </a:lnTo>
                  <a:lnTo>
                    <a:pt x="21798787" y="9629463"/>
                  </a:lnTo>
                  <a:lnTo>
                    <a:pt x="0" y="9629463"/>
                  </a:lnTo>
                  <a:close/>
                </a:path>
              </a:pathLst>
            </a:custGeom>
            <a:solidFill>
              <a:srgbClr val="000000">
                <a:alpha val="0"/>
              </a:srgbClr>
            </a:solidFill>
          </p:spPr>
        </p:sp>
        <p:sp>
          <p:nvSpPr>
            <p:cNvPr name="TextBox 6" id="6"/>
            <p:cNvSpPr txBox="true"/>
            <p:nvPr/>
          </p:nvSpPr>
          <p:spPr>
            <a:xfrm>
              <a:off x="0" y="-85725"/>
              <a:ext cx="21798787" cy="9715187"/>
            </a:xfrm>
            <a:prstGeom prst="rect">
              <a:avLst/>
            </a:prstGeom>
          </p:spPr>
          <p:txBody>
            <a:bodyPr anchor="t" rtlCol="false" tIns="0" lIns="0" bIns="0" rIns="0"/>
            <a:lstStyle/>
            <a:p>
              <a:pPr algn="just">
                <a:lnSpc>
                  <a:spcPts val="4050"/>
                </a:lnSpc>
              </a:pPr>
              <a:r>
                <a:rPr lang="en-US" sz="2700" b="true">
                  <a:solidFill>
                    <a:srgbClr val="FFFFFF"/>
                  </a:solidFill>
                  <a:latin typeface="Canva Sans Bold"/>
                  <a:ea typeface="Canva Sans Bold"/>
                  <a:cs typeface="Canva Sans Bold"/>
                  <a:sym typeface="Canva Sans Bold"/>
                </a:rPr>
                <a:t>8)  A Spectrogram-Based Deep Feature Assisted Computer-Aided Diagnostic System for Parkinson’s Disease</a:t>
              </a:r>
            </a:p>
            <a:p>
              <a:pPr algn="just">
                <a:lnSpc>
                  <a:spcPts val="4050"/>
                </a:lnSpc>
              </a:pPr>
              <a:r>
                <a:rPr lang="en-US" sz="2700" b="true">
                  <a:solidFill>
                    <a:srgbClr val="FFFFFF"/>
                  </a:solidFill>
                  <a:latin typeface="Canva Sans Bold"/>
                  <a:ea typeface="Canva Sans Bold"/>
                  <a:cs typeface="Canva Sans Bold"/>
                  <a:sym typeface="Canva Sans Bold"/>
                </a:rPr>
                <a:t>Methodology: </a:t>
              </a:r>
              <a:r>
                <a:rPr lang="en-US" sz="2700">
                  <a:solidFill>
                    <a:srgbClr val="FFFFFF"/>
                  </a:solidFill>
                  <a:latin typeface="Canva Sans"/>
                  <a:ea typeface="Canva Sans"/>
                  <a:cs typeface="Canva Sans"/>
                  <a:sym typeface="Canva Sans"/>
                </a:rPr>
                <a:t>Three methods are proposed: transfer learning with spectrograms, deep feature extraction using AlexNet, and acoustic feature-based classification for PD detection using speech signals.</a:t>
              </a:r>
            </a:p>
            <a:p>
              <a:pPr algn="just">
                <a:lnSpc>
                  <a:spcPts val="4050"/>
                </a:lnSpc>
              </a:pPr>
              <a:r>
                <a:rPr lang="en-US" sz="2700" b="true">
                  <a:solidFill>
                    <a:srgbClr val="FFFFFF"/>
                  </a:solidFill>
                  <a:latin typeface="Canva Sans Bold"/>
                  <a:ea typeface="Canva Sans Bold"/>
                  <a:cs typeface="Canva Sans Bold"/>
                  <a:sym typeface="Canva Sans Bold"/>
                </a:rPr>
                <a:t>Parameters: </a:t>
              </a:r>
              <a:r>
                <a:rPr lang="en-US" sz="2700">
                  <a:solidFill>
                    <a:srgbClr val="FFFFFF"/>
                  </a:solidFill>
                  <a:latin typeface="Canva Sans"/>
                  <a:ea typeface="Canva Sans"/>
                  <a:cs typeface="Canva Sans"/>
                  <a:sym typeface="Canva Sans"/>
                </a:rPr>
                <a:t>The model is trained on the PC-GITA Spanish speech dataset (100 subjects, vowels, monologues, read text, and words), using AlexNet for feature extraction, and evaluated with SVM, Random Forest, and Multilayer Perceptron classifiers.</a:t>
              </a:r>
            </a:p>
            <a:p>
              <a:pPr algn="just">
                <a:lnSpc>
                  <a:spcPts val="4050"/>
                </a:lnSpc>
              </a:pPr>
              <a:r>
                <a:rPr lang="en-US" sz="2700" b="true">
                  <a:solidFill>
                    <a:srgbClr val="FFFFFF"/>
                  </a:solidFill>
                  <a:latin typeface="Canva Sans Bold"/>
                  <a:ea typeface="Canva Sans Bold"/>
                  <a:cs typeface="Canva Sans Bold"/>
                  <a:sym typeface="Canva Sans Bold"/>
                </a:rPr>
                <a:t>Applications: </a:t>
              </a:r>
              <a:r>
                <a:rPr lang="en-US" sz="2700">
                  <a:solidFill>
                    <a:srgbClr val="FFFFFF"/>
                  </a:solidFill>
                  <a:latin typeface="Canva Sans"/>
                  <a:ea typeface="Canva Sans"/>
                  <a:cs typeface="Canva Sans"/>
                  <a:sym typeface="Canva Sans"/>
                </a:rPr>
                <a:t>Provides non-invasive, speech-based PD detection, supporting early diagnosis and clinical decision-making through automated voice analysis.</a:t>
              </a:r>
            </a:p>
            <a:p>
              <a:pPr algn="just">
                <a:lnSpc>
                  <a:spcPts val="4050"/>
                </a:lnSpc>
              </a:pPr>
              <a:r>
                <a:rPr lang="en-US" sz="2700" b="true">
                  <a:solidFill>
                    <a:srgbClr val="FFFFFF"/>
                  </a:solidFill>
                  <a:latin typeface="Canva Sans Bold"/>
                  <a:ea typeface="Canva Sans Bold"/>
                  <a:cs typeface="Canva Sans Bold"/>
                  <a:sym typeface="Canva Sans Bold"/>
                </a:rPr>
                <a:t>Result/Performance:</a:t>
              </a:r>
              <a:r>
                <a:rPr lang="en-US" sz="2700">
                  <a:solidFill>
                    <a:srgbClr val="FFFFFF"/>
                  </a:solidFill>
                  <a:latin typeface="Canva Sans"/>
                  <a:ea typeface="Canva Sans"/>
                  <a:cs typeface="Canva Sans"/>
                  <a:sym typeface="Canva Sans"/>
                </a:rPr>
                <a:t> Deep features with MLP achieved the highest accuracy (99.7%), outperforming transfer learning (91%) and handcrafted acoustic features (84.6%).</a:t>
              </a:r>
            </a:p>
            <a:p>
              <a:pPr algn="just">
                <a:lnSpc>
                  <a:spcPts val="4050"/>
                </a:lnSpc>
              </a:pPr>
              <a:r>
                <a:rPr lang="en-US" sz="2700" b="true">
                  <a:solidFill>
                    <a:srgbClr val="FFFFFF"/>
                  </a:solidFill>
                  <a:latin typeface="Canva Sans Bold"/>
                  <a:ea typeface="Canva Sans Bold"/>
                  <a:cs typeface="Canva Sans Bold"/>
                  <a:sym typeface="Canva Sans Bold"/>
                </a:rPr>
                <a:t>Challenges: </a:t>
              </a:r>
              <a:r>
                <a:rPr lang="en-US" sz="2700">
                  <a:solidFill>
                    <a:srgbClr val="FFFFFF"/>
                  </a:solidFill>
                  <a:latin typeface="Canva Sans"/>
                  <a:ea typeface="Canva Sans"/>
                  <a:cs typeface="Canva Sans"/>
                  <a:sym typeface="Canva Sans"/>
                </a:rPr>
                <a:t>Speech variability, dataset limitations, need for noise-free recordings, and generalization to real-world conditions remain key issues.</a:t>
              </a:r>
            </a:p>
          </p:txBody>
        </p:sp>
      </p:grpSp>
      <p:sp>
        <p:nvSpPr>
          <p:cNvPr name="Freeform 7" id="7"/>
          <p:cNvSpPr/>
          <p:nvPr/>
        </p:nvSpPr>
        <p:spPr>
          <a:xfrm flipH="false" flipV="false" rot="0">
            <a:off x="-269178" y="8036486"/>
            <a:ext cx="4027944" cy="4114800"/>
          </a:xfrm>
          <a:custGeom>
            <a:avLst/>
            <a:gdLst/>
            <a:ahLst/>
            <a:cxnLst/>
            <a:rect r="r" b="b" t="t" l="l"/>
            <a:pathLst>
              <a:path h="4114800" w="4027944">
                <a:moveTo>
                  <a:pt x="0" y="0"/>
                </a:moveTo>
                <a:lnTo>
                  <a:pt x="4027944" y="0"/>
                </a:lnTo>
                <a:lnTo>
                  <a:pt x="402794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14" t="0" r="-14" b="0"/>
            </a:stretch>
          </a:blipFill>
        </p:spPr>
      </p:sp>
      <p:sp>
        <p:nvSpPr>
          <p:cNvPr name="Freeform 8" id="8"/>
          <p:cNvSpPr/>
          <p:nvPr/>
        </p:nvSpPr>
        <p:spPr>
          <a:xfrm flipH="false" flipV="false" rot="0">
            <a:off x="15159912" y="7370479"/>
            <a:ext cx="4198776" cy="4114800"/>
          </a:xfrm>
          <a:custGeom>
            <a:avLst/>
            <a:gdLst/>
            <a:ahLst/>
            <a:cxnLst/>
            <a:rect r="r" b="b" t="t" l="l"/>
            <a:pathLst>
              <a:path h="4114800" w="4198776">
                <a:moveTo>
                  <a:pt x="0" y="0"/>
                </a:moveTo>
                <a:lnTo>
                  <a:pt x="4198776" y="0"/>
                </a:lnTo>
                <a:lnTo>
                  <a:pt x="419877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94" r="0" b="-94"/>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1C53A3"/>
        </a:solidFill>
      </p:bgPr>
    </p:bg>
    <p:spTree>
      <p:nvGrpSpPr>
        <p:cNvPr id="1" name=""/>
        <p:cNvGrpSpPr/>
        <p:nvPr/>
      </p:nvGrpSpPr>
      <p:grpSpPr>
        <a:xfrm>
          <a:off x="0" y="0"/>
          <a:ext cx="0" cy="0"/>
          <a:chOff x="0" y="0"/>
          <a:chExt cx="0" cy="0"/>
        </a:xfrm>
      </p:grpSpPr>
      <p:sp>
        <p:nvSpPr>
          <p:cNvPr name="Freeform 2" id="2"/>
          <p:cNvSpPr/>
          <p:nvPr/>
        </p:nvSpPr>
        <p:spPr>
          <a:xfrm flipH="false" flipV="false" rot="0">
            <a:off x="16382387" y="3951642"/>
            <a:ext cx="4198776" cy="4114800"/>
          </a:xfrm>
          <a:custGeom>
            <a:avLst/>
            <a:gdLst/>
            <a:ahLst/>
            <a:cxnLst/>
            <a:rect r="r" b="b" t="t" l="l"/>
            <a:pathLst>
              <a:path h="4114800" w="4198776">
                <a:moveTo>
                  <a:pt x="0" y="0"/>
                </a:moveTo>
                <a:lnTo>
                  <a:pt x="4198776" y="0"/>
                </a:lnTo>
                <a:lnTo>
                  <a:pt x="419877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94" r="0" b="-94"/>
            </a:stretch>
          </a:blipFill>
        </p:spPr>
      </p:sp>
      <p:sp>
        <p:nvSpPr>
          <p:cNvPr name="Freeform 3" id="3"/>
          <p:cNvSpPr/>
          <p:nvPr/>
        </p:nvSpPr>
        <p:spPr>
          <a:xfrm flipH="false" flipV="false" rot="0">
            <a:off x="15470790" y="-555006"/>
            <a:ext cx="4027944" cy="4114800"/>
          </a:xfrm>
          <a:custGeom>
            <a:avLst/>
            <a:gdLst/>
            <a:ahLst/>
            <a:cxnLst/>
            <a:rect r="r" b="b" t="t" l="l"/>
            <a:pathLst>
              <a:path h="4114800" w="4027944">
                <a:moveTo>
                  <a:pt x="0" y="0"/>
                </a:moveTo>
                <a:lnTo>
                  <a:pt x="4027944" y="0"/>
                </a:lnTo>
                <a:lnTo>
                  <a:pt x="402794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101" r="0" b="-101"/>
            </a:stretch>
          </a:blipFill>
        </p:spPr>
      </p:sp>
      <p:grpSp>
        <p:nvGrpSpPr>
          <p:cNvPr name="Group 4" id="4"/>
          <p:cNvGrpSpPr/>
          <p:nvPr/>
        </p:nvGrpSpPr>
        <p:grpSpPr>
          <a:xfrm rot="0">
            <a:off x="622343" y="590076"/>
            <a:ext cx="16189802" cy="7304168"/>
            <a:chOff x="0" y="0"/>
            <a:chExt cx="21586403" cy="9738891"/>
          </a:xfrm>
        </p:grpSpPr>
        <p:sp>
          <p:nvSpPr>
            <p:cNvPr name="Freeform 5" id="5"/>
            <p:cNvSpPr/>
            <p:nvPr/>
          </p:nvSpPr>
          <p:spPr>
            <a:xfrm flipH="false" flipV="false" rot="0">
              <a:off x="0" y="0"/>
              <a:ext cx="21586403" cy="9738891"/>
            </a:xfrm>
            <a:custGeom>
              <a:avLst/>
              <a:gdLst/>
              <a:ahLst/>
              <a:cxnLst/>
              <a:rect r="r" b="b" t="t" l="l"/>
              <a:pathLst>
                <a:path h="9738891" w="21586403">
                  <a:moveTo>
                    <a:pt x="0" y="0"/>
                  </a:moveTo>
                  <a:lnTo>
                    <a:pt x="21586403" y="0"/>
                  </a:lnTo>
                  <a:lnTo>
                    <a:pt x="21586403" y="9738891"/>
                  </a:lnTo>
                  <a:lnTo>
                    <a:pt x="0" y="9738891"/>
                  </a:lnTo>
                  <a:close/>
                </a:path>
              </a:pathLst>
            </a:custGeom>
            <a:solidFill>
              <a:srgbClr val="000000">
                <a:alpha val="0"/>
              </a:srgbClr>
            </a:solidFill>
          </p:spPr>
        </p:sp>
        <p:sp>
          <p:nvSpPr>
            <p:cNvPr name="TextBox 6" id="6"/>
            <p:cNvSpPr txBox="true"/>
            <p:nvPr/>
          </p:nvSpPr>
          <p:spPr>
            <a:xfrm>
              <a:off x="0" y="-76200"/>
              <a:ext cx="21586403" cy="9815091"/>
            </a:xfrm>
            <a:prstGeom prst="rect">
              <a:avLst/>
            </a:prstGeom>
          </p:spPr>
          <p:txBody>
            <a:bodyPr anchor="t" rtlCol="false" tIns="0" lIns="0" bIns="0" rIns="0"/>
            <a:lstStyle/>
            <a:p>
              <a:pPr algn="just">
                <a:lnSpc>
                  <a:spcPts val="4123"/>
                </a:lnSpc>
              </a:pPr>
              <a:r>
                <a:rPr lang="en-US" sz="2749" b="true">
                  <a:solidFill>
                    <a:srgbClr val="FFFFFF"/>
                  </a:solidFill>
                  <a:latin typeface="Canva Sans Bold"/>
                  <a:ea typeface="Canva Sans Bold"/>
                  <a:cs typeface="Canva Sans Bold"/>
                  <a:sym typeface="Canva Sans Bold"/>
                </a:rPr>
                <a:t>9)  Multi-Level Graph Neural Network With Sparsity Pooling for Recognizing Parkinson’s Disease</a:t>
              </a:r>
            </a:p>
            <a:p>
              <a:pPr algn="just">
                <a:lnSpc>
                  <a:spcPts val="4123"/>
                </a:lnSpc>
              </a:pPr>
              <a:r>
                <a:rPr lang="en-US" sz="2749" b="true">
                  <a:solidFill>
                    <a:srgbClr val="FFFFFF"/>
                  </a:solidFill>
                  <a:latin typeface="Canva Sans Bold"/>
                  <a:ea typeface="Canva Sans Bold"/>
                  <a:cs typeface="Canva Sans Bold"/>
                  <a:sym typeface="Canva Sans Bold"/>
                </a:rPr>
                <a:t>Methodology</a:t>
              </a:r>
              <a:r>
                <a:rPr lang="en-US" sz="2749">
                  <a:solidFill>
                    <a:srgbClr val="FFFFFF"/>
                  </a:solidFill>
                  <a:latin typeface="Canva Sans"/>
                  <a:ea typeface="Canva Sans"/>
                  <a:cs typeface="Canva Sans"/>
                  <a:sym typeface="Canva Sans"/>
                </a:rPr>
                <a:t>: A multi-level GNN model (SparsityATopK) is proposed, incorporating sparsity-based pooling and an attention mechanism for efficient PD classification using MRI-based graph representations.</a:t>
              </a:r>
            </a:p>
            <a:p>
              <a:pPr algn="just">
                <a:lnSpc>
                  <a:spcPts val="4123"/>
                </a:lnSpc>
              </a:pPr>
              <a:r>
                <a:rPr lang="en-US" sz="2749" b="true">
                  <a:solidFill>
                    <a:srgbClr val="FFFFFF"/>
                  </a:solidFill>
                  <a:latin typeface="Canva Sans Bold"/>
                  <a:ea typeface="Canva Sans Bold"/>
                  <a:cs typeface="Canva Sans Bold"/>
                  <a:sym typeface="Canva Sans Bold"/>
                </a:rPr>
                <a:t>Parameters:</a:t>
              </a:r>
              <a:r>
                <a:rPr lang="en-US" sz="2749">
                  <a:solidFill>
                    <a:srgbClr val="FFFFFF"/>
                  </a:solidFill>
                  <a:latin typeface="Canva Sans"/>
                  <a:ea typeface="Canva Sans"/>
                  <a:cs typeface="Canva Sans"/>
                  <a:sym typeface="Canva Sans"/>
                </a:rPr>
                <a:t> The model is trained on PPMI MRI dataset (1032 images), utilizing keypoint detection methods (ORB, KAZE, AKAZE), an Adam optimizer, batch size of 128, learning rate of 0.001, and 10-fold cross-validation.</a:t>
              </a:r>
            </a:p>
            <a:p>
              <a:pPr algn="just">
                <a:lnSpc>
                  <a:spcPts val="4123"/>
                </a:lnSpc>
              </a:pPr>
              <a:r>
                <a:rPr lang="en-US" sz="2749" b="true">
                  <a:solidFill>
                    <a:srgbClr val="FFFFFF"/>
                  </a:solidFill>
                  <a:latin typeface="Canva Sans Bold"/>
                  <a:ea typeface="Canva Sans Bold"/>
                  <a:cs typeface="Canva Sans Bold"/>
                  <a:sym typeface="Canva Sans Bold"/>
                </a:rPr>
                <a:t>Applications:</a:t>
              </a:r>
              <a:r>
                <a:rPr lang="en-US" sz="2749">
                  <a:solidFill>
                    <a:srgbClr val="FFFFFF"/>
                  </a:solidFill>
                  <a:latin typeface="Canva Sans"/>
                  <a:ea typeface="Canva Sans"/>
                  <a:cs typeface="Canva Sans"/>
                  <a:sym typeface="Canva Sans"/>
                </a:rPr>
                <a:t> Enables automated, MRI-based PD diagnosis with enhanced feature extraction and graph learning, aiding in early detection and clinical decision-making.</a:t>
              </a:r>
            </a:p>
            <a:p>
              <a:pPr algn="just">
                <a:lnSpc>
                  <a:spcPts val="4123"/>
                </a:lnSpc>
              </a:pPr>
              <a:r>
                <a:rPr lang="en-US" sz="2749" b="true">
                  <a:solidFill>
                    <a:srgbClr val="FFFFFF"/>
                  </a:solidFill>
                  <a:latin typeface="Canva Sans Bold"/>
                  <a:ea typeface="Canva Sans Bold"/>
                  <a:cs typeface="Canva Sans Bold"/>
                  <a:sym typeface="Canva Sans Bold"/>
                </a:rPr>
                <a:t>Result/Performance:</a:t>
              </a:r>
              <a:r>
                <a:rPr lang="en-US" sz="2749">
                  <a:solidFill>
                    <a:srgbClr val="FFFFFF"/>
                  </a:solidFill>
                  <a:latin typeface="Canva Sans"/>
                  <a:ea typeface="Canva Sans"/>
                  <a:cs typeface="Canva Sans"/>
                  <a:sym typeface="Canva Sans"/>
                </a:rPr>
                <a:t> The model achieved the highest accuracy (94.87%) on P-KAZE, 93.64% on P-AKAZE, and 92.15% on P-ORB, outperforming existing GNN-based methods.</a:t>
              </a:r>
            </a:p>
            <a:p>
              <a:pPr algn="just">
                <a:lnSpc>
                  <a:spcPts val="4123"/>
                </a:lnSpc>
              </a:pPr>
              <a:r>
                <a:rPr lang="en-US" sz="2749" b="true">
                  <a:solidFill>
                    <a:srgbClr val="FFFFFF"/>
                  </a:solidFill>
                  <a:latin typeface="Canva Sans Bold"/>
                  <a:ea typeface="Canva Sans Bold"/>
                  <a:cs typeface="Canva Sans Bold"/>
                  <a:sym typeface="Canva Sans Bold"/>
                </a:rPr>
                <a:t>Challenges: </a:t>
              </a:r>
              <a:r>
                <a:rPr lang="en-US" sz="2749">
                  <a:solidFill>
                    <a:srgbClr val="FFFFFF"/>
                  </a:solidFill>
                  <a:latin typeface="Canva Sans"/>
                  <a:ea typeface="Canva Sans"/>
                  <a:cs typeface="Canva Sans"/>
                  <a:sym typeface="Canva Sans"/>
                </a:rPr>
                <a:t>Small dataset size, computational cost of graph construction, class imbalance, and generalization issues remain challenges for real-world deployment.</a:t>
              </a:r>
            </a:p>
          </p:txBody>
        </p:sp>
      </p:grpSp>
      <p:sp>
        <p:nvSpPr>
          <p:cNvPr name="Freeform 7" id="7"/>
          <p:cNvSpPr/>
          <p:nvPr/>
        </p:nvSpPr>
        <p:spPr>
          <a:xfrm flipH="false" flipV="false" rot="0">
            <a:off x="-269178" y="8036486"/>
            <a:ext cx="4027944" cy="4114800"/>
          </a:xfrm>
          <a:custGeom>
            <a:avLst/>
            <a:gdLst/>
            <a:ahLst/>
            <a:cxnLst/>
            <a:rect r="r" b="b" t="t" l="l"/>
            <a:pathLst>
              <a:path h="4114800" w="4027944">
                <a:moveTo>
                  <a:pt x="0" y="0"/>
                </a:moveTo>
                <a:lnTo>
                  <a:pt x="4027944" y="0"/>
                </a:lnTo>
                <a:lnTo>
                  <a:pt x="402794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14" t="0" r="-14" b="0"/>
            </a:stretch>
          </a:blipFill>
        </p:spPr>
      </p:sp>
      <p:sp>
        <p:nvSpPr>
          <p:cNvPr name="Freeform 8" id="8"/>
          <p:cNvSpPr/>
          <p:nvPr/>
        </p:nvSpPr>
        <p:spPr>
          <a:xfrm flipH="false" flipV="false" rot="0">
            <a:off x="15159912" y="7370479"/>
            <a:ext cx="4198776" cy="4114800"/>
          </a:xfrm>
          <a:custGeom>
            <a:avLst/>
            <a:gdLst/>
            <a:ahLst/>
            <a:cxnLst/>
            <a:rect r="r" b="b" t="t" l="l"/>
            <a:pathLst>
              <a:path h="4114800" w="4198776">
                <a:moveTo>
                  <a:pt x="0" y="0"/>
                </a:moveTo>
                <a:lnTo>
                  <a:pt x="4198776" y="0"/>
                </a:lnTo>
                <a:lnTo>
                  <a:pt x="419877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94" r="0" b="-94"/>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1C53A3"/>
        </a:solidFill>
      </p:bgPr>
    </p:bg>
    <p:spTree>
      <p:nvGrpSpPr>
        <p:cNvPr id="1" name=""/>
        <p:cNvGrpSpPr/>
        <p:nvPr/>
      </p:nvGrpSpPr>
      <p:grpSpPr>
        <a:xfrm>
          <a:off x="0" y="0"/>
          <a:ext cx="0" cy="0"/>
          <a:chOff x="0" y="0"/>
          <a:chExt cx="0" cy="0"/>
        </a:xfrm>
      </p:grpSpPr>
      <p:sp>
        <p:nvSpPr>
          <p:cNvPr name="Freeform 2" id="2"/>
          <p:cNvSpPr/>
          <p:nvPr/>
        </p:nvSpPr>
        <p:spPr>
          <a:xfrm flipH="false" flipV="false" rot="0">
            <a:off x="16382387" y="3951642"/>
            <a:ext cx="4198776" cy="4114800"/>
          </a:xfrm>
          <a:custGeom>
            <a:avLst/>
            <a:gdLst/>
            <a:ahLst/>
            <a:cxnLst/>
            <a:rect r="r" b="b" t="t" l="l"/>
            <a:pathLst>
              <a:path h="4114800" w="4198776">
                <a:moveTo>
                  <a:pt x="0" y="0"/>
                </a:moveTo>
                <a:lnTo>
                  <a:pt x="4198776" y="0"/>
                </a:lnTo>
                <a:lnTo>
                  <a:pt x="419877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94" r="0" b="-94"/>
            </a:stretch>
          </a:blipFill>
        </p:spPr>
      </p:sp>
      <p:sp>
        <p:nvSpPr>
          <p:cNvPr name="Freeform 3" id="3"/>
          <p:cNvSpPr/>
          <p:nvPr/>
        </p:nvSpPr>
        <p:spPr>
          <a:xfrm flipH="false" flipV="false" rot="0">
            <a:off x="15470790" y="-555006"/>
            <a:ext cx="4027944" cy="4114800"/>
          </a:xfrm>
          <a:custGeom>
            <a:avLst/>
            <a:gdLst/>
            <a:ahLst/>
            <a:cxnLst/>
            <a:rect r="r" b="b" t="t" l="l"/>
            <a:pathLst>
              <a:path h="4114800" w="4027944">
                <a:moveTo>
                  <a:pt x="0" y="0"/>
                </a:moveTo>
                <a:lnTo>
                  <a:pt x="4027944" y="0"/>
                </a:lnTo>
                <a:lnTo>
                  <a:pt x="402794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101" r="0" b="-101"/>
            </a:stretch>
          </a:blipFill>
        </p:spPr>
      </p:sp>
      <p:grpSp>
        <p:nvGrpSpPr>
          <p:cNvPr name="Group 4" id="4"/>
          <p:cNvGrpSpPr/>
          <p:nvPr/>
        </p:nvGrpSpPr>
        <p:grpSpPr>
          <a:xfrm rot="0">
            <a:off x="772024" y="1064529"/>
            <a:ext cx="16211147" cy="6335173"/>
            <a:chOff x="0" y="0"/>
            <a:chExt cx="21614863" cy="8446897"/>
          </a:xfrm>
        </p:grpSpPr>
        <p:sp>
          <p:nvSpPr>
            <p:cNvPr name="Freeform 5" id="5"/>
            <p:cNvSpPr/>
            <p:nvPr/>
          </p:nvSpPr>
          <p:spPr>
            <a:xfrm flipH="false" flipV="false" rot="0">
              <a:off x="0" y="0"/>
              <a:ext cx="21614862" cy="8446897"/>
            </a:xfrm>
            <a:custGeom>
              <a:avLst/>
              <a:gdLst/>
              <a:ahLst/>
              <a:cxnLst/>
              <a:rect r="r" b="b" t="t" l="l"/>
              <a:pathLst>
                <a:path h="8446897" w="21614862">
                  <a:moveTo>
                    <a:pt x="0" y="0"/>
                  </a:moveTo>
                  <a:lnTo>
                    <a:pt x="21614862" y="0"/>
                  </a:lnTo>
                  <a:lnTo>
                    <a:pt x="21614862" y="8446897"/>
                  </a:lnTo>
                  <a:lnTo>
                    <a:pt x="0" y="8446897"/>
                  </a:lnTo>
                  <a:close/>
                </a:path>
              </a:pathLst>
            </a:custGeom>
            <a:solidFill>
              <a:srgbClr val="000000">
                <a:alpha val="0"/>
              </a:srgbClr>
            </a:solidFill>
          </p:spPr>
        </p:sp>
        <p:sp>
          <p:nvSpPr>
            <p:cNvPr name="TextBox 6" id="6"/>
            <p:cNvSpPr txBox="true"/>
            <p:nvPr/>
          </p:nvSpPr>
          <p:spPr>
            <a:xfrm>
              <a:off x="0" y="-76200"/>
              <a:ext cx="21614863" cy="8523097"/>
            </a:xfrm>
            <a:prstGeom prst="rect">
              <a:avLst/>
            </a:prstGeom>
          </p:spPr>
          <p:txBody>
            <a:bodyPr anchor="t" rtlCol="false" tIns="0" lIns="0" bIns="0" rIns="0"/>
            <a:lstStyle/>
            <a:p>
              <a:pPr algn="just">
                <a:lnSpc>
                  <a:spcPts val="3840"/>
                </a:lnSpc>
              </a:pPr>
              <a:r>
                <a:rPr lang="en-US" sz="2560" b="true">
                  <a:solidFill>
                    <a:srgbClr val="FFFFFF"/>
                  </a:solidFill>
                  <a:latin typeface="Canva Sans Bold"/>
                  <a:ea typeface="Canva Sans Bold"/>
                  <a:cs typeface="Canva Sans Bold"/>
                  <a:sym typeface="Canva Sans Bold"/>
                </a:rPr>
                <a:t>10) An Interpretable Deep Learning Optimized Wearable Daily Detection System for Parkinson’s Disease</a:t>
              </a:r>
            </a:p>
            <a:p>
              <a:pPr algn="just">
                <a:lnSpc>
                  <a:spcPts val="3840"/>
                </a:lnSpc>
              </a:pPr>
              <a:r>
                <a:rPr lang="en-US" sz="2560" b="true">
                  <a:solidFill>
                    <a:srgbClr val="FFFFFF"/>
                  </a:solidFill>
                  <a:latin typeface="Canva Sans Bold"/>
                  <a:ea typeface="Canva Sans Bold"/>
                  <a:cs typeface="Canva Sans Bold"/>
                  <a:sym typeface="Canva Sans Bold"/>
                </a:rPr>
                <a:t>Methodology: </a:t>
              </a:r>
              <a:r>
                <a:rPr lang="en-US" sz="2560">
                  <a:solidFill>
                    <a:srgbClr val="FFFFFF"/>
                  </a:solidFill>
                  <a:latin typeface="Canva Sans"/>
                  <a:ea typeface="Canva Sans"/>
                  <a:cs typeface="Canva Sans"/>
                  <a:sym typeface="Canva Sans"/>
                </a:rPr>
                <a:t>A 6-channel CNN model processes continuous wavelet transform (CWT)-transformed IMU sensor data from the wrist, ankle, and waist for daily walking detection in PD patients.</a:t>
              </a:r>
            </a:p>
            <a:p>
              <a:pPr algn="just">
                <a:lnSpc>
                  <a:spcPts val="3840"/>
                </a:lnSpc>
              </a:pPr>
              <a:r>
                <a:rPr lang="en-US" sz="2560" b="true">
                  <a:solidFill>
                    <a:srgbClr val="FFFFFF"/>
                  </a:solidFill>
                  <a:latin typeface="Canva Sans Bold"/>
                  <a:ea typeface="Canva Sans Bold"/>
                  <a:cs typeface="Canva Sans Bold"/>
                  <a:sym typeface="Canva Sans Bold"/>
                </a:rPr>
                <a:t>Parameters:</a:t>
              </a:r>
              <a:r>
                <a:rPr lang="en-US" sz="2560">
                  <a:solidFill>
                    <a:srgbClr val="FFFFFF"/>
                  </a:solidFill>
                  <a:latin typeface="Canva Sans"/>
                  <a:ea typeface="Canva Sans"/>
                  <a:cs typeface="Canva Sans"/>
                  <a:sym typeface="Canva Sans"/>
                </a:rPr>
                <a:t> The model is trained on IMU data (50 Hz) from 100 subjects using 3-axis acceleration and angular velocity, Adam optimizer (LR = 0.001), batch size = 8, and 10-fold cross-validation with Grad-CAM visualization.</a:t>
              </a:r>
            </a:p>
            <a:p>
              <a:pPr algn="just">
                <a:lnSpc>
                  <a:spcPts val="3840"/>
                </a:lnSpc>
              </a:pPr>
              <a:r>
                <a:rPr lang="en-US" sz="2560" b="true">
                  <a:solidFill>
                    <a:srgbClr val="FFFFFF"/>
                  </a:solidFill>
                  <a:latin typeface="Canva Sans Bold"/>
                  <a:ea typeface="Canva Sans Bold"/>
                  <a:cs typeface="Canva Sans Bold"/>
                  <a:sym typeface="Canva Sans Bold"/>
                </a:rPr>
                <a:t>Applications: </a:t>
              </a:r>
              <a:r>
                <a:rPr lang="en-US" sz="2560">
                  <a:solidFill>
                    <a:srgbClr val="FFFFFF"/>
                  </a:solidFill>
                  <a:latin typeface="Canva Sans"/>
                  <a:ea typeface="Canva Sans"/>
                  <a:cs typeface="Canva Sans"/>
                  <a:sym typeface="Canva Sans"/>
                </a:rPr>
                <a:t>Enables continuous, objective PD monitoring through wearable motion sensors, reducing reliance on clinical assessments.</a:t>
              </a:r>
            </a:p>
            <a:p>
              <a:pPr algn="just">
                <a:lnSpc>
                  <a:spcPts val="3840"/>
                </a:lnSpc>
              </a:pPr>
              <a:r>
                <a:rPr lang="en-US" sz="2560">
                  <a:solidFill>
                    <a:srgbClr val="FFFFFF"/>
                  </a:solidFill>
                  <a:latin typeface="Canva Sans"/>
                  <a:ea typeface="Canva Sans"/>
                  <a:cs typeface="Canva Sans"/>
                  <a:sym typeface="Canva Sans"/>
                </a:rPr>
                <a:t>Result/Performance: The waist sensor achieved the highest accuracy (98.01% ± 0.85%) and AUC (0.9981 ± 0.0017), and model optimization reduced data processing by 50% (AUC = 0.9929 ± 0.0019).</a:t>
              </a:r>
            </a:p>
            <a:p>
              <a:pPr algn="just">
                <a:lnSpc>
                  <a:spcPts val="3840"/>
                </a:lnSpc>
              </a:pPr>
              <a:r>
                <a:rPr lang="en-US" sz="2560" b="true">
                  <a:solidFill>
                    <a:srgbClr val="FFFFFF"/>
                  </a:solidFill>
                  <a:latin typeface="Canva Sans Bold"/>
                  <a:ea typeface="Canva Sans Bold"/>
                  <a:cs typeface="Canva Sans Bold"/>
                  <a:sym typeface="Canva Sans Bold"/>
                </a:rPr>
                <a:t>Challenges: </a:t>
              </a:r>
              <a:r>
                <a:rPr lang="en-US" sz="2560">
                  <a:solidFill>
                    <a:srgbClr val="FFFFFF"/>
                  </a:solidFill>
                  <a:latin typeface="Canva Sans"/>
                  <a:ea typeface="Canva Sans"/>
                  <a:cs typeface="Canva Sans"/>
                  <a:sym typeface="Canva Sans"/>
                </a:rPr>
                <a:t>Black-box nature of deep learning, individual symptom variability, high computational cost, and need for real-world validation.</a:t>
              </a:r>
            </a:p>
          </p:txBody>
        </p:sp>
      </p:grpSp>
      <p:sp>
        <p:nvSpPr>
          <p:cNvPr name="Freeform 7" id="7"/>
          <p:cNvSpPr/>
          <p:nvPr/>
        </p:nvSpPr>
        <p:spPr>
          <a:xfrm flipH="false" flipV="false" rot="0">
            <a:off x="-269178" y="8036486"/>
            <a:ext cx="4027944" cy="4114800"/>
          </a:xfrm>
          <a:custGeom>
            <a:avLst/>
            <a:gdLst/>
            <a:ahLst/>
            <a:cxnLst/>
            <a:rect r="r" b="b" t="t" l="l"/>
            <a:pathLst>
              <a:path h="4114800" w="4027944">
                <a:moveTo>
                  <a:pt x="0" y="0"/>
                </a:moveTo>
                <a:lnTo>
                  <a:pt x="4027944" y="0"/>
                </a:lnTo>
                <a:lnTo>
                  <a:pt x="402794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14" t="0" r="-14" b="0"/>
            </a:stretch>
          </a:blipFill>
        </p:spPr>
      </p:sp>
      <p:sp>
        <p:nvSpPr>
          <p:cNvPr name="Freeform 8" id="8"/>
          <p:cNvSpPr/>
          <p:nvPr/>
        </p:nvSpPr>
        <p:spPr>
          <a:xfrm flipH="false" flipV="false" rot="0">
            <a:off x="15159912" y="7370479"/>
            <a:ext cx="4198776" cy="4114800"/>
          </a:xfrm>
          <a:custGeom>
            <a:avLst/>
            <a:gdLst/>
            <a:ahLst/>
            <a:cxnLst/>
            <a:rect r="r" b="b" t="t" l="l"/>
            <a:pathLst>
              <a:path h="4114800" w="4198776">
                <a:moveTo>
                  <a:pt x="0" y="0"/>
                </a:moveTo>
                <a:lnTo>
                  <a:pt x="4198776" y="0"/>
                </a:lnTo>
                <a:lnTo>
                  <a:pt x="419877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94" r="0" b="-94"/>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1C53A3"/>
        </a:solidFill>
      </p:bgPr>
    </p:bg>
    <p:spTree>
      <p:nvGrpSpPr>
        <p:cNvPr id="1" name=""/>
        <p:cNvGrpSpPr/>
        <p:nvPr/>
      </p:nvGrpSpPr>
      <p:grpSpPr>
        <a:xfrm>
          <a:off x="0" y="0"/>
          <a:ext cx="0" cy="0"/>
          <a:chOff x="0" y="0"/>
          <a:chExt cx="0" cy="0"/>
        </a:xfrm>
      </p:grpSpPr>
      <p:sp>
        <p:nvSpPr>
          <p:cNvPr name="Freeform 2" id="2"/>
          <p:cNvSpPr/>
          <p:nvPr/>
        </p:nvSpPr>
        <p:spPr>
          <a:xfrm flipH="false" flipV="false" rot="0">
            <a:off x="15470790" y="-555006"/>
            <a:ext cx="4027944" cy="4114800"/>
          </a:xfrm>
          <a:custGeom>
            <a:avLst/>
            <a:gdLst/>
            <a:ahLst/>
            <a:cxnLst/>
            <a:rect r="r" b="b" t="t" l="l"/>
            <a:pathLst>
              <a:path h="4114800" w="4027944">
                <a:moveTo>
                  <a:pt x="0" y="0"/>
                </a:moveTo>
                <a:lnTo>
                  <a:pt x="4027944" y="0"/>
                </a:lnTo>
                <a:lnTo>
                  <a:pt x="4027944"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101" r="0" b="-101"/>
            </a:stretch>
          </a:blipFill>
        </p:spPr>
      </p:sp>
      <p:grpSp>
        <p:nvGrpSpPr>
          <p:cNvPr name="Group 3" id="3"/>
          <p:cNvGrpSpPr/>
          <p:nvPr/>
        </p:nvGrpSpPr>
        <p:grpSpPr>
          <a:xfrm rot="0">
            <a:off x="828898" y="638385"/>
            <a:ext cx="16086123" cy="7398100"/>
            <a:chOff x="0" y="0"/>
            <a:chExt cx="21448164" cy="9864133"/>
          </a:xfrm>
        </p:grpSpPr>
        <p:sp>
          <p:nvSpPr>
            <p:cNvPr name="Freeform 4" id="4"/>
            <p:cNvSpPr/>
            <p:nvPr/>
          </p:nvSpPr>
          <p:spPr>
            <a:xfrm flipH="false" flipV="false" rot="0">
              <a:off x="0" y="0"/>
              <a:ext cx="21448164" cy="9864134"/>
            </a:xfrm>
            <a:custGeom>
              <a:avLst/>
              <a:gdLst/>
              <a:ahLst/>
              <a:cxnLst/>
              <a:rect r="r" b="b" t="t" l="l"/>
              <a:pathLst>
                <a:path h="9864134" w="21448164">
                  <a:moveTo>
                    <a:pt x="0" y="0"/>
                  </a:moveTo>
                  <a:lnTo>
                    <a:pt x="21448164" y="0"/>
                  </a:lnTo>
                  <a:lnTo>
                    <a:pt x="21448164" y="9864134"/>
                  </a:lnTo>
                  <a:lnTo>
                    <a:pt x="0" y="9864134"/>
                  </a:lnTo>
                  <a:close/>
                </a:path>
              </a:pathLst>
            </a:custGeom>
            <a:solidFill>
              <a:srgbClr val="000000">
                <a:alpha val="0"/>
              </a:srgbClr>
            </a:solidFill>
          </p:spPr>
        </p:sp>
        <p:sp>
          <p:nvSpPr>
            <p:cNvPr name="TextBox 5" id="5"/>
            <p:cNvSpPr txBox="true"/>
            <p:nvPr/>
          </p:nvSpPr>
          <p:spPr>
            <a:xfrm>
              <a:off x="0" y="-76200"/>
              <a:ext cx="21448164" cy="9940333"/>
            </a:xfrm>
            <a:prstGeom prst="rect">
              <a:avLst/>
            </a:prstGeom>
          </p:spPr>
          <p:txBody>
            <a:bodyPr anchor="t" rtlCol="false" tIns="0" lIns="0" bIns="0" rIns="0"/>
            <a:lstStyle/>
            <a:p>
              <a:pPr algn="l">
                <a:lnSpc>
                  <a:spcPts val="4177"/>
                </a:lnSpc>
              </a:pPr>
              <a:r>
                <a:rPr lang="en-US" sz="2785" b="true">
                  <a:solidFill>
                    <a:srgbClr val="FFFFFF"/>
                  </a:solidFill>
                  <a:latin typeface="Canva Sans Bold"/>
                  <a:ea typeface="Canva Sans Bold"/>
                  <a:cs typeface="Canva Sans Bold"/>
                  <a:sym typeface="Canva Sans Bold"/>
                </a:rPr>
                <a:t>11)  Deep Learning-Based Parkinson’s Disease Classification Using Vocal Feature Sets</a:t>
              </a:r>
            </a:p>
            <a:p>
              <a:pPr algn="l">
                <a:lnSpc>
                  <a:spcPts val="4177"/>
                </a:lnSpc>
              </a:pPr>
              <a:r>
                <a:rPr lang="en-US" sz="2785" b="true">
                  <a:solidFill>
                    <a:srgbClr val="FFFFFF"/>
                  </a:solidFill>
                  <a:latin typeface="Canva Sans Bold"/>
                  <a:ea typeface="Canva Sans Bold"/>
                  <a:cs typeface="Canva Sans Bold"/>
                  <a:sym typeface="Canva Sans Bold"/>
                </a:rPr>
                <a:t>Methodology:</a:t>
              </a:r>
              <a:r>
                <a:rPr lang="en-US" sz="2785">
                  <a:solidFill>
                    <a:srgbClr val="FFFFFF"/>
                  </a:solidFill>
                  <a:latin typeface="Canva Sans"/>
                  <a:ea typeface="Canva Sans"/>
                  <a:cs typeface="Canva Sans"/>
                  <a:sym typeface="Canva Sans"/>
                </a:rPr>
                <a:t> Two CNN-based frameworks are proposed for PD classification using vocal features, where the first combines feature sets before input, and the second uses parallel convolution layers to extract deep features separately before merging.</a:t>
              </a:r>
            </a:p>
            <a:p>
              <a:pPr algn="l">
                <a:lnSpc>
                  <a:spcPts val="4177"/>
                </a:lnSpc>
              </a:pPr>
              <a:r>
                <a:rPr lang="en-US" sz="2785" b="true">
                  <a:solidFill>
                    <a:srgbClr val="FFFFFF"/>
                  </a:solidFill>
                  <a:latin typeface="Canva Sans Bold"/>
                  <a:ea typeface="Canva Sans Bold"/>
                  <a:cs typeface="Canva Sans Bold"/>
                  <a:sym typeface="Canva Sans Bold"/>
                </a:rPr>
                <a:t>Parameters: </a:t>
              </a:r>
              <a:r>
                <a:rPr lang="en-US" sz="2785">
                  <a:solidFill>
                    <a:srgbClr val="FFFFFF"/>
                  </a:solidFill>
                  <a:latin typeface="Canva Sans"/>
                  <a:ea typeface="Canva Sans"/>
                  <a:cs typeface="Canva Sans"/>
                  <a:sym typeface="Canva Sans"/>
                </a:rPr>
                <a:t>The model is trained on the UCI Machine Learning dataset (252 individuals, 188 PD, 64 healthy, 3 recordings per individual) using TQWT, MFCC, Wavelet, and baseline features, with LOPO cross-validation and metrics like accuracy, F-Measure, and MCC.</a:t>
              </a:r>
            </a:p>
            <a:p>
              <a:pPr algn="l">
                <a:lnSpc>
                  <a:spcPts val="4177"/>
                </a:lnSpc>
              </a:pPr>
              <a:r>
                <a:rPr lang="en-US" sz="2785" b="true">
                  <a:solidFill>
                    <a:srgbClr val="FFFFFF"/>
                  </a:solidFill>
                  <a:latin typeface="Canva Sans Bold"/>
                  <a:ea typeface="Canva Sans Bold"/>
                  <a:cs typeface="Canva Sans Bold"/>
                  <a:sym typeface="Canva Sans Bold"/>
                </a:rPr>
                <a:t>Applications:</a:t>
              </a:r>
              <a:r>
                <a:rPr lang="en-US" sz="2785">
                  <a:solidFill>
                    <a:srgbClr val="FFFFFF"/>
                  </a:solidFill>
                  <a:latin typeface="Canva Sans"/>
                  <a:ea typeface="Canva Sans"/>
                  <a:cs typeface="Canva Sans"/>
                  <a:sym typeface="Canva Sans"/>
                </a:rPr>
                <a:t> Enables non-invasive, automated PD detection based on vocal impairments, reducing clinician workload and allowing early diagnosis.</a:t>
              </a:r>
            </a:p>
            <a:p>
              <a:pPr algn="l">
                <a:lnSpc>
                  <a:spcPts val="4177"/>
                </a:lnSpc>
              </a:pPr>
              <a:r>
                <a:rPr lang="en-US" sz="2785" b="true">
                  <a:solidFill>
                    <a:srgbClr val="FFFFFF"/>
                  </a:solidFill>
                  <a:latin typeface="Canva Sans Bold"/>
                  <a:ea typeface="Canva Sans Bold"/>
                  <a:cs typeface="Canva Sans Bold"/>
                  <a:sym typeface="Canva Sans Bold"/>
                </a:rPr>
                <a:t>Result/Performance: </a:t>
              </a:r>
              <a:r>
                <a:rPr lang="en-US" sz="2785">
                  <a:solidFill>
                    <a:srgbClr val="FFFFFF"/>
                  </a:solidFill>
                  <a:latin typeface="Canva Sans"/>
                  <a:ea typeface="Canva Sans"/>
                  <a:cs typeface="Canva Sans"/>
                  <a:sym typeface="Canva Sans"/>
                </a:rPr>
                <a:t>The model-level fusion CNN (TQWT+MFCC+Concat) achieved 86.9% accuracy, 91.7% F-Measure, and 0.632 MCC, outperforming SVM and feature-level CNN approaches.</a:t>
              </a:r>
            </a:p>
            <a:p>
              <a:pPr algn="l">
                <a:lnSpc>
                  <a:spcPts val="4177"/>
                </a:lnSpc>
              </a:pPr>
              <a:r>
                <a:rPr lang="en-US" sz="2785" b="true">
                  <a:solidFill>
                    <a:srgbClr val="FFFFFF"/>
                  </a:solidFill>
                  <a:latin typeface="Canva Sans Bold"/>
                  <a:ea typeface="Canva Sans Bold"/>
                  <a:cs typeface="Canva Sans Bold"/>
                  <a:sym typeface="Canva Sans Bold"/>
                </a:rPr>
                <a:t>Challenges: </a:t>
              </a:r>
              <a:r>
                <a:rPr lang="en-US" sz="2785">
                  <a:solidFill>
                    <a:srgbClr val="FFFFFF"/>
                  </a:solidFill>
                  <a:latin typeface="Canva Sans"/>
                  <a:ea typeface="Canva Sans"/>
                  <a:cs typeface="Canva Sans"/>
                  <a:sym typeface="Canva Sans"/>
                </a:rPr>
                <a:t>Small dataset size, class imbalance, limited generalization, and the need for multi-modal data integration remain significant challenges.</a:t>
              </a:r>
            </a:p>
          </p:txBody>
        </p:sp>
      </p:grpSp>
      <p:sp>
        <p:nvSpPr>
          <p:cNvPr name="Freeform 6" id="6"/>
          <p:cNvSpPr/>
          <p:nvPr/>
        </p:nvSpPr>
        <p:spPr>
          <a:xfrm flipH="false" flipV="false" rot="0">
            <a:off x="-269178" y="8036486"/>
            <a:ext cx="4027944" cy="4114800"/>
          </a:xfrm>
          <a:custGeom>
            <a:avLst/>
            <a:gdLst/>
            <a:ahLst/>
            <a:cxnLst/>
            <a:rect r="r" b="b" t="t" l="l"/>
            <a:pathLst>
              <a:path h="4114800" w="4027944">
                <a:moveTo>
                  <a:pt x="0" y="0"/>
                </a:moveTo>
                <a:lnTo>
                  <a:pt x="4027944" y="0"/>
                </a:lnTo>
                <a:lnTo>
                  <a:pt x="4027944"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14" t="0" r="-14" b="0"/>
            </a:stretch>
          </a:blipFill>
        </p:spPr>
      </p:sp>
      <p:sp>
        <p:nvSpPr>
          <p:cNvPr name="Freeform 7" id="7"/>
          <p:cNvSpPr/>
          <p:nvPr/>
        </p:nvSpPr>
        <p:spPr>
          <a:xfrm flipH="false" flipV="false" rot="0">
            <a:off x="15159912" y="7370479"/>
            <a:ext cx="4198776" cy="4114800"/>
          </a:xfrm>
          <a:custGeom>
            <a:avLst/>
            <a:gdLst/>
            <a:ahLst/>
            <a:cxnLst/>
            <a:rect r="r" b="b" t="t" l="l"/>
            <a:pathLst>
              <a:path h="4114800" w="4198776">
                <a:moveTo>
                  <a:pt x="0" y="0"/>
                </a:moveTo>
                <a:lnTo>
                  <a:pt x="4198776" y="0"/>
                </a:lnTo>
                <a:lnTo>
                  <a:pt x="4198776"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94" r="0" b="-94"/>
            </a:stretch>
          </a:blipFill>
        </p:spPr>
      </p:sp>
      <p:sp>
        <p:nvSpPr>
          <p:cNvPr name="Freeform 8" id="8"/>
          <p:cNvSpPr/>
          <p:nvPr/>
        </p:nvSpPr>
        <p:spPr>
          <a:xfrm flipH="false" flipV="false" rot="0">
            <a:off x="16382387" y="3951642"/>
            <a:ext cx="4198776" cy="4114800"/>
          </a:xfrm>
          <a:custGeom>
            <a:avLst/>
            <a:gdLst/>
            <a:ahLst/>
            <a:cxnLst/>
            <a:rect r="r" b="b" t="t" l="l"/>
            <a:pathLst>
              <a:path h="4114800" w="4198776">
                <a:moveTo>
                  <a:pt x="0" y="0"/>
                </a:moveTo>
                <a:lnTo>
                  <a:pt x="4198776" y="0"/>
                </a:lnTo>
                <a:lnTo>
                  <a:pt x="4198776"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94" r="0" b="-94"/>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1C53A3"/>
        </a:solidFill>
      </p:bgPr>
    </p:bg>
    <p:spTree>
      <p:nvGrpSpPr>
        <p:cNvPr id="1" name=""/>
        <p:cNvGrpSpPr/>
        <p:nvPr/>
      </p:nvGrpSpPr>
      <p:grpSpPr>
        <a:xfrm>
          <a:off x="0" y="0"/>
          <a:ext cx="0" cy="0"/>
          <a:chOff x="0" y="0"/>
          <a:chExt cx="0" cy="0"/>
        </a:xfrm>
      </p:grpSpPr>
      <p:sp>
        <p:nvSpPr>
          <p:cNvPr name="Freeform 2" id="2"/>
          <p:cNvSpPr/>
          <p:nvPr/>
        </p:nvSpPr>
        <p:spPr>
          <a:xfrm flipH="false" flipV="false" rot="0">
            <a:off x="-269178" y="8036486"/>
            <a:ext cx="4027944" cy="4114800"/>
          </a:xfrm>
          <a:custGeom>
            <a:avLst/>
            <a:gdLst/>
            <a:ahLst/>
            <a:cxnLst/>
            <a:rect r="r" b="b" t="t" l="l"/>
            <a:pathLst>
              <a:path h="4114800" w="4027944">
                <a:moveTo>
                  <a:pt x="0" y="0"/>
                </a:moveTo>
                <a:lnTo>
                  <a:pt x="4027944" y="0"/>
                </a:lnTo>
                <a:lnTo>
                  <a:pt x="4027944"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14" t="0" r="-14" b="0"/>
            </a:stretch>
          </a:blipFill>
        </p:spPr>
      </p:sp>
      <p:sp>
        <p:nvSpPr>
          <p:cNvPr name="Freeform 3" id="3"/>
          <p:cNvSpPr/>
          <p:nvPr/>
        </p:nvSpPr>
        <p:spPr>
          <a:xfrm flipH="false" flipV="false" rot="0">
            <a:off x="16382387" y="3951642"/>
            <a:ext cx="4198776" cy="4114800"/>
          </a:xfrm>
          <a:custGeom>
            <a:avLst/>
            <a:gdLst/>
            <a:ahLst/>
            <a:cxnLst/>
            <a:rect r="r" b="b" t="t" l="l"/>
            <a:pathLst>
              <a:path h="4114800" w="4198776">
                <a:moveTo>
                  <a:pt x="0" y="0"/>
                </a:moveTo>
                <a:lnTo>
                  <a:pt x="4198776" y="0"/>
                </a:lnTo>
                <a:lnTo>
                  <a:pt x="4198776"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94" r="0" b="-94"/>
            </a:stretch>
          </a:blipFill>
        </p:spPr>
      </p:sp>
      <p:sp>
        <p:nvSpPr>
          <p:cNvPr name="Freeform 4" id="4"/>
          <p:cNvSpPr/>
          <p:nvPr/>
        </p:nvSpPr>
        <p:spPr>
          <a:xfrm flipH="false" flipV="false" rot="0">
            <a:off x="15150387" y="7370479"/>
            <a:ext cx="4198776" cy="4114800"/>
          </a:xfrm>
          <a:custGeom>
            <a:avLst/>
            <a:gdLst/>
            <a:ahLst/>
            <a:cxnLst/>
            <a:rect r="r" b="b" t="t" l="l"/>
            <a:pathLst>
              <a:path h="4114800" w="4198776">
                <a:moveTo>
                  <a:pt x="0" y="0"/>
                </a:moveTo>
                <a:lnTo>
                  <a:pt x="4198776" y="0"/>
                </a:lnTo>
                <a:lnTo>
                  <a:pt x="4198776"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94" r="0" b="-94"/>
            </a:stretch>
          </a:blipFill>
        </p:spPr>
      </p:sp>
      <p:sp>
        <p:nvSpPr>
          <p:cNvPr name="Freeform 5" id="5"/>
          <p:cNvSpPr/>
          <p:nvPr/>
        </p:nvSpPr>
        <p:spPr>
          <a:xfrm flipH="false" flipV="false" rot="0">
            <a:off x="3393861" y="8014286"/>
            <a:ext cx="4027944" cy="4114800"/>
          </a:xfrm>
          <a:custGeom>
            <a:avLst/>
            <a:gdLst/>
            <a:ahLst/>
            <a:cxnLst/>
            <a:rect r="r" b="b" t="t" l="l"/>
            <a:pathLst>
              <a:path h="4114800" w="4027944">
                <a:moveTo>
                  <a:pt x="0" y="0"/>
                </a:moveTo>
                <a:lnTo>
                  <a:pt x="4027944" y="0"/>
                </a:lnTo>
                <a:lnTo>
                  <a:pt x="4027944"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101" r="0" b="-101"/>
            </a:stretch>
          </a:blipFill>
        </p:spPr>
      </p:sp>
      <p:sp>
        <p:nvSpPr>
          <p:cNvPr name="Freeform 6" id="6"/>
          <p:cNvSpPr/>
          <p:nvPr/>
        </p:nvSpPr>
        <p:spPr>
          <a:xfrm flipH="false" flipV="false" rot="0">
            <a:off x="7130028" y="8229600"/>
            <a:ext cx="4027944" cy="4114800"/>
          </a:xfrm>
          <a:custGeom>
            <a:avLst/>
            <a:gdLst/>
            <a:ahLst/>
            <a:cxnLst/>
            <a:rect r="r" b="b" t="t" l="l"/>
            <a:pathLst>
              <a:path h="4114800" w="4027944">
                <a:moveTo>
                  <a:pt x="0" y="0"/>
                </a:moveTo>
                <a:lnTo>
                  <a:pt x="4027944" y="0"/>
                </a:lnTo>
                <a:lnTo>
                  <a:pt x="4027944"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101" r="0" b="-101"/>
            </a:stretch>
          </a:blipFill>
        </p:spPr>
      </p:sp>
      <p:sp>
        <p:nvSpPr>
          <p:cNvPr name="Freeform 7" id="7"/>
          <p:cNvSpPr/>
          <p:nvPr/>
        </p:nvSpPr>
        <p:spPr>
          <a:xfrm flipH="false" flipV="false" rot="0">
            <a:off x="10853140" y="8369489"/>
            <a:ext cx="4027944" cy="4114800"/>
          </a:xfrm>
          <a:custGeom>
            <a:avLst/>
            <a:gdLst/>
            <a:ahLst/>
            <a:cxnLst/>
            <a:rect r="r" b="b" t="t" l="l"/>
            <a:pathLst>
              <a:path h="4114800" w="4027944">
                <a:moveTo>
                  <a:pt x="0" y="0"/>
                </a:moveTo>
                <a:lnTo>
                  <a:pt x="4027944" y="0"/>
                </a:lnTo>
                <a:lnTo>
                  <a:pt x="4027944"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14" t="0" r="-14" b="0"/>
            </a:stretch>
          </a:blipFill>
        </p:spPr>
      </p:sp>
      <p:sp>
        <p:nvSpPr>
          <p:cNvPr name="Freeform 8" id="8"/>
          <p:cNvSpPr/>
          <p:nvPr/>
        </p:nvSpPr>
        <p:spPr>
          <a:xfrm flipH="false" flipV="false" rot="0">
            <a:off x="15470790" y="-555006"/>
            <a:ext cx="4027944" cy="4114800"/>
          </a:xfrm>
          <a:custGeom>
            <a:avLst/>
            <a:gdLst/>
            <a:ahLst/>
            <a:cxnLst/>
            <a:rect r="r" b="b" t="t" l="l"/>
            <a:pathLst>
              <a:path h="4114800" w="4027944">
                <a:moveTo>
                  <a:pt x="0" y="0"/>
                </a:moveTo>
                <a:lnTo>
                  <a:pt x="4027944" y="0"/>
                </a:lnTo>
                <a:lnTo>
                  <a:pt x="4027944"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101" r="0" b="-101"/>
            </a:stretch>
          </a:blipFill>
        </p:spPr>
      </p:sp>
      <p:grpSp>
        <p:nvGrpSpPr>
          <p:cNvPr name="Group 9" id="9"/>
          <p:cNvGrpSpPr/>
          <p:nvPr/>
        </p:nvGrpSpPr>
        <p:grpSpPr>
          <a:xfrm rot="0">
            <a:off x="1028700" y="1136052"/>
            <a:ext cx="15832608" cy="6079025"/>
            <a:chOff x="0" y="0"/>
            <a:chExt cx="21110144" cy="8105367"/>
          </a:xfrm>
        </p:grpSpPr>
        <p:sp>
          <p:nvSpPr>
            <p:cNvPr name="Freeform 10" id="10"/>
            <p:cNvSpPr/>
            <p:nvPr/>
          </p:nvSpPr>
          <p:spPr>
            <a:xfrm flipH="false" flipV="false" rot="0">
              <a:off x="0" y="0"/>
              <a:ext cx="21110144" cy="8105367"/>
            </a:xfrm>
            <a:custGeom>
              <a:avLst/>
              <a:gdLst/>
              <a:ahLst/>
              <a:cxnLst/>
              <a:rect r="r" b="b" t="t" l="l"/>
              <a:pathLst>
                <a:path h="8105367" w="21110144">
                  <a:moveTo>
                    <a:pt x="0" y="0"/>
                  </a:moveTo>
                  <a:lnTo>
                    <a:pt x="21110144" y="0"/>
                  </a:lnTo>
                  <a:lnTo>
                    <a:pt x="21110144" y="8105367"/>
                  </a:lnTo>
                  <a:lnTo>
                    <a:pt x="0" y="8105367"/>
                  </a:lnTo>
                  <a:close/>
                </a:path>
              </a:pathLst>
            </a:custGeom>
            <a:solidFill>
              <a:srgbClr val="000000">
                <a:alpha val="0"/>
              </a:srgbClr>
            </a:solidFill>
          </p:spPr>
        </p:sp>
        <p:sp>
          <p:nvSpPr>
            <p:cNvPr name="TextBox 11" id="11"/>
            <p:cNvSpPr txBox="true"/>
            <p:nvPr/>
          </p:nvSpPr>
          <p:spPr>
            <a:xfrm>
              <a:off x="0" y="-85725"/>
              <a:ext cx="21110144" cy="8191092"/>
            </a:xfrm>
            <a:prstGeom prst="rect">
              <a:avLst/>
            </a:prstGeom>
          </p:spPr>
          <p:txBody>
            <a:bodyPr anchor="t" rtlCol="false" tIns="0" lIns="0" bIns="0" rIns="0"/>
            <a:lstStyle/>
            <a:p>
              <a:pPr algn="just">
                <a:lnSpc>
                  <a:spcPts val="4049"/>
                </a:lnSpc>
              </a:pPr>
              <a:r>
                <a:rPr lang="en-US" sz="2699" b="true">
                  <a:solidFill>
                    <a:srgbClr val="FFFFFF"/>
                  </a:solidFill>
                  <a:latin typeface="Canva Sans Bold"/>
                  <a:ea typeface="Canva Sans Bold"/>
                  <a:cs typeface="Canva Sans Bold"/>
                  <a:sym typeface="Canva Sans Bold"/>
                </a:rPr>
                <a:t>12) Multi-Model Fusion of CNNs for Identification of Parkinson’s Disease Using Handwritten Samples</a:t>
              </a:r>
            </a:p>
            <a:p>
              <a:pPr algn="just">
                <a:lnSpc>
                  <a:spcPts val="4049"/>
                </a:lnSpc>
              </a:pPr>
              <a:r>
                <a:rPr lang="en-US" sz="2699" b="true">
                  <a:solidFill>
                    <a:srgbClr val="FFFFFF"/>
                  </a:solidFill>
                  <a:latin typeface="Canva Sans Bold"/>
                  <a:ea typeface="Canva Sans Bold"/>
                  <a:cs typeface="Canva Sans Bold"/>
                  <a:sym typeface="Canva Sans Bold"/>
                </a:rPr>
                <a:t>Methodology:</a:t>
              </a:r>
              <a:r>
                <a:rPr lang="en-US" sz="2699">
                  <a:solidFill>
                    <a:srgbClr val="FFFFFF"/>
                  </a:solidFill>
                  <a:latin typeface="Canva Sans"/>
                  <a:ea typeface="Canva Sans"/>
                  <a:cs typeface="Canva Sans"/>
                  <a:sym typeface="Canva Sans"/>
                </a:rPr>
                <a:t> Combines AlexNet, GoogLeNet, VGG16, VGG19, ResNet50, and ResNet101 to extract and fuse handwriting features, classified using SVM.</a:t>
              </a:r>
            </a:p>
            <a:p>
              <a:pPr algn="just">
                <a:lnSpc>
                  <a:spcPts val="4049"/>
                </a:lnSpc>
              </a:pPr>
              <a:r>
                <a:rPr lang="en-US" sz="2699" b="true">
                  <a:solidFill>
                    <a:srgbClr val="FFFFFF"/>
                  </a:solidFill>
                  <a:latin typeface="Canva Sans Bold"/>
                  <a:ea typeface="Canva Sans Bold"/>
                  <a:cs typeface="Canva Sans Bold"/>
                  <a:sym typeface="Canva Sans Bold"/>
                </a:rPr>
                <a:t>Parameters: </a:t>
              </a:r>
              <a:r>
                <a:rPr lang="en-US" sz="2699">
                  <a:solidFill>
                    <a:srgbClr val="FFFFFF"/>
                  </a:solidFill>
                  <a:latin typeface="Canva Sans"/>
                  <a:ea typeface="Canva Sans"/>
                  <a:cs typeface="Canva Sans"/>
                  <a:sym typeface="Canva Sans"/>
                </a:rPr>
                <a:t>Trained on HandPD, NewHandPD, and Parkinson’s Drawing datasets (10,738 images) with data augmentation (contrast, illumination, rotation, flipping, thresholding) and freeze features from CNNs.</a:t>
              </a:r>
            </a:p>
            <a:p>
              <a:pPr algn="just">
                <a:lnSpc>
                  <a:spcPts val="4049"/>
                </a:lnSpc>
              </a:pPr>
              <a:r>
                <a:rPr lang="en-US" sz="2699" b="true">
                  <a:solidFill>
                    <a:srgbClr val="FFFFFF"/>
                  </a:solidFill>
                  <a:latin typeface="Canva Sans Bold"/>
                  <a:ea typeface="Canva Sans Bold"/>
                  <a:cs typeface="Canva Sans Bold"/>
                  <a:sym typeface="Canva Sans Bold"/>
                </a:rPr>
                <a:t>Applications: </a:t>
              </a:r>
              <a:r>
                <a:rPr lang="en-US" sz="2699">
                  <a:solidFill>
                    <a:srgbClr val="FFFFFF"/>
                  </a:solidFill>
                  <a:latin typeface="Canva Sans"/>
                  <a:ea typeface="Canva Sans"/>
                  <a:cs typeface="Canva Sans"/>
                  <a:sym typeface="Canva Sans"/>
                </a:rPr>
                <a:t>Provides a non-invasive, cost-effective PD detection method based on handwriting impairments.</a:t>
              </a:r>
            </a:p>
            <a:p>
              <a:pPr algn="just">
                <a:lnSpc>
                  <a:spcPts val="4049"/>
                </a:lnSpc>
              </a:pPr>
              <a:r>
                <a:rPr lang="en-US" sz="2699">
                  <a:solidFill>
                    <a:srgbClr val="FFFFFF"/>
                  </a:solidFill>
                  <a:latin typeface="Canva Sans"/>
                  <a:ea typeface="Canva Sans"/>
                  <a:cs typeface="Canva Sans"/>
                  <a:sym typeface="Canva Sans"/>
                </a:rPr>
                <a:t>Result/Performance: Sum fusion (AlexNet, VGG16, ResNet50) achieved 99.35% accuracy, outperforming uni-model CNNs.</a:t>
              </a:r>
            </a:p>
            <a:p>
              <a:pPr algn="just">
                <a:lnSpc>
                  <a:spcPts val="4049"/>
                </a:lnSpc>
              </a:pPr>
              <a:r>
                <a:rPr lang="en-US" sz="2699" b="true">
                  <a:solidFill>
                    <a:srgbClr val="FFFFFF"/>
                  </a:solidFill>
                  <a:latin typeface="Canva Sans Bold"/>
                  <a:ea typeface="Canva Sans Bold"/>
                  <a:cs typeface="Canva Sans Bold"/>
                  <a:sym typeface="Canva Sans Bold"/>
                </a:rPr>
                <a:t>Challenges: </a:t>
              </a:r>
              <a:r>
                <a:rPr lang="en-US" sz="2699">
                  <a:solidFill>
                    <a:srgbClr val="FFFFFF"/>
                  </a:solidFill>
                  <a:latin typeface="Canva Sans"/>
                  <a:ea typeface="Canva Sans"/>
                  <a:cs typeface="Canva Sans"/>
                  <a:sym typeface="Canva Sans"/>
                </a:rPr>
                <a:t>Limited dataset, potential overfitting, reliance on SVM, and no K-fold validation.</a:t>
              </a:r>
            </a:p>
          </p:txBody>
        </p:sp>
      </p:grpSp>
    </p:spTree>
  </p:cSld>
  <p:clrMapOvr>
    <a:masterClrMapping/>
  </p:clrMapOvr>
</p:sld>
</file>

<file path=ppt/slides/slide18.xml><?xml version="1.0" encoding="utf-8"?>
<p:sld xmlns:p="http://schemas.openxmlformats.org/presentationml/2006/main" xmlns:a="http://schemas.openxmlformats.org/drawingml/2006/main">
  <p:cSld>
    <p:bg>
      <p:bgPr>
        <a:solidFill>
          <a:srgbClr val="1C53A3"/>
        </a:solidFill>
      </p:bgPr>
    </p:bg>
    <p:spTree>
      <p:nvGrpSpPr>
        <p:cNvPr id="1" name=""/>
        <p:cNvGrpSpPr/>
        <p:nvPr/>
      </p:nvGrpSpPr>
      <p:grpSpPr>
        <a:xfrm>
          <a:off x="0" y="0"/>
          <a:ext cx="0" cy="0"/>
          <a:chOff x="0" y="0"/>
          <a:chExt cx="0" cy="0"/>
        </a:xfrm>
      </p:grpSpPr>
      <p:grpSp>
        <p:nvGrpSpPr>
          <p:cNvPr name="Group 2" id="2"/>
          <p:cNvGrpSpPr/>
          <p:nvPr/>
        </p:nvGrpSpPr>
        <p:grpSpPr>
          <a:xfrm rot="0">
            <a:off x="302864" y="1476910"/>
            <a:ext cx="17751110" cy="7781390"/>
            <a:chOff x="0" y="0"/>
            <a:chExt cx="23668147" cy="10375187"/>
          </a:xfrm>
        </p:grpSpPr>
        <p:sp>
          <p:nvSpPr>
            <p:cNvPr name="Freeform 3" id="3"/>
            <p:cNvSpPr/>
            <p:nvPr/>
          </p:nvSpPr>
          <p:spPr>
            <a:xfrm flipH="false" flipV="false" rot="0">
              <a:off x="0" y="0"/>
              <a:ext cx="23668146" cy="10375187"/>
            </a:xfrm>
            <a:custGeom>
              <a:avLst/>
              <a:gdLst/>
              <a:ahLst/>
              <a:cxnLst/>
              <a:rect r="r" b="b" t="t" l="l"/>
              <a:pathLst>
                <a:path h="10375187" w="23668146">
                  <a:moveTo>
                    <a:pt x="0" y="0"/>
                  </a:moveTo>
                  <a:lnTo>
                    <a:pt x="23668146" y="0"/>
                  </a:lnTo>
                  <a:lnTo>
                    <a:pt x="23668146" y="10375187"/>
                  </a:lnTo>
                  <a:lnTo>
                    <a:pt x="0" y="10375187"/>
                  </a:lnTo>
                  <a:close/>
                </a:path>
              </a:pathLst>
            </a:custGeom>
            <a:solidFill>
              <a:srgbClr val="000000">
                <a:alpha val="0"/>
              </a:srgbClr>
            </a:solidFill>
          </p:spPr>
        </p:sp>
        <p:sp>
          <p:nvSpPr>
            <p:cNvPr name="TextBox 4" id="4"/>
            <p:cNvSpPr txBox="true"/>
            <p:nvPr/>
          </p:nvSpPr>
          <p:spPr>
            <a:xfrm>
              <a:off x="0" y="-47625"/>
              <a:ext cx="23668147" cy="10422812"/>
            </a:xfrm>
            <a:prstGeom prst="rect">
              <a:avLst/>
            </a:prstGeom>
          </p:spPr>
          <p:txBody>
            <a:bodyPr anchor="t" rtlCol="false" tIns="0" lIns="0" bIns="0" rIns="0"/>
            <a:lstStyle/>
            <a:p>
              <a:pPr algn="just">
                <a:lnSpc>
                  <a:spcPts val="3215"/>
                </a:lnSpc>
              </a:pPr>
              <a:r>
                <a:rPr lang="en-US" b="true" sz="2297" i="true">
                  <a:solidFill>
                    <a:srgbClr val="E8DED8"/>
                  </a:solidFill>
                  <a:latin typeface="Canva Sans Bold Italics"/>
                  <a:ea typeface="Canva Sans Bold Italics"/>
                  <a:cs typeface="Canva Sans Bold Italics"/>
                  <a:sym typeface="Canva Sans Bold Italics"/>
                </a:rPr>
                <a:t>1.⁠ ⁠Most Used and Effective Methodologies</a:t>
              </a:r>
            </a:p>
            <a:p>
              <a:pPr algn="just">
                <a:lnSpc>
                  <a:spcPts val="3079"/>
                </a:lnSpc>
              </a:pPr>
              <a:r>
                <a:rPr lang="en-US" sz="2200" b="true">
                  <a:solidFill>
                    <a:srgbClr val="FFFFFF"/>
                  </a:solidFill>
                  <a:latin typeface="Canva Sans Bold"/>
                  <a:ea typeface="Canva Sans Bold"/>
                  <a:cs typeface="Canva Sans Bold"/>
                  <a:sym typeface="Canva Sans Bold"/>
                </a:rPr>
                <a:t>The most effective techniques for Parkinson’s disease (PD) detection involve deep learning and machine learning models, primarily:</a:t>
              </a:r>
            </a:p>
            <a:p>
              <a:pPr algn="just" marL="502951" indent="-167650" lvl="2">
                <a:lnSpc>
                  <a:spcPts val="3079"/>
                </a:lnSpc>
                <a:buFont typeface="Arial"/>
                <a:buChar char="⚬"/>
              </a:pPr>
              <a:r>
                <a:rPr lang="en-US" b="true" sz="2200">
                  <a:solidFill>
                    <a:srgbClr val="FFFFFF"/>
                  </a:solidFill>
                  <a:latin typeface="Canva Sans Bold"/>
                  <a:ea typeface="Canva Sans Bold"/>
                  <a:cs typeface="Canva Sans Bold"/>
                  <a:sym typeface="Canva Sans Bold"/>
                </a:rPr>
                <a:t>CNNs, Autoencoders, and GNNs for feature extraction and classification.</a:t>
              </a:r>
            </a:p>
            <a:p>
              <a:pPr algn="just" marL="502951" indent="-167650" lvl="2">
                <a:lnSpc>
                  <a:spcPts val="3079"/>
                </a:lnSpc>
                <a:buFont typeface="Arial"/>
                <a:buChar char="⚬"/>
              </a:pPr>
              <a:r>
                <a:rPr lang="en-US" b="true" sz="2200">
                  <a:solidFill>
                    <a:srgbClr val="FFFFFF"/>
                  </a:solidFill>
                  <a:latin typeface="Canva Sans Bold"/>
                  <a:ea typeface="Canva Sans Bold"/>
                  <a:cs typeface="Canva Sans Bold"/>
                  <a:sym typeface="Canva Sans Bold"/>
                </a:rPr>
                <a:t>Hybrid models (CNN + LSTM, Stacked Autoencoders, Attention-based models) for improved accuracy.</a:t>
              </a:r>
            </a:p>
            <a:p>
              <a:pPr algn="just" marL="502951" indent="-167650" lvl="2">
                <a:lnSpc>
                  <a:spcPts val="3079"/>
                </a:lnSpc>
                <a:buFont typeface="Arial"/>
                <a:buChar char="⚬"/>
              </a:pPr>
              <a:r>
                <a:rPr lang="en-US" b="true" sz="2200">
                  <a:solidFill>
                    <a:srgbClr val="FFFFFF"/>
                  </a:solidFill>
                  <a:latin typeface="Canva Sans Bold"/>
                  <a:ea typeface="Canva Sans Bold"/>
                  <a:cs typeface="Canva Sans Bold"/>
                  <a:sym typeface="Canva Sans Bold"/>
                </a:rPr>
                <a:t>Ensemble learning approaches like Stacking and Bagging to enhance classification robustness.</a:t>
              </a:r>
            </a:p>
            <a:p>
              <a:pPr algn="just" marL="502951" indent="-167650" lvl="2">
                <a:lnSpc>
                  <a:spcPts val="3079"/>
                </a:lnSpc>
                <a:buFont typeface="Arial"/>
                <a:buChar char="⚬"/>
              </a:pPr>
              <a:r>
                <a:rPr lang="en-US" b="true" sz="2200">
                  <a:solidFill>
                    <a:srgbClr val="FFFFFF"/>
                  </a:solidFill>
                  <a:latin typeface="Canva Sans Bold"/>
                  <a:ea typeface="Canva Sans Bold"/>
                  <a:cs typeface="Canva Sans Bold"/>
                  <a:sym typeface="Canva Sans Bold"/>
                </a:rPr>
                <a:t>Spectrogram-based and speech processing models for voice-based PD detection.</a:t>
              </a:r>
            </a:p>
            <a:p>
              <a:pPr algn="just" marL="502951" indent="-167650" lvl="2">
                <a:lnSpc>
                  <a:spcPts val="3079"/>
                </a:lnSpc>
                <a:buFont typeface="Arial"/>
                <a:buChar char="⚬"/>
              </a:pPr>
              <a:r>
                <a:rPr lang="en-US" b="true" sz="2200">
                  <a:solidFill>
                    <a:srgbClr val="FFFFFF"/>
                  </a:solidFill>
                  <a:latin typeface="Canva Sans Bold"/>
                  <a:ea typeface="Canva Sans Bold"/>
                  <a:cs typeface="Canva Sans Bold"/>
                  <a:sym typeface="Canva Sans Bold"/>
                </a:rPr>
                <a:t>Graph Neural Networks (GNNs) leveraging MRI-based representations for neuroimaging-based PD diagnosis.</a:t>
              </a:r>
            </a:p>
            <a:p>
              <a:pPr algn="just" marL="502951" indent="-167650" lvl="2">
                <a:lnSpc>
                  <a:spcPts val="3079"/>
                </a:lnSpc>
                <a:buFont typeface="Arial"/>
                <a:buChar char="⚬"/>
              </a:pPr>
              <a:r>
                <a:rPr lang="en-US" b="true" sz="2200">
                  <a:solidFill>
                    <a:srgbClr val="FFFFFF"/>
                  </a:solidFill>
                  <a:latin typeface="Canva Sans Bold"/>
                  <a:ea typeface="Canva Sans Bold"/>
                  <a:cs typeface="Canva Sans Bold"/>
                  <a:sym typeface="Canva Sans Bold"/>
                </a:rPr>
                <a:t>Optimization techniques (Adaptive Wolf Search, SMOTE, PSO) for feature selection and handling data imbalance.</a:t>
              </a:r>
            </a:p>
            <a:p>
              <a:pPr algn="just" marL="502951" indent="-167650" lvl="2">
                <a:lnSpc>
                  <a:spcPts val="3079"/>
                </a:lnSpc>
              </a:pPr>
            </a:p>
            <a:p>
              <a:pPr algn="just" marL="502951" indent="-167650" lvl="2">
                <a:lnSpc>
                  <a:spcPts val="3079"/>
                </a:lnSpc>
              </a:pPr>
            </a:p>
            <a:p>
              <a:pPr algn="just" marL="502951" indent="-167650" lvl="2">
                <a:lnSpc>
                  <a:spcPts val="3079"/>
                </a:lnSpc>
              </a:pPr>
              <a:r>
                <a:rPr lang="en-US" b="true" sz="2200" i="true">
                  <a:solidFill>
                    <a:srgbClr val="E8DED8"/>
                  </a:solidFill>
                  <a:latin typeface="Canva Sans Bold Italics"/>
                  <a:ea typeface="Canva Sans Bold Italics"/>
                  <a:cs typeface="Canva Sans Bold Italics"/>
                  <a:sym typeface="Canva Sans Bold Italics"/>
                </a:rPr>
                <a:t>2.⁠ ⁠Key Parameters Involved</a:t>
              </a:r>
            </a:p>
            <a:p>
              <a:pPr algn="just" marL="502951" indent="-167650" lvl="2">
                <a:lnSpc>
                  <a:spcPts val="3079"/>
                </a:lnSpc>
              </a:pPr>
              <a:r>
                <a:rPr lang="en-US" b="true" sz="2200">
                  <a:solidFill>
                    <a:srgbClr val="FFFFFF"/>
                  </a:solidFill>
                  <a:latin typeface="Canva Sans Bold"/>
                  <a:ea typeface="Canva Sans Bold"/>
                  <a:cs typeface="Canva Sans Bold"/>
                  <a:sym typeface="Canva Sans Bold"/>
                </a:rPr>
                <a:t>The models utilize a variety of input features and hyperparameters, including:</a:t>
              </a:r>
            </a:p>
            <a:p>
              <a:pPr algn="just" marL="502951" indent="-167650" lvl="2">
                <a:lnSpc>
                  <a:spcPts val="3079"/>
                </a:lnSpc>
                <a:buFont typeface="Arial"/>
                <a:buChar char="⚬"/>
              </a:pPr>
              <a:r>
                <a:rPr lang="en-US" b="true" sz="2200">
                  <a:solidFill>
                    <a:srgbClr val="FFFFFF"/>
                  </a:solidFill>
                  <a:latin typeface="Canva Sans Bold"/>
                  <a:ea typeface="Canva Sans Bold"/>
                  <a:cs typeface="Canva Sans Bold"/>
                  <a:sym typeface="Canva Sans Bold"/>
                </a:rPr>
                <a:t>Imaging Data: MRI, fMRI, PET scans, and graph-based neuroimaging features.</a:t>
              </a:r>
            </a:p>
            <a:p>
              <a:pPr algn="just" marL="502951" indent="-167650" lvl="2">
                <a:lnSpc>
                  <a:spcPts val="3079"/>
                </a:lnSpc>
                <a:buFont typeface="Arial"/>
                <a:buChar char="⚬"/>
              </a:pPr>
              <a:r>
                <a:rPr lang="en-US" b="true" sz="2200">
                  <a:solidFill>
                    <a:srgbClr val="FFFFFF"/>
                  </a:solidFill>
                  <a:latin typeface="Canva Sans Bold"/>
                  <a:ea typeface="Canva Sans Bold"/>
                  <a:cs typeface="Canva Sans Bold"/>
                  <a:sym typeface="Canva Sans Bold"/>
                </a:rPr>
                <a:t>Speech-Based Data: Vocal features (MFCC, TQWT, spectrograms) extracted from PD speech datasets.</a:t>
              </a:r>
            </a:p>
            <a:p>
              <a:pPr algn="just" marL="502951" indent="-167650" lvl="2">
                <a:lnSpc>
                  <a:spcPts val="3079"/>
                </a:lnSpc>
                <a:buFont typeface="Arial"/>
                <a:buChar char="⚬"/>
              </a:pPr>
              <a:r>
                <a:rPr lang="en-US" b="true" sz="2200">
                  <a:solidFill>
                    <a:srgbClr val="FFFFFF"/>
                  </a:solidFill>
                  <a:latin typeface="Canva Sans Bold"/>
                  <a:ea typeface="Canva Sans Bold"/>
                  <a:cs typeface="Canva Sans Bold"/>
                  <a:sym typeface="Canva Sans Bold"/>
                </a:rPr>
                <a:t>Handwriting and Motion Data: Online handwriting patterns, sensor-based gait data, and finger-tapping tests.</a:t>
              </a:r>
            </a:p>
            <a:p>
              <a:pPr algn="just" marL="502951" indent="-167650" lvl="2">
                <a:lnSpc>
                  <a:spcPts val="3079"/>
                </a:lnSpc>
                <a:buFont typeface="Arial"/>
                <a:buChar char="⚬"/>
              </a:pPr>
              <a:r>
                <a:rPr lang="en-US" b="true" sz="2200">
                  <a:solidFill>
                    <a:srgbClr val="FFFFFF"/>
                  </a:solidFill>
                  <a:latin typeface="Canva Sans Bold"/>
                  <a:ea typeface="Canva Sans Bold"/>
                  <a:cs typeface="Canva Sans Bold"/>
                  <a:sym typeface="Canva Sans Bold"/>
                </a:rPr>
                <a:t>Clinical Scores and Biomarkers: UPDRS, RBDSQ, MMSE, ADAS11, APOE gene data, dopamine levels, and cerebrospinal fluid markers.</a:t>
              </a:r>
            </a:p>
            <a:p>
              <a:pPr algn="just" marL="502951" indent="-167650" lvl="2">
                <a:lnSpc>
                  <a:spcPts val="3079"/>
                </a:lnSpc>
                <a:buFont typeface="Arial"/>
                <a:buChar char="⚬"/>
              </a:pPr>
              <a:r>
                <a:rPr lang="en-US" b="true" sz="2200">
                  <a:solidFill>
                    <a:srgbClr val="FFFFFF"/>
                  </a:solidFill>
                  <a:latin typeface="Canva Sans Bold"/>
                  <a:ea typeface="Canva Sans Bold"/>
                  <a:cs typeface="Canva Sans Bold"/>
                  <a:sym typeface="Canva Sans Bold"/>
                </a:rPr>
                <a:t>Hyperparameters: Learning rates, dropout rates, optimizer settings (Adam, RBF-SVM), batch sizes, and number of epochs for deep learning models.</a:t>
              </a:r>
            </a:p>
          </p:txBody>
        </p:sp>
      </p:grpSp>
      <p:grpSp>
        <p:nvGrpSpPr>
          <p:cNvPr name="Group 5" id="5"/>
          <p:cNvGrpSpPr/>
          <p:nvPr/>
        </p:nvGrpSpPr>
        <p:grpSpPr>
          <a:xfrm rot="0">
            <a:off x="302864" y="168398"/>
            <a:ext cx="8284389" cy="751401"/>
            <a:chOff x="0" y="0"/>
            <a:chExt cx="11045852" cy="1001868"/>
          </a:xfrm>
        </p:grpSpPr>
        <p:sp>
          <p:nvSpPr>
            <p:cNvPr name="Freeform 6" id="6"/>
            <p:cNvSpPr/>
            <p:nvPr/>
          </p:nvSpPr>
          <p:spPr>
            <a:xfrm flipH="false" flipV="false" rot="0">
              <a:off x="0" y="0"/>
              <a:ext cx="11045852" cy="1001868"/>
            </a:xfrm>
            <a:custGeom>
              <a:avLst/>
              <a:gdLst/>
              <a:ahLst/>
              <a:cxnLst/>
              <a:rect r="r" b="b" t="t" l="l"/>
              <a:pathLst>
                <a:path h="1001868" w="11045852">
                  <a:moveTo>
                    <a:pt x="0" y="0"/>
                  </a:moveTo>
                  <a:lnTo>
                    <a:pt x="11045852" y="0"/>
                  </a:lnTo>
                  <a:lnTo>
                    <a:pt x="11045852" y="1001868"/>
                  </a:lnTo>
                  <a:lnTo>
                    <a:pt x="0" y="1001868"/>
                  </a:lnTo>
                  <a:close/>
                </a:path>
              </a:pathLst>
            </a:custGeom>
            <a:solidFill>
              <a:srgbClr val="000000">
                <a:alpha val="0"/>
              </a:srgbClr>
            </a:solidFill>
          </p:spPr>
        </p:sp>
        <p:sp>
          <p:nvSpPr>
            <p:cNvPr name="TextBox 7" id="7"/>
            <p:cNvSpPr txBox="true"/>
            <p:nvPr/>
          </p:nvSpPr>
          <p:spPr>
            <a:xfrm>
              <a:off x="0" y="-85725"/>
              <a:ext cx="11045852" cy="1087593"/>
            </a:xfrm>
            <a:prstGeom prst="rect">
              <a:avLst/>
            </a:prstGeom>
          </p:spPr>
          <p:txBody>
            <a:bodyPr anchor="t" rtlCol="false" tIns="0" lIns="0" bIns="0" rIns="0"/>
            <a:lstStyle/>
            <a:p>
              <a:pPr algn="ctr">
                <a:lnSpc>
                  <a:spcPts val="6172"/>
                </a:lnSpc>
              </a:pPr>
              <a:r>
                <a:rPr lang="en-US" sz="4408" b="true">
                  <a:solidFill>
                    <a:srgbClr val="FFFFFF"/>
                  </a:solidFill>
                  <a:latin typeface="Canva Sans Bold"/>
                  <a:ea typeface="Canva Sans Bold"/>
                  <a:cs typeface="Canva Sans Bold"/>
                  <a:sym typeface="Canva Sans Bold"/>
                </a:rPr>
                <a:t>Summary of Literature Review</a:t>
              </a:r>
            </a:p>
          </p:txBody>
        </p:sp>
      </p:grpSp>
    </p:spTree>
  </p:cSld>
  <p:clrMapOvr>
    <a:masterClrMapping/>
  </p:clrMapOvr>
</p:sld>
</file>

<file path=ppt/slides/slide19.xml><?xml version="1.0" encoding="utf-8"?>
<p:sld xmlns:p="http://schemas.openxmlformats.org/presentationml/2006/main" xmlns:a="http://schemas.openxmlformats.org/drawingml/2006/main">
  <p:cSld>
    <p:bg>
      <p:bgPr>
        <a:solidFill>
          <a:srgbClr val="1C53A3"/>
        </a:solidFill>
      </p:bgPr>
    </p:bg>
    <p:spTree>
      <p:nvGrpSpPr>
        <p:cNvPr id="1" name=""/>
        <p:cNvGrpSpPr/>
        <p:nvPr/>
      </p:nvGrpSpPr>
      <p:grpSpPr>
        <a:xfrm>
          <a:off x="0" y="0"/>
          <a:ext cx="0" cy="0"/>
          <a:chOff x="0" y="0"/>
          <a:chExt cx="0" cy="0"/>
        </a:xfrm>
      </p:grpSpPr>
      <p:grpSp>
        <p:nvGrpSpPr>
          <p:cNvPr name="Group 2" id="2"/>
          <p:cNvGrpSpPr/>
          <p:nvPr/>
        </p:nvGrpSpPr>
        <p:grpSpPr>
          <a:xfrm rot="0">
            <a:off x="222930" y="507143"/>
            <a:ext cx="18065070" cy="8927650"/>
            <a:chOff x="0" y="0"/>
            <a:chExt cx="24086760" cy="11903533"/>
          </a:xfrm>
        </p:grpSpPr>
        <p:sp>
          <p:nvSpPr>
            <p:cNvPr name="Freeform 3" id="3"/>
            <p:cNvSpPr/>
            <p:nvPr/>
          </p:nvSpPr>
          <p:spPr>
            <a:xfrm flipH="false" flipV="false" rot="0">
              <a:off x="0" y="0"/>
              <a:ext cx="24086761" cy="11903533"/>
            </a:xfrm>
            <a:custGeom>
              <a:avLst/>
              <a:gdLst/>
              <a:ahLst/>
              <a:cxnLst/>
              <a:rect r="r" b="b" t="t" l="l"/>
              <a:pathLst>
                <a:path h="11903533" w="24086761">
                  <a:moveTo>
                    <a:pt x="0" y="0"/>
                  </a:moveTo>
                  <a:lnTo>
                    <a:pt x="24086761" y="0"/>
                  </a:lnTo>
                  <a:lnTo>
                    <a:pt x="24086761" y="11903533"/>
                  </a:lnTo>
                  <a:lnTo>
                    <a:pt x="0" y="11903533"/>
                  </a:lnTo>
                  <a:close/>
                </a:path>
              </a:pathLst>
            </a:custGeom>
            <a:solidFill>
              <a:srgbClr val="000000">
                <a:alpha val="0"/>
              </a:srgbClr>
            </a:solidFill>
          </p:spPr>
        </p:sp>
        <p:sp>
          <p:nvSpPr>
            <p:cNvPr name="TextBox 4" id="4"/>
            <p:cNvSpPr txBox="true"/>
            <p:nvPr/>
          </p:nvSpPr>
          <p:spPr>
            <a:xfrm>
              <a:off x="0" y="-38100"/>
              <a:ext cx="24086760" cy="11941633"/>
            </a:xfrm>
            <a:prstGeom prst="rect">
              <a:avLst/>
            </a:prstGeom>
          </p:spPr>
          <p:txBody>
            <a:bodyPr anchor="t" rtlCol="false" tIns="0" lIns="0" bIns="0" rIns="0"/>
            <a:lstStyle/>
            <a:p>
              <a:pPr algn="just">
                <a:lnSpc>
                  <a:spcPts val="3069"/>
                </a:lnSpc>
              </a:pPr>
              <a:r>
                <a:rPr lang="en-US" b="true" sz="2192" i="true">
                  <a:solidFill>
                    <a:srgbClr val="E8DED8"/>
                  </a:solidFill>
                  <a:latin typeface="Canva Sans Bold Italics"/>
                  <a:ea typeface="Canva Sans Bold Italics"/>
                  <a:cs typeface="Canva Sans Bold Italics"/>
                  <a:sym typeface="Canva Sans Bold Italics"/>
                </a:rPr>
                <a:t>3.⁠ ⁠Applications</a:t>
              </a:r>
            </a:p>
            <a:p>
              <a:pPr algn="just">
                <a:lnSpc>
                  <a:spcPts val="2929"/>
                </a:lnSpc>
              </a:pPr>
              <a:r>
                <a:rPr lang="en-US" sz="2092" b="true">
                  <a:solidFill>
                    <a:srgbClr val="F5F5F5"/>
                  </a:solidFill>
                  <a:latin typeface="Canva Sans Bold"/>
                  <a:ea typeface="Canva Sans Bold"/>
                  <a:cs typeface="Canva Sans Bold"/>
                  <a:sym typeface="Canva Sans Bold"/>
                </a:rPr>
                <a:t>These AI-driven models are applied to:</a:t>
              </a:r>
            </a:p>
            <a:p>
              <a:pPr algn="just" marL="478309" indent="-159436" lvl="2">
                <a:lnSpc>
                  <a:spcPts val="2929"/>
                </a:lnSpc>
                <a:buFont typeface="Arial"/>
                <a:buChar char="⚬"/>
              </a:pPr>
              <a:r>
                <a:rPr lang="en-US" b="true" sz="2092">
                  <a:solidFill>
                    <a:srgbClr val="F5F5F5"/>
                  </a:solidFill>
                  <a:latin typeface="Canva Sans Bold"/>
                  <a:ea typeface="Canva Sans Bold"/>
                  <a:cs typeface="Canva Sans Bold"/>
                  <a:sym typeface="Canva Sans Bold"/>
                </a:rPr>
                <a:t>Early PD Detection: Using speech impairments, handwriting abnormalities, and neuroimaging markers.</a:t>
              </a:r>
            </a:p>
            <a:p>
              <a:pPr algn="just" marL="478309" indent="-159436" lvl="2">
                <a:lnSpc>
                  <a:spcPts val="2929"/>
                </a:lnSpc>
                <a:buFont typeface="Arial"/>
                <a:buChar char="⚬"/>
              </a:pPr>
              <a:r>
                <a:rPr lang="en-US" b="true" sz="2092">
                  <a:solidFill>
                    <a:srgbClr val="F5F5F5"/>
                  </a:solidFill>
                  <a:latin typeface="Canva Sans Bold"/>
                  <a:ea typeface="Canva Sans Bold"/>
                  <a:cs typeface="Canva Sans Bold"/>
                  <a:sym typeface="Canva Sans Bold"/>
                </a:rPr>
                <a:t>Disease Progression Monitoring: Tracking motor symptoms via gait analysis and motion sensors.</a:t>
              </a:r>
            </a:p>
            <a:p>
              <a:pPr algn="just" marL="478309" indent="-159436" lvl="2">
                <a:lnSpc>
                  <a:spcPts val="2929"/>
                </a:lnSpc>
                <a:buFont typeface="Arial"/>
                <a:buChar char="⚬"/>
              </a:pPr>
              <a:r>
                <a:rPr lang="en-US" b="true" sz="2092">
                  <a:solidFill>
                    <a:srgbClr val="F5F5F5"/>
                  </a:solidFill>
                  <a:latin typeface="Canva Sans Bold"/>
                  <a:ea typeface="Canva Sans Bold"/>
                  <a:cs typeface="Canva Sans Bold"/>
                  <a:sym typeface="Canva Sans Bold"/>
                </a:rPr>
                <a:t>Automated Clinical Decision Support: Enhancing PD diagnostics with machine learning-based classification.</a:t>
              </a:r>
            </a:p>
            <a:p>
              <a:pPr algn="just" marL="478309" indent="-159436" lvl="2">
                <a:lnSpc>
                  <a:spcPts val="2929"/>
                </a:lnSpc>
                <a:buFont typeface="Arial"/>
                <a:buChar char="⚬"/>
              </a:pPr>
              <a:r>
                <a:rPr lang="en-US" b="true" sz="2092">
                  <a:solidFill>
                    <a:srgbClr val="F5F5F5"/>
                  </a:solidFill>
                  <a:latin typeface="Canva Sans Bold"/>
                  <a:ea typeface="Canva Sans Bold"/>
                  <a:cs typeface="Canva Sans Bold"/>
                  <a:sym typeface="Canva Sans Bold"/>
                </a:rPr>
                <a:t>Non-invasive Diagnosis: Utilizing speech, handwriting, and motion-based detection methods instead of expensive neuroimaging techniques.</a:t>
              </a:r>
            </a:p>
            <a:p>
              <a:pPr algn="just" marL="478309" indent="-159436" lvl="2">
                <a:lnSpc>
                  <a:spcPts val="2929"/>
                </a:lnSpc>
              </a:pPr>
            </a:p>
            <a:p>
              <a:pPr algn="just" marL="501173" indent="-167058" lvl="2">
                <a:lnSpc>
                  <a:spcPts val="3069"/>
                </a:lnSpc>
              </a:pPr>
              <a:r>
                <a:rPr lang="en-US" b="true" sz="2192" i="true">
                  <a:solidFill>
                    <a:srgbClr val="E8DED8"/>
                  </a:solidFill>
                  <a:latin typeface="Canva Sans Bold Italics"/>
                  <a:ea typeface="Canva Sans Bold Italics"/>
                  <a:cs typeface="Canva Sans Bold Italics"/>
                  <a:sym typeface="Canva Sans Bold Italics"/>
                </a:rPr>
                <a:t>4.⁠ ⁠Performance and Effectiveness</a:t>
              </a:r>
            </a:p>
            <a:p>
              <a:pPr algn="just" marL="478309" indent="-159436" lvl="2">
                <a:lnSpc>
                  <a:spcPts val="2929"/>
                </a:lnSpc>
              </a:pPr>
              <a:r>
                <a:rPr lang="en-US" b="true" sz="2092">
                  <a:solidFill>
                    <a:srgbClr val="F5F5F5"/>
                  </a:solidFill>
                  <a:latin typeface="Canva Sans Bold"/>
                  <a:ea typeface="Canva Sans Bold"/>
                  <a:cs typeface="Canva Sans Bold"/>
                  <a:sym typeface="Canva Sans Bold"/>
                </a:rPr>
                <a:t>The best-performing models achieve high classification accuracy, with:</a:t>
              </a:r>
            </a:p>
            <a:p>
              <a:pPr algn="just" marL="478309" indent="-159436" lvl="2">
                <a:lnSpc>
                  <a:spcPts val="2929"/>
                </a:lnSpc>
                <a:buFont typeface="Arial"/>
                <a:buChar char="⚬"/>
              </a:pPr>
              <a:r>
                <a:rPr lang="en-US" b="true" sz="2092">
                  <a:solidFill>
                    <a:srgbClr val="F5F5F5"/>
                  </a:solidFill>
                  <a:latin typeface="Canva Sans Bold"/>
                  <a:ea typeface="Canva Sans Bold"/>
                  <a:cs typeface="Canva Sans Bold"/>
                  <a:sym typeface="Canva Sans Bold"/>
                </a:rPr>
                <a:t>Speech-based deep learning models achieving up to 99.7% accuracy using deep feature extraction and transfer learning.</a:t>
              </a:r>
            </a:p>
            <a:p>
              <a:pPr algn="just" marL="478309" indent="-159436" lvl="2">
                <a:lnSpc>
                  <a:spcPts val="2929"/>
                </a:lnSpc>
                <a:buFont typeface="Arial"/>
                <a:buChar char="⚬"/>
              </a:pPr>
              <a:r>
                <a:rPr lang="en-US" b="true" sz="2092">
                  <a:solidFill>
                    <a:srgbClr val="F5F5F5"/>
                  </a:solidFill>
                  <a:latin typeface="Canva Sans Bold"/>
                  <a:ea typeface="Canva Sans Bold"/>
                  <a:cs typeface="Canva Sans Bold"/>
                  <a:sym typeface="Canva Sans Bold"/>
                </a:rPr>
                <a:t>MRI-based models performing well (94.87% accuracy) using multi-level GNNs.</a:t>
              </a:r>
            </a:p>
            <a:p>
              <a:pPr algn="just" marL="478309" indent="-159436" lvl="2">
                <a:lnSpc>
                  <a:spcPts val="2929"/>
                </a:lnSpc>
                <a:buFont typeface="Arial"/>
                <a:buChar char="⚬"/>
              </a:pPr>
              <a:r>
                <a:rPr lang="en-US" b="true" sz="2092">
                  <a:solidFill>
                    <a:srgbClr val="F5F5F5"/>
                  </a:solidFill>
                  <a:latin typeface="Canva Sans Bold"/>
                  <a:ea typeface="Canva Sans Bold"/>
                  <a:cs typeface="Canva Sans Bold"/>
                  <a:sym typeface="Canva Sans Bold"/>
                </a:rPr>
                <a:t>Stacking Ensemble classifiers achieving over 96% accuracy, surpassing individual AI models.</a:t>
              </a:r>
            </a:p>
            <a:p>
              <a:pPr algn="just" marL="478309" indent="-159436" lvl="2">
                <a:lnSpc>
                  <a:spcPts val="2929"/>
                </a:lnSpc>
                <a:buFont typeface="Arial"/>
                <a:buChar char="⚬"/>
              </a:pPr>
              <a:r>
                <a:rPr lang="en-US" b="true" sz="2092">
                  <a:solidFill>
                    <a:srgbClr val="F5F5F5"/>
                  </a:solidFill>
                  <a:latin typeface="Canva Sans Bold"/>
                  <a:ea typeface="Canva Sans Bold"/>
                  <a:cs typeface="Canva Sans Bold"/>
                  <a:sym typeface="Canva Sans Bold"/>
                </a:rPr>
                <a:t>Spectrogram-based and NLP models (speech-driven) demonstrating high sensitivity (93%+ accuracy) for early detection.</a:t>
              </a:r>
            </a:p>
            <a:p>
              <a:pPr algn="just" marL="478309" indent="-159436" lvl="2">
                <a:lnSpc>
                  <a:spcPts val="2929"/>
                </a:lnSpc>
                <a:buFont typeface="Arial"/>
                <a:buChar char="⚬"/>
              </a:pPr>
              <a:r>
                <a:rPr lang="en-US" b="true" sz="2092">
                  <a:solidFill>
                    <a:srgbClr val="F5F5F5"/>
                  </a:solidFill>
                  <a:latin typeface="Canva Sans Bold"/>
                  <a:ea typeface="Canva Sans Bold"/>
                  <a:cs typeface="Canva Sans Bold"/>
                  <a:sym typeface="Canva Sans Bold"/>
                </a:rPr>
                <a:t>Hybrid CNN-LSTM and autoencoder models improving feature extraction, reducing computational cost while maintaining high precision and recall.</a:t>
              </a:r>
            </a:p>
            <a:p>
              <a:pPr algn="just" marL="478309" indent="-159436" lvl="2">
                <a:lnSpc>
                  <a:spcPts val="2929"/>
                </a:lnSpc>
              </a:pPr>
            </a:p>
            <a:p>
              <a:pPr algn="just" marL="501173" indent="-167058" lvl="2">
                <a:lnSpc>
                  <a:spcPts val="3069"/>
                </a:lnSpc>
              </a:pPr>
              <a:r>
                <a:rPr lang="en-US" b="true" sz="2192" i="true">
                  <a:solidFill>
                    <a:srgbClr val="E8DED8"/>
                  </a:solidFill>
                  <a:latin typeface="Canva Sans Bold Italics"/>
                  <a:ea typeface="Canva Sans Bold Italics"/>
                  <a:cs typeface="Canva Sans Bold Italics"/>
                  <a:sym typeface="Canva Sans Bold Italics"/>
                </a:rPr>
                <a:t>5.⁠ ⁠Challenges Faced</a:t>
              </a:r>
            </a:p>
            <a:p>
              <a:pPr algn="just" marL="478309" indent="-159436" lvl="2">
                <a:lnSpc>
                  <a:spcPts val="2929"/>
                </a:lnSpc>
              </a:pPr>
              <a:r>
                <a:rPr lang="en-US" b="true" sz="2092">
                  <a:solidFill>
                    <a:srgbClr val="F5F5F5"/>
                  </a:solidFill>
                  <a:latin typeface="Canva Sans Bold"/>
                  <a:ea typeface="Canva Sans Bold"/>
                  <a:cs typeface="Canva Sans Bold"/>
                  <a:sym typeface="Canva Sans Bold"/>
                </a:rPr>
                <a:t>Despite their success, these models face several challenges:</a:t>
              </a:r>
            </a:p>
            <a:p>
              <a:pPr algn="just" marL="478309" indent="-159436" lvl="2">
                <a:lnSpc>
                  <a:spcPts val="2929"/>
                </a:lnSpc>
                <a:buFont typeface="Arial"/>
                <a:buChar char="⚬"/>
              </a:pPr>
              <a:r>
                <a:rPr lang="en-US" b="true" sz="2092">
                  <a:solidFill>
                    <a:srgbClr val="F5F5F5"/>
                  </a:solidFill>
                  <a:latin typeface="Canva Sans Bold"/>
                  <a:ea typeface="Canva Sans Bold"/>
                  <a:cs typeface="Canva Sans Bold"/>
                  <a:sym typeface="Canva Sans Bold"/>
                </a:rPr>
                <a:t>Data Availability &amp; Imbalance: High-quality, labeled datasets are limited, leading to overfitting risks.</a:t>
              </a:r>
            </a:p>
            <a:p>
              <a:pPr algn="just" marL="478309" indent="-159436" lvl="2">
                <a:lnSpc>
                  <a:spcPts val="2929"/>
                </a:lnSpc>
                <a:buFont typeface="Arial"/>
                <a:buChar char="⚬"/>
              </a:pPr>
              <a:r>
                <a:rPr lang="en-US" b="true" sz="2092">
                  <a:solidFill>
                    <a:srgbClr val="F5F5F5"/>
                  </a:solidFill>
                  <a:latin typeface="Canva Sans Bold"/>
                  <a:ea typeface="Canva Sans Bold"/>
                  <a:cs typeface="Canva Sans Bold"/>
                  <a:sym typeface="Canva Sans Bold"/>
                </a:rPr>
                <a:t>Computational Complexity: Deep learning models require high GPU power and memory for training and inference.</a:t>
              </a:r>
            </a:p>
            <a:p>
              <a:pPr algn="just" marL="478309" indent="-159436" lvl="2">
                <a:lnSpc>
                  <a:spcPts val="2929"/>
                </a:lnSpc>
                <a:buFont typeface="Arial"/>
                <a:buChar char="⚬"/>
              </a:pPr>
              <a:r>
                <a:rPr lang="en-US" b="true" sz="2092">
                  <a:solidFill>
                    <a:srgbClr val="F5F5F5"/>
                  </a:solidFill>
                  <a:latin typeface="Canva Sans Bold"/>
                  <a:ea typeface="Canva Sans Bold"/>
                  <a:cs typeface="Canva Sans Bold"/>
                  <a:sym typeface="Canva Sans Bold"/>
                </a:rPr>
                <a:t>Overfitting &amp; Generalization Issues: Small datasets can cause poor performance on real-world data.</a:t>
              </a:r>
            </a:p>
            <a:p>
              <a:pPr algn="just" marL="478309" indent="-159436" lvl="2">
                <a:lnSpc>
                  <a:spcPts val="2929"/>
                </a:lnSpc>
                <a:buFont typeface="Arial"/>
                <a:buChar char="⚬"/>
              </a:pPr>
              <a:r>
                <a:rPr lang="en-US" b="true" sz="2092">
                  <a:solidFill>
                    <a:srgbClr val="F5F5F5"/>
                  </a:solidFill>
                  <a:latin typeface="Canva Sans Bold"/>
                  <a:ea typeface="Canva Sans Bold"/>
                  <a:cs typeface="Canva Sans Bold"/>
                  <a:sym typeface="Canva Sans Bold"/>
                </a:rPr>
                <a:t>Multimodal Data Integration: Combining different data sources (speech, motion, imaging) poses technical difficulties.</a:t>
              </a:r>
            </a:p>
            <a:p>
              <a:pPr algn="just" marL="478309" indent="-159436" lvl="2">
                <a:lnSpc>
                  <a:spcPts val="2929"/>
                </a:lnSpc>
                <a:buFont typeface="Arial"/>
                <a:buChar char="⚬"/>
              </a:pPr>
              <a:r>
                <a:rPr lang="en-US" b="true" sz="2092">
                  <a:solidFill>
                    <a:srgbClr val="F5F5F5"/>
                  </a:solidFill>
                  <a:latin typeface="Canva Sans Bold"/>
                  <a:ea typeface="Canva Sans Bold"/>
                  <a:cs typeface="Canva Sans Bold"/>
                  <a:sym typeface="Canva Sans Bold"/>
                </a:rPr>
                <a:t>Model Interpretability: Black-box nature of deep models limits their clinical adoption.</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C53A3"/>
        </a:solidFill>
      </p:bgPr>
    </p:bg>
    <p:spTree>
      <p:nvGrpSpPr>
        <p:cNvPr id="1" name=""/>
        <p:cNvGrpSpPr/>
        <p:nvPr/>
      </p:nvGrpSpPr>
      <p:grpSpPr>
        <a:xfrm>
          <a:off x="0" y="0"/>
          <a:ext cx="0" cy="0"/>
          <a:chOff x="0" y="0"/>
          <a:chExt cx="0" cy="0"/>
        </a:xfrm>
      </p:grpSpPr>
      <p:sp>
        <p:nvSpPr>
          <p:cNvPr name="Freeform 2" id="2"/>
          <p:cNvSpPr/>
          <p:nvPr/>
        </p:nvSpPr>
        <p:spPr>
          <a:xfrm flipH="false" flipV="false" rot="0">
            <a:off x="16209682" y="9086506"/>
            <a:ext cx="1815327" cy="1026484"/>
          </a:xfrm>
          <a:custGeom>
            <a:avLst/>
            <a:gdLst/>
            <a:ahLst/>
            <a:cxnLst/>
            <a:rect r="r" b="b" t="t" l="l"/>
            <a:pathLst>
              <a:path h="1026484" w="1815327">
                <a:moveTo>
                  <a:pt x="0" y="0"/>
                </a:moveTo>
                <a:lnTo>
                  <a:pt x="1815327" y="0"/>
                </a:lnTo>
                <a:lnTo>
                  <a:pt x="1815327" y="1026484"/>
                </a:lnTo>
                <a:lnTo>
                  <a:pt x="0" y="1026484"/>
                </a:lnTo>
                <a:lnTo>
                  <a:pt x="0" y="0"/>
                </a:lnTo>
                <a:close/>
              </a:path>
            </a:pathLst>
          </a:custGeom>
          <a:blipFill>
            <a:blip r:embed="rId2">
              <a:extLst>
                <a:ext uri="{96DAC541-7B7A-43D3-8B79-37D633B846F1}">
                  <asvg:svgBlip xmlns:asvg="http://schemas.microsoft.com/office/drawing/2016/SVG/main" r:embed="rId3"/>
                </a:ext>
              </a:extLst>
            </a:blip>
            <a:stretch>
              <a:fillRect l="0" t="-192" r="0" b="-192"/>
            </a:stretch>
          </a:blipFill>
        </p:spPr>
      </p:sp>
      <p:sp>
        <p:nvSpPr>
          <p:cNvPr name="Freeform 3" id="3"/>
          <p:cNvSpPr/>
          <p:nvPr/>
        </p:nvSpPr>
        <p:spPr>
          <a:xfrm flipH="false" flipV="false" rot="0">
            <a:off x="5819231" y="368368"/>
            <a:ext cx="872382" cy="1047621"/>
          </a:xfrm>
          <a:custGeom>
            <a:avLst/>
            <a:gdLst/>
            <a:ahLst/>
            <a:cxnLst/>
            <a:rect r="r" b="b" t="t" l="l"/>
            <a:pathLst>
              <a:path h="1047621" w="872382">
                <a:moveTo>
                  <a:pt x="0" y="0"/>
                </a:moveTo>
                <a:lnTo>
                  <a:pt x="872382" y="0"/>
                </a:lnTo>
                <a:lnTo>
                  <a:pt x="872382" y="1047621"/>
                </a:lnTo>
                <a:lnTo>
                  <a:pt x="0" y="1047621"/>
                </a:lnTo>
                <a:lnTo>
                  <a:pt x="0" y="0"/>
                </a:lnTo>
                <a:close/>
              </a:path>
            </a:pathLst>
          </a:custGeom>
          <a:blipFill>
            <a:blip r:embed="rId4">
              <a:extLst>
                <a:ext uri="{96DAC541-7B7A-43D3-8B79-37D633B846F1}">
                  <asvg:svgBlip xmlns:asvg="http://schemas.microsoft.com/office/drawing/2016/SVG/main" r:embed="rId5"/>
                </a:ext>
              </a:extLst>
            </a:blip>
            <a:stretch>
              <a:fillRect l="-218" t="0" r="-218" b="0"/>
            </a:stretch>
          </a:blipFill>
        </p:spPr>
      </p:sp>
      <p:grpSp>
        <p:nvGrpSpPr>
          <p:cNvPr name="Group 4" id="4"/>
          <p:cNvGrpSpPr/>
          <p:nvPr/>
        </p:nvGrpSpPr>
        <p:grpSpPr>
          <a:xfrm rot="0">
            <a:off x="565465" y="546162"/>
            <a:ext cx="5111874" cy="869827"/>
            <a:chOff x="0" y="0"/>
            <a:chExt cx="6815832" cy="1159769"/>
          </a:xfrm>
        </p:grpSpPr>
        <p:sp>
          <p:nvSpPr>
            <p:cNvPr name="Freeform 5" id="5"/>
            <p:cNvSpPr/>
            <p:nvPr/>
          </p:nvSpPr>
          <p:spPr>
            <a:xfrm flipH="false" flipV="false" rot="0">
              <a:off x="0" y="0"/>
              <a:ext cx="6815832" cy="1159769"/>
            </a:xfrm>
            <a:custGeom>
              <a:avLst/>
              <a:gdLst/>
              <a:ahLst/>
              <a:cxnLst/>
              <a:rect r="r" b="b" t="t" l="l"/>
              <a:pathLst>
                <a:path h="1159769" w="6815832">
                  <a:moveTo>
                    <a:pt x="0" y="0"/>
                  </a:moveTo>
                  <a:lnTo>
                    <a:pt x="6815832" y="0"/>
                  </a:lnTo>
                  <a:lnTo>
                    <a:pt x="6815832" y="1159769"/>
                  </a:lnTo>
                  <a:lnTo>
                    <a:pt x="0" y="1159769"/>
                  </a:lnTo>
                  <a:close/>
                </a:path>
              </a:pathLst>
            </a:custGeom>
            <a:solidFill>
              <a:srgbClr val="000000">
                <a:alpha val="0"/>
              </a:srgbClr>
            </a:solidFill>
          </p:spPr>
        </p:sp>
        <p:sp>
          <p:nvSpPr>
            <p:cNvPr name="TextBox 6" id="6"/>
            <p:cNvSpPr txBox="true"/>
            <p:nvPr/>
          </p:nvSpPr>
          <p:spPr>
            <a:xfrm>
              <a:off x="0" y="-95250"/>
              <a:ext cx="6815832" cy="1255019"/>
            </a:xfrm>
            <a:prstGeom prst="rect">
              <a:avLst/>
            </a:prstGeom>
          </p:spPr>
          <p:txBody>
            <a:bodyPr anchor="t" rtlCol="false" tIns="0" lIns="0" bIns="0" rIns="0"/>
            <a:lstStyle/>
            <a:p>
              <a:pPr algn="ctr">
                <a:lnSpc>
                  <a:spcPts val="7181"/>
                </a:lnSpc>
              </a:pPr>
              <a:r>
                <a:rPr lang="en-US" sz="5128" b="true">
                  <a:solidFill>
                    <a:srgbClr val="FFFFFF"/>
                  </a:solidFill>
                  <a:latin typeface="Canva Sans Bold"/>
                  <a:ea typeface="Canva Sans Bold"/>
                  <a:cs typeface="Canva Sans Bold"/>
                  <a:sym typeface="Canva Sans Bold"/>
                </a:rPr>
                <a:t>INTRODUCTION</a:t>
              </a:r>
            </a:p>
          </p:txBody>
        </p:sp>
      </p:grpSp>
      <p:grpSp>
        <p:nvGrpSpPr>
          <p:cNvPr name="Group 7" id="7"/>
          <p:cNvGrpSpPr/>
          <p:nvPr/>
        </p:nvGrpSpPr>
        <p:grpSpPr>
          <a:xfrm rot="0">
            <a:off x="565465" y="1548797"/>
            <a:ext cx="16879912" cy="8442645"/>
            <a:chOff x="0" y="0"/>
            <a:chExt cx="22506549" cy="11256860"/>
          </a:xfrm>
        </p:grpSpPr>
        <p:sp>
          <p:nvSpPr>
            <p:cNvPr name="Freeform 8" id="8"/>
            <p:cNvSpPr/>
            <p:nvPr/>
          </p:nvSpPr>
          <p:spPr>
            <a:xfrm flipH="false" flipV="false" rot="0">
              <a:off x="0" y="0"/>
              <a:ext cx="22506549" cy="11256860"/>
            </a:xfrm>
            <a:custGeom>
              <a:avLst/>
              <a:gdLst/>
              <a:ahLst/>
              <a:cxnLst/>
              <a:rect r="r" b="b" t="t" l="l"/>
              <a:pathLst>
                <a:path h="11256860" w="22506549">
                  <a:moveTo>
                    <a:pt x="0" y="0"/>
                  </a:moveTo>
                  <a:lnTo>
                    <a:pt x="22506549" y="0"/>
                  </a:lnTo>
                  <a:lnTo>
                    <a:pt x="22506549" y="11256860"/>
                  </a:lnTo>
                  <a:lnTo>
                    <a:pt x="0" y="11256860"/>
                  </a:lnTo>
                  <a:close/>
                </a:path>
              </a:pathLst>
            </a:custGeom>
            <a:solidFill>
              <a:srgbClr val="000000">
                <a:alpha val="0"/>
              </a:srgbClr>
            </a:solidFill>
          </p:spPr>
        </p:sp>
        <p:sp>
          <p:nvSpPr>
            <p:cNvPr name="TextBox 9" id="9"/>
            <p:cNvSpPr txBox="true"/>
            <p:nvPr/>
          </p:nvSpPr>
          <p:spPr>
            <a:xfrm>
              <a:off x="0" y="-57150"/>
              <a:ext cx="22506549" cy="11314010"/>
            </a:xfrm>
            <a:prstGeom prst="rect">
              <a:avLst/>
            </a:prstGeom>
          </p:spPr>
          <p:txBody>
            <a:bodyPr anchor="t" rtlCol="false" tIns="0" lIns="0" bIns="0" rIns="0"/>
            <a:lstStyle/>
            <a:p>
              <a:pPr algn="just">
                <a:lnSpc>
                  <a:spcPts val="4131"/>
                </a:lnSpc>
              </a:pPr>
              <a:r>
                <a:rPr lang="en-US" sz="2951">
                  <a:solidFill>
                    <a:srgbClr val="FFFFFF"/>
                  </a:solidFill>
                  <a:latin typeface="Noto Serif"/>
                  <a:ea typeface="Noto Serif"/>
                  <a:cs typeface="Noto Serif"/>
                  <a:sym typeface="Noto Serif"/>
                </a:rPr>
                <a:t>Parkinson’s Disease (PD) is a progressive neurodegenerative disorder that affects movement, speech, and various motor functions due to the loss of dopamine-producing neurons in the brain. As of today, over 10 million people worldwide suffer from PD, making it a growing public health concern. Early diagnosis is critical in managing and slowing the progression of the disease, yet traditional clinical diagnostic methods remain subjective, time-consuming, and often detect the disease in advanced stages.</a:t>
              </a:r>
            </a:p>
            <a:p>
              <a:pPr algn="just">
                <a:lnSpc>
                  <a:spcPts val="4131"/>
                </a:lnSpc>
              </a:pPr>
              <a:r>
                <a:rPr lang="en-US" sz="2951">
                  <a:solidFill>
                    <a:srgbClr val="FFFFFF"/>
                  </a:solidFill>
                  <a:latin typeface="Noto Serif"/>
                  <a:ea typeface="Noto Serif"/>
                  <a:cs typeface="Noto Serif"/>
                  <a:sym typeface="Noto Serif"/>
                </a:rPr>
                <a:t>Recent advancements in artificial intelligence (AI), signal processing, and multimodal machine learning offer promising avenues for non-invasive, scalable, and accurate early detection methods. Among these, voice analysis has gained increasing attention as a biomarker since vocal impairments are among the earliest symptoms in many PD patients.</a:t>
              </a:r>
            </a:p>
            <a:p>
              <a:pPr algn="just">
                <a:lnSpc>
                  <a:spcPts val="4131"/>
                </a:lnSpc>
              </a:pPr>
              <a:r>
                <a:rPr lang="en-US" sz="2951">
                  <a:solidFill>
                    <a:srgbClr val="FFFFFF"/>
                  </a:solidFill>
                  <a:latin typeface="Noto Serif"/>
                  <a:ea typeface="Noto Serif"/>
                  <a:cs typeface="Noto Serif"/>
                  <a:sym typeface="Noto Serif"/>
                </a:rPr>
                <a:t>This work proposes a multimodal machine learning approach that leverages both traditional machine learning and deep learning models on voice data to accurately distinguish between individuals with Parkinson’s and healthy controls. The voice recordings are analyzed using a combination of handcrafted features and learned representations from spectrograms to improve diagnostic performance.</a:t>
              </a:r>
            </a:p>
            <a:p>
              <a:pPr algn="just">
                <a:lnSpc>
                  <a:spcPts val="4131"/>
                </a:lnSpc>
              </a:pPr>
            </a:p>
          </p:txBody>
        </p:sp>
      </p:gr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1C53A3"/>
        </a:solidFill>
      </p:bgPr>
    </p:bg>
    <p:spTree>
      <p:nvGrpSpPr>
        <p:cNvPr id="1" name=""/>
        <p:cNvGrpSpPr/>
        <p:nvPr/>
      </p:nvGrpSpPr>
      <p:grpSpPr>
        <a:xfrm>
          <a:off x="0" y="0"/>
          <a:ext cx="0" cy="0"/>
          <a:chOff x="0" y="0"/>
          <a:chExt cx="0" cy="0"/>
        </a:xfrm>
      </p:grpSpPr>
      <p:sp>
        <p:nvSpPr>
          <p:cNvPr name="TextBox 2" id="2"/>
          <p:cNvSpPr txBox="true"/>
          <p:nvPr/>
        </p:nvSpPr>
        <p:spPr>
          <a:xfrm rot="0">
            <a:off x="882707" y="490855"/>
            <a:ext cx="4265712" cy="537845"/>
          </a:xfrm>
          <a:prstGeom prst="rect">
            <a:avLst/>
          </a:prstGeom>
        </p:spPr>
        <p:txBody>
          <a:bodyPr anchor="t" rtlCol="false" tIns="0" lIns="0" bIns="0" rIns="0">
            <a:spAutoFit/>
          </a:bodyPr>
          <a:lstStyle/>
          <a:p>
            <a:pPr algn="ctr">
              <a:lnSpc>
                <a:spcPts val="4480"/>
              </a:lnSpc>
              <a:spcBef>
                <a:spcPct val="0"/>
              </a:spcBef>
            </a:pPr>
            <a:r>
              <a:rPr lang="en-US" b="true" sz="3200">
                <a:solidFill>
                  <a:srgbClr val="FFFFFF"/>
                </a:solidFill>
                <a:latin typeface="Canva Sans Bold"/>
                <a:ea typeface="Canva Sans Bold"/>
                <a:cs typeface="Canva Sans Bold"/>
                <a:sym typeface="Canva Sans Bold"/>
              </a:rPr>
              <a:t>Architecture Diagram</a:t>
            </a:r>
          </a:p>
        </p:txBody>
      </p:sp>
      <p:grpSp>
        <p:nvGrpSpPr>
          <p:cNvPr name="Group 3" id="3"/>
          <p:cNvGrpSpPr/>
          <p:nvPr/>
        </p:nvGrpSpPr>
        <p:grpSpPr>
          <a:xfrm rot="0">
            <a:off x="0" y="2318559"/>
            <a:ext cx="18288000" cy="5649882"/>
            <a:chOff x="0" y="0"/>
            <a:chExt cx="24384000" cy="7533176"/>
          </a:xfrm>
        </p:grpSpPr>
        <p:sp>
          <p:nvSpPr>
            <p:cNvPr name="Freeform 4" id="4"/>
            <p:cNvSpPr/>
            <p:nvPr/>
          </p:nvSpPr>
          <p:spPr>
            <a:xfrm flipH="false" flipV="false" rot="0">
              <a:off x="0" y="0"/>
              <a:ext cx="24384000" cy="7533132"/>
            </a:xfrm>
            <a:custGeom>
              <a:avLst/>
              <a:gdLst/>
              <a:ahLst/>
              <a:cxnLst/>
              <a:rect r="r" b="b" t="t" l="l"/>
              <a:pathLst>
                <a:path h="7533132" w="24384000">
                  <a:moveTo>
                    <a:pt x="0" y="0"/>
                  </a:moveTo>
                  <a:lnTo>
                    <a:pt x="24384000" y="0"/>
                  </a:lnTo>
                  <a:lnTo>
                    <a:pt x="24384000" y="7533132"/>
                  </a:lnTo>
                  <a:lnTo>
                    <a:pt x="0" y="7533132"/>
                  </a:lnTo>
                  <a:lnTo>
                    <a:pt x="0" y="0"/>
                  </a:lnTo>
                  <a:close/>
                </a:path>
              </a:pathLst>
            </a:custGeom>
            <a:blipFill>
              <a:blip r:embed="rId2"/>
              <a:stretch>
                <a:fillRect l="0" t="-41037" r="0" b="-41038"/>
              </a:stretch>
            </a:blipFill>
          </p:spPr>
        </p:sp>
      </p:grpSp>
    </p:spTree>
  </p:cSld>
  <p:clrMapOvr>
    <a:masterClrMapping/>
  </p:clrMapOvr>
</p:sld>
</file>

<file path=ppt/slides/slide21.xml><?xml version="1.0" encoding="utf-8"?>
<p:sld xmlns:p="http://schemas.openxmlformats.org/presentationml/2006/main" xmlns:a="http://schemas.openxmlformats.org/drawingml/2006/main">
  <p:cSld>
    <p:bg>
      <p:bgPr>
        <a:solidFill>
          <a:srgbClr val="1C53A3"/>
        </a:solidFill>
      </p:bgPr>
    </p:bg>
    <p:spTree>
      <p:nvGrpSpPr>
        <p:cNvPr id="1" name=""/>
        <p:cNvGrpSpPr/>
        <p:nvPr/>
      </p:nvGrpSpPr>
      <p:grpSpPr>
        <a:xfrm>
          <a:off x="0" y="0"/>
          <a:ext cx="0" cy="0"/>
          <a:chOff x="0" y="0"/>
          <a:chExt cx="0" cy="0"/>
        </a:xfrm>
      </p:grpSpPr>
      <p:sp>
        <p:nvSpPr>
          <p:cNvPr name="TextBox 2" id="2"/>
          <p:cNvSpPr txBox="true"/>
          <p:nvPr/>
        </p:nvSpPr>
        <p:spPr>
          <a:xfrm rot="0">
            <a:off x="215924" y="4122719"/>
            <a:ext cx="17856153" cy="1141099"/>
          </a:xfrm>
          <a:prstGeom prst="rect">
            <a:avLst/>
          </a:prstGeom>
        </p:spPr>
        <p:txBody>
          <a:bodyPr anchor="t" rtlCol="false" tIns="0" lIns="0" bIns="0" rIns="0">
            <a:spAutoFit/>
          </a:bodyPr>
          <a:lstStyle/>
          <a:p>
            <a:pPr algn="ctr">
              <a:lnSpc>
                <a:spcPts val="9480"/>
              </a:lnSpc>
              <a:spcBef>
                <a:spcPct val="0"/>
              </a:spcBef>
            </a:pPr>
            <a:r>
              <a:rPr lang="en-US" b="true" sz="6772">
                <a:solidFill>
                  <a:srgbClr val="FFFFFF"/>
                </a:solidFill>
                <a:latin typeface="Canva Sans Bold"/>
                <a:ea typeface="Canva Sans Bold"/>
                <a:cs typeface="Canva Sans Bold"/>
                <a:sym typeface="Canva Sans Bold"/>
              </a:rPr>
              <a:t>Methodology </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1C53A3"/>
        </a:solidFill>
      </p:bgPr>
    </p:bg>
    <p:spTree>
      <p:nvGrpSpPr>
        <p:cNvPr id="1" name=""/>
        <p:cNvGrpSpPr/>
        <p:nvPr/>
      </p:nvGrpSpPr>
      <p:grpSpPr>
        <a:xfrm>
          <a:off x="0" y="0"/>
          <a:ext cx="0" cy="0"/>
          <a:chOff x="0" y="0"/>
          <a:chExt cx="0" cy="0"/>
        </a:xfrm>
      </p:grpSpPr>
      <p:grpSp>
        <p:nvGrpSpPr>
          <p:cNvPr name="Group 2" id="2"/>
          <p:cNvGrpSpPr/>
          <p:nvPr/>
        </p:nvGrpSpPr>
        <p:grpSpPr>
          <a:xfrm rot="0">
            <a:off x="1053756" y="5498873"/>
            <a:ext cx="4402350" cy="1524489"/>
            <a:chOff x="0" y="0"/>
            <a:chExt cx="5869800" cy="2032652"/>
          </a:xfrm>
        </p:grpSpPr>
        <p:sp>
          <p:nvSpPr>
            <p:cNvPr name="Freeform 3" id="3"/>
            <p:cNvSpPr/>
            <p:nvPr/>
          </p:nvSpPr>
          <p:spPr>
            <a:xfrm flipH="false" flipV="false" rot="0">
              <a:off x="0" y="0"/>
              <a:ext cx="5869813" cy="2032635"/>
            </a:xfrm>
            <a:custGeom>
              <a:avLst/>
              <a:gdLst/>
              <a:ahLst/>
              <a:cxnLst/>
              <a:rect r="r" b="b" t="t" l="l"/>
              <a:pathLst>
                <a:path h="2032635" w="5869813">
                  <a:moveTo>
                    <a:pt x="0" y="0"/>
                  </a:moveTo>
                  <a:lnTo>
                    <a:pt x="5869813" y="0"/>
                  </a:lnTo>
                  <a:lnTo>
                    <a:pt x="5869813" y="2032635"/>
                  </a:lnTo>
                  <a:lnTo>
                    <a:pt x="0" y="2032635"/>
                  </a:lnTo>
                  <a:lnTo>
                    <a:pt x="0" y="0"/>
                  </a:lnTo>
                  <a:close/>
                </a:path>
              </a:pathLst>
            </a:custGeom>
            <a:blipFill>
              <a:blip r:embed="rId2"/>
              <a:stretch>
                <a:fillRect l="0" t="0" r="0" b="0"/>
              </a:stretch>
            </a:blipFill>
          </p:spPr>
        </p:sp>
      </p:grpSp>
      <p:grpSp>
        <p:nvGrpSpPr>
          <p:cNvPr name="Group 4" id="4"/>
          <p:cNvGrpSpPr/>
          <p:nvPr/>
        </p:nvGrpSpPr>
        <p:grpSpPr>
          <a:xfrm rot="0">
            <a:off x="1231058" y="8227712"/>
            <a:ext cx="4047745" cy="1586553"/>
            <a:chOff x="0" y="0"/>
            <a:chExt cx="5396993" cy="2115404"/>
          </a:xfrm>
        </p:grpSpPr>
        <p:sp>
          <p:nvSpPr>
            <p:cNvPr name="Freeform 5" id="5"/>
            <p:cNvSpPr/>
            <p:nvPr/>
          </p:nvSpPr>
          <p:spPr>
            <a:xfrm flipH="false" flipV="false" rot="0">
              <a:off x="0" y="0"/>
              <a:ext cx="5396992" cy="2115439"/>
            </a:xfrm>
            <a:custGeom>
              <a:avLst/>
              <a:gdLst/>
              <a:ahLst/>
              <a:cxnLst/>
              <a:rect r="r" b="b" t="t" l="l"/>
              <a:pathLst>
                <a:path h="2115439" w="5396992">
                  <a:moveTo>
                    <a:pt x="0" y="0"/>
                  </a:moveTo>
                  <a:lnTo>
                    <a:pt x="5396992" y="0"/>
                  </a:lnTo>
                  <a:lnTo>
                    <a:pt x="5396992" y="2115439"/>
                  </a:lnTo>
                  <a:lnTo>
                    <a:pt x="0" y="2115439"/>
                  </a:lnTo>
                  <a:lnTo>
                    <a:pt x="0" y="0"/>
                  </a:lnTo>
                  <a:close/>
                </a:path>
              </a:pathLst>
            </a:custGeom>
            <a:blipFill>
              <a:blip r:embed="rId3"/>
              <a:stretch>
                <a:fillRect l="0" t="0" r="0" b="1"/>
              </a:stretch>
            </a:blipFill>
          </p:spPr>
        </p:sp>
      </p:grpSp>
      <p:grpSp>
        <p:nvGrpSpPr>
          <p:cNvPr name="Group 6" id="6"/>
          <p:cNvGrpSpPr/>
          <p:nvPr/>
        </p:nvGrpSpPr>
        <p:grpSpPr>
          <a:xfrm rot="0">
            <a:off x="625272" y="2894084"/>
            <a:ext cx="7326154" cy="537845"/>
            <a:chOff x="0" y="0"/>
            <a:chExt cx="9768205" cy="717127"/>
          </a:xfrm>
        </p:grpSpPr>
        <p:sp>
          <p:nvSpPr>
            <p:cNvPr name="Freeform 7" id="7"/>
            <p:cNvSpPr/>
            <p:nvPr/>
          </p:nvSpPr>
          <p:spPr>
            <a:xfrm flipH="false" flipV="false" rot="0">
              <a:off x="0" y="0"/>
              <a:ext cx="9768205" cy="717127"/>
            </a:xfrm>
            <a:custGeom>
              <a:avLst/>
              <a:gdLst/>
              <a:ahLst/>
              <a:cxnLst/>
              <a:rect r="r" b="b" t="t" l="l"/>
              <a:pathLst>
                <a:path h="717127" w="9768205">
                  <a:moveTo>
                    <a:pt x="0" y="0"/>
                  </a:moveTo>
                  <a:lnTo>
                    <a:pt x="9768205" y="0"/>
                  </a:lnTo>
                  <a:lnTo>
                    <a:pt x="9768205" y="717127"/>
                  </a:lnTo>
                  <a:lnTo>
                    <a:pt x="0" y="717127"/>
                  </a:lnTo>
                  <a:close/>
                </a:path>
              </a:pathLst>
            </a:custGeom>
            <a:solidFill>
              <a:srgbClr val="000000">
                <a:alpha val="0"/>
              </a:srgbClr>
            </a:solidFill>
          </p:spPr>
        </p:sp>
        <p:sp>
          <p:nvSpPr>
            <p:cNvPr name="TextBox 8" id="8"/>
            <p:cNvSpPr txBox="true"/>
            <p:nvPr/>
          </p:nvSpPr>
          <p:spPr>
            <a:xfrm>
              <a:off x="0" y="-57150"/>
              <a:ext cx="9768205" cy="774277"/>
            </a:xfrm>
            <a:prstGeom prst="rect">
              <a:avLst/>
            </a:prstGeom>
          </p:spPr>
          <p:txBody>
            <a:bodyPr anchor="t" rtlCol="false" tIns="0" lIns="0" bIns="0" rIns="0"/>
            <a:lstStyle/>
            <a:p>
              <a:pPr algn="ctr">
                <a:lnSpc>
                  <a:spcPts val="4480"/>
                </a:lnSpc>
              </a:pPr>
              <a:r>
                <a:rPr lang="en-US" sz="3200" b="true">
                  <a:solidFill>
                    <a:srgbClr val="FFFFFF"/>
                  </a:solidFill>
                  <a:latin typeface="Canva Sans Bold"/>
                  <a:ea typeface="Canva Sans Bold"/>
                  <a:cs typeface="Canva Sans Bold"/>
                  <a:sym typeface="Canva Sans Bold"/>
                </a:rPr>
                <a:t> Input Formats: WAV, MP3, FLAC, etc </a:t>
              </a:r>
            </a:p>
          </p:txBody>
        </p:sp>
      </p:grpSp>
      <p:grpSp>
        <p:nvGrpSpPr>
          <p:cNvPr name="Group 9" id="9"/>
          <p:cNvGrpSpPr/>
          <p:nvPr/>
        </p:nvGrpSpPr>
        <p:grpSpPr>
          <a:xfrm rot="0">
            <a:off x="611163" y="2127639"/>
            <a:ext cx="8448318" cy="537845"/>
            <a:chOff x="0" y="0"/>
            <a:chExt cx="11264424" cy="717127"/>
          </a:xfrm>
        </p:grpSpPr>
        <p:sp>
          <p:nvSpPr>
            <p:cNvPr name="Freeform 10" id="10"/>
            <p:cNvSpPr/>
            <p:nvPr/>
          </p:nvSpPr>
          <p:spPr>
            <a:xfrm flipH="false" flipV="false" rot="0">
              <a:off x="0" y="0"/>
              <a:ext cx="11264424" cy="717127"/>
            </a:xfrm>
            <a:custGeom>
              <a:avLst/>
              <a:gdLst/>
              <a:ahLst/>
              <a:cxnLst/>
              <a:rect r="r" b="b" t="t" l="l"/>
              <a:pathLst>
                <a:path h="717127" w="11264424">
                  <a:moveTo>
                    <a:pt x="0" y="0"/>
                  </a:moveTo>
                  <a:lnTo>
                    <a:pt x="11264424" y="0"/>
                  </a:lnTo>
                  <a:lnTo>
                    <a:pt x="11264424" y="717127"/>
                  </a:lnTo>
                  <a:lnTo>
                    <a:pt x="0" y="717127"/>
                  </a:lnTo>
                  <a:close/>
                </a:path>
              </a:pathLst>
            </a:custGeom>
            <a:solidFill>
              <a:srgbClr val="000000">
                <a:alpha val="0"/>
              </a:srgbClr>
            </a:solidFill>
          </p:spPr>
        </p:sp>
        <p:sp>
          <p:nvSpPr>
            <p:cNvPr name="TextBox 11" id="11"/>
            <p:cNvSpPr txBox="true"/>
            <p:nvPr/>
          </p:nvSpPr>
          <p:spPr>
            <a:xfrm>
              <a:off x="0" y="-57150"/>
              <a:ext cx="11264424" cy="774277"/>
            </a:xfrm>
            <a:prstGeom prst="rect">
              <a:avLst/>
            </a:prstGeom>
          </p:spPr>
          <p:txBody>
            <a:bodyPr anchor="t" rtlCol="false" tIns="0" lIns="0" bIns="0" rIns="0"/>
            <a:lstStyle/>
            <a:p>
              <a:pPr algn="ctr">
                <a:lnSpc>
                  <a:spcPts val="4480"/>
                </a:lnSpc>
              </a:pPr>
              <a:r>
                <a:rPr lang="en-US" sz="3200" b="true">
                  <a:solidFill>
                    <a:srgbClr val="FFFFFF"/>
                  </a:solidFill>
                  <a:latin typeface="Canva Sans Bold"/>
                  <a:ea typeface="Canva Sans Bold"/>
                  <a:cs typeface="Canva Sans Bold"/>
                  <a:sym typeface="Canva Sans Bold"/>
                </a:rPr>
                <a:t>Objective: </a:t>
              </a:r>
              <a:r>
                <a:rPr lang="en-US" sz="3200">
                  <a:solidFill>
                    <a:srgbClr val="FFFFFF"/>
                  </a:solidFill>
                  <a:latin typeface="Canva Sans"/>
                  <a:ea typeface="Canva Sans"/>
                  <a:cs typeface="Canva Sans"/>
                  <a:sym typeface="Canva Sans"/>
                </a:rPr>
                <a:t>Load audio signals into memory</a:t>
              </a:r>
              <a:r>
                <a:rPr lang="en-US" sz="3200" b="true">
                  <a:solidFill>
                    <a:srgbClr val="FFFFFF"/>
                  </a:solidFill>
                  <a:latin typeface="Canva Sans Bold"/>
                  <a:ea typeface="Canva Sans Bold"/>
                  <a:cs typeface="Canva Sans Bold"/>
                  <a:sym typeface="Canva Sans Bold"/>
                </a:rPr>
                <a:t>.</a:t>
              </a:r>
            </a:p>
          </p:txBody>
        </p:sp>
      </p:grpSp>
      <p:grpSp>
        <p:nvGrpSpPr>
          <p:cNvPr name="Group 12" id="12"/>
          <p:cNvGrpSpPr/>
          <p:nvPr/>
        </p:nvGrpSpPr>
        <p:grpSpPr>
          <a:xfrm rot="0">
            <a:off x="625272" y="3885582"/>
            <a:ext cx="4947642" cy="580390"/>
            <a:chOff x="0" y="0"/>
            <a:chExt cx="6596856" cy="773853"/>
          </a:xfrm>
        </p:grpSpPr>
        <p:sp>
          <p:nvSpPr>
            <p:cNvPr name="Freeform 13" id="13"/>
            <p:cNvSpPr/>
            <p:nvPr/>
          </p:nvSpPr>
          <p:spPr>
            <a:xfrm flipH="false" flipV="false" rot="0">
              <a:off x="0" y="0"/>
              <a:ext cx="6596856" cy="773853"/>
            </a:xfrm>
            <a:custGeom>
              <a:avLst/>
              <a:gdLst/>
              <a:ahLst/>
              <a:cxnLst/>
              <a:rect r="r" b="b" t="t" l="l"/>
              <a:pathLst>
                <a:path h="773853" w="6596856">
                  <a:moveTo>
                    <a:pt x="0" y="0"/>
                  </a:moveTo>
                  <a:lnTo>
                    <a:pt x="6596856" y="0"/>
                  </a:lnTo>
                  <a:lnTo>
                    <a:pt x="6596856" y="773853"/>
                  </a:lnTo>
                  <a:lnTo>
                    <a:pt x="0" y="773853"/>
                  </a:lnTo>
                  <a:close/>
                </a:path>
              </a:pathLst>
            </a:custGeom>
            <a:solidFill>
              <a:srgbClr val="000000">
                <a:alpha val="0"/>
              </a:srgbClr>
            </a:solidFill>
          </p:spPr>
        </p:sp>
        <p:sp>
          <p:nvSpPr>
            <p:cNvPr name="TextBox 14" id="14"/>
            <p:cNvSpPr txBox="true"/>
            <p:nvPr/>
          </p:nvSpPr>
          <p:spPr>
            <a:xfrm>
              <a:off x="0" y="-66675"/>
              <a:ext cx="6596856" cy="840528"/>
            </a:xfrm>
            <a:prstGeom prst="rect">
              <a:avLst/>
            </a:prstGeom>
          </p:spPr>
          <p:txBody>
            <a:bodyPr anchor="t" rtlCol="false" tIns="0" lIns="0" bIns="0" rIns="0"/>
            <a:lstStyle/>
            <a:p>
              <a:pPr algn="ctr">
                <a:lnSpc>
                  <a:spcPts val="4759"/>
                </a:lnSpc>
              </a:pPr>
              <a:r>
                <a:rPr lang="en-US" sz="3399" b="true">
                  <a:solidFill>
                    <a:srgbClr val="FFFFFF"/>
                  </a:solidFill>
                  <a:latin typeface="Canva Sans Bold"/>
                  <a:ea typeface="Canva Sans Bold"/>
                  <a:cs typeface="Canva Sans Bold"/>
                  <a:sym typeface="Canva Sans Bold"/>
                </a:rPr>
                <a:t>Step 2 – Pre-processing</a:t>
              </a:r>
            </a:p>
          </p:txBody>
        </p:sp>
      </p:grpSp>
      <p:grpSp>
        <p:nvGrpSpPr>
          <p:cNvPr name="Group 15" id="15"/>
          <p:cNvGrpSpPr/>
          <p:nvPr/>
        </p:nvGrpSpPr>
        <p:grpSpPr>
          <a:xfrm rot="0">
            <a:off x="625272" y="1319119"/>
            <a:ext cx="5930116" cy="580390"/>
            <a:chOff x="0" y="0"/>
            <a:chExt cx="7906821" cy="773853"/>
          </a:xfrm>
        </p:grpSpPr>
        <p:sp>
          <p:nvSpPr>
            <p:cNvPr name="Freeform 16" id="16"/>
            <p:cNvSpPr/>
            <p:nvPr/>
          </p:nvSpPr>
          <p:spPr>
            <a:xfrm flipH="false" flipV="false" rot="0">
              <a:off x="0" y="0"/>
              <a:ext cx="7906821" cy="773853"/>
            </a:xfrm>
            <a:custGeom>
              <a:avLst/>
              <a:gdLst/>
              <a:ahLst/>
              <a:cxnLst/>
              <a:rect r="r" b="b" t="t" l="l"/>
              <a:pathLst>
                <a:path h="773853" w="7906821">
                  <a:moveTo>
                    <a:pt x="0" y="0"/>
                  </a:moveTo>
                  <a:lnTo>
                    <a:pt x="7906821" y="0"/>
                  </a:lnTo>
                  <a:lnTo>
                    <a:pt x="7906821" y="773853"/>
                  </a:lnTo>
                  <a:lnTo>
                    <a:pt x="0" y="773853"/>
                  </a:lnTo>
                  <a:close/>
                </a:path>
              </a:pathLst>
            </a:custGeom>
            <a:solidFill>
              <a:srgbClr val="000000">
                <a:alpha val="0"/>
              </a:srgbClr>
            </a:solidFill>
          </p:spPr>
        </p:sp>
        <p:sp>
          <p:nvSpPr>
            <p:cNvPr name="TextBox 17" id="17"/>
            <p:cNvSpPr txBox="true"/>
            <p:nvPr/>
          </p:nvSpPr>
          <p:spPr>
            <a:xfrm>
              <a:off x="0" y="-66675"/>
              <a:ext cx="7906821" cy="840528"/>
            </a:xfrm>
            <a:prstGeom prst="rect">
              <a:avLst/>
            </a:prstGeom>
          </p:spPr>
          <p:txBody>
            <a:bodyPr anchor="t" rtlCol="false" tIns="0" lIns="0" bIns="0" rIns="0"/>
            <a:lstStyle/>
            <a:p>
              <a:pPr algn="ctr">
                <a:lnSpc>
                  <a:spcPts val="4759"/>
                </a:lnSpc>
              </a:pPr>
              <a:r>
                <a:rPr lang="en-US" sz="3399" b="true">
                  <a:solidFill>
                    <a:srgbClr val="FFFFFF"/>
                  </a:solidFill>
                  <a:latin typeface="Canva Sans Bold"/>
                  <a:ea typeface="Canva Sans Bold"/>
                  <a:cs typeface="Canva Sans Bold"/>
                  <a:sym typeface="Canva Sans Bold"/>
                </a:rPr>
                <a:t>Step 1 – Load the Audio File</a:t>
              </a:r>
            </a:p>
          </p:txBody>
        </p:sp>
      </p:grpSp>
      <p:grpSp>
        <p:nvGrpSpPr>
          <p:cNvPr name="Group 18" id="18"/>
          <p:cNvGrpSpPr/>
          <p:nvPr/>
        </p:nvGrpSpPr>
        <p:grpSpPr>
          <a:xfrm rot="0">
            <a:off x="564372" y="4761247"/>
            <a:ext cx="7447955" cy="537845"/>
            <a:chOff x="0" y="0"/>
            <a:chExt cx="9930607" cy="717127"/>
          </a:xfrm>
        </p:grpSpPr>
        <p:sp>
          <p:nvSpPr>
            <p:cNvPr name="Freeform 19" id="19"/>
            <p:cNvSpPr/>
            <p:nvPr/>
          </p:nvSpPr>
          <p:spPr>
            <a:xfrm flipH="false" flipV="false" rot="0">
              <a:off x="0" y="0"/>
              <a:ext cx="9930607" cy="717127"/>
            </a:xfrm>
            <a:custGeom>
              <a:avLst/>
              <a:gdLst/>
              <a:ahLst/>
              <a:cxnLst/>
              <a:rect r="r" b="b" t="t" l="l"/>
              <a:pathLst>
                <a:path h="717127" w="9930607">
                  <a:moveTo>
                    <a:pt x="0" y="0"/>
                  </a:moveTo>
                  <a:lnTo>
                    <a:pt x="9930607" y="0"/>
                  </a:lnTo>
                  <a:lnTo>
                    <a:pt x="9930607" y="717127"/>
                  </a:lnTo>
                  <a:lnTo>
                    <a:pt x="0" y="717127"/>
                  </a:lnTo>
                  <a:close/>
                </a:path>
              </a:pathLst>
            </a:custGeom>
            <a:solidFill>
              <a:srgbClr val="000000">
                <a:alpha val="0"/>
              </a:srgbClr>
            </a:solidFill>
          </p:spPr>
        </p:sp>
        <p:sp>
          <p:nvSpPr>
            <p:cNvPr name="TextBox 20" id="20"/>
            <p:cNvSpPr txBox="true"/>
            <p:nvPr/>
          </p:nvSpPr>
          <p:spPr>
            <a:xfrm>
              <a:off x="0" y="-57150"/>
              <a:ext cx="9930607" cy="774277"/>
            </a:xfrm>
            <a:prstGeom prst="rect">
              <a:avLst/>
            </a:prstGeom>
          </p:spPr>
          <p:txBody>
            <a:bodyPr anchor="t" rtlCol="false" tIns="0" lIns="0" bIns="0" rIns="0"/>
            <a:lstStyle/>
            <a:p>
              <a:pPr algn="ctr">
                <a:lnSpc>
                  <a:spcPts val="4480"/>
                </a:lnSpc>
              </a:pPr>
              <a:r>
                <a:rPr lang="en-US" sz="3200" b="true">
                  <a:solidFill>
                    <a:srgbClr val="FFFFFF"/>
                  </a:solidFill>
                  <a:latin typeface="Canva Sans Bold"/>
                  <a:ea typeface="Canva Sans Bold"/>
                  <a:cs typeface="Canva Sans Bold"/>
                  <a:sym typeface="Canva Sans Bold"/>
                </a:rPr>
                <a:t>Normalization: Scale audio amplitude</a:t>
              </a:r>
            </a:p>
          </p:txBody>
        </p:sp>
      </p:grpSp>
      <p:grpSp>
        <p:nvGrpSpPr>
          <p:cNvPr name="Group 21" id="21"/>
          <p:cNvGrpSpPr/>
          <p:nvPr/>
        </p:nvGrpSpPr>
        <p:grpSpPr>
          <a:xfrm rot="0">
            <a:off x="564372" y="7165992"/>
            <a:ext cx="12294007" cy="537845"/>
            <a:chOff x="0" y="0"/>
            <a:chExt cx="16392009" cy="717127"/>
          </a:xfrm>
        </p:grpSpPr>
        <p:sp>
          <p:nvSpPr>
            <p:cNvPr name="Freeform 22" id="22"/>
            <p:cNvSpPr/>
            <p:nvPr/>
          </p:nvSpPr>
          <p:spPr>
            <a:xfrm flipH="false" flipV="false" rot="0">
              <a:off x="0" y="0"/>
              <a:ext cx="16392009" cy="717127"/>
            </a:xfrm>
            <a:custGeom>
              <a:avLst/>
              <a:gdLst/>
              <a:ahLst/>
              <a:cxnLst/>
              <a:rect r="r" b="b" t="t" l="l"/>
              <a:pathLst>
                <a:path h="717127" w="16392009">
                  <a:moveTo>
                    <a:pt x="0" y="0"/>
                  </a:moveTo>
                  <a:lnTo>
                    <a:pt x="16392009" y="0"/>
                  </a:lnTo>
                  <a:lnTo>
                    <a:pt x="16392009" y="717127"/>
                  </a:lnTo>
                  <a:lnTo>
                    <a:pt x="0" y="717127"/>
                  </a:lnTo>
                  <a:close/>
                </a:path>
              </a:pathLst>
            </a:custGeom>
            <a:solidFill>
              <a:srgbClr val="000000">
                <a:alpha val="0"/>
              </a:srgbClr>
            </a:solidFill>
          </p:spPr>
        </p:sp>
        <p:sp>
          <p:nvSpPr>
            <p:cNvPr name="TextBox 23" id="23"/>
            <p:cNvSpPr txBox="true"/>
            <p:nvPr/>
          </p:nvSpPr>
          <p:spPr>
            <a:xfrm>
              <a:off x="0" y="-57150"/>
              <a:ext cx="16392009" cy="774277"/>
            </a:xfrm>
            <a:prstGeom prst="rect">
              <a:avLst/>
            </a:prstGeom>
          </p:spPr>
          <p:txBody>
            <a:bodyPr anchor="t" rtlCol="false" tIns="0" lIns="0" bIns="0" rIns="0"/>
            <a:lstStyle/>
            <a:p>
              <a:pPr algn="l">
                <a:lnSpc>
                  <a:spcPts val="4480"/>
                </a:lnSpc>
              </a:pPr>
              <a:r>
                <a:rPr lang="en-US" sz="3200" b="true">
                  <a:solidFill>
                    <a:srgbClr val="FFFFFF"/>
                  </a:solidFill>
                  <a:latin typeface="Canva Sans Bold"/>
                  <a:ea typeface="Canva Sans Bold"/>
                  <a:cs typeface="Canva Sans Bold"/>
                  <a:sym typeface="Canva Sans Bold"/>
                </a:rPr>
                <a:t>Resampling: Ensure a consistent sample rate for all inputs</a:t>
              </a:r>
            </a:p>
          </p:txBody>
        </p:sp>
      </p:gr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1C53A3"/>
        </a:solidFill>
      </p:bgPr>
    </p:bg>
    <p:spTree>
      <p:nvGrpSpPr>
        <p:cNvPr id="1" name=""/>
        <p:cNvGrpSpPr/>
        <p:nvPr/>
      </p:nvGrpSpPr>
      <p:grpSpPr>
        <a:xfrm>
          <a:off x="0" y="0"/>
          <a:ext cx="0" cy="0"/>
          <a:chOff x="0" y="0"/>
          <a:chExt cx="0" cy="0"/>
        </a:xfrm>
      </p:grpSpPr>
      <p:grpSp>
        <p:nvGrpSpPr>
          <p:cNvPr name="Group 2" id="2"/>
          <p:cNvGrpSpPr/>
          <p:nvPr/>
        </p:nvGrpSpPr>
        <p:grpSpPr>
          <a:xfrm rot="0">
            <a:off x="6081354" y="3854178"/>
            <a:ext cx="5527535" cy="1488183"/>
            <a:chOff x="0" y="0"/>
            <a:chExt cx="7370047" cy="1984244"/>
          </a:xfrm>
        </p:grpSpPr>
        <p:sp>
          <p:nvSpPr>
            <p:cNvPr name="Freeform 3" id="3"/>
            <p:cNvSpPr/>
            <p:nvPr/>
          </p:nvSpPr>
          <p:spPr>
            <a:xfrm flipH="false" flipV="false" rot="0">
              <a:off x="0" y="0"/>
              <a:ext cx="7370064" cy="1984248"/>
            </a:xfrm>
            <a:custGeom>
              <a:avLst/>
              <a:gdLst/>
              <a:ahLst/>
              <a:cxnLst/>
              <a:rect r="r" b="b" t="t" l="l"/>
              <a:pathLst>
                <a:path h="1984248" w="7370064">
                  <a:moveTo>
                    <a:pt x="0" y="0"/>
                  </a:moveTo>
                  <a:lnTo>
                    <a:pt x="7370064" y="0"/>
                  </a:lnTo>
                  <a:lnTo>
                    <a:pt x="7370064" y="1984248"/>
                  </a:lnTo>
                  <a:lnTo>
                    <a:pt x="0" y="1984248"/>
                  </a:lnTo>
                  <a:lnTo>
                    <a:pt x="0" y="0"/>
                  </a:lnTo>
                  <a:close/>
                </a:path>
              </a:pathLst>
            </a:custGeom>
            <a:blipFill>
              <a:blip r:embed="rId2"/>
              <a:stretch>
                <a:fillRect l="0" t="0" r="0" b="0"/>
              </a:stretch>
            </a:blipFill>
          </p:spPr>
        </p:sp>
      </p:grpSp>
      <p:grpSp>
        <p:nvGrpSpPr>
          <p:cNvPr name="Group 4" id="4"/>
          <p:cNvGrpSpPr/>
          <p:nvPr/>
        </p:nvGrpSpPr>
        <p:grpSpPr>
          <a:xfrm rot="0">
            <a:off x="5571471" y="5738330"/>
            <a:ext cx="7470103" cy="2303615"/>
            <a:chOff x="0" y="0"/>
            <a:chExt cx="9960137" cy="3071487"/>
          </a:xfrm>
        </p:grpSpPr>
        <p:sp>
          <p:nvSpPr>
            <p:cNvPr name="Freeform 5" id="5"/>
            <p:cNvSpPr/>
            <p:nvPr/>
          </p:nvSpPr>
          <p:spPr>
            <a:xfrm flipH="false" flipV="false" rot="0">
              <a:off x="0" y="0"/>
              <a:ext cx="9960102" cy="3071495"/>
            </a:xfrm>
            <a:custGeom>
              <a:avLst/>
              <a:gdLst/>
              <a:ahLst/>
              <a:cxnLst/>
              <a:rect r="r" b="b" t="t" l="l"/>
              <a:pathLst>
                <a:path h="3071495" w="9960102">
                  <a:moveTo>
                    <a:pt x="0" y="0"/>
                  </a:moveTo>
                  <a:lnTo>
                    <a:pt x="9960102" y="0"/>
                  </a:lnTo>
                  <a:lnTo>
                    <a:pt x="9960102" y="3071495"/>
                  </a:lnTo>
                  <a:lnTo>
                    <a:pt x="0" y="3071495"/>
                  </a:lnTo>
                  <a:lnTo>
                    <a:pt x="0" y="0"/>
                  </a:lnTo>
                  <a:close/>
                </a:path>
              </a:pathLst>
            </a:custGeom>
            <a:blipFill>
              <a:blip r:embed="rId3"/>
              <a:stretch>
                <a:fillRect l="0" t="0" r="0" b="0"/>
              </a:stretch>
            </a:blipFill>
          </p:spPr>
        </p:sp>
      </p:grpSp>
      <p:grpSp>
        <p:nvGrpSpPr>
          <p:cNvPr name="Group 6" id="6"/>
          <p:cNvGrpSpPr/>
          <p:nvPr/>
        </p:nvGrpSpPr>
        <p:grpSpPr>
          <a:xfrm rot="0">
            <a:off x="1028700" y="705167"/>
            <a:ext cx="5658803" cy="580390"/>
            <a:chOff x="0" y="0"/>
            <a:chExt cx="7545071" cy="773853"/>
          </a:xfrm>
        </p:grpSpPr>
        <p:sp>
          <p:nvSpPr>
            <p:cNvPr name="Freeform 7" id="7"/>
            <p:cNvSpPr/>
            <p:nvPr/>
          </p:nvSpPr>
          <p:spPr>
            <a:xfrm flipH="false" flipV="false" rot="0">
              <a:off x="0" y="0"/>
              <a:ext cx="7545070" cy="773853"/>
            </a:xfrm>
            <a:custGeom>
              <a:avLst/>
              <a:gdLst/>
              <a:ahLst/>
              <a:cxnLst/>
              <a:rect r="r" b="b" t="t" l="l"/>
              <a:pathLst>
                <a:path h="773853" w="7545070">
                  <a:moveTo>
                    <a:pt x="0" y="0"/>
                  </a:moveTo>
                  <a:lnTo>
                    <a:pt x="7545070" y="0"/>
                  </a:lnTo>
                  <a:lnTo>
                    <a:pt x="7545070" y="773853"/>
                  </a:lnTo>
                  <a:lnTo>
                    <a:pt x="0" y="773853"/>
                  </a:lnTo>
                  <a:close/>
                </a:path>
              </a:pathLst>
            </a:custGeom>
            <a:solidFill>
              <a:srgbClr val="000000">
                <a:alpha val="0"/>
              </a:srgbClr>
            </a:solidFill>
          </p:spPr>
        </p:sp>
        <p:sp>
          <p:nvSpPr>
            <p:cNvPr name="TextBox 8" id="8"/>
            <p:cNvSpPr txBox="true"/>
            <p:nvPr/>
          </p:nvSpPr>
          <p:spPr>
            <a:xfrm>
              <a:off x="0" y="-66675"/>
              <a:ext cx="7545071" cy="840528"/>
            </a:xfrm>
            <a:prstGeom prst="rect">
              <a:avLst/>
            </a:prstGeom>
          </p:spPr>
          <p:txBody>
            <a:bodyPr anchor="t" rtlCol="false" tIns="0" lIns="0" bIns="0" rIns="0"/>
            <a:lstStyle/>
            <a:p>
              <a:pPr algn="ctr">
                <a:lnSpc>
                  <a:spcPts val="4759"/>
                </a:lnSpc>
              </a:pPr>
              <a:r>
                <a:rPr lang="en-US" sz="3399" b="true">
                  <a:solidFill>
                    <a:srgbClr val="FFFFFF"/>
                  </a:solidFill>
                  <a:latin typeface="Canva Sans Bold"/>
                  <a:ea typeface="Canva Sans Bold"/>
                  <a:cs typeface="Canva Sans Bold"/>
                  <a:sym typeface="Canva Sans Bold"/>
                </a:rPr>
                <a:t>Step 3 – Framing the Audio</a:t>
              </a:r>
            </a:p>
          </p:txBody>
        </p:sp>
      </p:grpSp>
      <p:grpSp>
        <p:nvGrpSpPr>
          <p:cNvPr name="Group 9" id="9"/>
          <p:cNvGrpSpPr/>
          <p:nvPr/>
        </p:nvGrpSpPr>
        <p:grpSpPr>
          <a:xfrm rot="0">
            <a:off x="502062" y="2536817"/>
            <a:ext cx="17956160" cy="1099820"/>
            <a:chOff x="0" y="0"/>
            <a:chExt cx="23941547" cy="1466427"/>
          </a:xfrm>
        </p:grpSpPr>
        <p:sp>
          <p:nvSpPr>
            <p:cNvPr name="Freeform 10" id="10"/>
            <p:cNvSpPr/>
            <p:nvPr/>
          </p:nvSpPr>
          <p:spPr>
            <a:xfrm flipH="false" flipV="false" rot="0">
              <a:off x="0" y="0"/>
              <a:ext cx="23941546" cy="1466427"/>
            </a:xfrm>
            <a:custGeom>
              <a:avLst/>
              <a:gdLst/>
              <a:ahLst/>
              <a:cxnLst/>
              <a:rect r="r" b="b" t="t" l="l"/>
              <a:pathLst>
                <a:path h="1466427" w="23941546">
                  <a:moveTo>
                    <a:pt x="0" y="0"/>
                  </a:moveTo>
                  <a:lnTo>
                    <a:pt x="23941546" y="0"/>
                  </a:lnTo>
                  <a:lnTo>
                    <a:pt x="23941546" y="1466427"/>
                  </a:lnTo>
                  <a:lnTo>
                    <a:pt x="0" y="1466427"/>
                  </a:lnTo>
                  <a:close/>
                </a:path>
              </a:pathLst>
            </a:custGeom>
            <a:solidFill>
              <a:srgbClr val="000000">
                <a:alpha val="0"/>
              </a:srgbClr>
            </a:solidFill>
          </p:spPr>
        </p:sp>
        <p:sp>
          <p:nvSpPr>
            <p:cNvPr name="TextBox 11" id="11"/>
            <p:cNvSpPr txBox="true"/>
            <p:nvPr/>
          </p:nvSpPr>
          <p:spPr>
            <a:xfrm>
              <a:off x="0" y="-57150"/>
              <a:ext cx="23941547" cy="1523577"/>
            </a:xfrm>
            <a:prstGeom prst="rect">
              <a:avLst/>
            </a:prstGeom>
          </p:spPr>
          <p:txBody>
            <a:bodyPr anchor="t" rtlCol="false" tIns="0" lIns="0" bIns="0" rIns="0"/>
            <a:lstStyle/>
            <a:p>
              <a:pPr algn="l">
                <a:lnSpc>
                  <a:spcPts val="4480"/>
                </a:lnSpc>
              </a:pPr>
              <a:r>
                <a:rPr lang="en-US" sz="3200" b="true">
                  <a:solidFill>
                    <a:srgbClr val="FFFFFF"/>
                  </a:solidFill>
                  <a:latin typeface="Canva Sans Bold"/>
                  <a:ea typeface="Canva Sans Bold"/>
                  <a:cs typeface="Canva Sans Bold"/>
                  <a:sym typeface="Canva Sans Bold"/>
                </a:rPr>
                <a:t>Objective</a:t>
              </a:r>
              <a:r>
                <a:rPr lang="en-US" sz="3200">
                  <a:solidFill>
                    <a:srgbClr val="FFFFFF"/>
                  </a:solidFill>
                  <a:latin typeface="Canva Sans"/>
                  <a:ea typeface="Canva Sans"/>
                  <a:cs typeface="Canva Sans"/>
                  <a:sym typeface="Canva Sans"/>
                </a:rPr>
                <a:t>: Divide the audio signal into short overlapping frames to capture time-localized frequency content.</a:t>
              </a:r>
            </a:p>
          </p:txBody>
        </p:sp>
      </p:grpSp>
      <p:grpSp>
        <p:nvGrpSpPr>
          <p:cNvPr name="Group 12" id="12"/>
          <p:cNvGrpSpPr/>
          <p:nvPr/>
        </p:nvGrpSpPr>
        <p:grpSpPr>
          <a:xfrm rot="0">
            <a:off x="502062" y="1794502"/>
            <a:ext cx="6450568" cy="580390"/>
            <a:chOff x="0" y="0"/>
            <a:chExt cx="8600757" cy="773853"/>
          </a:xfrm>
        </p:grpSpPr>
        <p:sp>
          <p:nvSpPr>
            <p:cNvPr name="Freeform 13" id="13"/>
            <p:cNvSpPr/>
            <p:nvPr/>
          </p:nvSpPr>
          <p:spPr>
            <a:xfrm flipH="false" flipV="false" rot="0">
              <a:off x="0" y="0"/>
              <a:ext cx="8600757" cy="773853"/>
            </a:xfrm>
            <a:custGeom>
              <a:avLst/>
              <a:gdLst/>
              <a:ahLst/>
              <a:cxnLst/>
              <a:rect r="r" b="b" t="t" l="l"/>
              <a:pathLst>
                <a:path h="773853" w="8600757">
                  <a:moveTo>
                    <a:pt x="0" y="0"/>
                  </a:moveTo>
                  <a:lnTo>
                    <a:pt x="8600757" y="0"/>
                  </a:lnTo>
                  <a:lnTo>
                    <a:pt x="8600757" y="773853"/>
                  </a:lnTo>
                  <a:lnTo>
                    <a:pt x="0" y="773853"/>
                  </a:lnTo>
                  <a:close/>
                </a:path>
              </a:pathLst>
            </a:custGeom>
            <a:solidFill>
              <a:srgbClr val="000000">
                <a:alpha val="0"/>
              </a:srgbClr>
            </a:solidFill>
          </p:spPr>
        </p:sp>
        <p:sp>
          <p:nvSpPr>
            <p:cNvPr name="TextBox 14" id="14"/>
            <p:cNvSpPr txBox="true"/>
            <p:nvPr/>
          </p:nvSpPr>
          <p:spPr>
            <a:xfrm>
              <a:off x="0" y="-66675"/>
              <a:ext cx="8600757" cy="840528"/>
            </a:xfrm>
            <a:prstGeom prst="rect">
              <a:avLst/>
            </a:prstGeom>
          </p:spPr>
          <p:txBody>
            <a:bodyPr anchor="t" rtlCol="false" tIns="0" lIns="0" bIns="0" rIns="0"/>
            <a:lstStyle/>
            <a:p>
              <a:pPr algn="ctr">
                <a:lnSpc>
                  <a:spcPts val="4759"/>
                </a:lnSpc>
              </a:pPr>
              <a:r>
                <a:rPr lang="en-US" sz="3399" b="true">
                  <a:solidFill>
                    <a:srgbClr val="FFFFFF"/>
                  </a:solidFill>
                  <a:latin typeface="Canva Sans Bold"/>
                  <a:ea typeface="Canva Sans Bold"/>
                  <a:cs typeface="Canva Sans Bold"/>
                  <a:sym typeface="Canva Sans Bold"/>
                </a:rPr>
                <a:t>Segmenting Audio into Frames</a:t>
              </a:r>
            </a:p>
          </p:txBody>
        </p:sp>
      </p:gr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1C53A3"/>
        </a:solidFill>
      </p:bgPr>
    </p:bg>
    <p:spTree>
      <p:nvGrpSpPr>
        <p:cNvPr id="1" name=""/>
        <p:cNvGrpSpPr/>
        <p:nvPr/>
      </p:nvGrpSpPr>
      <p:grpSpPr>
        <a:xfrm>
          <a:off x="0" y="0"/>
          <a:ext cx="0" cy="0"/>
          <a:chOff x="0" y="0"/>
          <a:chExt cx="0" cy="0"/>
        </a:xfrm>
      </p:grpSpPr>
      <p:grpSp>
        <p:nvGrpSpPr>
          <p:cNvPr name="Group 2" id="2"/>
          <p:cNvGrpSpPr/>
          <p:nvPr/>
        </p:nvGrpSpPr>
        <p:grpSpPr>
          <a:xfrm rot="0">
            <a:off x="816188" y="406985"/>
            <a:ext cx="7161014" cy="580390"/>
            <a:chOff x="0" y="0"/>
            <a:chExt cx="9548019" cy="773853"/>
          </a:xfrm>
        </p:grpSpPr>
        <p:sp>
          <p:nvSpPr>
            <p:cNvPr name="Freeform 3" id="3"/>
            <p:cNvSpPr/>
            <p:nvPr/>
          </p:nvSpPr>
          <p:spPr>
            <a:xfrm flipH="false" flipV="false" rot="0">
              <a:off x="0" y="0"/>
              <a:ext cx="9548019" cy="773853"/>
            </a:xfrm>
            <a:custGeom>
              <a:avLst/>
              <a:gdLst/>
              <a:ahLst/>
              <a:cxnLst/>
              <a:rect r="r" b="b" t="t" l="l"/>
              <a:pathLst>
                <a:path h="773853" w="9548019">
                  <a:moveTo>
                    <a:pt x="0" y="0"/>
                  </a:moveTo>
                  <a:lnTo>
                    <a:pt x="9548019" y="0"/>
                  </a:lnTo>
                  <a:lnTo>
                    <a:pt x="9548019" y="773853"/>
                  </a:lnTo>
                  <a:lnTo>
                    <a:pt x="0" y="773853"/>
                  </a:lnTo>
                  <a:close/>
                </a:path>
              </a:pathLst>
            </a:custGeom>
            <a:solidFill>
              <a:srgbClr val="000000">
                <a:alpha val="0"/>
              </a:srgbClr>
            </a:solidFill>
          </p:spPr>
        </p:sp>
        <p:sp>
          <p:nvSpPr>
            <p:cNvPr name="TextBox 4" id="4"/>
            <p:cNvSpPr txBox="true"/>
            <p:nvPr/>
          </p:nvSpPr>
          <p:spPr>
            <a:xfrm>
              <a:off x="0" y="-66675"/>
              <a:ext cx="9548019" cy="840528"/>
            </a:xfrm>
            <a:prstGeom prst="rect">
              <a:avLst/>
            </a:prstGeom>
          </p:spPr>
          <p:txBody>
            <a:bodyPr anchor="t" rtlCol="false" tIns="0" lIns="0" bIns="0" rIns="0"/>
            <a:lstStyle/>
            <a:p>
              <a:pPr algn="ctr">
                <a:lnSpc>
                  <a:spcPts val="4759"/>
                </a:lnSpc>
              </a:pPr>
              <a:r>
                <a:rPr lang="en-US" sz="3399" b="true">
                  <a:solidFill>
                    <a:srgbClr val="FFFFFF"/>
                  </a:solidFill>
                  <a:latin typeface="Canva Sans Bold"/>
                  <a:ea typeface="Canva Sans Bold"/>
                  <a:cs typeface="Canva Sans Bold"/>
                  <a:sym typeface="Canva Sans Bold"/>
                </a:rPr>
                <a:t>Step 4 – Apply a Window Function</a:t>
              </a:r>
            </a:p>
          </p:txBody>
        </p:sp>
      </p:grpSp>
      <p:grpSp>
        <p:nvGrpSpPr>
          <p:cNvPr name="Group 5" id="5"/>
          <p:cNvGrpSpPr/>
          <p:nvPr/>
        </p:nvGrpSpPr>
        <p:grpSpPr>
          <a:xfrm rot="0">
            <a:off x="816188" y="1307174"/>
            <a:ext cx="10894039" cy="4516755"/>
            <a:chOff x="0" y="0"/>
            <a:chExt cx="14525385" cy="6022340"/>
          </a:xfrm>
        </p:grpSpPr>
        <p:sp>
          <p:nvSpPr>
            <p:cNvPr name="Freeform 6" id="6"/>
            <p:cNvSpPr/>
            <p:nvPr/>
          </p:nvSpPr>
          <p:spPr>
            <a:xfrm flipH="false" flipV="false" rot="0">
              <a:off x="0" y="0"/>
              <a:ext cx="14525385" cy="6022340"/>
            </a:xfrm>
            <a:custGeom>
              <a:avLst/>
              <a:gdLst/>
              <a:ahLst/>
              <a:cxnLst/>
              <a:rect r="r" b="b" t="t" l="l"/>
              <a:pathLst>
                <a:path h="6022340" w="14525385">
                  <a:moveTo>
                    <a:pt x="0" y="0"/>
                  </a:moveTo>
                  <a:lnTo>
                    <a:pt x="14525385" y="0"/>
                  </a:lnTo>
                  <a:lnTo>
                    <a:pt x="14525385" y="6022340"/>
                  </a:lnTo>
                  <a:lnTo>
                    <a:pt x="0" y="6022340"/>
                  </a:lnTo>
                  <a:close/>
                </a:path>
              </a:pathLst>
            </a:custGeom>
            <a:solidFill>
              <a:srgbClr val="000000">
                <a:alpha val="0"/>
              </a:srgbClr>
            </a:solidFill>
          </p:spPr>
        </p:sp>
        <p:sp>
          <p:nvSpPr>
            <p:cNvPr name="TextBox 7" id="7"/>
            <p:cNvSpPr txBox="true"/>
            <p:nvPr/>
          </p:nvSpPr>
          <p:spPr>
            <a:xfrm>
              <a:off x="0" y="-66675"/>
              <a:ext cx="14525385" cy="6089015"/>
            </a:xfrm>
            <a:prstGeom prst="rect">
              <a:avLst/>
            </a:prstGeom>
          </p:spPr>
          <p:txBody>
            <a:bodyPr anchor="t" rtlCol="false" tIns="0" lIns="0" bIns="0" rIns="0"/>
            <a:lstStyle/>
            <a:p>
              <a:pPr algn="just">
                <a:lnSpc>
                  <a:spcPts val="4759"/>
                </a:lnSpc>
              </a:pPr>
              <a:r>
                <a:rPr lang="en-US" sz="3399" b="true">
                  <a:solidFill>
                    <a:srgbClr val="FFFFFF"/>
                  </a:solidFill>
                  <a:latin typeface="Canva Sans Bold"/>
                  <a:ea typeface="Canva Sans Bold"/>
                  <a:cs typeface="Canva Sans Bold"/>
                  <a:sym typeface="Canva Sans Bold"/>
                </a:rPr>
                <a:t>Smoothing Frame Boundaries</a:t>
              </a:r>
            </a:p>
            <a:p>
              <a:pPr algn="just">
                <a:lnSpc>
                  <a:spcPts val="4480"/>
                </a:lnSpc>
              </a:pPr>
            </a:p>
            <a:p>
              <a:pPr algn="just">
                <a:lnSpc>
                  <a:spcPts val="4480"/>
                </a:lnSpc>
              </a:pPr>
              <a:r>
                <a:rPr lang="en-US" sz="3200" b="true">
                  <a:solidFill>
                    <a:srgbClr val="FFFFFF"/>
                  </a:solidFill>
                  <a:latin typeface="Canva Sans Bold"/>
                  <a:ea typeface="Canva Sans Bold"/>
                  <a:cs typeface="Canva Sans Bold"/>
                  <a:sym typeface="Canva Sans Bold"/>
                </a:rPr>
                <a:t>Objective: </a:t>
              </a:r>
              <a:r>
                <a:rPr lang="en-US" sz="3200">
                  <a:solidFill>
                    <a:srgbClr val="FFFFFF"/>
                  </a:solidFill>
                  <a:latin typeface="Canva Sans"/>
                  <a:ea typeface="Canva Sans"/>
                  <a:cs typeface="Canva Sans"/>
                  <a:sym typeface="Canva Sans"/>
                </a:rPr>
                <a:t>Reduce spectral leakage at frame edges.</a:t>
              </a:r>
            </a:p>
            <a:p>
              <a:pPr algn="just">
                <a:lnSpc>
                  <a:spcPts val="4480"/>
                </a:lnSpc>
              </a:pPr>
            </a:p>
            <a:p>
              <a:pPr algn="just">
                <a:lnSpc>
                  <a:spcPts val="4480"/>
                </a:lnSpc>
              </a:pPr>
              <a:r>
                <a:rPr lang="en-US" sz="3200" b="true">
                  <a:solidFill>
                    <a:srgbClr val="FFFFFF"/>
                  </a:solidFill>
                  <a:latin typeface="Canva Sans Bold"/>
                  <a:ea typeface="Canva Sans Bold"/>
                  <a:cs typeface="Canva Sans Bold"/>
                  <a:sym typeface="Canva Sans Bold"/>
                </a:rPr>
                <a:t>Common Windows:</a:t>
              </a:r>
            </a:p>
            <a:p>
              <a:pPr algn="just" marL="731521" indent="-243840" lvl="2">
                <a:lnSpc>
                  <a:spcPts val="4480"/>
                </a:lnSpc>
                <a:buFont typeface="Arial"/>
                <a:buChar char="⚬"/>
              </a:pPr>
              <a:r>
                <a:rPr lang="en-US" b="true" sz="3200">
                  <a:solidFill>
                    <a:srgbClr val="FFFFFF"/>
                  </a:solidFill>
                  <a:latin typeface="Canva Sans Bold"/>
                  <a:ea typeface="Canva Sans Bold"/>
                  <a:cs typeface="Canva Sans Bold"/>
                  <a:sym typeface="Canva Sans Bold"/>
                </a:rPr>
                <a:t>Hamming Window:</a:t>
              </a:r>
            </a:p>
            <a:p>
              <a:pPr algn="just" marL="731521" indent="-243840" lvl="2">
                <a:lnSpc>
                  <a:spcPts val="4480"/>
                </a:lnSpc>
              </a:pPr>
            </a:p>
            <a:p>
              <a:pPr algn="just" marL="731521" indent="-243840" lvl="2">
                <a:lnSpc>
                  <a:spcPts val="4480"/>
                </a:lnSpc>
              </a:pPr>
            </a:p>
          </p:txBody>
        </p:sp>
      </p:grpSp>
      <p:grpSp>
        <p:nvGrpSpPr>
          <p:cNvPr name="Group 8" id="8"/>
          <p:cNvGrpSpPr/>
          <p:nvPr/>
        </p:nvGrpSpPr>
        <p:grpSpPr>
          <a:xfrm rot="0">
            <a:off x="3838476" y="5143500"/>
            <a:ext cx="5945890" cy="1093819"/>
            <a:chOff x="0" y="0"/>
            <a:chExt cx="7927853" cy="1458425"/>
          </a:xfrm>
        </p:grpSpPr>
        <p:sp>
          <p:nvSpPr>
            <p:cNvPr name="Freeform 9" id="9"/>
            <p:cNvSpPr/>
            <p:nvPr/>
          </p:nvSpPr>
          <p:spPr>
            <a:xfrm flipH="false" flipV="false" rot="0">
              <a:off x="0" y="0"/>
              <a:ext cx="7927848" cy="1458468"/>
            </a:xfrm>
            <a:custGeom>
              <a:avLst/>
              <a:gdLst/>
              <a:ahLst/>
              <a:cxnLst/>
              <a:rect r="r" b="b" t="t" l="l"/>
              <a:pathLst>
                <a:path h="1458468" w="7927848">
                  <a:moveTo>
                    <a:pt x="0" y="0"/>
                  </a:moveTo>
                  <a:lnTo>
                    <a:pt x="7927848" y="0"/>
                  </a:lnTo>
                  <a:lnTo>
                    <a:pt x="7927848" y="1458468"/>
                  </a:lnTo>
                  <a:lnTo>
                    <a:pt x="0" y="1458468"/>
                  </a:lnTo>
                  <a:lnTo>
                    <a:pt x="0" y="0"/>
                  </a:lnTo>
                  <a:close/>
                </a:path>
              </a:pathLst>
            </a:custGeom>
            <a:blipFill>
              <a:blip r:embed="rId2"/>
              <a:stretch>
                <a:fillRect l="0" t="0" r="0" b="2"/>
              </a:stretch>
            </a:blipFill>
          </p:spPr>
        </p:sp>
      </p:grpSp>
      <p:grpSp>
        <p:nvGrpSpPr>
          <p:cNvPr name="Group 10" id="10"/>
          <p:cNvGrpSpPr/>
          <p:nvPr/>
        </p:nvGrpSpPr>
        <p:grpSpPr>
          <a:xfrm rot="0">
            <a:off x="3838476" y="6865123"/>
            <a:ext cx="6428946" cy="2697636"/>
            <a:chOff x="0" y="0"/>
            <a:chExt cx="8571928" cy="3596848"/>
          </a:xfrm>
        </p:grpSpPr>
        <p:sp>
          <p:nvSpPr>
            <p:cNvPr name="Freeform 11" id="11"/>
            <p:cNvSpPr/>
            <p:nvPr/>
          </p:nvSpPr>
          <p:spPr>
            <a:xfrm flipH="false" flipV="false" rot="0">
              <a:off x="0" y="0"/>
              <a:ext cx="8571865" cy="3596894"/>
            </a:xfrm>
            <a:custGeom>
              <a:avLst/>
              <a:gdLst/>
              <a:ahLst/>
              <a:cxnLst/>
              <a:rect r="r" b="b" t="t" l="l"/>
              <a:pathLst>
                <a:path h="3596894" w="8571865">
                  <a:moveTo>
                    <a:pt x="0" y="0"/>
                  </a:moveTo>
                  <a:lnTo>
                    <a:pt x="8571865" y="0"/>
                  </a:lnTo>
                  <a:lnTo>
                    <a:pt x="8571865" y="3596894"/>
                  </a:lnTo>
                  <a:lnTo>
                    <a:pt x="0" y="3596894"/>
                  </a:lnTo>
                  <a:lnTo>
                    <a:pt x="0" y="0"/>
                  </a:lnTo>
                  <a:close/>
                </a:path>
              </a:pathLst>
            </a:custGeom>
            <a:blipFill>
              <a:blip r:embed="rId3"/>
              <a:stretch>
                <a:fillRect l="0" t="0" r="0" b="1"/>
              </a:stretch>
            </a:blipFill>
          </p:spPr>
        </p:sp>
      </p:gr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1C53A3"/>
        </a:solidFill>
      </p:bgPr>
    </p:bg>
    <p:spTree>
      <p:nvGrpSpPr>
        <p:cNvPr id="1" name=""/>
        <p:cNvGrpSpPr/>
        <p:nvPr/>
      </p:nvGrpSpPr>
      <p:grpSpPr>
        <a:xfrm>
          <a:off x="0" y="0"/>
          <a:ext cx="0" cy="0"/>
          <a:chOff x="0" y="0"/>
          <a:chExt cx="0" cy="0"/>
        </a:xfrm>
      </p:grpSpPr>
      <p:grpSp>
        <p:nvGrpSpPr>
          <p:cNvPr name="Group 2" id="2"/>
          <p:cNvGrpSpPr/>
          <p:nvPr/>
        </p:nvGrpSpPr>
        <p:grpSpPr>
          <a:xfrm rot="0">
            <a:off x="4612304" y="2974033"/>
            <a:ext cx="6668412" cy="1543261"/>
            <a:chOff x="0" y="0"/>
            <a:chExt cx="8891216" cy="2057681"/>
          </a:xfrm>
        </p:grpSpPr>
        <p:sp>
          <p:nvSpPr>
            <p:cNvPr name="Freeform 3" id="3"/>
            <p:cNvSpPr/>
            <p:nvPr/>
          </p:nvSpPr>
          <p:spPr>
            <a:xfrm flipH="false" flipV="false" rot="0">
              <a:off x="0" y="0"/>
              <a:ext cx="8891270" cy="2057654"/>
            </a:xfrm>
            <a:custGeom>
              <a:avLst/>
              <a:gdLst/>
              <a:ahLst/>
              <a:cxnLst/>
              <a:rect r="r" b="b" t="t" l="l"/>
              <a:pathLst>
                <a:path h="2057654" w="8891270">
                  <a:moveTo>
                    <a:pt x="0" y="0"/>
                  </a:moveTo>
                  <a:lnTo>
                    <a:pt x="8891270" y="0"/>
                  </a:lnTo>
                  <a:lnTo>
                    <a:pt x="8891270" y="2057654"/>
                  </a:lnTo>
                  <a:lnTo>
                    <a:pt x="0" y="2057654"/>
                  </a:lnTo>
                  <a:lnTo>
                    <a:pt x="0" y="0"/>
                  </a:lnTo>
                  <a:close/>
                </a:path>
              </a:pathLst>
            </a:custGeom>
            <a:blipFill>
              <a:blip r:embed="rId2"/>
              <a:stretch>
                <a:fillRect l="0" t="0" r="0" b="-1"/>
              </a:stretch>
            </a:blipFill>
          </p:spPr>
        </p:sp>
      </p:grpSp>
      <p:grpSp>
        <p:nvGrpSpPr>
          <p:cNvPr name="Group 4" id="4"/>
          <p:cNvGrpSpPr/>
          <p:nvPr/>
        </p:nvGrpSpPr>
        <p:grpSpPr>
          <a:xfrm rot="-30000">
            <a:off x="1797255" y="5398439"/>
            <a:ext cx="14890062" cy="4561535"/>
            <a:chOff x="0" y="0"/>
            <a:chExt cx="19853416" cy="6082047"/>
          </a:xfrm>
        </p:grpSpPr>
        <p:sp>
          <p:nvSpPr>
            <p:cNvPr name="Freeform 5" id="5"/>
            <p:cNvSpPr/>
            <p:nvPr/>
          </p:nvSpPr>
          <p:spPr>
            <a:xfrm flipH="false" flipV="false" rot="0">
              <a:off x="0" y="0"/>
              <a:ext cx="19853402" cy="6082030"/>
            </a:xfrm>
            <a:custGeom>
              <a:avLst/>
              <a:gdLst/>
              <a:ahLst/>
              <a:cxnLst/>
              <a:rect r="r" b="b" t="t" l="l"/>
              <a:pathLst>
                <a:path h="6082030" w="19853402">
                  <a:moveTo>
                    <a:pt x="51562" y="0"/>
                  </a:moveTo>
                  <a:lnTo>
                    <a:pt x="19853402" y="172847"/>
                  </a:lnTo>
                  <a:lnTo>
                    <a:pt x="19801839" y="6082030"/>
                  </a:lnTo>
                  <a:lnTo>
                    <a:pt x="0" y="5909183"/>
                  </a:lnTo>
                  <a:lnTo>
                    <a:pt x="51562" y="0"/>
                  </a:lnTo>
                  <a:close/>
                </a:path>
              </a:pathLst>
            </a:custGeom>
            <a:blipFill>
              <a:blip r:embed="rId3"/>
              <a:stretch>
                <a:fillRect l="0" t="-16271" r="0" b="-16272"/>
              </a:stretch>
            </a:blipFill>
          </p:spPr>
        </p:sp>
      </p:grpSp>
      <p:grpSp>
        <p:nvGrpSpPr>
          <p:cNvPr name="Group 6" id="6"/>
          <p:cNvGrpSpPr/>
          <p:nvPr/>
        </p:nvGrpSpPr>
        <p:grpSpPr>
          <a:xfrm rot="0">
            <a:off x="662703" y="490855"/>
            <a:ext cx="8965481" cy="537845"/>
            <a:chOff x="0" y="0"/>
            <a:chExt cx="11953975" cy="717127"/>
          </a:xfrm>
        </p:grpSpPr>
        <p:sp>
          <p:nvSpPr>
            <p:cNvPr name="Freeform 7" id="7"/>
            <p:cNvSpPr/>
            <p:nvPr/>
          </p:nvSpPr>
          <p:spPr>
            <a:xfrm flipH="false" flipV="false" rot="0">
              <a:off x="0" y="0"/>
              <a:ext cx="11953975" cy="717127"/>
            </a:xfrm>
            <a:custGeom>
              <a:avLst/>
              <a:gdLst/>
              <a:ahLst/>
              <a:cxnLst/>
              <a:rect r="r" b="b" t="t" l="l"/>
              <a:pathLst>
                <a:path h="717127" w="11953975">
                  <a:moveTo>
                    <a:pt x="0" y="0"/>
                  </a:moveTo>
                  <a:lnTo>
                    <a:pt x="11953975" y="0"/>
                  </a:lnTo>
                  <a:lnTo>
                    <a:pt x="11953975" y="717127"/>
                  </a:lnTo>
                  <a:lnTo>
                    <a:pt x="0" y="717127"/>
                  </a:lnTo>
                  <a:close/>
                </a:path>
              </a:pathLst>
            </a:custGeom>
            <a:solidFill>
              <a:srgbClr val="000000">
                <a:alpha val="0"/>
              </a:srgbClr>
            </a:solidFill>
          </p:spPr>
        </p:sp>
        <p:sp>
          <p:nvSpPr>
            <p:cNvPr name="TextBox 8" id="8"/>
            <p:cNvSpPr txBox="true"/>
            <p:nvPr/>
          </p:nvSpPr>
          <p:spPr>
            <a:xfrm>
              <a:off x="0" y="-57150"/>
              <a:ext cx="11953975" cy="774277"/>
            </a:xfrm>
            <a:prstGeom prst="rect">
              <a:avLst/>
            </a:prstGeom>
          </p:spPr>
          <p:txBody>
            <a:bodyPr anchor="t" rtlCol="false" tIns="0" lIns="0" bIns="0" rIns="0"/>
            <a:lstStyle/>
            <a:p>
              <a:pPr algn="ctr">
                <a:lnSpc>
                  <a:spcPts val="4480"/>
                </a:lnSpc>
              </a:pPr>
              <a:r>
                <a:rPr lang="en-US" sz="3200" b="true">
                  <a:solidFill>
                    <a:srgbClr val="FFFFFF"/>
                  </a:solidFill>
                  <a:latin typeface="Canva Sans Bold"/>
                  <a:ea typeface="Canva Sans Bold"/>
                  <a:cs typeface="Canva Sans Bold"/>
                  <a:sym typeface="Canva Sans Bold"/>
                </a:rPr>
                <a:t>Step 5 – Short-Time Fourier Transform (STFT)</a:t>
              </a:r>
            </a:p>
          </p:txBody>
        </p:sp>
      </p:grpSp>
      <p:grpSp>
        <p:nvGrpSpPr>
          <p:cNvPr name="Group 9" id="9"/>
          <p:cNvGrpSpPr/>
          <p:nvPr/>
        </p:nvGrpSpPr>
        <p:grpSpPr>
          <a:xfrm rot="0">
            <a:off x="1591168" y="3206877"/>
            <a:ext cx="1856929" cy="537845"/>
            <a:chOff x="0" y="0"/>
            <a:chExt cx="2475905" cy="717127"/>
          </a:xfrm>
        </p:grpSpPr>
        <p:sp>
          <p:nvSpPr>
            <p:cNvPr name="Freeform 10" id="10"/>
            <p:cNvSpPr/>
            <p:nvPr/>
          </p:nvSpPr>
          <p:spPr>
            <a:xfrm flipH="false" flipV="false" rot="0">
              <a:off x="0" y="0"/>
              <a:ext cx="2475905" cy="717127"/>
            </a:xfrm>
            <a:custGeom>
              <a:avLst/>
              <a:gdLst/>
              <a:ahLst/>
              <a:cxnLst/>
              <a:rect r="r" b="b" t="t" l="l"/>
              <a:pathLst>
                <a:path h="717127" w="2475905">
                  <a:moveTo>
                    <a:pt x="0" y="0"/>
                  </a:moveTo>
                  <a:lnTo>
                    <a:pt x="2475905" y="0"/>
                  </a:lnTo>
                  <a:lnTo>
                    <a:pt x="2475905" y="717127"/>
                  </a:lnTo>
                  <a:lnTo>
                    <a:pt x="0" y="717127"/>
                  </a:lnTo>
                  <a:close/>
                </a:path>
              </a:pathLst>
            </a:custGeom>
            <a:solidFill>
              <a:srgbClr val="000000">
                <a:alpha val="0"/>
              </a:srgbClr>
            </a:solidFill>
          </p:spPr>
        </p:sp>
        <p:sp>
          <p:nvSpPr>
            <p:cNvPr name="TextBox 11" id="11"/>
            <p:cNvSpPr txBox="true"/>
            <p:nvPr/>
          </p:nvSpPr>
          <p:spPr>
            <a:xfrm>
              <a:off x="0" y="-57150"/>
              <a:ext cx="2475905" cy="774277"/>
            </a:xfrm>
            <a:prstGeom prst="rect">
              <a:avLst/>
            </a:prstGeom>
          </p:spPr>
          <p:txBody>
            <a:bodyPr anchor="t" rtlCol="false" tIns="0" lIns="0" bIns="0" rIns="0"/>
            <a:lstStyle/>
            <a:p>
              <a:pPr algn="ctr">
                <a:lnSpc>
                  <a:spcPts val="4480"/>
                </a:lnSpc>
              </a:pPr>
              <a:r>
                <a:rPr lang="en-US" sz="3200" b="true">
                  <a:solidFill>
                    <a:srgbClr val="FFFFFF"/>
                  </a:solidFill>
                  <a:latin typeface="Canva Sans Bold"/>
                  <a:ea typeface="Canva Sans Bold"/>
                  <a:cs typeface="Canva Sans Bold"/>
                  <a:sym typeface="Canva Sans Bold"/>
                </a:rPr>
                <a:t>Formula: </a:t>
              </a:r>
            </a:p>
          </p:txBody>
        </p:sp>
      </p:grpSp>
      <p:grpSp>
        <p:nvGrpSpPr>
          <p:cNvPr name="Group 12" id="12"/>
          <p:cNvGrpSpPr/>
          <p:nvPr/>
        </p:nvGrpSpPr>
        <p:grpSpPr>
          <a:xfrm rot="0">
            <a:off x="426960" y="4715763"/>
            <a:ext cx="4185345" cy="1099820"/>
            <a:chOff x="0" y="0"/>
            <a:chExt cx="5580460" cy="1466427"/>
          </a:xfrm>
        </p:grpSpPr>
        <p:sp>
          <p:nvSpPr>
            <p:cNvPr name="Freeform 13" id="13"/>
            <p:cNvSpPr/>
            <p:nvPr/>
          </p:nvSpPr>
          <p:spPr>
            <a:xfrm flipH="false" flipV="false" rot="0">
              <a:off x="0" y="0"/>
              <a:ext cx="5580460" cy="1466427"/>
            </a:xfrm>
            <a:custGeom>
              <a:avLst/>
              <a:gdLst/>
              <a:ahLst/>
              <a:cxnLst/>
              <a:rect r="r" b="b" t="t" l="l"/>
              <a:pathLst>
                <a:path h="1466427" w="5580460">
                  <a:moveTo>
                    <a:pt x="0" y="0"/>
                  </a:moveTo>
                  <a:lnTo>
                    <a:pt x="5580460" y="0"/>
                  </a:lnTo>
                  <a:lnTo>
                    <a:pt x="5580460" y="1466427"/>
                  </a:lnTo>
                  <a:lnTo>
                    <a:pt x="0" y="1466427"/>
                  </a:lnTo>
                  <a:close/>
                </a:path>
              </a:pathLst>
            </a:custGeom>
            <a:solidFill>
              <a:srgbClr val="000000">
                <a:alpha val="0"/>
              </a:srgbClr>
            </a:solidFill>
          </p:spPr>
        </p:sp>
        <p:sp>
          <p:nvSpPr>
            <p:cNvPr name="TextBox 14" id="14"/>
            <p:cNvSpPr txBox="true"/>
            <p:nvPr/>
          </p:nvSpPr>
          <p:spPr>
            <a:xfrm>
              <a:off x="0" y="-57150"/>
              <a:ext cx="5580460" cy="1523577"/>
            </a:xfrm>
            <a:prstGeom prst="rect">
              <a:avLst/>
            </a:prstGeom>
          </p:spPr>
          <p:txBody>
            <a:bodyPr anchor="t" rtlCol="false" tIns="0" lIns="0" bIns="0" rIns="0"/>
            <a:lstStyle/>
            <a:p>
              <a:pPr algn="ctr">
                <a:lnSpc>
                  <a:spcPts val="4480"/>
                </a:lnSpc>
              </a:pPr>
              <a:r>
                <a:rPr lang="en-US" sz="3200" b="true">
                  <a:solidFill>
                    <a:srgbClr val="FFFFFF"/>
                  </a:solidFill>
                  <a:latin typeface="Canva Sans Bold"/>
                  <a:ea typeface="Canva Sans Bold"/>
                  <a:cs typeface="Canva Sans Bold"/>
                  <a:sym typeface="Canva Sans Bold"/>
                </a:rPr>
                <a:t>Architecture of  STFT</a:t>
              </a:r>
            </a:p>
            <a:p>
              <a:pPr algn="ctr">
                <a:lnSpc>
                  <a:spcPts val="4480"/>
                </a:lnSpc>
              </a:pPr>
            </a:p>
          </p:txBody>
        </p:sp>
      </p:grpSp>
      <p:grpSp>
        <p:nvGrpSpPr>
          <p:cNvPr name="Group 15" id="15"/>
          <p:cNvGrpSpPr/>
          <p:nvPr/>
        </p:nvGrpSpPr>
        <p:grpSpPr>
          <a:xfrm rot="0">
            <a:off x="662703" y="1094433"/>
            <a:ext cx="15027431" cy="1742249"/>
            <a:chOff x="0" y="0"/>
            <a:chExt cx="20036575" cy="2322999"/>
          </a:xfrm>
        </p:grpSpPr>
        <p:sp>
          <p:nvSpPr>
            <p:cNvPr name="Freeform 16" id="16"/>
            <p:cNvSpPr/>
            <p:nvPr/>
          </p:nvSpPr>
          <p:spPr>
            <a:xfrm flipH="false" flipV="false" rot="0">
              <a:off x="0" y="0"/>
              <a:ext cx="20036575" cy="2322999"/>
            </a:xfrm>
            <a:custGeom>
              <a:avLst/>
              <a:gdLst/>
              <a:ahLst/>
              <a:cxnLst/>
              <a:rect r="r" b="b" t="t" l="l"/>
              <a:pathLst>
                <a:path h="2322999" w="20036575">
                  <a:moveTo>
                    <a:pt x="0" y="0"/>
                  </a:moveTo>
                  <a:lnTo>
                    <a:pt x="20036575" y="0"/>
                  </a:lnTo>
                  <a:lnTo>
                    <a:pt x="20036575" y="2322999"/>
                  </a:lnTo>
                  <a:lnTo>
                    <a:pt x="0" y="2322999"/>
                  </a:lnTo>
                  <a:close/>
                </a:path>
              </a:pathLst>
            </a:custGeom>
            <a:solidFill>
              <a:srgbClr val="000000">
                <a:alpha val="0"/>
              </a:srgbClr>
            </a:solidFill>
          </p:spPr>
        </p:sp>
        <p:sp>
          <p:nvSpPr>
            <p:cNvPr name="TextBox 17" id="17"/>
            <p:cNvSpPr txBox="true"/>
            <p:nvPr/>
          </p:nvSpPr>
          <p:spPr>
            <a:xfrm>
              <a:off x="0" y="-95250"/>
              <a:ext cx="20036575" cy="2418249"/>
            </a:xfrm>
            <a:prstGeom prst="rect">
              <a:avLst/>
            </a:prstGeom>
          </p:spPr>
          <p:txBody>
            <a:bodyPr anchor="t" rtlCol="false" tIns="0" lIns="0" bIns="0" rIns="0"/>
            <a:lstStyle/>
            <a:p>
              <a:pPr algn="l">
                <a:lnSpc>
                  <a:spcPts val="4983"/>
                </a:lnSpc>
              </a:pPr>
              <a:r>
                <a:rPr lang="en-US" sz="3300" b="true">
                  <a:solidFill>
                    <a:srgbClr val="FFFFFF"/>
                  </a:solidFill>
                  <a:latin typeface="Canva Sans Bold"/>
                  <a:ea typeface="Canva Sans Bold"/>
                  <a:cs typeface="Canva Sans Bold"/>
                  <a:sym typeface="Canva Sans Bold"/>
                </a:rPr>
                <a:t>Converting Time to Frequency Domain</a:t>
              </a:r>
            </a:p>
            <a:p>
              <a:pPr algn="l">
                <a:lnSpc>
                  <a:spcPts val="4480"/>
                </a:lnSpc>
              </a:pPr>
              <a:r>
                <a:rPr lang="en-US" sz="3200" b="true">
                  <a:solidFill>
                    <a:srgbClr val="FFFFFF"/>
                  </a:solidFill>
                  <a:latin typeface="Canva Sans Bold"/>
                  <a:ea typeface="Canva Sans Bold"/>
                  <a:cs typeface="Canva Sans Bold"/>
                  <a:sym typeface="Canva Sans Bold"/>
                </a:rPr>
                <a:t>Objective: </a:t>
              </a:r>
              <a:r>
                <a:rPr lang="en-US" sz="3200">
                  <a:solidFill>
                    <a:srgbClr val="FFFFFF"/>
                  </a:solidFill>
                  <a:latin typeface="Canva Sans"/>
                  <a:ea typeface="Canva Sans"/>
                  <a:cs typeface="Canva Sans"/>
                  <a:sym typeface="Canva Sans"/>
                </a:rPr>
                <a:t>Transform the windowed frames from the time domain to the frequency domain.</a:t>
              </a:r>
            </a:p>
          </p:txBody>
        </p:sp>
      </p:gr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1C53A3"/>
        </a:solidFill>
      </p:bgPr>
    </p:bg>
    <p:spTree>
      <p:nvGrpSpPr>
        <p:cNvPr id="1" name=""/>
        <p:cNvGrpSpPr/>
        <p:nvPr/>
      </p:nvGrpSpPr>
      <p:grpSpPr>
        <a:xfrm>
          <a:off x="0" y="0"/>
          <a:ext cx="0" cy="0"/>
          <a:chOff x="0" y="0"/>
          <a:chExt cx="0" cy="0"/>
        </a:xfrm>
      </p:grpSpPr>
      <p:grpSp>
        <p:nvGrpSpPr>
          <p:cNvPr name="Group 2" id="2"/>
          <p:cNvGrpSpPr/>
          <p:nvPr/>
        </p:nvGrpSpPr>
        <p:grpSpPr>
          <a:xfrm rot="0">
            <a:off x="1533998" y="5675625"/>
            <a:ext cx="6342684" cy="1833578"/>
            <a:chOff x="0" y="0"/>
            <a:chExt cx="8456912" cy="2444771"/>
          </a:xfrm>
        </p:grpSpPr>
        <p:sp>
          <p:nvSpPr>
            <p:cNvPr name="Freeform 3" id="3"/>
            <p:cNvSpPr/>
            <p:nvPr/>
          </p:nvSpPr>
          <p:spPr>
            <a:xfrm flipH="false" flipV="false" rot="0">
              <a:off x="0" y="0"/>
              <a:ext cx="8456930" cy="2444750"/>
            </a:xfrm>
            <a:custGeom>
              <a:avLst/>
              <a:gdLst/>
              <a:ahLst/>
              <a:cxnLst/>
              <a:rect r="r" b="b" t="t" l="l"/>
              <a:pathLst>
                <a:path h="2444750" w="8456930">
                  <a:moveTo>
                    <a:pt x="0" y="0"/>
                  </a:moveTo>
                  <a:lnTo>
                    <a:pt x="8456930" y="0"/>
                  </a:lnTo>
                  <a:lnTo>
                    <a:pt x="8456930" y="2444750"/>
                  </a:lnTo>
                  <a:lnTo>
                    <a:pt x="0" y="2444750"/>
                  </a:lnTo>
                  <a:lnTo>
                    <a:pt x="0" y="0"/>
                  </a:lnTo>
                  <a:close/>
                </a:path>
              </a:pathLst>
            </a:custGeom>
            <a:blipFill>
              <a:blip r:embed="rId2"/>
              <a:stretch>
                <a:fillRect l="0" t="0" r="0" b="0"/>
              </a:stretch>
            </a:blipFill>
          </p:spPr>
        </p:sp>
      </p:grpSp>
      <p:grpSp>
        <p:nvGrpSpPr>
          <p:cNvPr name="Group 4" id="4"/>
          <p:cNvGrpSpPr/>
          <p:nvPr/>
        </p:nvGrpSpPr>
        <p:grpSpPr>
          <a:xfrm rot="0">
            <a:off x="1668095" y="7794953"/>
            <a:ext cx="5410809" cy="1977744"/>
            <a:chOff x="0" y="0"/>
            <a:chExt cx="7214412" cy="2636992"/>
          </a:xfrm>
        </p:grpSpPr>
        <p:sp>
          <p:nvSpPr>
            <p:cNvPr name="Freeform 5" id="5"/>
            <p:cNvSpPr/>
            <p:nvPr/>
          </p:nvSpPr>
          <p:spPr>
            <a:xfrm flipH="false" flipV="false" rot="0">
              <a:off x="0" y="0"/>
              <a:ext cx="7214362" cy="2637028"/>
            </a:xfrm>
            <a:custGeom>
              <a:avLst/>
              <a:gdLst/>
              <a:ahLst/>
              <a:cxnLst/>
              <a:rect r="r" b="b" t="t" l="l"/>
              <a:pathLst>
                <a:path h="2637028" w="7214362">
                  <a:moveTo>
                    <a:pt x="0" y="0"/>
                  </a:moveTo>
                  <a:lnTo>
                    <a:pt x="7214362" y="0"/>
                  </a:lnTo>
                  <a:lnTo>
                    <a:pt x="7214362" y="2637028"/>
                  </a:lnTo>
                  <a:lnTo>
                    <a:pt x="0" y="2637028"/>
                  </a:lnTo>
                  <a:lnTo>
                    <a:pt x="0" y="0"/>
                  </a:lnTo>
                  <a:close/>
                </a:path>
              </a:pathLst>
            </a:custGeom>
            <a:blipFill>
              <a:blip r:embed="rId3"/>
              <a:stretch>
                <a:fillRect l="0" t="0" r="0" b="1"/>
              </a:stretch>
            </a:blipFill>
          </p:spPr>
        </p:sp>
      </p:grpSp>
      <p:grpSp>
        <p:nvGrpSpPr>
          <p:cNvPr name="Group 6" id="6"/>
          <p:cNvGrpSpPr/>
          <p:nvPr/>
        </p:nvGrpSpPr>
        <p:grpSpPr>
          <a:xfrm rot="0">
            <a:off x="10847030" y="6287125"/>
            <a:ext cx="6006940" cy="2971175"/>
            <a:chOff x="0" y="0"/>
            <a:chExt cx="8009253" cy="3961567"/>
          </a:xfrm>
        </p:grpSpPr>
        <p:sp>
          <p:nvSpPr>
            <p:cNvPr name="Freeform 7" id="7"/>
            <p:cNvSpPr/>
            <p:nvPr/>
          </p:nvSpPr>
          <p:spPr>
            <a:xfrm flipH="false" flipV="false" rot="0">
              <a:off x="0" y="0"/>
              <a:ext cx="8009255" cy="3961511"/>
            </a:xfrm>
            <a:custGeom>
              <a:avLst/>
              <a:gdLst/>
              <a:ahLst/>
              <a:cxnLst/>
              <a:rect r="r" b="b" t="t" l="l"/>
              <a:pathLst>
                <a:path h="3961511" w="8009255">
                  <a:moveTo>
                    <a:pt x="0" y="0"/>
                  </a:moveTo>
                  <a:lnTo>
                    <a:pt x="8009255" y="0"/>
                  </a:lnTo>
                  <a:lnTo>
                    <a:pt x="8009255" y="3961511"/>
                  </a:lnTo>
                  <a:lnTo>
                    <a:pt x="0" y="3961511"/>
                  </a:lnTo>
                  <a:lnTo>
                    <a:pt x="0" y="0"/>
                  </a:lnTo>
                  <a:close/>
                </a:path>
              </a:pathLst>
            </a:custGeom>
            <a:blipFill>
              <a:blip r:embed="rId4"/>
              <a:stretch>
                <a:fillRect l="0" t="0" r="0" b="-1"/>
              </a:stretch>
            </a:blipFill>
          </p:spPr>
        </p:sp>
      </p:grpSp>
      <p:grpSp>
        <p:nvGrpSpPr>
          <p:cNvPr name="Group 8" id="8"/>
          <p:cNvGrpSpPr/>
          <p:nvPr/>
        </p:nvGrpSpPr>
        <p:grpSpPr>
          <a:xfrm rot="0">
            <a:off x="609838" y="705167"/>
            <a:ext cx="15599477" cy="580390"/>
            <a:chOff x="0" y="0"/>
            <a:chExt cx="20799303" cy="773853"/>
          </a:xfrm>
        </p:grpSpPr>
        <p:sp>
          <p:nvSpPr>
            <p:cNvPr name="Freeform 9" id="9"/>
            <p:cNvSpPr/>
            <p:nvPr/>
          </p:nvSpPr>
          <p:spPr>
            <a:xfrm flipH="false" flipV="false" rot="0">
              <a:off x="0" y="0"/>
              <a:ext cx="20799303" cy="773853"/>
            </a:xfrm>
            <a:custGeom>
              <a:avLst/>
              <a:gdLst/>
              <a:ahLst/>
              <a:cxnLst/>
              <a:rect r="r" b="b" t="t" l="l"/>
              <a:pathLst>
                <a:path h="773853" w="20799303">
                  <a:moveTo>
                    <a:pt x="0" y="0"/>
                  </a:moveTo>
                  <a:lnTo>
                    <a:pt x="20799303" y="0"/>
                  </a:lnTo>
                  <a:lnTo>
                    <a:pt x="20799303" y="773853"/>
                  </a:lnTo>
                  <a:lnTo>
                    <a:pt x="0" y="773853"/>
                  </a:lnTo>
                  <a:close/>
                </a:path>
              </a:pathLst>
            </a:custGeom>
            <a:solidFill>
              <a:srgbClr val="000000">
                <a:alpha val="0"/>
              </a:srgbClr>
            </a:solidFill>
          </p:spPr>
        </p:sp>
        <p:sp>
          <p:nvSpPr>
            <p:cNvPr name="TextBox 10" id="10"/>
            <p:cNvSpPr txBox="true"/>
            <p:nvPr/>
          </p:nvSpPr>
          <p:spPr>
            <a:xfrm>
              <a:off x="0" y="-66675"/>
              <a:ext cx="20799303" cy="840528"/>
            </a:xfrm>
            <a:prstGeom prst="rect">
              <a:avLst/>
            </a:prstGeom>
          </p:spPr>
          <p:txBody>
            <a:bodyPr anchor="t" rtlCol="false" tIns="0" lIns="0" bIns="0" rIns="0"/>
            <a:lstStyle/>
            <a:p>
              <a:pPr algn="l">
                <a:lnSpc>
                  <a:spcPts val="4759"/>
                </a:lnSpc>
              </a:pPr>
              <a:r>
                <a:rPr lang="en-US" sz="3399" b="true">
                  <a:solidFill>
                    <a:srgbClr val="FFFFFF"/>
                  </a:solidFill>
                  <a:latin typeface="Canva Sans Bold"/>
                  <a:ea typeface="Canva Sans Bold"/>
                  <a:cs typeface="Canva Sans Bold"/>
                  <a:sym typeface="Canva Sans Bold"/>
                </a:rPr>
                <a:t>Step 6 – Apply the Mel Filter Bank</a:t>
              </a:r>
            </a:p>
          </p:txBody>
        </p:sp>
      </p:grpSp>
      <p:grpSp>
        <p:nvGrpSpPr>
          <p:cNvPr name="Group 11" id="11"/>
          <p:cNvGrpSpPr/>
          <p:nvPr/>
        </p:nvGrpSpPr>
        <p:grpSpPr>
          <a:xfrm rot="0">
            <a:off x="609838" y="1546443"/>
            <a:ext cx="15599477" cy="1742249"/>
            <a:chOff x="0" y="0"/>
            <a:chExt cx="20799303" cy="2322999"/>
          </a:xfrm>
        </p:grpSpPr>
        <p:sp>
          <p:nvSpPr>
            <p:cNvPr name="Freeform 12" id="12"/>
            <p:cNvSpPr/>
            <p:nvPr/>
          </p:nvSpPr>
          <p:spPr>
            <a:xfrm flipH="false" flipV="false" rot="0">
              <a:off x="0" y="0"/>
              <a:ext cx="20799303" cy="2322999"/>
            </a:xfrm>
            <a:custGeom>
              <a:avLst/>
              <a:gdLst/>
              <a:ahLst/>
              <a:cxnLst/>
              <a:rect r="r" b="b" t="t" l="l"/>
              <a:pathLst>
                <a:path h="2322999" w="20799303">
                  <a:moveTo>
                    <a:pt x="0" y="0"/>
                  </a:moveTo>
                  <a:lnTo>
                    <a:pt x="20799303" y="0"/>
                  </a:lnTo>
                  <a:lnTo>
                    <a:pt x="20799303" y="2322999"/>
                  </a:lnTo>
                  <a:lnTo>
                    <a:pt x="0" y="2322999"/>
                  </a:lnTo>
                  <a:close/>
                </a:path>
              </a:pathLst>
            </a:custGeom>
            <a:solidFill>
              <a:srgbClr val="000000">
                <a:alpha val="0"/>
              </a:srgbClr>
            </a:solidFill>
          </p:spPr>
        </p:sp>
        <p:sp>
          <p:nvSpPr>
            <p:cNvPr name="TextBox 13" id="13"/>
            <p:cNvSpPr txBox="true"/>
            <p:nvPr/>
          </p:nvSpPr>
          <p:spPr>
            <a:xfrm>
              <a:off x="0" y="-95250"/>
              <a:ext cx="20799303" cy="2418249"/>
            </a:xfrm>
            <a:prstGeom prst="rect">
              <a:avLst/>
            </a:prstGeom>
          </p:spPr>
          <p:txBody>
            <a:bodyPr anchor="t" rtlCol="false" tIns="0" lIns="0" bIns="0" rIns="0"/>
            <a:lstStyle/>
            <a:p>
              <a:pPr algn="l">
                <a:lnSpc>
                  <a:spcPts val="4983"/>
                </a:lnSpc>
              </a:pPr>
              <a:r>
                <a:rPr lang="en-US" sz="3300" b="true">
                  <a:solidFill>
                    <a:srgbClr val="FFFFFF"/>
                  </a:solidFill>
                  <a:latin typeface="Canva Sans Bold"/>
                  <a:ea typeface="Canva Sans Bold"/>
                  <a:cs typeface="Canva Sans Bold"/>
                  <a:sym typeface="Canva Sans Bold"/>
                </a:rPr>
                <a:t>Transforming to Mel Scale</a:t>
              </a:r>
            </a:p>
            <a:p>
              <a:pPr algn="l">
                <a:lnSpc>
                  <a:spcPts val="4480"/>
                </a:lnSpc>
              </a:pPr>
              <a:r>
                <a:rPr lang="en-US" sz="3200" b="true">
                  <a:solidFill>
                    <a:srgbClr val="FFFFFF"/>
                  </a:solidFill>
                  <a:latin typeface="Canva Sans Bold"/>
                  <a:ea typeface="Canva Sans Bold"/>
                  <a:cs typeface="Canva Sans Bold"/>
                  <a:sym typeface="Canva Sans Bold"/>
                </a:rPr>
                <a:t>Objective: </a:t>
              </a:r>
              <a:r>
                <a:rPr lang="en-US" sz="3200">
                  <a:solidFill>
                    <a:srgbClr val="FFFFFF"/>
                  </a:solidFill>
                  <a:latin typeface="Canva Sans"/>
                  <a:ea typeface="Canva Sans"/>
                  <a:cs typeface="Canva Sans"/>
                  <a:sym typeface="Canva Sans"/>
                </a:rPr>
                <a:t>Map the linear frequency output of the STFT to the Mel scale, reflecting human auditory perception.</a:t>
              </a:r>
            </a:p>
          </p:txBody>
        </p:sp>
      </p:grpSp>
      <p:grpSp>
        <p:nvGrpSpPr>
          <p:cNvPr name="Group 14" id="14"/>
          <p:cNvGrpSpPr/>
          <p:nvPr/>
        </p:nvGrpSpPr>
        <p:grpSpPr>
          <a:xfrm rot="0">
            <a:off x="609838" y="3479193"/>
            <a:ext cx="15599477" cy="1802130"/>
            <a:chOff x="0" y="0"/>
            <a:chExt cx="20799303" cy="2402840"/>
          </a:xfrm>
        </p:grpSpPr>
        <p:sp>
          <p:nvSpPr>
            <p:cNvPr name="Freeform 15" id="15"/>
            <p:cNvSpPr/>
            <p:nvPr/>
          </p:nvSpPr>
          <p:spPr>
            <a:xfrm flipH="false" flipV="false" rot="0">
              <a:off x="0" y="0"/>
              <a:ext cx="20799303" cy="2402840"/>
            </a:xfrm>
            <a:custGeom>
              <a:avLst/>
              <a:gdLst/>
              <a:ahLst/>
              <a:cxnLst/>
              <a:rect r="r" b="b" t="t" l="l"/>
              <a:pathLst>
                <a:path h="2402840" w="20799303">
                  <a:moveTo>
                    <a:pt x="0" y="0"/>
                  </a:moveTo>
                  <a:lnTo>
                    <a:pt x="20799303" y="0"/>
                  </a:lnTo>
                  <a:lnTo>
                    <a:pt x="20799303" y="2402840"/>
                  </a:lnTo>
                  <a:lnTo>
                    <a:pt x="0" y="2402840"/>
                  </a:lnTo>
                  <a:close/>
                </a:path>
              </a:pathLst>
            </a:custGeom>
            <a:solidFill>
              <a:srgbClr val="000000">
                <a:alpha val="0"/>
              </a:srgbClr>
            </a:solidFill>
          </p:spPr>
        </p:sp>
        <p:sp>
          <p:nvSpPr>
            <p:cNvPr name="TextBox 16" id="16"/>
            <p:cNvSpPr txBox="true"/>
            <p:nvPr/>
          </p:nvSpPr>
          <p:spPr>
            <a:xfrm>
              <a:off x="0" y="-95250"/>
              <a:ext cx="20799303" cy="2498090"/>
            </a:xfrm>
            <a:prstGeom prst="rect">
              <a:avLst/>
            </a:prstGeom>
          </p:spPr>
          <p:txBody>
            <a:bodyPr anchor="t" rtlCol="false" tIns="0" lIns="0" bIns="0" rIns="0"/>
            <a:lstStyle/>
            <a:p>
              <a:pPr algn="l">
                <a:lnSpc>
                  <a:spcPts val="4800"/>
                </a:lnSpc>
              </a:pPr>
              <a:r>
                <a:rPr lang="en-US" sz="3200" b="true">
                  <a:solidFill>
                    <a:srgbClr val="FFFFFF"/>
                  </a:solidFill>
                  <a:latin typeface="Canva Sans Bold"/>
                  <a:ea typeface="Canva Sans Bold"/>
                  <a:cs typeface="Canva Sans Bold"/>
                  <a:sym typeface="Canva Sans Bold"/>
                </a:rPr>
                <a:t>Why Mel Scale?</a:t>
              </a:r>
            </a:p>
            <a:p>
              <a:pPr algn="l">
                <a:lnSpc>
                  <a:spcPts val="4800"/>
                </a:lnSpc>
              </a:pPr>
              <a:r>
                <a:rPr lang="en-US" sz="3200" b="true">
                  <a:solidFill>
                    <a:srgbClr val="FFFFFF"/>
                  </a:solidFill>
                  <a:latin typeface="Canva Sans Bold"/>
                  <a:ea typeface="Canva Sans Bold"/>
                  <a:cs typeface="Canva Sans Bold"/>
                  <a:sym typeface="Canva Sans Bold"/>
                </a:rPr>
                <a:t> </a:t>
              </a:r>
              <a:r>
                <a:rPr lang="en-US" sz="3200">
                  <a:solidFill>
                    <a:srgbClr val="FFFFFF"/>
                  </a:solidFill>
                  <a:latin typeface="Canva Sans"/>
                  <a:ea typeface="Canva Sans"/>
                  <a:cs typeface="Canva Sans"/>
                  <a:sym typeface="Canva Sans"/>
                </a:rPr>
                <a:t>Human ears are more sensitive to lower frequencies and less sensitive to higher ones.</a:t>
              </a:r>
            </a:p>
          </p:txBody>
        </p:sp>
      </p:gr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1C53A3"/>
        </a:solidFill>
      </p:bgPr>
    </p:bg>
    <p:spTree>
      <p:nvGrpSpPr>
        <p:cNvPr id="1" name=""/>
        <p:cNvGrpSpPr/>
        <p:nvPr/>
      </p:nvGrpSpPr>
      <p:grpSpPr>
        <a:xfrm>
          <a:off x="0" y="0"/>
          <a:ext cx="0" cy="0"/>
          <a:chOff x="0" y="0"/>
          <a:chExt cx="0" cy="0"/>
        </a:xfrm>
      </p:grpSpPr>
      <p:grpSp>
        <p:nvGrpSpPr>
          <p:cNvPr name="Group 2" id="2"/>
          <p:cNvGrpSpPr/>
          <p:nvPr/>
        </p:nvGrpSpPr>
        <p:grpSpPr>
          <a:xfrm rot="0">
            <a:off x="4444990" y="3808713"/>
            <a:ext cx="7272903" cy="2005894"/>
            <a:chOff x="0" y="0"/>
            <a:chExt cx="9697204" cy="2674525"/>
          </a:xfrm>
        </p:grpSpPr>
        <p:sp>
          <p:nvSpPr>
            <p:cNvPr name="Freeform 3" id="3"/>
            <p:cNvSpPr/>
            <p:nvPr/>
          </p:nvSpPr>
          <p:spPr>
            <a:xfrm flipH="false" flipV="false" rot="0">
              <a:off x="0" y="0"/>
              <a:ext cx="9697212" cy="2674493"/>
            </a:xfrm>
            <a:custGeom>
              <a:avLst/>
              <a:gdLst/>
              <a:ahLst/>
              <a:cxnLst/>
              <a:rect r="r" b="b" t="t" l="l"/>
              <a:pathLst>
                <a:path h="2674493" w="9697212">
                  <a:moveTo>
                    <a:pt x="0" y="0"/>
                  </a:moveTo>
                  <a:lnTo>
                    <a:pt x="9697212" y="0"/>
                  </a:lnTo>
                  <a:lnTo>
                    <a:pt x="9697212" y="2674493"/>
                  </a:lnTo>
                  <a:lnTo>
                    <a:pt x="0" y="2674493"/>
                  </a:lnTo>
                  <a:lnTo>
                    <a:pt x="0" y="0"/>
                  </a:lnTo>
                  <a:close/>
                </a:path>
              </a:pathLst>
            </a:custGeom>
            <a:blipFill>
              <a:blip r:embed="rId2"/>
              <a:stretch>
                <a:fillRect l="0" t="0" r="0" b="-1"/>
              </a:stretch>
            </a:blipFill>
          </p:spPr>
        </p:sp>
      </p:grpSp>
      <p:grpSp>
        <p:nvGrpSpPr>
          <p:cNvPr name="Group 4" id="4"/>
          <p:cNvGrpSpPr/>
          <p:nvPr/>
        </p:nvGrpSpPr>
        <p:grpSpPr>
          <a:xfrm rot="0">
            <a:off x="490776" y="448310"/>
            <a:ext cx="8517136" cy="580390"/>
            <a:chOff x="0" y="0"/>
            <a:chExt cx="11356181" cy="773853"/>
          </a:xfrm>
        </p:grpSpPr>
        <p:sp>
          <p:nvSpPr>
            <p:cNvPr name="Freeform 5" id="5"/>
            <p:cNvSpPr/>
            <p:nvPr/>
          </p:nvSpPr>
          <p:spPr>
            <a:xfrm flipH="false" flipV="false" rot="0">
              <a:off x="0" y="0"/>
              <a:ext cx="11356181" cy="773853"/>
            </a:xfrm>
            <a:custGeom>
              <a:avLst/>
              <a:gdLst/>
              <a:ahLst/>
              <a:cxnLst/>
              <a:rect r="r" b="b" t="t" l="l"/>
              <a:pathLst>
                <a:path h="773853" w="11356181">
                  <a:moveTo>
                    <a:pt x="0" y="0"/>
                  </a:moveTo>
                  <a:lnTo>
                    <a:pt x="11356181" y="0"/>
                  </a:lnTo>
                  <a:lnTo>
                    <a:pt x="11356181" y="773853"/>
                  </a:lnTo>
                  <a:lnTo>
                    <a:pt x="0" y="773853"/>
                  </a:lnTo>
                  <a:close/>
                </a:path>
              </a:pathLst>
            </a:custGeom>
            <a:solidFill>
              <a:srgbClr val="000000">
                <a:alpha val="0"/>
              </a:srgbClr>
            </a:solidFill>
          </p:spPr>
        </p:sp>
        <p:sp>
          <p:nvSpPr>
            <p:cNvPr name="TextBox 6" id="6"/>
            <p:cNvSpPr txBox="true"/>
            <p:nvPr/>
          </p:nvSpPr>
          <p:spPr>
            <a:xfrm>
              <a:off x="0" y="-66675"/>
              <a:ext cx="11356181" cy="840528"/>
            </a:xfrm>
            <a:prstGeom prst="rect">
              <a:avLst/>
            </a:prstGeom>
          </p:spPr>
          <p:txBody>
            <a:bodyPr anchor="t" rtlCol="false" tIns="0" lIns="0" bIns="0" rIns="0"/>
            <a:lstStyle/>
            <a:p>
              <a:pPr algn="ctr">
                <a:lnSpc>
                  <a:spcPts val="4759"/>
                </a:lnSpc>
              </a:pPr>
              <a:r>
                <a:rPr lang="en-US" sz="3399" b="true">
                  <a:solidFill>
                    <a:srgbClr val="FFFFFF"/>
                  </a:solidFill>
                  <a:latin typeface="Canva Sans Bold"/>
                  <a:ea typeface="Canva Sans Bold"/>
                  <a:cs typeface="Canva Sans Bold"/>
                  <a:sym typeface="Canva Sans Bold"/>
                </a:rPr>
                <a:t> Step 7 – Convert to Log-Scale (Decibels)</a:t>
              </a:r>
            </a:p>
          </p:txBody>
        </p:sp>
      </p:grpSp>
      <p:grpSp>
        <p:nvGrpSpPr>
          <p:cNvPr name="Group 7" id="7"/>
          <p:cNvGrpSpPr/>
          <p:nvPr/>
        </p:nvGrpSpPr>
        <p:grpSpPr>
          <a:xfrm rot="0">
            <a:off x="490776" y="1195900"/>
            <a:ext cx="15181330" cy="1727200"/>
            <a:chOff x="0" y="0"/>
            <a:chExt cx="20241773" cy="2302933"/>
          </a:xfrm>
        </p:grpSpPr>
        <p:sp>
          <p:nvSpPr>
            <p:cNvPr name="Freeform 8" id="8"/>
            <p:cNvSpPr/>
            <p:nvPr/>
          </p:nvSpPr>
          <p:spPr>
            <a:xfrm flipH="false" flipV="false" rot="0">
              <a:off x="0" y="0"/>
              <a:ext cx="20241774" cy="2302933"/>
            </a:xfrm>
            <a:custGeom>
              <a:avLst/>
              <a:gdLst/>
              <a:ahLst/>
              <a:cxnLst/>
              <a:rect r="r" b="b" t="t" l="l"/>
              <a:pathLst>
                <a:path h="2302933" w="20241774">
                  <a:moveTo>
                    <a:pt x="0" y="0"/>
                  </a:moveTo>
                  <a:lnTo>
                    <a:pt x="20241774" y="0"/>
                  </a:lnTo>
                  <a:lnTo>
                    <a:pt x="20241774" y="2302933"/>
                  </a:lnTo>
                  <a:lnTo>
                    <a:pt x="0" y="2302933"/>
                  </a:lnTo>
                  <a:close/>
                </a:path>
              </a:pathLst>
            </a:custGeom>
            <a:solidFill>
              <a:srgbClr val="000000">
                <a:alpha val="0"/>
              </a:srgbClr>
            </a:solidFill>
          </p:spPr>
        </p:sp>
        <p:sp>
          <p:nvSpPr>
            <p:cNvPr name="TextBox 9" id="9"/>
            <p:cNvSpPr txBox="true"/>
            <p:nvPr/>
          </p:nvSpPr>
          <p:spPr>
            <a:xfrm>
              <a:off x="0" y="-95250"/>
              <a:ext cx="20241773" cy="2398183"/>
            </a:xfrm>
            <a:prstGeom prst="rect">
              <a:avLst/>
            </a:prstGeom>
          </p:spPr>
          <p:txBody>
            <a:bodyPr anchor="t" rtlCol="false" tIns="0" lIns="0" bIns="0" rIns="0"/>
            <a:lstStyle/>
            <a:p>
              <a:pPr algn="l">
                <a:lnSpc>
                  <a:spcPts val="4800"/>
                </a:lnSpc>
              </a:pPr>
              <a:r>
                <a:rPr lang="en-US" sz="3200" b="true">
                  <a:solidFill>
                    <a:srgbClr val="FFFFFF"/>
                  </a:solidFill>
                  <a:latin typeface="Canva Sans Bold"/>
                  <a:ea typeface="Canva Sans Bold"/>
                  <a:cs typeface="Canva Sans Bold"/>
                  <a:sym typeface="Canva Sans Bold"/>
                </a:rPr>
                <a:t>Scaling to Decibels</a:t>
              </a:r>
            </a:p>
            <a:p>
              <a:pPr algn="l">
                <a:lnSpc>
                  <a:spcPts val="4480"/>
                </a:lnSpc>
              </a:pPr>
              <a:r>
                <a:rPr lang="en-US" sz="3200" b="true">
                  <a:solidFill>
                    <a:srgbClr val="FFFFFF"/>
                  </a:solidFill>
                  <a:latin typeface="Canva Sans Bold"/>
                  <a:ea typeface="Canva Sans Bold"/>
                  <a:cs typeface="Canva Sans Bold"/>
                  <a:sym typeface="Canva Sans Bold"/>
                </a:rPr>
                <a:t>Objective: </a:t>
              </a:r>
              <a:r>
                <a:rPr lang="en-US" sz="3200">
                  <a:solidFill>
                    <a:srgbClr val="FFFFFF"/>
                  </a:solidFill>
                  <a:latin typeface="Canva Sans"/>
                  <a:ea typeface="Canva Sans"/>
                  <a:cs typeface="Canva Sans"/>
                  <a:sym typeface="Canva Sans"/>
                </a:rPr>
                <a:t>Convert the spectrogram to a logarithmic scale (dB) for better alignment with human perception.</a:t>
              </a:r>
            </a:p>
          </p:txBody>
        </p:sp>
      </p:grpSp>
    </p:spTree>
  </p:cSld>
  <p:clrMapOvr>
    <a:masterClrMapping/>
  </p:clrMapOvr>
</p:sld>
</file>

<file path=ppt/slides/slide28.xml><?xml version="1.0" encoding="utf-8"?>
<p:sld xmlns:p="http://schemas.openxmlformats.org/presentationml/2006/main" xmlns:a="http://schemas.openxmlformats.org/drawingml/2006/main">
  <p:cSld>
    <p:bg>
      <p:bgPr>
        <a:solidFill>
          <a:srgbClr val="1C53A3"/>
        </a:solidFill>
      </p:bgPr>
    </p:bg>
    <p:spTree>
      <p:nvGrpSpPr>
        <p:cNvPr id="1" name=""/>
        <p:cNvGrpSpPr/>
        <p:nvPr/>
      </p:nvGrpSpPr>
      <p:grpSpPr>
        <a:xfrm>
          <a:off x="0" y="0"/>
          <a:ext cx="0" cy="0"/>
          <a:chOff x="0" y="0"/>
          <a:chExt cx="0" cy="0"/>
        </a:xfrm>
      </p:grpSpPr>
      <p:grpSp>
        <p:nvGrpSpPr>
          <p:cNvPr name="Group 2" id="2"/>
          <p:cNvGrpSpPr/>
          <p:nvPr/>
        </p:nvGrpSpPr>
        <p:grpSpPr>
          <a:xfrm rot="0">
            <a:off x="1028700" y="666077"/>
            <a:ext cx="6913840" cy="725246"/>
            <a:chOff x="0" y="0"/>
            <a:chExt cx="9218453" cy="966994"/>
          </a:xfrm>
        </p:grpSpPr>
        <p:sp>
          <p:nvSpPr>
            <p:cNvPr name="Freeform 3" id="3"/>
            <p:cNvSpPr/>
            <p:nvPr/>
          </p:nvSpPr>
          <p:spPr>
            <a:xfrm flipH="false" flipV="false" rot="0">
              <a:off x="0" y="0"/>
              <a:ext cx="9218454" cy="966994"/>
            </a:xfrm>
            <a:custGeom>
              <a:avLst/>
              <a:gdLst/>
              <a:ahLst/>
              <a:cxnLst/>
              <a:rect r="r" b="b" t="t" l="l"/>
              <a:pathLst>
                <a:path h="966994" w="9218454">
                  <a:moveTo>
                    <a:pt x="0" y="0"/>
                  </a:moveTo>
                  <a:lnTo>
                    <a:pt x="9218454" y="0"/>
                  </a:lnTo>
                  <a:lnTo>
                    <a:pt x="9218454" y="966994"/>
                  </a:lnTo>
                  <a:lnTo>
                    <a:pt x="0" y="966994"/>
                  </a:lnTo>
                  <a:close/>
                </a:path>
              </a:pathLst>
            </a:custGeom>
            <a:solidFill>
              <a:srgbClr val="000000">
                <a:alpha val="0"/>
              </a:srgbClr>
            </a:solidFill>
          </p:spPr>
        </p:sp>
        <p:sp>
          <p:nvSpPr>
            <p:cNvPr name="TextBox 4" id="4"/>
            <p:cNvSpPr txBox="true"/>
            <p:nvPr/>
          </p:nvSpPr>
          <p:spPr>
            <a:xfrm>
              <a:off x="0" y="-57150"/>
              <a:ext cx="9218453" cy="1024144"/>
            </a:xfrm>
            <a:prstGeom prst="rect">
              <a:avLst/>
            </a:prstGeom>
          </p:spPr>
          <p:txBody>
            <a:bodyPr anchor="t" rtlCol="false" tIns="0" lIns="0" bIns="0" rIns="0"/>
            <a:lstStyle/>
            <a:p>
              <a:pPr algn="ctr">
                <a:lnSpc>
                  <a:spcPts val="4480"/>
                </a:lnSpc>
              </a:pPr>
              <a:r>
                <a:rPr lang="en-US" sz="3200" b="true">
                  <a:solidFill>
                    <a:srgbClr val="FFFFFF"/>
                  </a:solidFill>
                  <a:latin typeface="Canva Sans Bold"/>
                  <a:ea typeface="Canva Sans Bold"/>
                  <a:cs typeface="Canva Sans Bold"/>
                  <a:sym typeface="Canva Sans Bold"/>
                </a:rPr>
                <a:t>Step 8 – Save the Mel Spectrogram</a:t>
              </a:r>
            </a:p>
          </p:txBody>
        </p:sp>
      </p:grpSp>
      <p:grpSp>
        <p:nvGrpSpPr>
          <p:cNvPr name="Group 5" id="5"/>
          <p:cNvGrpSpPr/>
          <p:nvPr/>
        </p:nvGrpSpPr>
        <p:grpSpPr>
          <a:xfrm rot="0">
            <a:off x="402431" y="1894189"/>
            <a:ext cx="17483138" cy="1165225"/>
            <a:chOff x="0" y="0"/>
            <a:chExt cx="23310851" cy="1553633"/>
          </a:xfrm>
        </p:grpSpPr>
        <p:sp>
          <p:nvSpPr>
            <p:cNvPr name="Freeform 6" id="6"/>
            <p:cNvSpPr/>
            <p:nvPr/>
          </p:nvSpPr>
          <p:spPr>
            <a:xfrm flipH="false" flipV="false" rot="0">
              <a:off x="0" y="0"/>
              <a:ext cx="23310850" cy="1553633"/>
            </a:xfrm>
            <a:custGeom>
              <a:avLst/>
              <a:gdLst/>
              <a:ahLst/>
              <a:cxnLst/>
              <a:rect r="r" b="b" t="t" l="l"/>
              <a:pathLst>
                <a:path h="1553633" w="23310850">
                  <a:moveTo>
                    <a:pt x="0" y="0"/>
                  </a:moveTo>
                  <a:lnTo>
                    <a:pt x="23310850" y="0"/>
                  </a:lnTo>
                  <a:lnTo>
                    <a:pt x="23310850" y="1553633"/>
                  </a:lnTo>
                  <a:lnTo>
                    <a:pt x="0" y="1553633"/>
                  </a:lnTo>
                  <a:close/>
                </a:path>
              </a:pathLst>
            </a:custGeom>
            <a:solidFill>
              <a:srgbClr val="000000">
                <a:alpha val="0"/>
              </a:srgbClr>
            </a:solidFill>
          </p:spPr>
        </p:sp>
        <p:sp>
          <p:nvSpPr>
            <p:cNvPr name="TextBox 7" id="7"/>
            <p:cNvSpPr txBox="true"/>
            <p:nvPr/>
          </p:nvSpPr>
          <p:spPr>
            <a:xfrm>
              <a:off x="0" y="-95250"/>
              <a:ext cx="23310851" cy="1648883"/>
            </a:xfrm>
            <a:prstGeom prst="rect">
              <a:avLst/>
            </a:prstGeom>
          </p:spPr>
          <p:txBody>
            <a:bodyPr anchor="t" rtlCol="false" tIns="0" lIns="0" bIns="0" rIns="0"/>
            <a:lstStyle/>
            <a:p>
              <a:pPr algn="l">
                <a:lnSpc>
                  <a:spcPts val="4800"/>
                </a:lnSpc>
              </a:pPr>
              <a:r>
                <a:rPr lang="en-US" sz="3200" b="true">
                  <a:solidFill>
                    <a:srgbClr val="FFFFFF"/>
                  </a:solidFill>
                  <a:latin typeface="Canva Sans Bold"/>
                  <a:ea typeface="Canva Sans Bold"/>
                  <a:cs typeface="Canva Sans Bold"/>
                  <a:sym typeface="Canva Sans Bold"/>
                </a:rPr>
                <a:t>Storing Spectrograms for CNN Input</a:t>
              </a:r>
            </a:p>
            <a:p>
              <a:pPr algn="ctr">
                <a:lnSpc>
                  <a:spcPts val="4480"/>
                </a:lnSpc>
              </a:pPr>
              <a:r>
                <a:rPr lang="en-US" sz="3200" b="true">
                  <a:solidFill>
                    <a:srgbClr val="FFFFFF"/>
                  </a:solidFill>
                  <a:latin typeface="Canva Sans Bold"/>
                  <a:ea typeface="Canva Sans Bold"/>
                  <a:cs typeface="Canva Sans Bold"/>
                  <a:sym typeface="Canva Sans Bold"/>
                </a:rPr>
                <a:t>Objective: </a:t>
              </a:r>
              <a:r>
                <a:rPr lang="en-US" sz="3200">
                  <a:solidFill>
                    <a:srgbClr val="FFFFFF"/>
                  </a:solidFill>
                  <a:latin typeface="Canva Sans"/>
                  <a:ea typeface="Canva Sans"/>
                  <a:cs typeface="Canva Sans"/>
                  <a:sym typeface="Canva Sans"/>
                </a:rPr>
                <a:t>Store the Mel spectrogram as an image or 2D array for input into a CNN model</a:t>
              </a:r>
              <a:r>
                <a:rPr lang="en-US" sz="3200" b="true">
                  <a:solidFill>
                    <a:srgbClr val="FFFFFF"/>
                  </a:solidFill>
                  <a:latin typeface="Canva Sans Bold"/>
                  <a:ea typeface="Canva Sans Bold"/>
                  <a:cs typeface="Canva Sans Bold"/>
                  <a:sym typeface="Canva Sans Bold"/>
                </a:rPr>
                <a:t>.</a:t>
              </a:r>
            </a:p>
          </p:txBody>
        </p:sp>
      </p:grpSp>
      <p:grpSp>
        <p:nvGrpSpPr>
          <p:cNvPr name="Group 8" id="8"/>
          <p:cNvGrpSpPr/>
          <p:nvPr/>
        </p:nvGrpSpPr>
        <p:grpSpPr>
          <a:xfrm rot="0">
            <a:off x="402431" y="3659489"/>
            <a:ext cx="6776085" cy="2785745"/>
            <a:chOff x="0" y="0"/>
            <a:chExt cx="9034780" cy="3714327"/>
          </a:xfrm>
        </p:grpSpPr>
        <p:sp>
          <p:nvSpPr>
            <p:cNvPr name="Freeform 9" id="9"/>
            <p:cNvSpPr/>
            <p:nvPr/>
          </p:nvSpPr>
          <p:spPr>
            <a:xfrm flipH="false" flipV="false" rot="0">
              <a:off x="0" y="0"/>
              <a:ext cx="9034780" cy="3714327"/>
            </a:xfrm>
            <a:custGeom>
              <a:avLst/>
              <a:gdLst/>
              <a:ahLst/>
              <a:cxnLst/>
              <a:rect r="r" b="b" t="t" l="l"/>
              <a:pathLst>
                <a:path h="3714327" w="9034780">
                  <a:moveTo>
                    <a:pt x="0" y="0"/>
                  </a:moveTo>
                  <a:lnTo>
                    <a:pt x="9034780" y="0"/>
                  </a:lnTo>
                  <a:lnTo>
                    <a:pt x="9034780" y="3714327"/>
                  </a:lnTo>
                  <a:lnTo>
                    <a:pt x="0" y="3714327"/>
                  </a:lnTo>
                  <a:close/>
                </a:path>
              </a:pathLst>
            </a:custGeom>
            <a:solidFill>
              <a:srgbClr val="000000">
                <a:alpha val="0"/>
              </a:srgbClr>
            </a:solidFill>
          </p:spPr>
        </p:sp>
        <p:sp>
          <p:nvSpPr>
            <p:cNvPr name="TextBox 10" id="10"/>
            <p:cNvSpPr txBox="true"/>
            <p:nvPr/>
          </p:nvSpPr>
          <p:spPr>
            <a:xfrm>
              <a:off x="0" y="-57150"/>
              <a:ext cx="9034780" cy="3771477"/>
            </a:xfrm>
            <a:prstGeom prst="rect">
              <a:avLst/>
            </a:prstGeom>
          </p:spPr>
          <p:txBody>
            <a:bodyPr anchor="t" rtlCol="false" tIns="0" lIns="0" bIns="0" rIns="0"/>
            <a:lstStyle/>
            <a:p>
              <a:pPr algn="l">
                <a:lnSpc>
                  <a:spcPts val="4480"/>
                </a:lnSpc>
              </a:pPr>
              <a:r>
                <a:rPr lang="en-US" sz="3200" b="true">
                  <a:solidFill>
                    <a:srgbClr val="FFFFFF"/>
                  </a:solidFill>
                  <a:latin typeface="Canva Sans Bold"/>
                  <a:ea typeface="Canva Sans Bold"/>
                  <a:cs typeface="Canva Sans Bold"/>
                  <a:sym typeface="Canva Sans Bold"/>
                </a:rPr>
                <a:t>Spectrogram Representation:</a:t>
              </a:r>
            </a:p>
            <a:p>
              <a:pPr algn="l">
                <a:lnSpc>
                  <a:spcPts val="4480"/>
                </a:lnSpc>
              </a:pPr>
            </a:p>
            <a:p>
              <a:pPr algn="l">
                <a:lnSpc>
                  <a:spcPts val="4480"/>
                </a:lnSpc>
              </a:pPr>
              <a:r>
                <a:rPr lang="en-US" sz="3200" b="true">
                  <a:solidFill>
                    <a:srgbClr val="FFFFFF"/>
                  </a:solidFill>
                  <a:latin typeface="Canva Sans Bold"/>
                  <a:ea typeface="Canva Sans Bold"/>
                  <a:cs typeface="Canva Sans Bold"/>
                  <a:sym typeface="Canva Sans Bold"/>
                </a:rPr>
                <a:t>X-axis: Time (in seconds).</a:t>
              </a:r>
            </a:p>
            <a:p>
              <a:pPr algn="l">
                <a:lnSpc>
                  <a:spcPts val="4480"/>
                </a:lnSpc>
              </a:pPr>
              <a:r>
                <a:rPr lang="en-US" sz="3200" b="true">
                  <a:solidFill>
                    <a:srgbClr val="FFFFFF"/>
                  </a:solidFill>
                  <a:latin typeface="Canva Sans Bold"/>
                  <a:ea typeface="Canva Sans Bold"/>
                  <a:cs typeface="Canva Sans Bold"/>
                  <a:sym typeface="Canva Sans Bold"/>
                </a:rPr>
                <a:t>Y-axis: Frequency (in Mel scale).</a:t>
              </a:r>
            </a:p>
            <a:p>
              <a:pPr algn="l">
                <a:lnSpc>
                  <a:spcPts val="4480"/>
                </a:lnSpc>
              </a:pPr>
              <a:r>
                <a:rPr lang="en-US" sz="3200" b="true">
                  <a:solidFill>
                    <a:srgbClr val="FFFFFF"/>
                  </a:solidFill>
                  <a:latin typeface="Canva Sans Bold"/>
                  <a:ea typeface="Canva Sans Bold"/>
                  <a:cs typeface="Canva Sans Bold"/>
                  <a:sym typeface="Canva Sans Bold"/>
                </a:rPr>
                <a:t>Color Intensity: Amplitude (in dB).</a:t>
              </a:r>
            </a:p>
          </p:txBody>
        </p:sp>
      </p:gr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1C53A3"/>
        </a:solidFill>
      </p:bgPr>
    </p:bg>
    <p:spTree>
      <p:nvGrpSpPr>
        <p:cNvPr id="1" name=""/>
        <p:cNvGrpSpPr/>
        <p:nvPr/>
      </p:nvGrpSpPr>
      <p:grpSpPr>
        <a:xfrm>
          <a:off x="0" y="0"/>
          <a:ext cx="0" cy="0"/>
          <a:chOff x="0" y="0"/>
          <a:chExt cx="0" cy="0"/>
        </a:xfrm>
      </p:grpSpPr>
      <p:grpSp>
        <p:nvGrpSpPr>
          <p:cNvPr name="Group 2" id="2"/>
          <p:cNvGrpSpPr/>
          <p:nvPr/>
        </p:nvGrpSpPr>
        <p:grpSpPr>
          <a:xfrm rot="0">
            <a:off x="2323270" y="6168793"/>
            <a:ext cx="13871723" cy="3780044"/>
            <a:chOff x="0" y="0"/>
            <a:chExt cx="18495631" cy="5040059"/>
          </a:xfrm>
        </p:grpSpPr>
        <p:sp>
          <p:nvSpPr>
            <p:cNvPr name="Freeform 3" id="3"/>
            <p:cNvSpPr/>
            <p:nvPr/>
          </p:nvSpPr>
          <p:spPr>
            <a:xfrm flipH="false" flipV="false" rot="0">
              <a:off x="0" y="0"/>
              <a:ext cx="18495645" cy="5040122"/>
            </a:xfrm>
            <a:custGeom>
              <a:avLst/>
              <a:gdLst/>
              <a:ahLst/>
              <a:cxnLst/>
              <a:rect r="r" b="b" t="t" l="l"/>
              <a:pathLst>
                <a:path h="5040122" w="18495645">
                  <a:moveTo>
                    <a:pt x="0" y="0"/>
                  </a:moveTo>
                  <a:lnTo>
                    <a:pt x="18495645" y="0"/>
                  </a:lnTo>
                  <a:lnTo>
                    <a:pt x="18495645" y="5040122"/>
                  </a:lnTo>
                  <a:lnTo>
                    <a:pt x="0" y="5040122"/>
                  </a:lnTo>
                  <a:lnTo>
                    <a:pt x="0" y="0"/>
                  </a:lnTo>
                  <a:close/>
                </a:path>
              </a:pathLst>
            </a:custGeom>
            <a:blipFill>
              <a:blip r:embed="rId2"/>
              <a:stretch>
                <a:fillRect l="-104" t="0" r="-104" b="1"/>
              </a:stretch>
            </a:blipFill>
          </p:spPr>
        </p:sp>
      </p:grpSp>
      <p:grpSp>
        <p:nvGrpSpPr>
          <p:cNvPr name="Group 4" id="4"/>
          <p:cNvGrpSpPr/>
          <p:nvPr/>
        </p:nvGrpSpPr>
        <p:grpSpPr>
          <a:xfrm rot="0">
            <a:off x="931880" y="705167"/>
            <a:ext cx="12907119" cy="580390"/>
            <a:chOff x="0" y="0"/>
            <a:chExt cx="17209492" cy="773853"/>
          </a:xfrm>
        </p:grpSpPr>
        <p:sp>
          <p:nvSpPr>
            <p:cNvPr name="Freeform 5" id="5"/>
            <p:cNvSpPr/>
            <p:nvPr/>
          </p:nvSpPr>
          <p:spPr>
            <a:xfrm flipH="false" flipV="false" rot="0">
              <a:off x="0" y="0"/>
              <a:ext cx="17209492" cy="773853"/>
            </a:xfrm>
            <a:custGeom>
              <a:avLst/>
              <a:gdLst/>
              <a:ahLst/>
              <a:cxnLst/>
              <a:rect r="r" b="b" t="t" l="l"/>
              <a:pathLst>
                <a:path h="773853" w="17209492">
                  <a:moveTo>
                    <a:pt x="0" y="0"/>
                  </a:moveTo>
                  <a:lnTo>
                    <a:pt x="17209492" y="0"/>
                  </a:lnTo>
                  <a:lnTo>
                    <a:pt x="17209492" y="773853"/>
                  </a:lnTo>
                  <a:lnTo>
                    <a:pt x="0" y="773853"/>
                  </a:lnTo>
                  <a:close/>
                </a:path>
              </a:pathLst>
            </a:custGeom>
            <a:solidFill>
              <a:srgbClr val="000000">
                <a:alpha val="0"/>
              </a:srgbClr>
            </a:solidFill>
          </p:spPr>
        </p:sp>
        <p:sp>
          <p:nvSpPr>
            <p:cNvPr name="TextBox 6" id="6"/>
            <p:cNvSpPr txBox="true"/>
            <p:nvPr/>
          </p:nvSpPr>
          <p:spPr>
            <a:xfrm>
              <a:off x="0" y="-66675"/>
              <a:ext cx="17209492" cy="840528"/>
            </a:xfrm>
            <a:prstGeom prst="rect">
              <a:avLst/>
            </a:prstGeom>
          </p:spPr>
          <p:txBody>
            <a:bodyPr anchor="t" rtlCol="false" tIns="0" lIns="0" bIns="0" rIns="0"/>
            <a:lstStyle/>
            <a:p>
              <a:pPr algn="ctr">
                <a:lnSpc>
                  <a:spcPts val="4759"/>
                </a:lnSpc>
              </a:pPr>
              <a:r>
                <a:rPr lang="en-US" sz="3399" b="true">
                  <a:solidFill>
                    <a:srgbClr val="FFFFFF"/>
                  </a:solidFill>
                  <a:latin typeface="Canva Sans Bold"/>
                  <a:ea typeface="Canva Sans Bold"/>
                  <a:cs typeface="Canva Sans Bold"/>
                  <a:sym typeface="Canva Sans Bold"/>
                </a:rPr>
                <a:t>Step 9: Input to CNN – Feature Extraction from Spectrograms</a:t>
              </a:r>
            </a:p>
          </p:txBody>
        </p:sp>
      </p:grpSp>
      <p:grpSp>
        <p:nvGrpSpPr>
          <p:cNvPr name="Group 7" id="7"/>
          <p:cNvGrpSpPr/>
          <p:nvPr/>
        </p:nvGrpSpPr>
        <p:grpSpPr>
          <a:xfrm rot="0">
            <a:off x="807117" y="1744748"/>
            <a:ext cx="15387876" cy="3909695"/>
            <a:chOff x="0" y="0"/>
            <a:chExt cx="20517168" cy="5212927"/>
          </a:xfrm>
        </p:grpSpPr>
        <p:sp>
          <p:nvSpPr>
            <p:cNvPr name="Freeform 8" id="8"/>
            <p:cNvSpPr/>
            <p:nvPr/>
          </p:nvSpPr>
          <p:spPr>
            <a:xfrm flipH="false" flipV="false" rot="0">
              <a:off x="0" y="0"/>
              <a:ext cx="20517168" cy="5212927"/>
            </a:xfrm>
            <a:custGeom>
              <a:avLst/>
              <a:gdLst/>
              <a:ahLst/>
              <a:cxnLst/>
              <a:rect r="r" b="b" t="t" l="l"/>
              <a:pathLst>
                <a:path h="5212927" w="20517168">
                  <a:moveTo>
                    <a:pt x="0" y="0"/>
                  </a:moveTo>
                  <a:lnTo>
                    <a:pt x="20517168" y="0"/>
                  </a:lnTo>
                  <a:lnTo>
                    <a:pt x="20517168" y="5212927"/>
                  </a:lnTo>
                  <a:lnTo>
                    <a:pt x="0" y="5212927"/>
                  </a:lnTo>
                  <a:close/>
                </a:path>
              </a:pathLst>
            </a:custGeom>
            <a:solidFill>
              <a:srgbClr val="000000">
                <a:alpha val="0"/>
              </a:srgbClr>
            </a:solidFill>
          </p:spPr>
        </p:sp>
        <p:sp>
          <p:nvSpPr>
            <p:cNvPr name="TextBox 9" id="9"/>
            <p:cNvSpPr txBox="true"/>
            <p:nvPr/>
          </p:nvSpPr>
          <p:spPr>
            <a:xfrm>
              <a:off x="0" y="-57150"/>
              <a:ext cx="20517168" cy="5270077"/>
            </a:xfrm>
            <a:prstGeom prst="rect">
              <a:avLst/>
            </a:prstGeom>
          </p:spPr>
          <p:txBody>
            <a:bodyPr anchor="t" rtlCol="false" tIns="0" lIns="0" bIns="0" rIns="0"/>
            <a:lstStyle/>
            <a:p>
              <a:pPr algn="l">
                <a:lnSpc>
                  <a:spcPts val="4480"/>
                </a:lnSpc>
              </a:pPr>
              <a:r>
                <a:rPr lang="en-US" sz="3200" b="true">
                  <a:solidFill>
                    <a:srgbClr val="FFFFFF"/>
                  </a:solidFill>
                  <a:latin typeface="Canva Sans Bold"/>
                  <a:ea typeface="Canva Sans Bold"/>
                  <a:cs typeface="Canva Sans Bold"/>
                  <a:sym typeface="Canva Sans Bold"/>
                </a:rPr>
                <a:t>Objective:</a:t>
              </a:r>
              <a:r>
                <a:rPr lang="en-US" sz="3200">
                  <a:solidFill>
                    <a:srgbClr val="FFFFFF"/>
                  </a:solidFill>
                  <a:latin typeface="Canva Sans"/>
                  <a:ea typeface="Canva Sans"/>
                  <a:cs typeface="Canva Sans"/>
                  <a:sym typeface="Canva Sans"/>
                </a:rPr>
                <a:t> Extract hierarchical spatial patterns from Mel spectrograms.</a:t>
              </a:r>
            </a:p>
            <a:p>
              <a:pPr algn="l">
                <a:lnSpc>
                  <a:spcPts val="4480"/>
                </a:lnSpc>
              </a:pPr>
              <a:r>
                <a:rPr lang="en-US" sz="3200">
                  <a:solidFill>
                    <a:srgbClr val="FFFFFF"/>
                  </a:solidFill>
                  <a:latin typeface="Canva Sans"/>
                  <a:ea typeface="Canva Sans"/>
                  <a:cs typeface="Canva Sans"/>
                  <a:sym typeface="Canva Sans"/>
                </a:rPr>
                <a:t>Input: Normalized Mel spectrograms (2D representation of frequency vs. time).</a:t>
              </a:r>
            </a:p>
            <a:p>
              <a:pPr algn="l">
                <a:lnSpc>
                  <a:spcPts val="4480"/>
                </a:lnSpc>
              </a:pPr>
            </a:p>
            <a:p>
              <a:pPr algn="l">
                <a:lnSpc>
                  <a:spcPts val="4480"/>
                </a:lnSpc>
              </a:pPr>
              <a:r>
                <a:rPr lang="en-US" sz="3200">
                  <a:solidFill>
                    <a:srgbClr val="FFFFFF"/>
                  </a:solidFill>
                  <a:latin typeface="Canva Sans"/>
                  <a:ea typeface="Canva Sans"/>
                  <a:cs typeface="Canva Sans"/>
                  <a:sym typeface="Canva Sans"/>
                </a:rPr>
                <a:t>CNN Architecture:</a:t>
              </a:r>
            </a:p>
            <a:p>
              <a:pPr algn="l">
                <a:lnSpc>
                  <a:spcPts val="4480"/>
                </a:lnSpc>
              </a:pPr>
              <a:r>
                <a:rPr lang="en-US" sz="3200">
                  <a:solidFill>
                    <a:srgbClr val="FFFFFF"/>
                  </a:solidFill>
                  <a:latin typeface="Canva Sans"/>
                  <a:ea typeface="Canva Sans"/>
                  <a:cs typeface="Canva Sans"/>
                  <a:sym typeface="Canva Sans"/>
                </a:rPr>
                <a:t>Conv Layers: Capture local frequency-time relationships.</a:t>
              </a:r>
            </a:p>
            <a:p>
              <a:pPr algn="l">
                <a:lnSpc>
                  <a:spcPts val="4480"/>
                </a:lnSpc>
              </a:pPr>
              <a:r>
                <a:rPr lang="en-US" sz="3200">
                  <a:solidFill>
                    <a:srgbClr val="FFFFFF"/>
                  </a:solidFill>
                  <a:latin typeface="Canva Sans"/>
                  <a:ea typeface="Canva Sans"/>
                  <a:cs typeface="Canva Sans"/>
                  <a:sym typeface="Canva Sans"/>
                </a:rPr>
                <a:t>Pooling Layers: Reduce dimensionality while preserving important features.</a:t>
              </a:r>
            </a:p>
            <a:p>
              <a:pPr algn="l">
                <a:lnSpc>
                  <a:spcPts val="4480"/>
                </a:lnSpc>
              </a:pPr>
              <a:r>
                <a:rPr lang="en-US" sz="3200">
                  <a:solidFill>
                    <a:srgbClr val="FFFFFF"/>
                  </a:solidFill>
                  <a:latin typeface="Canva Sans"/>
                  <a:ea typeface="Canva Sans"/>
                  <a:cs typeface="Canva Sans"/>
                  <a:sym typeface="Canva Sans"/>
                </a:rPr>
                <a:t>Activation Functions: ReLU for non-linearity.</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C53A3"/>
        </a:solidFill>
      </p:bgPr>
    </p:bg>
    <p:spTree>
      <p:nvGrpSpPr>
        <p:cNvPr id="1" name=""/>
        <p:cNvGrpSpPr/>
        <p:nvPr/>
      </p:nvGrpSpPr>
      <p:grpSpPr>
        <a:xfrm>
          <a:off x="0" y="0"/>
          <a:ext cx="0" cy="0"/>
          <a:chOff x="0" y="0"/>
          <a:chExt cx="0" cy="0"/>
        </a:xfrm>
      </p:grpSpPr>
      <p:sp>
        <p:nvSpPr>
          <p:cNvPr name="Freeform 2" id="2"/>
          <p:cNvSpPr/>
          <p:nvPr/>
        </p:nvSpPr>
        <p:spPr>
          <a:xfrm flipH="false" flipV="false" rot="0">
            <a:off x="371574" y="485148"/>
            <a:ext cx="1314253" cy="939093"/>
          </a:xfrm>
          <a:custGeom>
            <a:avLst/>
            <a:gdLst/>
            <a:ahLst/>
            <a:cxnLst/>
            <a:rect r="r" b="b" t="t" l="l"/>
            <a:pathLst>
              <a:path h="939093" w="1314253">
                <a:moveTo>
                  <a:pt x="0" y="0"/>
                </a:moveTo>
                <a:lnTo>
                  <a:pt x="1314253" y="0"/>
                </a:lnTo>
                <a:lnTo>
                  <a:pt x="1314253" y="939093"/>
                </a:lnTo>
                <a:lnTo>
                  <a:pt x="0" y="939093"/>
                </a:lnTo>
                <a:lnTo>
                  <a:pt x="0" y="0"/>
                </a:lnTo>
                <a:close/>
              </a:path>
            </a:pathLst>
          </a:custGeom>
          <a:blipFill>
            <a:blip r:embed="rId2">
              <a:extLst>
                <a:ext uri="{96DAC541-7B7A-43D3-8B79-37D633B846F1}">
                  <asvg:svgBlip xmlns:asvg="http://schemas.microsoft.com/office/drawing/2016/SVG/main" r:embed="rId3"/>
                </a:ext>
              </a:extLst>
            </a:blip>
            <a:stretch>
              <a:fillRect l="-162" t="0" r="-162" b="0"/>
            </a:stretch>
          </a:blipFill>
        </p:spPr>
      </p:sp>
      <p:sp>
        <p:nvSpPr>
          <p:cNvPr name="Freeform 3" id="3"/>
          <p:cNvSpPr/>
          <p:nvPr/>
        </p:nvSpPr>
        <p:spPr>
          <a:xfrm flipH="false" flipV="false" rot="-5460983">
            <a:off x="10377056" y="2581075"/>
            <a:ext cx="13343535" cy="6792935"/>
          </a:xfrm>
          <a:custGeom>
            <a:avLst/>
            <a:gdLst/>
            <a:ahLst/>
            <a:cxnLst/>
            <a:rect r="r" b="b" t="t" l="l"/>
            <a:pathLst>
              <a:path h="6792935" w="13343535">
                <a:moveTo>
                  <a:pt x="0" y="0"/>
                </a:moveTo>
                <a:lnTo>
                  <a:pt x="13343535" y="0"/>
                </a:lnTo>
                <a:lnTo>
                  <a:pt x="13343535" y="6792935"/>
                </a:lnTo>
                <a:lnTo>
                  <a:pt x="0" y="6792935"/>
                </a:lnTo>
                <a:lnTo>
                  <a:pt x="0" y="0"/>
                </a:lnTo>
                <a:close/>
              </a:path>
            </a:pathLst>
          </a:custGeom>
          <a:blipFill>
            <a:blip r:embed="rId4">
              <a:extLst>
                <a:ext uri="{96DAC541-7B7A-43D3-8B79-37D633B846F1}">
                  <asvg:svgBlip xmlns:asvg="http://schemas.microsoft.com/office/drawing/2016/SVG/main" r:embed="rId5"/>
                </a:ext>
              </a:extLst>
            </a:blip>
            <a:stretch>
              <a:fillRect l="0" t="-18" r="0" b="-18"/>
            </a:stretch>
          </a:blipFill>
        </p:spPr>
      </p:sp>
      <p:sp>
        <p:nvSpPr>
          <p:cNvPr name="Freeform 4" id="4"/>
          <p:cNvSpPr/>
          <p:nvPr/>
        </p:nvSpPr>
        <p:spPr>
          <a:xfrm flipH="false" flipV="false" rot="0">
            <a:off x="15972938" y="2892216"/>
            <a:ext cx="1286362" cy="1554943"/>
          </a:xfrm>
          <a:custGeom>
            <a:avLst/>
            <a:gdLst/>
            <a:ahLst/>
            <a:cxnLst/>
            <a:rect r="r" b="b" t="t" l="l"/>
            <a:pathLst>
              <a:path h="1554943" w="1286362">
                <a:moveTo>
                  <a:pt x="0" y="0"/>
                </a:moveTo>
                <a:lnTo>
                  <a:pt x="1286362" y="0"/>
                </a:lnTo>
                <a:lnTo>
                  <a:pt x="1286362" y="1554943"/>
                </a:lnTo>
                <a:lnTo>
                  <a:pt x="0" y="1554943"/>
                </a:lnTo>
                <a:lnTo>
                  <a:pt x="0" y="0"/>
                </a:lnTo>
                <a:close/>
              </a:path>
            </a:pathLst>
          </a:custGeom>
          <a:blipFill>
            <a:blip r:embed="rId6">
              <a:extLst>
                <a:ext uri="{96DAC541-7B7A-43D3-8B79-37D633B846F1}">
                  <asvg:svgBlip xmlns:asvg="http://schemas.microsoft.com/office/drawing/2016/SVG/main" r:embed="rId7"/>
                </a:ext>
              </a:extLst>
            </a:blip>
            <a:stretch>
              <a:fillRect l="-120" t="0" r="-120" b="0"/>
            </a:stretch>
          </a:blipFill>
        </p:spPr>
      </p:sp>
      <p:sp>
        <p:nvSpPr>
          <p:cNvPr name="Freeform 5" id="5"/>
          <p:cNvSpPr/>
          <p:nvPr/>
        </p:nvSpPr>
        <p:spPr>
          <a:xfrm flipH="false" flipV="false" rot="0">
            <a:off x="16694384" y="6510441"/>
            <a:ext cx="1286362" cy="1554943"/>
          </a:xfrm>
          <a:custGeom>
            <a:avLst/>
            <a:gdLst/>
            <a:ahLst/>
            <a:cxnLst/>
            <a:rect r="r" b="b" t="t" l="l"/>
            <a:pathLst>
              <a:path h="1554943" w="1286362">
                <a:moveTo>
                  <a:pt x="0" y="0"/>
                </a:moveTo>
                <a:lnTo>
                  <a:pt x="1286362" y="0"/>
                </a:lnTo>
                <a:lnTo>
                  <a:pt x="1286362" y="1554943"/>
                </a:lnTo>
                <a:lnTo>
                  <a:pt x="0" y="1554943"/>
                </a:lnTo>
                <a:lnTo>
                  <a:pt x="0" y="0"/>
                </a:lnTo>
                <a:close/>
              </a:path>
            </a:pathLst>
          </a:custGeom>
          <a:blipFill>
            <a:blip r:embed="rId6">
              <a:extLst>
                <a:ext uri="{96DAC541-7B7A-43D3-8B79-37D633B846F1}">
                  <asvg:svgBlip xmlns:asvg="http://schemas.microsoft.com/office/drawing/2016/SVG/main" r:embed="rId7"/>
                </a:ext>
              </a:extLst>
            </a:blip>
            <a:stretch>
              <a:fillRect l="-120" t="0" r="-120" b="0"/>
            </a:stretch>
          </a:blipFill>
        </p:spPr>
      </p:sp>
      <p:grpSp>
        <p:nvGrpSpPr>
          <p:cNvPr name="Group 6" id="6"/>
          <p:cNvGrpSpPr/>
          <p:nvPr/>
        </p:nvGrpSpPr>
        <p:grpSpPr>
          <a:xfrm rot="0">
            <a:off x="1946049" y="528383"/>
            <a:ext cx="3139202" cy="895858"/>
            <a:chOff x="0" y="0"/>
            <a:chExt cx="4185603" cy="1194477"/>
          </a:xfrm>
        </p:grpSpPr>
        <p:sp>
          <p:nvSpPr>
            <p:cNvPr name="Freeform 7" id="7"/>
            <p:cNvSpPr/>
            <p:nvPr/>
          </p:nvSpPr>
          <p:spPr>
            <a:xfrm flipH="false" flipV="false" rot="0">
              <a:off x="0" y="0"/>
              <a:ext cx="4185603" cy="1194477"/>
            </a:xfrm>
            <a:custGeom>
              <a:avLst/>
              <a:gdLst/>
              <a:ahLst/>
              <a:cxnLst/>
              <a:rect r="r" b="b" t="t" l="l"/>
              <a:pathLst>
                <a:path h="1194477" w="4185603">
                  <a:moveTo>
                    <a:pt x="0" y="0"/>
                  </a:moveTo>
                  <a:lnTo>
                    <a:pt x="4185603" y="0"/>
                  </a:lnTo>
                  <a:lnTo>
                    <a:pt x="4185603" y="1194477"/>
                  </a:lnTo>
                  <a:lnTo>
                    <a:pt x="0" y="1194477"/>
                  </a:lnTo>
                  <a:close/>
                </a:path>
              </a:pathLst>
            </a:custGeom>
            <a:solidFill>
              <a:srgbClr val="000000">
                <a:alpha val="0"/>
              </a:srgbClr>
            </a:solidFill>
          </p:spPr>
        </p:sp>
        <p:sp>
          <p:nvSpPr>
            <p:cNvPr name="TextBox 8" id="8"/>
            <p:cNvSpPr txBox="true"/>
            <p:nvPr/>
          </p:nvSpPr>
          <p:spPr>
            <a:xfrm>
              <a:off x="0" y="-104775"/>
              <a:ext cx="4185603" cy="1299252"/>
            </a:xfrm>
            <a:prstGeom prst="rect">
              <a:avLst/>
            </a:prstGeom>
          </p:spPr>
          <p:txBody>
            <a:bodyPr anchor="t" rtlCol="false" tIns="0" lIns="0" bIns="0" rIns="0"/>
            <a:lstStyle/>
            <a:p>
              <a:pPr algn="ctr">
                <a:lnSpc>
                  <a:spcPts val="7321"/>
                </a:lnSpc>
              </a:pPr>
              <a:r>
                <a:rPr lang="en-US" sz="5229" b="true">
                  <a:solidFill>
                    <a:srgbClr val="FFFFFF"/>
                  </a:solidFill>
                  <a:latin typeface="Canva Sans Bold"/>
                  <a:ea typeface="Canva Sans Bold"/>
                  <a:cs typeface="Canva Sans Bold"/>
                  <a:sym typeface="Canva Sans Bold"/>
                </a:rPr>
                <a:t>Objective</a:t>
              </a:r>
            </a:p>
          </p:txBody>
        </p:sp>
      </p:grpSp>
      <p:grpSp>
        <p:nvGrpSpPr>
          <p:cNvPr name="Group 9" id="9"/>
          <p:cNvGrpSpPr/>
          <p:nvPr/>
        </p:nvGrpSpPr>
        <p:grpSpPr>
          <a:xfrm rot="0">
            <a:off x="358600" y="1608175"/>
            <a:ext cx="12801541" cy="8720907"/>
            <a:chOff x="0" y="0"/>
            <a:chExt cx="17068721" cy="11627876"/>
          </a:xfrm>
        </p:grpSpPr>
        <p:sp>
          <p:nvSpPr>
            <p:cNvPr name="Freeform 10" id="10"/>
            <p:cNvSpPr/>
            <p:nvPr/>
          </p:nvSpPr>
          <p:spPr>
            <a:xfrm flipH="false" flipV="false" rot="0">
              <a:off x="0" y="0"/>
              <a:ext cx="17068721" cy="11627876"/>
            </a:xfrm>
            <a:custGeom>
              <a:avLst/>
              <a:gdLst/>
              <a:ahLst/>
              <a:cxnLst/>
              <a:rect r="r" b="b" t="t" l="l"/>
              <a:pathLst>
                <a:path h="11627876" w="17068721">
                  <a:moveTo>
                    <a:pt x="0" y="0"/>
                  </a:moveTo>
                  <a:lnTo>
                    <a:pt x="17068721" y="0"/>
                  </a:lnTo>
                  <a:lnTo>
                    <a:pt x="17068721" y="11627876"/>
                  </a:lnTo>
                  <a:lnTo>
                    <a:pt x="0" y="11627876"/>
                  </a:lnTo>
                  <a:close/>
                </a:path>
              </a:pathLst>
            </a:custGeom>
            <a:solidFill>
              <a:srgbClr val="000000">
                <a:alpha val="0"/>
              </a:srgbClr>
            </a:solidFill>
          </p:spPr>
        </p:sp>
        <p:sp>
          <p:nvSpPr>
            <p:cNvPr name="TextBox 11" id="11"/>
            <p:cNvSpPr txBox="true"/>
            <p:nvPr/>
          </p:nvSpPr>
          <p:spPr>
            <a:xfrm>
              <a:off x="0" y="-76200"/>
              <a:ext cx="17068721" cy="11704076"/>
            </a:xfrm>
            <a:prstGeom prst="rect">
              <a:avLst/>
            </a:prstGeom>
          </p:spPr>
          <p:txBody>
            <a:bodyPr anchor="t" rtlCol="false" tIns="0" lIns="0" bIns="0" rIns="0"/>
            <a:lstStyle/>
            <a:p>
              <a:pPr algn="l" marL="669668" indent="-223223" lvl="2">
                <a:lnSpc>
                  <a:spcPts val="4306"/>
                </a:lnSpc>
                <a:buAutoNum type="arabicPeriod" startAt="1"/>
              </a:pPr>
              <a:r>
                <a:rPr lang="en-US" b="true" sz="2928">
                  <a:solidFill>
                    <a:srgbClr val="FFFFFF"/>
                  </a:solidFill>
                  <a:latin typeface="Canva Sans Bold"/>
                  <a:ea typeface="Canva Sans Bold"/>
                  <a:cs typeface="Canva Sans Bold"/>
                  <a:sym typeface="Canva Sans Bold"/>
                </a:rPr>
                <a:t>Improve Model Accuracy: </a:t>
              </a:r>
              <a:r>
                <a:rPr lang="en-US" sz="2928">
                  <a:solidFill>
                    <a:srgbClr val="FFFFFF"/>
                  </a:solidFill>
                  <a:latin typeface="Canva Sans"/>
                  <a:ea typeface="Canva Sans"/>
                  <a:cs typeface="Canva Sans"/>
                  <a:sym typeface="Canva Sans"/>
                </a:rPr>
                <a:t>Build a deep learning model to diagnose Parkinson’s Disease early and accurately using speech, gait, and clinical data.</a:t>
              </a:r>
            </a:p>
            <a:p>
              <a:pPr algn="l" marL="669668" indent="-223223" lvl="2">
                <a:lnSpc>
                  <a:spcPts val="4306"/>
                </a:lnSpc>
                <a:buAutoNum type="arabicPeriod" startAt="1"/>
              </a:pPr>
              <a:r>
                <a:rPr lang="en-US" b="true" sz="2928">
                  <a:solidFill>
                    <a:srgbClr val="FFFFFF"/>
                  </a:solidFill>
                  <a:latin typeface="Canva Sans Bold"/>
                  <a:ea typeface="Canva Sans Bold"/>
                  <a:cs typeface="Canva Sans Bold"/>
                  <a:sym typeface="Canva Sans Bold"/>
                </a:rPr>
                <a:t>Tackle Data Challenges: </a:t>
              </a:r>
              <a:r>
                <a:rPr lang="en-US" sz="2928">
                  <a:solidFill>
                    <a:srgbClr val="FFFFFF"/>
                  </a:solidFill>
                  <a:latin typeface="Canva Sans"/>
                  <a:ea typeface="Canva Sans"/>
                  <a:cs typeface="Canva Sans"/>
                  <a:sym typeface="Canva Sans"/>
                </a:rPr>
                <a:t>Overcome issues like limited data and overfitting by using techniques like data augmentation and transfer learning to make the model more reliable.</a:t>
              </a:r>
            </a:p>
            <a:p>
              <a:pPr algn="l" marL="669668" indent="-223223" lvl="2">
                <a:lnSpc>
                  <a:spcPts val="4306"/>
                </a:lnSpc>
                <a:buAutoNum type="arabicPeriod" startAt="1"/>
              </a:pPr>
              <a:r>
                <a:rPr lang="en-US" b="true" sz="2928">
                  <a:solidFill>
                    <a:srgbClr val="FFFFFF"/>
                  </a:solidFill>
                  <a:latin typeface="Canva Sans Bold"/>
                  <a:ea typeface="Canva Sans Bold"/>
                  <a:cs typeface="Canva Sans Bold"/>
                  <a:sym typeface="Canva Sans Bold"/>
                </a:rPr>
                <a:t>Use Multiple Data Sources: </a:t>
              </a:r>
              <a:r>
                <a:rPr lang="en-US" sz="2928">
                  <a:solidFill>
                    <a:srgbClr val="FFFFFF"/>
                  </a:solidFill>
                  <a:latin typeface="Canva Sans"/>
                  <a:ea typeface="Canva Sans"/>
                  <a:cs typeface="Canva Sans"/>
                  <a:sym typeface="Canva Sans"/>
                </a:rPr>
                <a:t>Combine different types of data, such as speech, gait, and clinical information, to create a more complete and accurate diagnostic tool.</a:t>
              </a:r>
            </a:p>
            <a:p>
              <a:pPr algn="l" marL="669668" indent="-223223" lvl="2">
                <a:lnSpc>
                  <a:spcPts val="4306"/>
                </a:lnSpc>
                <a:buAutoNum type="arabicPeriod" startAt="1"/>
              </a:pPr>
              <a:r>
                <a:rPr lang="en-US" b="true" sz="2928">
                  <a:solidFill>
                    <a:srgbClr val="FFFFFF"/>
                  </a:solidFill>
                  <a:latin typeface="Canva Sans Bold"/>
                  <a:ea typeface="Canva Sans Bold"/>
                  <a:cs typeface="Canva Sans Bold"/>
                  <a:sym typeface="Canva Sans Bold"/>
                </a:rPr>
                <a:t>Make the Model Efficient:</a:t>
              </a:r>
              <a:r>
                <a:rPr lang="en-US" sz="2928">
                  <a:solidFill>
                    <a:srgbClr val="FFFFFF"/>
                  </a:solidFill>
                  <a:latin typeface="Canva Sans"/>
                  <a:ea typeface="Canva Sans"/>
                  <a:cs typeface="Canva Sans"/>
                  <a:sym typeface="Canva Sans"/>
                </a:rPr>
                <a:t> Develop a model that works in real-time and can be easily deployed on platforms like Google Colab for practical use.</a:t>
              </a:r>
            </a:p>
            <a:p>
              <a:pPr algn="l" marL="669668" indent="-223223" lvl="2">
                <a:lnSpc>
                  <a:spcPts val="4306"/>
                </a:lnSpc>
                <a:buAutoNum type="arabicPeriod" startAt="1"/>
              </a:pPr>
              <a:r>
                <a:rPr lang="en-US" b="true" sz="2928">
                  <a:solidFill>
                    <a:srgbClr val="FFFFFF"/>
                  </a:solidFill>
                  <a:latin typeface="Canva Sans Bold"/>
                  <a:ea typeface="Canva Sans Bold"/>
                  <a:cs typeface="Canva Sans Bold"/>
                  <a:sym typeface="Canva Sans Bold"/>
                </a:rPr>
                <a:t>Ensure Clarity and Understanding: </a:t>
              </a:r>
              <a:r>
                <a:rPr lang="en-US" sz="2928">
                  <a:solidFill>
                    <a:srgbClr val="FFFFFF"/>
                  </a:solidFill>
                  <a:latin typeface="Canva Sans"/>
                  <a:ea typeface="Canva Sans"/>
                  <a:cs typeface="Canva Sans"/>
                  <a:sym typeface="Canva Sans"/>
                </a:rPr>
                <a:t>Use explainable AI techniques to make the model’s predictions easy to understand and trustworthy for healthcare professionals.</a:t>
              </a:r>
            </a:p>
            <a:p>
              <a:pPr algn="l" marL="669668" indent="-223223" lvl="2">
                <a:lnSpc>
                  <a:spcPts val="4306"/>
                </a:lnSpc>
              </a:pPr>
            </a:p>
          </p:txBody>
        </p:sp>
      </p:grpSp>
    </p:spTree>
  </p:cSld>
  <p:clrMapOvr>
    <a:masterClrMapping/>
  </p:clrMapOvr>
</p:sld>
</file>

<file path=ppt/slides/slide30.xml><?xml version="1.0" encoding="utf-8"?>
<p:sld xmlns:p="http://schemas.openxmlformats.org/presentationml/2006/main" xmlns:a="http://schemas.openxmlformats.org/drawingml/2006/main">
  <p:cSld>
    <p:bg>
      <p:bgPr>
        <a:solidFill>
          <a:srgbClr val="1C53A3"/>
        </a:solidFill>
      </p:bgPr>
    </p:bg>
    <p:spTree>
      <p:nvGrpSpPr>
        <p:cNvPr id="1" name=""/>
        <p:cNvGrpSpPr/>
        <p:nvPr/>
      </p:nvGrpSpPr>
      <p:grpSpPr>
        <a:xfrm>
          <a:off x="0" y="0"/>
          <a:ext cx="0" cy="0"/>
          <a:chOff x="0" y="0"/>
          <a:chExt cx="0" cy="0"/>
        </a:xfrm>
      </p:grpSpPr>
      <p:grpSp>
        <p:nvGrpSpPr>
          <p:cNvPr name="Group 2" id="2"/>
          <p:cNvGrpSpPr/>
          <p:nvPr/>
        </p:nvGrpSpPr>
        <p:grpSpPr>
          <a:xfrm rot="0">
            <a:off x="1028358" y="448310"/>
            <a:ext cx="16164967" cy="580390"/>
            <a:chOff x="0" y="0"/>
            <a:chExt cx="21553289" cy="773853"/>
          </a:xfrm>
        </p:grpSpPr>
        <p:sp>
          <p:nvSpPr>
            <p:cNvPr name="Freeform 3" id="3"/>
            <p:cNvSpPr/>
            <p:nvPr/>
          </p:nvSpPr>
          <p:spPr>
            <a:xfrm flipH="false" flipV="false" rot="0">
              <a:off x="0" y="0"/>
              <a:ext cx="21553289" cy="773853"/>
            </a:xfrm>
            <a:custGeom>
              <a:avLst/>
              <a:gdLst/>
              <a:ahLst/>
              <a:cxnLst/>
              <a:rect r="r" b="b" t="t" l="l"/>
              <a:pathLst>
                <a:path h="773853" w="21553289">
                  <a:moveTo>
                    <a:pt x="0" y="0"/>
                  </a:moveTo>
                  <a:lnTo>
                    <a:pt x="21553289" y="0"/>
                  </a:lnTo>
                  <a:lnTo>
                    <a:pt x="21553289" y="773853"/>
                  </a:lnTo>
                  <a:lnTo>
                    <a:pt x="0" y="773853"/>
                  </a:lnTo>
                  <a:close/>
                </a:path>
              </a:pathLst>
            </a:custGeom>
            <a:solidFill>
              <a:srgbClr val="000000">
                <a:alpha val="0"/>
              </a:srgbClr>
            </a:solidFill>
          </p:spPr>
        </p:sp>
        <p:sp>
          <p:nvSpPr>
            <p:cNvPr name="TextBox 4" id="4"/>
            <p:cNvSpPr txBox="true"/>
            <p:nvPr/>
          </p:nvSpPr>
          <p:spPr>
            <a:xfrm>
              <a:off x="0" y="-66675"/>
              <a:ext cx="21553289" cy="840528"/>
            </a:xfrm>
            <a:prstGeom prst="rect">
              <a:avLst/>
            </a:prstGeom>
          </p:spPr>
          <p:txBody>
            <a:bodyPr anchor="t" rtlCol="false" tIns="0" lIns="0" bIns="0" rIns="0"/>
            <a:lstStyle/>
            <a:p>
              <a:pPr algn="ctr">
                <a:lnSpc>
                  <a:spcPts val="4759"/>
                </a:lnSpc>
              </a:pPr>
              <a:r>
                <a:rPr lang="en-US" sz="3399" b="true">
                  <a:solidFill>
                    <a:srgbClr val="FFFFFF"/>
                  </a:solidFill>
                  <a:latin typeface="Canva Sans Bold"/>
                  <a:ea typeface="Canva Sans Bold"/>
                  <a:cs typeface="Canva Sans Bold"/>
                  <a:sym typeface="Canva Sans Bold"/>
                </a:rPr>
                <a:t>Step 11: CNN Feature Extraction – What CNN Observes in Parkinson’s Speech</a:t>
              </a:r>
            </a:p>
          </p:txBody>
        </p:sp>
      </p:grpSp>
      <p:grpSp>
        <p:nvGrpSpPr>
          <p:cNvPr name="Group 5" id="5"/>
          <p:cNvGrpSpPr/>
          <p:nvPr/>
        </p:nvGrpSpPr>
        <p:grpSpPr>
          <a:xfrm rot="0">
            <a:off x="1028700" y="1530763"/>
            <a:ext cx="16130215" cy="580390"/>
            <a:chOff x="0" y="0"/>
            <a:chExt cx="21506953" cy="773853"/>
          </a:xfrm>
        </p:grpSpPr>
        <p:sp>
          <p:nvSpPr>
            <p:cNvPr name="Freeform 6" id="6"/>
            <p:cNvSpPr/>
            <p:nvPr/>
          </p:nvSpPr>
          <p:spPr>
            <a:xfrm flipH="false" flipV="false" rot="0">
              <a:off x="0" y="0"/>
              <a:ext cx="21506954" cy="773853"/>
            </a:xfrm>
            <a:custGeom>
              <a:avLst/>
              <a:gdLst/>
              <a:ahLst/>
              <a:cxnLst/>
              <a:rect r="r" b="b" t="t" l="l"/>
              <a:pathLst>
                <a:path h="773853" w="21506954">
                  <a:moveTo>
                    <a:pt x="0" y="0"/>
                  </a:moveTo>
                  <a:lnTo>
                    <a:pt x="21506954" y="0"/>
                  </a:lnTo>
                  <a:lnTo>
                    <a:pt x="21506954" y="773853"/>
                  </a:lnTo>
                  <a:lnTo>
                    <a:pt x="0" y="773853"/>
                  </a:lnTo>
                  <a:close/>
                </a:path>
              </a:pathLst>
            </a:custGeom>
            <a:solidFill>
              <a:srgbClr val="000000">
                <a:alpha val="0"/>
              </a:srgbClr>
            </a:solidFill>
          </p:spPr>
        </p:sp>
        <p:sp>
          <p:nvSpPr>
            <p:cNvPr name="TextBox 7" id="7"/>
            <p:cNvSpPr txBox="true"/>
            <p:nvPr/>
          </p:nvSpPr>
          <p:spPr>
            <a:xfrm>
              <a:off x="0" y="-66675"/>
              <a:ext cx="21506953" cy="840528"/>
            </a:xfrm>
            <a:prstGeom prst="rect">
              <a:avLst/>
            </a:prstGeom>
          </p:spPr>
          <p:txBody>
            <a:bodyPr anchor="t" rtlCol="false" tIns="0" lIns="0" bIns="0" rIns="0"/>
            <a:lstStyle/>
            <a:p>
              <a:pPr algn="ctr">
                <a:lnSpc>
                  <a:spcPts val="4759"/>
                </a:lnSpc>
              </a:pPr>
              <a:r>
                <a:rPr lang="en-US" sz="3399">
                  <a:solidFill>
                    <a:srgbClr val="FFFFFF"/>
                  </a:solidFill>
                  <a:latin typeface="Canva Sans"/>
                  <a:ea typeface="Canva Sans"/>
                  <a:cs typeface="Canva Sans"/>
                  <a:sym typeface="Canva Sans"/>
                </a:rPr>
                <a:t>CNN focuses on three key spectrogram features for Parkinson’s classification:</a:t>
              </a:r>
            </a:p>
          </p:txBody>
        </p:sp>
      </p:grpSp>
      <p:grpSp>
        <p:nvGrpSpPr>
          <p:cNvPr name="Group 8" id="8"/>
          <p:cNvGrpSpPr/>
          <p:nvPr/>
        </p:nvGrpSpPr>
        <p:grpSpPr>
          <a:xfrm rot="0">
            <a:off x="899344" y="2383202"/>
            <a:ext cx="8754428" cy="537845"/>
            <a:chOff x="0" y="0"/>
            <a:chExt cx="11672571" cy="717127"/>
          </a:xfrm>
        </p:grpSpPr>
        <p:sp>
          <p:nvSpPr>
            <p:cNvPr name="Freeform 9" id="9"/>
            <p:cNvSpPr/>
            <p:nvPr/>
          </p:nvSpPr>
          <p:spPr>
            <a:xfrm flipH="false" flipV="false" rot="0">
              <a:off x="0" y="0"/>
              <a:ext cx="11672570" cy="717127"/>
            </a:xfrm>
            <a:custGeom>
              <a:avLst/>
              <a:gdLst/>
              <a:ahLst/>
              <a:cxnLst/>
              <a:rect r="r" b="b" t="t" l="l"/>
              <a:pathLst>
                <a:path h="717127" w="11672570">
                  <a:moveTo>
                    <a:pt x="0" y="0"/>
                  </a:moveTo>
                  <a:lnTo>
                    <a:pt x="11672570" y="0"/>
                  </a:lnTo>
                  <a:lnTo>
                    <a:pt x="11672570" y="717127"/>
                  </a:lnTo>
                  <a:lnTo>
                    <a:pt x="0" y="717127"/>
                  </a:lnTo>
                  <a:close/>
                </a:path>
              </a:pathLst>
            </a:custGeom>
            <a:solidFill>
              <a:srgbClr val="000000">
                <a:alpha val="0"/>
              </a:srgbClr>
            </a:solidFill>
          </p:spPr>
        </p:sp>
        <p:sp>
          <p:nvSpPr>
            <p:cNvPr name="TextBox 10" id="10"/>
            <p:cNvSpPr txBox="true"/>
            <p:nvPr/>
          </p:nvSpPr>
          <p:spPr>
            <a:xfrm>
              <a:off x="0" y="-57150"/>
              <a:ext cx="11672571" cy="774277"/>
            </a:xfrm>
            <a:prstGeom prst="rect">
              <a:avLst/>
            </a:prstGeom>
          </p:spPr>
          <p:txBody>
            <a:bodyPr anchor="t" rtlCol="false" tIns="0" lIns="0" bIns="0" rIns="0"/>
            <a:lstStyle/>
            <a:p>
              <a:pPr algn="ctr" marL="731521" indent="-243840" lvl="2">
                <a:lnSpc>
                  <a:spcPts val="4480"/>
                </a:lnSpc>
                <a:buFont typeface="Arial"/>
                <a:buChar char="⚬"/>
              </a:pPr>
              <a:r>
                <a:rPr lang="en-US" sz="3200">
                  <a:solidFill>
                    <a:srgbClr val="FFFFFF"/>
                  </a:solidFill>
                  <a:latin typeface="Canva Sans"/>
                  <a:ea typeface="Canva Sans"/>
                  <a:cs typeface="Canva Sans"/>
                  <a:sym typeface="Canva Sans"/>
                </a:rPr>
                <a:t>Frequency Distortions (Vertical Features)</a:t>
              </a:r>
            </a:p>
          </p:txBody>
        </p:sp>
      </p:grpSp>
      <p:grpSp>
        <p:nvGrpSpPr>
          <p:cNvPr name="Group 11" id="11"/>
          <p:cNvGrpSpPr/>
          <p:nvPr/>
        </p:nvGrpSpPr>
        <p:grpSpPr>
          <a:xfrm rot="0">
            <a:off x="899344" y="3197272"/>
            <a:ext cx="8839558" cy="537845"/>
            <a:chOff x="0" y="0"/>
            <a:chExt cx="11786077" cy="717127"/>
          </a:xfrm>
        </p:grpSpPr>
        <p:sp>
          <p:nvSpPr>
            <p:cNvPr name="Freeform 12" id="12"/>
            <p:cNvSpPr/>
            <p:nvPr/>
          </p:nvSpPr>
          <p:spPr>
            <a:xfrm flipH="false" flipV="false" rot="0">
              <a:off x="0" y="0"/>
              <a:ext cx="11786077" cy="717127"/>
            </a:xfrm>
            <a:custGeom>
              <a:avLst/>
              <a:gdLst/>
              <a:ahLst/>
              <a:cxnLst/>
              <a:rect r="r" b="b" t="t" l="l"/>
              <a:pathLst>
                <a:path h="717127" w="11786077">
                  <a:moveTo>
                    <a:pt x="0" y="0"/>
                  </a:moveTo>
                  <a:lnTo>
                    <a:pt x="11786077" y="0"/>
                  </a:lnTo>
                  <a:lnTo>
                    <a:pt x="11786077" y="717127"/>
                  </a:lnTo>
                  <a:lnTo>
                    <a:pt x="0" y="717127"/>
                  </a:lnTo>
                  <a:close/>
                </a:path>
              </a:pathLst>
            </a:custGeom>
            <a:solidFill>
              <a:srgbClr val="000000">
                <a:alpha val="0"/>
              </a:srgbClr>
            </a:solidFill>
          </p:spPr>
        </p:sp>
        <p:sp>
          <p:nvSpPr>
            <p:cNvPr name="TextBox 13" id="13"/>
            <p:cNvSpPr txBox="true"/>
            <p:nvPr/>
          </p:nvSpPr>
          <p:spPr>
            <a:xfrm>
              <a:off x="0" y="-57150"/>
              <a:ext cx="11786077" cy="774277"/>
            </a:xfrm>
            <a:prstGeom prst="rect">
              <a:avLst/>
            </a:prstGeom>
          </p:spPr>
          <p:txBody>
            <a:bodyPr anchor="t" rtlCol="false" tIns="0" lIns="0" bIns="0" rIns="0"/>
            <a:lstStyle/>
            <a:p>
              <a:pPr algn="ctr" marL="731521" indent="-243840" lvl="2">
                <a:lnSpc>
                  <a:spcPts val="4480"/>
                </a:lnSpc>
                <a:buFont typeface="Arial"/>
                <a:buChar char="⚬"/>
              </a:pPr>
              <a:r>
                <a:rPr lang="en-US" sz="3200">
                  <a:solidFill>
                    <a:srgbClr val="FFFFFF"/>
                  </a:solidFill>
                  <a:latin typeface="Canva Sans"/>
                  <a:ea typeface="Canva Sans"/>
                  <a:cs typeface="Canva Sans"/>
                  <a:sym typeface="Canva Sans"/>
                </a:rPr>
                <a:t>Temporal Instability (Horizontal Features)</a:t>
              </a:r>
            </a:p>
          </p:txBody>
        </p:sp>
      </p:grpSp>
      <p:grpSp>
        <p:nvGrpSpPr>
          <p:cNvPr name="Group 14" id="14"/>
          <p:cNvGrpSpPr/>
          <p:nvPr/>
        </p:nvGrpSpPr>
        <p:grpSpPr>
          <a:xfrm rot="0">
            <a:off x="899344" y="4011342"/>
            <a:ext cx="13370012" cy="537845"/>
            <a:chOff x="0" y="0"/>
            <a:chExt cx="17826683" cy="717127"/>
          </a:xfrm>
        </p:grpSpPr>
        <p:sp>
          <p:nvSpPr>
            <p:cNvPr name="Freeform 15" id="15"/>
            <p:cNvSpPr/>
            <p:nvPr/>
          </p:nvSpPr>
          <p:spPr>
            <a:xfrm flipH="false" flipV="false" rot="0">
              <a:off x="0" y="0"/>
              <a:ext cx="17826682" cy="717127"/>
            </a:xfrm>
            <a:custGeom>
              <a:avLst/>
              <a:gdLst/>
              <a:ahLst/>
              <a:cxnLst/>
              <a:rect r="r" b="b" t="t" l="l"/>
              <a:pathLst>
                <a:path h="717127" w="17826682">
                  <a:moveTo>
                    <a:pt x="0" y="0"/>
                  </a:moveTo>
                  <a:lnTo>
                    <a:pt x="17826682" y="0"/>
                  </a:lnTo>
                  <a:lnTo>
                    <a:pt x="17826682" y="717127"/>
                  </a:lnTo>
                  <a:lnTo>
                    <a:pt x="0" y="717127"/>
                  </a:lnTo>
                  <a:close/>
                </a:path>
              </a:pathLst>
            </a:custGeom>
            <a:solidFill>
              <a:srgbClr val="000000">
                <a:alpha val="0"/>
              </a:srgbClr>
            </a:solidFill>
          </p:spPr>
        </p:sp>
        <p:sp>
          <p:nvSpPr>
            <p:cNvPr name="TextBox 16" id="16"/>
            <p:cNvSpPr txBox="true"/>
            <p:nvPr/>
          </p:nvSpPr>
          <p:spPr>
            <a:xfrm>
              <a:off x="0" y="-57150"/>
              <a:ext cx="17826683" cy="774277"/>
            </a:xfrm>
            <a:prstGeom prst="rect">
              <a:avLst/>
            </a:prstGeom>
          </p:spPr>
          <p:txBody>
            <a:bodyPr anchor="t" rtlCol="false" tIns="0" lIns="0" bIns="0" rIns="0"/>
            <a:lstStyle/>
            <a:p>
              <a:pPr algn="l" marL="731521" indent="-243840" lvl="2">
                <a:lnSpc>
                  <a:spcPts val="4480"/>
                </a:lnSpc>
                <a:buFont typeface="Arial"/>
                <a:buChar char="⚬"/>
              </a:pPr>
              <a:r>
                <a:rPr lang="en-US" sz="3200">
                  <a:solidFill>
                    <a:srgbClr val="FFFFFF"/>
                  </a:solidFill>
                  <a:latin typeface="Canva Sans"/>
                  <a:ea typeface="Canva Sans"/>
                  <a:cs typeface="Canva Sans"/>
                  <a:sym typeface="Canva Sans"/>
                </a:rPr>
                <a:t>Voice Quality &amp; Noise Levels (Texture and Contrast)</a:t>
              </a:r>
            </a:p>
          </p:txBody>
        </p:sp>
      </p:grpSp>
    </p:spTree>
  </p:cSld>
  <p:clrMapOvr>
    <a:masterClrMapping/>
  </p:clrMapOvr>
</p:sld>
</file>

<file path=ppt/slides/slide31.xml><?xml version="1.0" encoding="utf-8"?>
<p:sld xmlns:p="http://schemas.openxmlformats.org/presentationml/2006/main" xmlns:a="http://schemas.openxmlformats.org/drawingml/2006/main">
  <p:cSld>
    <p:bg>
      <p:bgPr>
        <a:solidFill>
          <a:srgbClr val="1C53A3"/>
        </a:solidFill>
      </p:bgPr>
    </p:bg>
    <p:spTree>
      <p:nvGrpSpPr>
        <p:cNvPr id="1" name=""/>
        <p:cNvGrpSpPr/>
        <p:nvPr/>
      </p:nvGrpSpPr>
      <p:grpSpPr>
        <a:xfrm>
          <a:off x="0" y="0"/>
          <a:ext cx="0" cy="0"/>
          <a:chOff x="0" y="0"/>
          <a:chExt cx="0" cy="0"/>
        </a:xfrm>
      </p:grpSpPr>
      <p:grpSp>
        <p:nvGrpSpPr>
          <p:cNvPr name="Group 2" id="2"/>
          <p:cNvGrpSpPr/>
          <p:nvPr/>
        </p:nvGrpSpPr>
        <p:grpSpPr>
          <a:xfrm rot="0">
            <a:off x="1695748" y="751205"/>
            <a:ext cx="15563552" cy="8727440"/>
            <a:chOff x="0" y="0"/>
            <a:chExt cx="20751403" cy="11636587"/>
          </a:xfrm>
        </p:grpSpPr>
        <p:sp>
          <p:nvSpPr>
            <p:cNvPr name="Freeform 3" id="3"/>
            <p:cNvSpPr/>
            <p:nvPr/>
          </p:nvSpPr>
          <p:spPr>
            <a:xfrm flipH="false" flipV="false" rot="0">
              <a:off x="0" y="0"/>
              <a:ext cx="20751403" cy="11636587"/>
            </a:xfrm>
            <a:custGeom>
              <a:avLst/>
              <a:gdLst/>
              <a:ahLst/>
              <a:cxnLst/>
              <a:rect r="r" b="b" t="t" l="l"/>
              <a:pathLst>
                <a:path h="11636587" w="20751403">
                  <a:moveTo>
                    <a:pt x="0" y="0"/>
                  </a:moveTo>
                  <a:lnTo>
                    <a:pt x="20751403" y="0"/>
                  </a:lnTo>
                  <a:lnTo>
                    <a:pt x="20751403" y="11636587"/>
                  </a:lnTo>
                  <a:lnTo>
                    <a:pt x="0" y="11636587"/>
                  </a:lnTo>
                  <a:close/>
                </a:path>
              </a:pathLst>
            </a:custGeom>
            <a:solidFill>
              <a:srgbClr val="000000">
                <a:alpha val="0"/>
              </a:srgbClr>
            </a:solidFill>
          </p:spPr>
        </p:sp>
        <p:sp>
          <p:nvSpPr>
            <p:cNvPr name="TextBox 4" id="4"/>
            <p:cNvSpPr txBox="true"/>
            <p:nvPr/>
          </p:nvSpPr>
          <p:spPr>
            <a:xfrm>
              <a:off x="0" y="-57150"/>
              <a:ext cx="20751403" cy="11693737"/>
            </a:xfrm>
            <a:prstGeom prst="rect">
              <a:avLst/>
            </a:prstGeom>
          </p:spPr>
          <p:txBody>
            <a:bodyPr anchor="t" rtlCol="false" tIns="0" lIns="0" bIns="0" rIns="0"/>
            <a:lstStyle/>
            <a:p>
              <a:pPr algn="l">
                <a:lnSpc>
                  <a:spcPts val="4059"/>
                </a:lnSpc>
              </a:pPr>
              <a:r>
                <a:rPr lang="en-US" sz="2900" b="true">
                  <a:solidFill>
                    <a:srgbClr val="FFFFFF"/>
                  </a:solidFill>
                  <a:latin typeface="Canva Sans Bold"/>
                  <a:ea typeface="Canva Sans Bold"/>
                  <a:cs typeface="Canva Sans Bold"/>
                  <a:sym typeface="Canva Sans Bold"/>
                </a:rPr>
                <a:t>Frequency Distortions (Vertical Features)</a:t>
              </a:r>
            </a:p>
            <a:p>
              <a:pPr algn="l">
                <a:lnSpc>
                  <a:spcPts val="4059"/>
                </a:lnSpc>
              </a:pPr>
              <a:r>
                <a:rPr lang="en-US" sz="2900">
                  <a:solidFill>
                    <a:srgbClr val="FFFFFF"/>
                  </a:solidFill>
                  <a:latin typeface="Canva Sans"/>
                  <a:ea typeface="Canva Sans"/>
                  <a:cs typeface="Canva Sans"/>
                  <a:sym typeface="Canva Sans"/>
                </a:rPr>
                <a:t>Loss of higher frequency components → Weak vocal control</a:t>
              </a:r>
            </a:p>
            <a:p>
              <a:pPr algn="l">
                <a:lnSpc>
                  <a:spcPts val="4059"/>
                </a:lnSpc>
              </a:pPr>
              <a:r>
                <a:rPr lang="en-US" sz="2900">
                  <a:solidFill>
                    <a:srgbClr val="FFFFFF"/>
                  </a:solidFill>
                  <a:latin typeface="Canva Sans"/>
                  <a:ea typeface="Canva Sans"/>
                  <a:cs typeface="Canva Sans"/>
                  <a:sym typeface="Canva Sans"/>
                </a:rPr>
                <a:t>Uneven harmonics → Blurry/missing frequency bands</a:t>
              </a:r>
            </a:p>
            <a:p>
              <a:pPr algn="l">
                <a:lnSpc>
                  <a:spcPts val="4059"/>
                </a:lnSpc>
              </a:pPr>
              <a:r>
                <a:rPr lang="en-US" sz="2900">
                  <a:solidFill>
                    <a:srgbClr val="FFFFFF"/>
                  </a:solidFill>
                  <a:latin typeface="Canva Sans"/>
                  <a:ea typeface="Canva Sans"/>
                  <a:cs typeface="Canva Sans"/>
                  <a:sym typeface="Canva Sans"/>
                </a:rPr>
                <a:t>Increased spectral noise → "Smudged" high-frequency patterns</a:t>
              </a:r>
            </a:p>
            <a:p>
              <a:pPr algn="l">
                <a:lnSpc>
                  <a:spcPts val="4059"/>
                </a:lnSpc>
              </a:pPr>
              <a:r>
                <a:rPr lang="en-US" sz="2900">
                  <a:solidFill>
                    <a:srgbClr val="FFFFFF"/>
                  </a:solidFill>
                  <a:latin typeface="Canva Sans"/>
                  <a:ea typeface="Canva Sans"/>
                  <a:cs typeface="Canva Sans"/>
                  <a:sym typeface="Canva Sans"/>
                </a:rPr>
                <a:t>  </a:t>
              </a:r>
              <a:r>
                <a:rPr lang="en-US" sz="2900" b="true">
                  <a:solidFill>
                    <a:srgbClr val="FFFFFF"/>
                  </a:solidFill>
                  <a:latin typeface="Canva Sans Bold"/>
                  <a:ea typeface="Canva Sans Bold"/>
                  <a:cs typeface="Canva Sans Bold"/>
                  <a:sym typeface="Canva Sans Bold"/>
                </a:rPr>
                <a:t>CNN Focus:</a:t>
              </a:r>
              <a:r>
                <a:rPr lang="en-US" sz="2900">
                  <a:solidFill>
                    <a:srgbClr val="FFFFFF"/>
                  </a:solidFill>
                  <a:latin typeface="Canva Sans"/>
                  <a:ea typeface="Canva Sans"/>
                  <a:cs typeface="Canva Sans"/>
                  <a:sym typeface="Canva Sans"/>
                </a:rPr>
                <a:t> Detects harmonic edges, measures frequency intensity for vocal weakness</a:t>
              </a:r>
            </a:p>
            <a:p>
              <a:pPr algn="l">
                <a:lnSpc>
                  <a:spcPts val="4059"/>
                </a:lnSpc>
              </a:pPr>
            </a:p>
            <a:p>
              <a:pPr algn="l">
                <a:lnSpc>
                  <a:spcPts val="4059"/>
                </a:lnSpc>
              </a:pPr>
              <a:r>
                <a:rPr lang="en-US" sz="2900" b="true">
                  <a:solidFill>
                    <a:srgbClr val="FFFFFF"/>
                  </a:solidFill>
                  <a:latin typeface="Canva Sans Bold"/>
                  <a:ea typeface="Canva Sans Bold"/>
                  <a:cs typeface="Canva Sans Bold"/>
                  <a:sym typeface="Canva Sans Bold"/>
                </a:rPr>
                <a:t>Temporal Instability (Horizontal Features)</a:t>
              </a:r>
            </a:p>
            <a:p>
              <a:pPr algn="l">
                <a:lnSpc>
                  <a:spcPts val="4059"/>
                </a:lnSpc>
              </a:pPr>
              <a:r>
                <a:rPr lang="en-US" sz="2900">
                  <a:solidFill>
                    <a:srgbClr val="FFFFFF"/>
                  </a:solidFill>
                  <a:latin typeface="Canva Sans"/>
                  <a:ea typeface="Canva Sans"/>
                  <a:cs typeface="Canva Sans"/>
                  <a:sym typeface="Canva Sans"/>
                </a:rPr>
                <a:t>Frequent energy interruptions → Pauses, tremors, slow speech</a:t>
              </a:r>
            </a:p>
            <a:p>
              <a:pPr algn="l">
                <a:lnSpc>
                  <a:spcPts val="4059"/>
                </a:lnSpc>
              </a:pPr>
              <a:r>
                <a:rPr lang="en-US" sz="2900">
                  <a:solidFill>
                    <a:srgbClr val="FFFFFF"/>
                  </a:solidFill>
                  <a:latin typeface="Canva Sans"/>
                  <a:ea typeface="Canva Sans"/>
                  <a:cs typeface="Canva Sans"/>
                  <a:sym typeface="Canva Sans"/>
                </a:rPr>
                <a:t>Uneven transitions → Voiced/unvoiced section instability</a:t>
              </a:r>
            </a:p>
            <a:p>
              <a:pPr algn="l">
                <a:lnSpc>
                  <a:spcPts val="4059"/>
                </a:lnSpc>
              </a:pPr>
              <a:r>
                <a:rPr lang="en-US" sz="2900">
                  <a:solidFill>
                    <a:srgbClr val="FFFFFF"/>
                  </a:solidFill>
                  <a:latin typeface="Canva Sans"/>
                  <a:ea typeface="Canva Sans"/>
                  <a:cs typeface="Canva Sans"/>
                  <a:sym typeface="Canva Sans"/>
                </a:rPr>
                <a:t>Sudden amplitude drops → Visible as breaks in spectrogram</a:t>
              </a:r>
            </a:p>
            <a:p>
              <a:pPr algn="l">
                <a:lnSpc>
                  <a:spcPts val="4059"/>
                </a:lnSpc>
              </a:pPr>
              <a:r>
                <a:rPr lang="en-US" sz="2900">
                  <a:solidFill>
                    <a:srgbClr val="FFFFFF"/>
                  </a:solidFill>
                  <a:latin typeface="Canva Sans"/>
                  <a:ea typeface="Canva Sans"/>
                  <a:cs typeface="Canva Sans"/>
                  <a:sym typeface="Canva Sans"/>
                </a:rPr>
                <a:t>  </a:t>
              </a:r>
              <a:r>
                <a:rPr lang="en-US" sz="2900" b="true">
                  <a:solidFill>
                    <a:srgbClr val="FFFFFF"/>
                  </a:solidFill>
                  <a:latin typeface="Canva Sans Bold"/>
                  <a:ea typeface="Canva Sans Bold"/>
                  <a:cs typeface="Canva Sans Bold"/>
                  <a:sym typeface="Canva Sans Bold"/>
                </a:rPr>
                <a:t>CNN Focus:</a:t>
              </a:r>
              <a:r>
                <a:rPr lang="en-US" sz="2900">
                  <a:solidFill>
                    <a:srgbClr val="FFFFFF"/>
                  </a:solidFill>
                  <a:latin typeface="Canva Sans"/>
                  <a:ea typeface="Canva Sans"/>
                  <a:cs typeface="Canva Sans"/>
                  <a:sym typeface="Canva Sans"/>
                </a:rPr>
                <a:t> Tracks time continuity, detects loudness variations</a:t>
              </a:r>
            </a:p>
            <a:p>
              <a:pPr algn="l">
                <a:lnSpc>
                  <a:spcPts val="4059"/>
                </a:lnSpc>
              </a:pPr>
            </a:p>
            <a:p>
              <a:pPr algn="l">
                <a:lnSpc>
                  <a:spcPts val="4059"/>
                </a:lnSpc>
              </a:pPr>
              <a:r>
                <a:rPr lang="en-US" sz="2900" b="true">
                  <a:solidFill>
                    <a:srgbClr val="FFFFFF"/>
                  </a:solidFill>
                  <a:latin typeface="Canva Sans Bold"/>
                  <a:ea typeface="Canva Sans Bold"/>
                  <a:cs typeface="Canva Sans Bold"/>
                  <a:sym typeface="Canva Sans Bold"/>
                </a:rPr>
                <a:t>Voice Quality &amp; Noise Levels (Texture &amp; Contrast)</a:t>
              </a:r>
            </a:p>
            <a:p>
              <a:pPr algn="l">
                <a:lnSpc>
                  <a:spcPts val="4059"/>
                </a:lnSpc>
              </a:pPr>
              <a:r>
                <a:rPr lang="en-US" sz="2900">
                  <a:solidFill>
                    <a:srgbClr val="FFFFFF"/>
                  </a:solidFill>
                  <a:latin typeface="Canva Sans"/>
                  <a:ea typeface="Canva Sans"/>
                  <a:cs typeface="Canva Sans"/>
                  <a:sym typeface="Canva Sans"/>
                </a:rPr>
                <a:t>Increased random noise &amp; blur → Tremors, breathiness</a:t>
              </a:r>
            </a:p>
            <a:p>
              <a:pPr algn="l">
                <a:lnSpc>
                  <a:spcPts val="4059"/>
                </a:lnSpc>
              </a:pPr>
              <a:r>
                <a:rPr lang="en-US" sz="2900">
                  <a:solidFill>
                    <a:srgbClr val="FFFFFF"/>
                  </a:solidFill>
                  <a:latin typeface="Canva Sans"/>
                  <a:ea typeface="Canva Sans"/>
                  <a:cs typeface="Canva Sans"/>
                  <a:sym typeface="Canva Sans"/>
                </a:rPr>
                <a:t>Low contrast in frequencies → Flatter spectrograms</a:t>
              </a:r>
            </a:p>
            <a:p>
              <a:pPr algn="l">
                <a:lnSpc>
                  <a:spcPts val="4059"/>
                </a:lnSpc>
              </a:pPr>
              <a:r>
                <a:rPr lang="en-US" sz="2900">
                  <a:solidFill>
                    <a:srgbClr val="FFFFFF"/>
                  </a:solidFill>
                  <a:latin typeface="Canva Sans"/>
                  <a:ea typeface="Canva Sans"/>
                  <a:cs typeface="Canva Sans"/>
                  <a:sym typeface="Canva Sans"/>
                </a:rPr>
                <a:t>Shaky/unstable patterns → Irregular vocal cord movements</a:t>
              </a:r>
            </a:p>
            <a:p>
              <a:pPr algn="l">
                <a:lnSpc>
                  <a:spcPts val="4059"/>
                </a:lnSpc>
              </a:pPr>
              <a:r>
                <a:rPr lang="en-US" sz="2900">
                  <a:solidFill>
                    <a:srgbClr val="FFFFFF"/>
                  </a:solidFill>
                  <a:latin typeface="Canva Sans"/>
                  <a:ea typeface="Canva Sans"/>
                  <a:cs typeface="Canva Sans"/>
                  <a:sym typeface="Canva Sans"/>
                </a:rPr>
                <a:t> </a:t>
              </a:r>
              <a:r>
                <a:rPr lang="en-US" sz="2900" b="true">
                  <a:solidFill>
                    <a:srgbClr val="FFFFFF"/>
                  </a:solidFill>
                  <a:latin typeface="Canva Sans Bold"/>
                  <a:ea typeface="Canva Sans Bold"/>
                  <a:cs typeface="Canva Sans Bold"/>
                  <a:sym typeface="Canva Sans Bold"/>
                </a:rPr>
                <a:t>CNN Focus: </a:t>
              </a:r>
              <a:r>
                <a:rPr lang="en-US" sz="2900">
                  <a:solidFill>
                    <a:srgbClr val="FFFFFF"/>
                  </a:solidFill>
                  <a:latin typeface="Canva Sans"/>
                  <a:ea typeface="Canva Sans"/>
                  <a:cs typeface="Canva Sans"/>
                  <a:sym typeface="Canva Sans"/>
                </a:rPr>
                <a:t>Analyzes spectral contrast, detects noise patches for instability</a:t>
              </a:r>
            </a:p>
          </p:txBody>
        </p:sp>
      </p:grpSp>
    </p:spTree>
  </p:cSld>
  <p:clrMapOvr>
    <a:masterClrMapping/>
  </p:clrMapOvr>
</p:sld>
</file>

<file path=ppt/slides/slide32.xml><?xml version="1.0" encoding="utf-8"?>
<p:sld xmlns:p="http://schemas.openxmlformats.org/presentationml/2006/main" xmlns:a="http://schemas.openxmlformats.org/drawingml/2006/main">
  <p:cSld>
    <p:bg>
      <p:bgPr>
        <a:solidFill>
          <a:srgbClr val="1C53A3"/>
        </a:solidFill>
      </p:bgPr>
    </p:bg>
    <p:spTree>
      <p:nvGrpSpPr>
        <p:cNvPr id="1" name=""/>
        <p:cNvGrpSpPr/>
        <p:nvPr/>
      </p:nvGrpSpPr>
      <p:grpSpPr>
        <a:xfrm>
          <a:off x="0" y="0"/>
          <a:ext cx="0" cy="0"/>
          <a:chOff x="0" y="0"/>
          <a:chExt cx="0" cy="0"/>
        </a:xfrm>
      </p:grpSpPr>
      <p:grpSp>
        <p:nvGrpSpPr>
          <p:cNvPr name="Group 2" id="2"/>
          <p:cNvGrpSpPr/>
          <p:nvPr/>
        </p:nvGrpSpPr>
        <p:grpSpPr>
          <a:xfrm rot="0">
            <a:off x="471636" y="971550"/>
            <a:ext cx="17816364" cy="5033645"/>
            <a:chOff x="0" y="0"/>
            <a:chExt cx="23755152" cy="6711527"/>
          </a:xfrm>
        </p:grpSpPr>
        <p:sp>
          <p:nvSpPr>
            <p:cNvPr name="Freeform 3" id="3"/>
            <p:cNvSpPr/>
            <p:nvPr/>
          </p:nvSpPr>
          <p:spPr>
            <a:xfrm flipH="false" flipV="false" rot="0">
              <a:off x="0" y="0"/>
              <a:ext cx="23755152" cy="6711527"/>
            </a:xfrm>
            <a:custGeom>
              <a:avLst/>
              <a:gdLst/>
              <a:ahLst/>
              <a:cxnLst/>
              <a:rect r="r" b="b" t="t" l="l"/>
              <a:pathLst>
                <a:path h="6711527" w="23755152">
                  <a:moveTo>
                    <a:pt x="0" y="0"/>
                  </a:moveTo>
                  <a:lnTo>
                    <a:pt x="23755152" y="0"/>
                  </a:lnTo>
                  <a:lnTo>
                    <a:pt x="23755152" y="6711527"/>
                  </a:lnTo>
                  <a:lnTo>
                    <a:pt x="0" y="6711527"/>
                  </a:lnTo>
                  <a:close/>
                </a:path>
              </a:pathLst>
            </a:custGeom>
            <a:solidFill>
              <a:srgbClr val="000000">
                <a:alpha val="0"/>
              </a:srgbClr>
            </a:solidFill>
          </p:spPr>
        </p:sp>
        <p:sp>
          <p:nvSpPr>
            <p:cNvPr name="TextBox 4" id="4"/>
            <p:cNvSpPr txBox="true"/>
            <p:nvPr/>
          </p:nvSpPr>
          <p:spPr>
            <a:xfrm>
              <a:off x="0" y="-57150"/>
              <a:ext cx="23755152" cy="6768677"/>
            </a:xfrm>
            <a:prstGeom prst="rect">
              <a:avLst/>
            </a:prstGeom>
          </p:spPr>
          <p:txBody>
            <a:bodyPr anchor="t" rtlCol="false" tIns="0" lIns="0" bIns="0" rIns="0"/>
            <a:lstStyle/>
            <a:p>
              <a:pPr algn="l">
                <a:lnSpc>
                  <a:spcPts val="4480"/>
                </a:lnSpc>
              </a:pPr>
              <a:r>
                <a:rPr lang="en-US" sz="3200" b="true">
                  <a:solidFill>
                    <a:srgbClr val="FFFFFF"/>
                  </a:solidFill>
                  <a:latin typeface="Canva Sans Bold"/>
                  <a:ea typeface="Canva Sans Bold"/>
                  <a:cs typeface="Canva Sans Bold"/>
                  <a:sym typeface="Canva Sans Bold"/>
                </a:rPr>
                <a:t>Step 12 – Extract Feature Vector from CNN</a:t>
              </a:r>
            </a:p>
            <a:p>
              <a:pPr algn="l">
                <a:lnSpc>
                  <a:spcPts val="4480"/>
                </a:lnSpc>
              </a:pPr>
            </a:p>
            <a:p>
              <a:pPr algn="l" marL="731521" indent="-243840" lvl="2">
                <a:lnSpc>
                  <a:spcPts val="4480"/>
                </a:lnSpc>
                <a:buFont typeface="Arial"/>
                <a:buChar char="⚬"/>
              </a:pPr>
              <a:r>
                <a:rPr lang="en-US" sz="3200">
                  <a:solidFill>
                    <a:srgbClr val="FFFFFF"/>
                  </a:solidFill>
                  <a:latin typeface="Canva Sans"/>
                  <a:ea typeface="Canva Sans"/>
                  <a:cs typeface="Canva Sans"/>
                  <a:sym typeface="Canva Sans"/>
                </a:rPr>
                <a:t>CNN processes the spectrogram and extracts key spatial features (frequency distortions, temporal instability, voice texture).</a:t>
              </a:r>
            </a:p>
            <a:p>
              <a:pPr algn="l" marL="731521" indent="-243840" lvl="2">
                <a:lnSpc>
                  <a:spcPts val="4480"/>
                </a:lnSpc>
              </a:pPr>
            </a:p>
            <a:p>
              <a:pPr algn="l" marL="731521" indent="-243840" lvl="2">
                <a:lnSpc>
                  <a:spcPts val="4480"/>
                </a:lnSpc>
                <a:buFont typeface="Arial"/>
                <a:buChar char="⚬"/>
              </a:pPr>
              <a:r>
                <a:rPr lang="en-US" sz="3200">
                  <a:solidFill>
                    <a:srgbClr val="FFFFFF"/>
                  </a:solidFill>
                  <a:latin typeface="Canva Sans"/>
                  <a:ea typeface="Canva Sans"/>
                  <a:cs typeface="Canva Sans"/>
                  <a:sym typeface="Canva Sans"/>
                </a:rPr>
                <a:t>  The output is a high-dimensional feature vector instead of classification.</a:t>
              </a:r>
            </a:p>
            <a:p>
              <a:pPr algn="l" marL="731521" indent="-243840" lvl="2">
                <a:lnSpc>
                  <a:spcPts val="4480"/>
                </a:lnSpc>
              </a:pPr>
            </a:p>
            <a:p>
              <a:pPr algn="l" marL="731521" indent="-243840" lvl="2">
                <a:lnSpc>
                  <a:spcPts val="4480"/>
                </a:lnSpc>
                <a:buFont typeface="Arial"/>
                <a:buChar char="⚬"/>
              </a:pPr>
              <a:r>
                <a:rPr lang="en-US" sz="3200">
                  <a:solidFill>
                    <a:srgbClr val="FFFFFF"/>
                  </a:solidFill>
                  <a:latin typeface="Canva Sans"/>
                  <a:ea typeface="Canva Sans"/>
                  <a:cs typeface="Canva Sans"/>
                  <a:sym typeface="Canva Sans"/>
                </a:rPr>
                <a:t> This feature vector encodes Parkinson’s-specific speech patterns for further analysis (e.g., clustering, anomaly detection, or transfer learning).</a:t>
              </a:r>
            </a:p>
          </p:txBody>
        </p:sp>
      </p:gr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bg>
      <p:bgPr>
        <a:solidFill>
          <a:srgbClr val="1C53A3"/>
        </a:solidFill>
      </p:bgPr>
    </p:bg>
    <p:spTree>
      <p:nvGrpSpPr>
        <p:cNvPr id="1" name=""/>
        <p:cNvGrpSpPr/>
        <p:nvPr/>
      </p:nvGrpSpPr>
      <p:grpSpPr>
        <a:xfrm>
          <a:off x="0" y="0"/>
          <a:ext cx="0" cy="0"/>
          <a:chOff x="0" y="0"/>
          <a:chExt cx="0" cy="0"/>
        </a:xfrm>
      </p:grpSpPr>
      <p:grpSp>
        <p:nvGrpSpPr>
          <p:cNvPr name="Group 2" id="2"/>
          <p:cNvGrpSpPr/>
          <p:nvPr/>
        </p:nvGrpSpPr>
        <p:grpSpPr>
          <a:xfrm rot="0">
            <a:off x="3155741" y="6989021"/>
            <a:ext cx="11589557" cy="3078718"/>
            <a:chOff x="0" y="0"/>
            <a:chExt cx="15452743" cy="4104957"/>
          </a:xfrm>
        </p:grpSpPr>
        <p:sp>
          <p:nvSpPr>
            <p:cNvPr name="Freeform 3" id="3"/>
            <p:cNvSpPr/>
            <p:nvPr/>
          </p:nvSpPr>
          <p:spPr>
            <a:xfrm flipH="false" flipV="false" rot="0">
              <a:off x="0" y="0"/>
              <a:ext cx="15452725" cy="4104894"/>
            </a:xfrm>
            <a:custGeom>
              <a:avLst/>
              <a:gdLst/>
              <a:ahLst/>
              <a:cxnLst/>
              <a:rect r="r" b="b" t="t" l="l"/>
              <a:pathLst>
                <a:path h="4104894" w="15452725">
                  <a:moveTo>
                    <a:pt x="0" y="0"/>
                  </a:moveTo>
                  <a:lnTo>
                    <a:pt x="15452725" y="0"/>
                  </a:lnTo>
                  <a:lnTo>
                    <a:pt x="15452725" y="4104894"/>
                  </a:lnTo>
                  <a:lnTo>
                    <a:pt x="0" y="4104894"/>
                  </a:lnTo>
                  <a:lnTo>
                    <a:pt x="0" y="0"/>
                  </a:lnTo>
                  <a:close/>
                </a:path>
              </a:pathLst>
            </a:custGeom>
            <a:blipFill>
              <a:blip r:embed="rId2"/>
              <a:stretch>
                <a:fillRect l="0" t="-2384" r="0" b="-2385"/>
              </a:stretch>
            </a:blipFill>
          </p:spPr>
        </p:sp>
      </p:grpSp>
      <p:grpSp>
        <p:nvGrpSpPr>
          <p:cNvPr name="Group 4" id="4"/>
          <p:cNvGrpSpPr/>
          <p:nvPr/>
        </p:nvGrpSpPr>
        <p:grpSpPr>
          <a:xfrm rot="0">
            <a:off x="556098" y="1791356"/>
            <a:ext cx="18069580" cy="537845"/>
            <a:chOff x="0" y="0"/>
            <a:chExt cx="24092773" cy="717127"/>
          </a:xfrm>
        </p:grpSpPr>
        <p:sp>
          <p:nvSpPr>
            <p:cNvPr name="Freeform 5" id="5"/>
            <p:cNvSpPr/>
            <p:nvPr/>
          </p:nvSpPr>
          <p:spPr>
            <a:xfrm flipH="false" flipV="false" rot="0">
              <a:off x="0" y="0"/>
              <a:ext cx="24092773" cy="717127"/>
            </a:xfrm>
            <a:custGeom>
              <a:avLst/>
              <a:gdLst/>
              <a:ahLst/>
              <a:cxnLst/>
              <a:rect r="r" b="b" t="t" l="l"/>
              <a:pathLst>
                <a:path h="717127" w="24092773">
                  <a:moveTo>
                    <a:pt x="0" y="0"/>
                  </a:moveTo>
                  <a:lnTo>
                    <a:pt x="24092773" y="0"/>
                  </a:lnTo>
                  <a:lnTo>
                    <a:pt x="24092773" y="717127"/>
                  </a:lnTo>
                  <a:lnTo>
                    <a:pt x="0" y="717127"/>
                  </a:lnTo>
                  <a:close/>
                </a:path>
              </a:pathLst>
            </a:custGeom>
            <a:solidFill>
              <a:srgbClr val="000000">
                <a:alpha val="0"/>
              </a:srgbClr>
            </a:solidFill>
          </p:spPr>
        </p:sp>
        <p:sp>
          <p:nvSpPr>
            <p:cNvPr name="TextBox 6" id="6"/>
            <p:cNvSpPr txBox="true"/>
            <p:nvPr/>
          </p:nvSpPr>
          <p:spPr>
            <a:xfrm>
              <a:off x="0" y="-57150"/>
              <a:ext cx="24092773" cy="774277"/>
            </a:xfrm>
            <a:prstGeom prst="rect">
              <a:avLst/>
            </a:prstGeom>
          </p:spPr>
          <p:txBody>
            <a:bodyPr anchor="t" rtlCol="false" tIns="0" lIns="0" bIns="0" rIns="0"/>
            <a:lstStyle/>
            <a:p>
              <a:pPr algn="l">
                <a:lnSpc>
                  <a:spcPts val="4480"/>
                </a:lnSpc>
              </a:pPr>
              <a:r>
                <a:rPr lang="en-US" sz="3200">
                  <a:solidFill>
                    <a:srgbClr val="FFFFFF"/>
                  </a:solidFill>
                  <a:latin typeface="Canva Sans"/>
                  <a:ea typeface="Canva Sans"/>
                  <a:cs typeface="Canva Sans"/>
                  <a:sym typeface="Canva Sans"/>
                </a:rPr>
                <a:t>Objective: Load spiral drawing images into memory for preprocessing.</a:t>
              </a:r>
            </a:p>
          </p:txBody>
        </p:sp>
      </p:grpSp>
      <p:grpSp>
        <p:nvGrpSpPr>
          <p:cNvPr name="Group 7" id="7"/>
          <p:cNvGrpSpPr/>
          <p:nvPr/>
        </p:nvGrpSpPr>
        <p:grpSpPr>
          <a:xfrm rot="0">
            <a:off x="556098" y="2519701"/>
            <a:ext cx="16230600" cy="537845"/>
            <a:chOff x="0" y="0"/>
            <a:chExt cx="21640800" cy="717127"/>
          </a:xfrm>
        </p:grpSpPr>
        <p:sp>
          <p:nvSpPr>
            <p:cNvPr name="Freeform 8" id="8"/>
            <p:cNvSpPr/>
            <p:nvPr/>
          </p:nvSpPr>
          <p:spPr>
            <a:xfrm flipH="false" flipV="false" rot="0">
              <a:off x="0" y="0"/>
              <a:ext cx="21640800" cy="717127"/>
            </a:xfrm>
            <a:custGeom>
              <a:avLst/>
              <a:gdLst/>
              <a:ahLst/>
              <a:cxnLst/>
              <a:rect r="r" b="b" t="t" l="l"/>
              <a:pathLst>
                <a:path h="717127" w="21640800">
                  <a:moveTo>
                    <a:pt x="0" y="0"/>
                  </a:moveTo>
                  <a:lnTo>
                    <a:pt x="21640800" y="0"/>
                  </a:lnTo>
                  <a:lnTo>
                    <a:pt x="21640800" y="717127"/>
                  </a:lnTo>
                  <a:lnTo>
                    <a:pt x="0" y="717127"/>
                  </a:lnTo>
                  <a:close/>
                </a:path>
              </a:pathLst>
            </a:custGeom>
            <a:solidFill>
              <a:srgbClr val="000000">
                <a:alpha val="0"/>
              </a:srgbClr>
            </a:solidFill>
          </p:spPr>
        </p:sp>
        <p:sp>
          <p:nvSpPr>
            <p:cNvPr name="TextBox 9" id="9"/>
            <p:cNvSpPr txBox="true"/>
            <p:nvPr/>
          </p:nvSpPr>
          <p:spPr>
            <a:xfrm>
              <a:off x="0" y="-57150"/>
              <a:ext cx="21640800" cy="774277"/>
            </a:xfrm>
            <a:prstGeom prst="rect">
              <a:avLst/>
            </a:prstGeom>
          </p:spPr>
          <p:txBody>
            <a:bodyPr anchor="t" rtlCol="false" tIns="0" lIns="0" bIns="0" rIns="0"/>
            <a:lstStyle/>
            <a:p>
              <a:pPr algn="l">
                <a:lnSpc>
                  <a:spcPts val="4480"/>
                </a:lnSpc>
              </a:pPr>
              <a:r>
                <a:rPr lang="en-US" sz="3200">
                  <a:solidFill>
                    <a:srgbClr val="FFFFFF"/>
                  </a:solidFill>
                  <a:latin typeface="Canva Sans"/>
                  <a:ea typeface="Canva Sans"/>
                  <a:cs typeface="Canva Sans"/>
                  <a:sym typeface="Canva Sans"/>
                </a:rPr>
                <a:t>Formats: PNG, JPG, TIFF, etc</a:t>
              </a:r>
            </a:p>
          </p:txBody>
        </p:sp>
      </p:grpSp>
      <p:grpSp>
        <p:nvGrpSpPr>
          <p:cNvPr name="Group 10" id="10"/>
          <p:cNvGrpSpPr/>
          <p:nvPr/>
        </p:nvGrpSpPr>
        <p:grpSpPr>
          <a:xfrm rot="0">
            <a:off x="349899" y="1134766"/>
            <a:ext cx="8367825" cy="580390"/>
            <a:chOff x="0" y="0"/>
            <a:chExt cx="11157100" cy="773853"/>
          </a:xfrm>
        </p:grpSpPr>
        <p:sp>
          <p:nvSpPr>
            <p:cNvPr name="Freeform 11" id="11"/>
            <p:cNvSpPr/>
            <p:nvPr/>
          </p:nvSpPr>
          <p:spPr>
            <a:xfrm flipH="false" flipV="false" rot="0">
              <a:off x="0" y="0"/>
              <a:ext cx="11157100" cy="773853"/>
            </a:xfrm>
            <a:custGeom>
              <a:avLst/>
              <a:gdLst/>
              <a:ahLst/>
              <a:cxnLst/>
              <a:rect r="r" b="b" t="t" l="l"/>
              <a:pathLst>
                <a:path h="773853" w="11157100">
                  <a:moveTo>
                    <a:pt x="0" y="0"/>
                  </a:moveTo>
                  <a:lnTo>
                    <a:pt x="11157100" y="0"/>
                  </a:lnTo>
                  <a:lnTo>
                    <a:pt x="11157100" y="773853"/>
                  </a:lnTo>
                  <a:lnTo>
                    <a:pt x="0" y="773853"/>
                  </a:lnTo>
                  <a:close/>
                </a:path>
              </a:pathLst>
            </a:custGeom>
            <a:solidFill>
              <a:srgbClr val="000000">
                <a:alpha val="0"/>
              </a:srgbClr>
            </a:solidFill>
          </p:spPr>
        </p:sp>
        <p:sp>
          <p:nvSpPr>
            <p:cNvPr name="TextBox 12" id="12"/>
            <p:cNvSpPr txBox="true"/>
            <p:nvPr/>
          </p:nvSpPr>
          <p:spPr>
            <a:xfrm>
              <a:off x="0" y="-66675"/>
              <a:ext cx="11157100" cy="840528"/>
            </a:xfrm>
            <a:prstGeom prst="rect">
              <a:avLst/>
            </a:prstGeom>
          </p:spPr>
          <p:txBody>
            <a:bodyPr anchor="t" rtlCol="false" tIns="0" lIns="0" bIns="0" rIns="0"/>
            <a:lstStyle/>
            <a:p>
              <a:pPr algn="ctr">
                <a:lnSpc>
                  <a:spcPts val="4759"/>
                </a:lnSpc>
              </a:pPr>
              <a:r>
                <a:rPr lang="en-US" sz="3399" b="true">
                  <a:solidFill>
                    <a:srgbClr val="FFFFFF"/>
                  </a:solidFill>
                  <a:latin typeface="Canva Sans Bold"/>
                  <a:ea typeface="Canva Sans Bold"/>
                  <a:cs typeface="Canva Sans Bold"/>
                  <a:sym typeface="Canva Sans Bold"/>
                </a:rPr>
                <a:t>Step 1 – Load the Handwritten images</a:t>
              </a:r>
            </a:p>
          </p:txBody>
        </p:sp>
      </p:grpSp>
      <p:grpSp>
        <p:nvGrpSpPr>
          <p:cNvPr name="Group 13" id="13"/>
          <p:cNvGrpSpPr/>
          <p:nvPr/>
        </p:nvGrpSpPr>
        <p:grpSpPr>
          <a:xfrm rot="0">
            <a:off x="602424" y="3238521"/>
            <a:ext cx="5933599" cy="580390"/>
            <a:chOff x="0" y="0"/>
            <a:chExt cx="7911465" cy="773853"/>
          </a:xfrm>
        </p:grpSpPr>
        <p:sp>
          <p:nvSpPr>
            <p:cNvPr name="Freeform 14" id="14"/>
            <p:cNvSpPr/>
            <p:nvPr/>
          </p:nvSpPr>
          <p:spPr>
            <a:xfrm flipH="false" flipV="false" rot="0">
              <a:off x="0" y="0"/>
              <a:ext cx="7911465" cy="773853"/>
            </a:xfrm>
            <a:custGeom>
              <a:avLst/>
              <a:gdLst/>
              <a:ahLst/>
              <a:cxnLst/>
              <a:rect r="r" b="b" t="t" l="l"/>
              <a:pathLst>
                <a:path h="773853" w="7911465">
                  <a:moveTo>
                    <a:pt x="0" y="0"/>
                  </a:moveTo>
                  <a:lnTo>
                    <a:pt x="7911465" y="0"/>
                  </a:lnTo>
                  <a:lnTo>
                    <a:pt x="7911465" y="773853"/>
                  </a:lnTo>
                  <a:lnTo>
                    <a:pt x="0" y="773853"/>
                  </a:lnTo>
                  <a:close/>
                </a:path>
              </a:pathLst>
            </a:custGeom>
            <a:solidFill>
              <a:srgbClr val="000000">
                <a:alpha val="0"/>
              </a:srgbClr>
            </a:solidFill>
          </p:spPr>
        </p:sp>
        <p:sp>
          <p:nvSpPr>
            <p:cNvPr name="TextBox 15" id="15"/>
            <p:cNvSpPr txBox="true"/>
            <p:nvPr/>
          </p:nvSpPr>
          <p:spPr>
            <a:xfrm>
              <a:off x="0" y="-66675"/>
              <a:ext cx="7911465" cy="840528"/>
            </a:xfrm>
            <a:prstGeom prst="rect">
              <a:avLst/>
            </a:prstGeom>
          </p:spPr>
          <p:txBody>
            <a:bodyPr anchor="t" rtlCol="false" tIns="0" lIns="0" bIns="0" rIns="0"/>
            <a:lstStyle/>
            <a:p>
              <a:pPr algn="ctr">
                <a:lnSpc>
                  <a:spcPts val="4759"/>
                </a:lnSpc>
              </a:pPr>
              <a:r>
                <a:rPr lang="en-US" sz="3399" b="true">
                  <a:solidFill>
                    <a:srgbClr val="FFFFFF"/>
                  </a:solidFill>
                  <a:latin typeface="Canva Sans Bold"/>
                  <a:ea typeface="Canva Sans Bold"/>
                  <a:cs typeface="Canva Sans Bold"/>
                  <a:sym typeface="Canva Sans Bold"/>
                </a:rPr>
                <a:t>Step 2: Image Preprocessing</a:t>
              </a:r>
            </a:p>
          </p:txBody>
        </p:sp>
      </p:grpSp>
      <p:grpSp>
        <p:nvGrpSpPr>
          <p:cNvPr name="Group 16" id="16"/>
          <p:cNvGrpSpPr/>
          <p:nvPr/>
        </p:nvGrpSpPr>
        <p:grpSpPr>
          <a:xfrm rot="0">
            <a:off x="602424" y="3895111"/>
            <a:ext cx="17685576" cy="1661795"/>
            <a:chOff x="0" y="0"/>
            <a:chExt cx="23580768" cy="2215727"/>
          </a:xfrm>
        </p:grpSpPr>
        <p:sp>
          <p:nvSpPr>
            <p:cNvPr name="Freeform 17" id="17"/>
            <p:cNvSpPr/>
            <p:nvPr/>
          </p:nvSpPr>
          <p:spPr>
            <a:xfrm flipH="false" flipV="false" rot="0">
              <a:off x="0" y="0"/>
              <a:ext cx="23580768" cy="2215727"/>
            </a:xfrm>
            <a:custGeom>
              <a:avLst/>
              <a:gdLst/>
              <a:ahLst/>
              <a:cxnLst/>
              <a:rect r="r" b="b" t="t" l="l"/>
              <a:pathLst>
                <a:path h="2215727" w="23580768">
                  <a:moveTo>
                    <a:pt x="0" y="0"/>
                  </a:moveTo>
                  <a:lnTo>
                    <a:pt x="23580768" y="0"/>
                  </a:lnTo>
                  <a:lnTo>
                    <a:pt x="23580768" y="2215727"/>
                  </a:lnTo>
                  <a:lnTo>
                    <a:pt x="0" y="2215727"/>
                  </a:lnTo>
                  <a:close/>
                </a:path>
              </a:pathLst>
            </a:custGeom>
            <a:solidFill>
              <a:srgbClr val="000000">
                <a:alpha val="0"/>
              </a:srgbClr>
            </a:solidFill>
          </p:spPr>
        </p:sp>
        <p:sp>
          <p:nvSpPr>
            <p:cNvPr name="TextBox 18" id="18"/>
            <p:cNvSpPr txBox="true"/>
            <p:nvPr/>
          </p:nvSpPr>
          <p:spPr>
            <a:xfrm>
              <a:off x="0" y="-57150"/>
              <a:ext cx="23580768" cy="2272877"/>
            </a:xfrm>
            <a:prstGeom prst="rect">
              <a:avLst/>
            </a:prstGeom>
          </p:spPr>
          <p:txBody>
            <a:bodyPr anchor="t" rtlCol="false" tIns="0" lIns="0" bIns="0" rIns="0"/>
            <a:lstStyle/>
            <a:p>
              <a:pPr algn="l">
                <a:lnSpc>
                  <a:spcPts val="4480"/>
                </a:lnSpc>
              </a:pPr>
              <a:r>
                <a:rPr lang="en-US" sz="3200">
                  <a:solidFill>
                    <a:srgbClr val="FFFFFF"/>
                  </a:solidFill>
                  <a:latin typeface="Canva Sans"/>
                  <a:ea typeface="Canva Sans"/>
                  <a:cs typeface="Canva Sans"/>
                  <a:sym typeface="Canva Sans"/>
                </a:rPr>
                <a:t>Objective:</a:t>
              </a:r>
            </a:p>
            <a:p>
              <a:pPr algn="l">
                <a:lnSpc>
                  <a:spcPts val="4480"/>
                </a:lnSpc>
              </a:pPr>
              <a:r>
                <a:rPr lang="en-US" sz="3200">
                  <a:solidFill>
                    <a:srgbClr val="FFFFFF"/>
                  </a:solidFill>
                  <a:latin typeface="Canva Sans"/>
                  <a:ea typeface="Canva Sans"/>
                  <a:cs typeface="Canva Sans"/>
                  <a:sym typeface="Canva Sans"/>
                </a:rPr>
                <a:t>Convert raw input images into a format suitable for feature extraction (grayscale, resize, and normalization).</a:t>
              </a:r>
            </a:p>
          </p:txBody>
        </p:sp>
      </p:grpSp>
      <p:grpSp>
        <p:nvGrpSpPr>
          <p:cNvPr name="Group 19" id="19"/>
          <p:cNvGrpSpPr/>
          <p:nvPr/>
        </p:nvGrpSpPr>
        <p:grpSpPr>
          <a:xfrm rot="0">
            <a:off x="556098" y="5623581"/>
            <a:ext cx="17509259" cy="1180465"/>
            <a:chOff x="0" y="0"/>
            <a:chExt cx="23345679" cy="1573953"/>
          </a:xfrm>
        </p:grpSpPr>
        <p:sp>
          <p:nvSpPr>
            <p:cNvPr name="Freeform 20" id="20"/>
            <p:cNvSpPr/>
            <p:nvPr/>
          </p:nvSpPr>
          <p:spPr>
            <a:xfrm flipH="false" flipV="false" rot="0">
              <a:off x="0" y="0"/>
              <a:ext cx="23345679" cy="1573953"/>
            </a:xfrm>
            <a:custGeom>
              <a:avLst/>
              <a:gdLst/>
              <a:ahLst/>
              <a:cxnLst/>
              <a:rect r="r" b="b" t="t" l="l"/>
              <a:pathLst>
                <a:path h="1573953" w="23345679">
                  <a:moveTo>
                    <a:pt x="0" y="0"/>
                  </a:moveTo>
                  <a:lnTo>
                    <a:pt x="23345679" y="0"/>
                  </a:lnTo>
                  <a:lnTo>
                    <a:pt x="23345679" y="1573953"/>
                  </a:lnTo>
                  <a:lnTo>
                    <a:pt x="0" y="1573953"/>
                  </a:lnTo>
                  <a:close/>
                </a:path>
              </a:pathLst>
            </a:custGeom>
            <a:solidFill>
              <a:srgbClr val="000000">
                <a:alpha val="0"/>
              </a:srgbClr>
            </a:solidFill>
          </p:spPr>
        </p:sp>
        <p:sp>
          <p:nvSpPr>
            <p:cNvPr name="TextBox 21" id="21"/>
            <p:cNvSpPr txBox="true"/>
            <p:nvPr/>
          </p:nvSpPr>
          <p:spPr>
            <a:xfrm>
              <a:off x="0" y="-66675"/>
              <a:ext cx="23345679" cy="1640628"/>
            </a:xfrm>
            <a:prstGeom prst="rect">
              <a:avLst/>
            </a:prstGeom>
          </p:spPr>
          <p:txBody>
            <a:bodyPr anchor="t" rtlCol="false" tIns="0" lIns="0" bIns="0" rIns="0"/>
            <a:lstStyle/>
            <a:p>
              <a:pPr algn="l" marL="777118" indent="-259039" lvl="2">
                <a:lnSpc>
                  <a:spcPts val="4759"/>
                </a:lnSpc>
                <a:buFont typeface="Arial"/>
                <a:buChar char="⚬"/>
              </a:pPr>
              <a:r>
                <a:rPr lang="en-US" b="true" sz="3399">
                  <a:solidFill>
                    <a:srgbClr val="FFFFFF"/>
                  </a:solidFill>
                  <a:latin typeface="Canva Sans Bold"/>
                  <a:ea typeface="Canva Sans Bold"/>
                  <a:cs typeface="Canva Sans Bold"/>
                  <a:sym typeface="Canva Sans Bold"/>
                </a:rPr>
                <a:t>Grayscale Conversion: </a:t>
              </a:r>
              <a:r>
                <a:rPr lang="en-US" sz="3399">
                  <a:solidFill>
                    <a:srgbClr val="FFFFFF"/>
                  </a:solidFill>
                  <a:latin typeface="Canva Sans"/>
                  <a:ea typeface="Canva Sans"/>
                  <a:cs typeface="Canva Sans"/>
                  <a:sym typeface="Canva Sans"/>
                </a:rPr>
                <a:t>Convert the color image to grayscale to reduce complexity and focus on shape-related features.</a:t>
              </a:r>
            </a:p>
          </p:txBody>
        </p:sp>
      </p:gr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bg>
      <p:bgPr>
        <a:solidFill>
          <a:srgbClr val="1C53A3"/>
        </a:solidFill>
      </p:bgPr>
    </p:bg>
    <p:spTree>
      <p:nvGrpSpPr>
        <p:cNvPr id="1" name=""/>
        <p:cNvGrpSpPr/>
        <p:nvPr/>
      </p:nvGrpSpPr>
      <p:grpSpPr>
        <a:xfrm>
          <a:off x="0" y="0"/>
          <a:ext cx="0" cy="0"/>
          <a:chOff x="0" y="0"/>
          <a:chExt cx="0" cy="0"/>
        </a:xfrm>
      </p:grpSpPr>
      <p:grpSp>
        <p:nvGrpSpPr>
          <p:cNvPr name="Group 2" id="2"/>
          <p:cNvGrpSpPr/>
          <p:nvPr/>
        </p:nvGrpSpPr>
        <p:grpSpPr>
          <a:xfrm rot="0">
            <a:off x="4204003" y="1550035"/>
            <a:ext cx="10047822" cy="3053750"/>
            <a:chOff x="0" y="0"/>
            <a:chExt cx="13397096" cy="4071667"/>
          </a:xfrm>
        </p:grpSpPr>
        <p:sp>
          <p:nvSpPr>
            <p:cNvPr name="Freeform 3" id="3"/>
            <p:cNvSpPr/>
            <p:nvPr/>
          </p:nvSpPr>
          <p:spPr>
            <a:xfrm flipH="false" flipV="false" rot="0">
              <a:off x="0" y="0"/>
              <a:ext cx="13397103" cy="4071620"/>
            </a:xfrm>
            <a:custGeom>
              <a:avLst/>
              <a:gdLst/>
              <a:ahLst/>
              <a:cxnLst/>
              <a:rect r="r" b="b" t="t" l="l"/>
              <a:pathLst>
                <a:path h="4071620" w="13397103">
                  <a:moveTo>
                    <a:pt x="0" y="0"/>
                  </a:moveTo>
                  <a:lnTo>
                    <a:pt x="13397103" y="0"/>
                  </a:lnTo>
                  <a:lnTo>
                    <a:pt x="13397103" y="4071620"/>
                  </a:lnTo>
                  <a:lnTo>
                    <a:pt x="0" y="4071620"/>
                  </a:lnTo>
                  <a:lnTo>
                    <a:pt x="0" y="0"/>
                  </a:lnTo>
                  <a:close/>
                </a:path>
              </a:pathLst>
            </a:custGeom>
            <a:blipFill>
              <a:blip r:embed="rId2"/>
              <a:stretch>
                <a:fillRect l="0" t="0" r="0" b="-1"/>
              </a:stretch>
            </a:blipFill>
          </p:spPr>
        </p:sp>
      </p:grpSp>
      <p:grpSp>
        <p:nvGrpSpPr>
          <p:cNvPr name="Group 4" id="4"/>
          <p:cNvGrpSpPr/>
          <p:nvPr/>
        </p:nvGrpSpPr>
        <p:grpSpPr>
          <a:xfrm rot="0">
            <a:off x="1269221" y="7491180"/>
            <a:ext cx="5869565" cy="2213115"/>
            <a:chOff x="0" y="0"/>
            <a:chExt cx="7826087" cy="2950820"/>
          </a:xfrm>
        </p:grpSpPr>
        <p:sp>
          <p:nvSpPr>
            <p:cNvPr name="Freeform 5" id="5"/>
            <p:cNvSpPr/>
            <p:nvPr/>
          </p:nvSpPr>
          <p:spPr>
            <a:xfrm flipH="false" flipV="false" rot="0">
              <a:off x="0" y="0"/>
              <a:ext cx="7826121" cy="2950845"/>
            </a:xfrm>
            <a:custGeom>
              <a:avLst/>
              <a:gdLst/>
              <a:ahLst/>
              <a:cxnLst/>
              <a:rect r="r" b="b" t="t" l="l"/>
              <a:pathLst>
                <a:path h="2950845" w="7826121">
                  <a:moveTo>
                    <a:pt x="0" y="0"/>
                  </a:moveTo>
                  <a:lnTo>
                    <a:pt x="7826121" y="0"/>
                  </a:lnTo>
                  <a:lnTo>
                    <a:pt x="7826121" y="2950845"/>
                  </a:lnTo>
                  <a:lnTo>
                    <a:pt x="0" y="2950845"/>
                  </a:lnTo>
                  <a:lnTo>
                    <a:pt x="0" y="0"/>
                  </a:lnTo>
                  <a:close/>
                </a:path>
              </a:pathLst>
            </a:custGeom>
            <a:blipFill>
              <a:blip r:embed="rId3"/>
              <a:stretch>
                <a:fillRect l="0" t="0" r="0" b="0"/>
              </a:stretch>
            </a:blipFill>
          </p:spPr>
        </p:sp>
      </p:grpSp>
      <p:grpSp>
        <p:nvGrpSpPr>
          <p:cNvPr name="Group 6" id="6"/>
          <p:cNvGrpSpPr/>
          <p:nvPr/>
        </p:nvGrpSpPr>
        <p:grpSpPr>
          <a:xfrm rot="0">
            <a:off x="9609560" y="7491180"/>
            <a:ext cx="7649740" cy="2040625"/>
            <a:chOff x="0" y="0"/>
            <a:chExt cx="10199653" cy="2720833"/>
          </a:xfrm>
        </p:grpSpPr>
        <p:sp>
          <p:nvSpPr>
            <p:cNvPr name="Freeform 7" id="7"/>
            <p:cNvSpPr/>
            <p:nvPr/>
          </p:nvSpPr>
          <p:spPr>
            <a:xfrm flipH="false" flipV="false" rot="0">
              <a:off x="0" y="0"/>
              <a:ext cx="10199624" cy="2720848"/>
            </a:xfrm>
            <a:custGeom>
              <a:avLst/>
              <a:gdLst/>
              <a:ahLst/>
              <a:cxnLst/>
              <a:rect r="r" b="b" t="t" l="l"/>
              <a:pathLst>
                <a:path h="2720848" w="10199624">
                  <a:moveTo>
                    <a:pt x="0" y="0"/>
                  </a:moveTo>
                  <a:lnTo>
                    <a:pt x="10199624" y="0"/>
                  </a:lnTo>
                  <a:lnTo>
                    <a:pt x="10199624" y="2720848"/>
                  </a:lnTo>
                  <a:lnTo>
                    <a:pt x="0" y="2720848"/>
                  </a:lnTo>
                  <a:lnTo>
                    <a:pt x="0" y="0"/>
                  </a:lnTo>
                  <a:close/>
                </a:path>
              </a:pathLst>
            </a:custGeom>
            <a:blipFill>
              <a:blip r:embed="rId4"/>
              <a:stretch>
                <a:fillRect l="-547" t="0" r="-548" b="0"/>
              </a:stretch>
            </a:blipFill>
          </p:spPr>
        </p:sp>
      </p:grpSp>
      <p:grpSp>
        <p:nvGrpSpPr>
          <p:cNvPr name="Group 8" id="8"/>
          <p:cNvGrpSpPr/>
          <p:nvPr/>
        </p:nvGrpSpPr>
        <p:grpSpPr>
          <a:xfrm rot="0">
            <a:off x="-132736" y="450215"/>
            <a:ext cx="19996634" cy="1099820"/>
            <a:chOff x="0" y="0"/>
            <a:chExt cx="26662179" cy="1466427"/>
          </a:xfrm>
        </p:grpSpPr>
        <p:sp>
          <p:nvSpPr>
            <p:cNvPr name="Freeform 9" id="9"/>
            <p:cNvSpPr/>
            <p:nvPr/>
          </p:nvSpPr>
          <p:spPr>
            <a:xfrm flipH="false" flipV="false" rot="0">
              <a:off x="0" y="0"/>
              <a:ext cx="26662177" cy="1466427"/>
            </a:xfrm>
            <a:custGeom>
              <a:avLst/>
              <a:gdLst/>
              <a:ahLst/>
              <a:cxnLst/>
              <a:rect r="r" b="b" t="t" l="l"/>
              <a:pathLst>
                <a:path h="1466427" w="26662177">
                  <a:moveTo>
                    <a:pt x="0" y="0"/>
                  </a:moveTo>
                  <a:lnTo>
                    <a:pt x="26662177" y="0"/>
                  </a:lnTo>
                  <a:lnTo>
                    <a:pt x="26662177" y="1466427"/>
                  </a:lnTo>
                  <a:lnTo>
                    <a:pt x="0" y="1466427"/>
                  </a:lnTo>
                  <a:close/>
                </a:path>
              </a:pathLst>
            </a:custGeom>
            <a:solidFill>
              <a:srgbClr val="000000">
                <a:alpha val="0"/>
              </a:srgbClr>
            </a:solidFill>
          </p:spPr>
        </p:sp>
        <p:sp>
          <p:nvSpPr>
            <p:cNvPr name="TextBox 10" id="10"/>
            <p:cNvSpPr txBox="true"/>
            <p:nvPr/>
          </p:nvSpPr>
          <p:spPr>
            <a:xfrm>
              <a:off x="0" y="-57150"/>
              <a:ext cx="26662179" cy="1523577"/>
            </a:xfrm>
            <a:prstGeom prst="rect">
              <a:avLst/>
            </a:prstGeom>
          </p:spPr>
          <p:txBody>
            <a:bodyPr anchor="t" rtlCol="false" tIns="0" lIns="0" bIns="0" rIns="0"/>
            <a:lstStyle/>
            <a:p>
              <a:pPr algn="l" marL="731521" indent="-243840" lvl="2">
                <a:lnSpc>
                  <a:spcPts val="4480"/>
                </a:lnSpc>
                <a:buFont typeface="Arial"/>
                <a:buChar char="⚬"/>
              </a:pPr>
              <a:r>
                <a:rPr lang="en-US" b="true" sz="3200">
                  <a:solidFill>
                    <a:srgbClr val="FFFFFF"/>
                  </a:solidFill>
                  <a:latin typeface="Canva Sans Bold"/>
                  <a:ea typeface="Canva Sans Bold"/>
                  <a:cs typeface="Canva Sans Bold"/>
                  <a:sym typeface="Canva Sans Bold"/>
                </a:rPr>
                <a:t>Resizing: </a:t>
              </a:r>
              <a:r>
                <a:rPr lang="en-US" sz="3200">
                  <a:solidFill>
                    <a:srgbClr val="FFFFFF"/>
                  </a:solidFill>
                  <a:latin typeface="Canva Sans"/>
                  <a:ea typeface="Canva Sans"/>
                  <a:cs typeface="Canva Sans"/>
                  <a:sym typeface="Canva Sans"/>
                </a:rPr>
                <a:t>Resize the images to a fixed size (e.g., 224x224) to standardize input for the neural network.</a:t>
              </a:r>
            </a:p>
          </p:txBody>
        </p:sp>
      </p:grpSp>
      <p:grpSp>
        <p:nvGrpSpPr>
          <p:cNvPr name="Group 11" id="11"/>
          <p:cNvGrpSpPr/>
          <p:nvPr/>
        </p:nvGrpSpPr>
        <p:grpSpPr>
          <a:xfrm rot="0">
            <a:off x="-132736" y="5400761"/>
            <a:ext cx="15381480" cy="1099820"/>
            <a:chOff x="0" y="0"/>
            <a:chExt cx="20508640" cy="1466427"/>
          </a:xfrm>
        </p:grpSpPr>
        <p:sp>
          <p:nvSpPr>
            <p:cNvPr name="Freeform 12" id="12"/>
            <p:cNvSpPr/>
            <p:nvPr/>
          </p:nvSpPr>
          <p:spPr>
            <a:xfrm flipH="false" flipV="false" rot="0">
              <a:off x="0" y="0"/>
              <a:ext cx="20508640" cy="1466427"/>
            </a:xfrm>
            <a:custGeom>
              <a:avLst/>
              <a:gdLst/>
              <a:ahLst/>
              <a:cxnLst/>
              <a:rect r="r" b="b" t="t" l="l"/>
              <a:pathLst>
                <a:path h="1466427" w="20508640">
                  <a:moveTo>
                    <a:pt x="0" y="0"/>
                  </a:moveTo>
                  <a:lnTo>
                    <a:pt x="20508640" y="0"/>
                  </a:lnTo>
                  <a:lnTo>
                    <a:pt x="20508640" y="1466427"/>
                  </a:lnTo>
                  <a:lnTo>
                    <a:pt x="0" y="1466427"/>
                  </a:lnTo>
                  <a:close/>
                </a:path>
              </a:pathLst>
            </a:custGeom>
            <a:solidFill>
              <a:srgbClr val="000000">
                <a:alpha val="0"/>
              </a:srgbClr>
            </a:solidFill>
          </p:spPr>
        </p:sp>
        <p:sp>
          <p:nvSpPr>
            <p:cNvPr name="TextBox 13" id="13"/>
            <p:cNvSpPr txBox="true"/>
            <p:nvPr/>
          </p:nvSpPr>
          <p:spPr>
            <a:xfrm>
              <a:off x="0" y="-57150"/>
              <a:ext cx="20508640" cy="1523577"/>
            </a:xfrm>
            <a:prstGeom prst="rect">
              <a:avLst/>
            </a:prstGeom>
          </p:spPr>
          <p:txBody>
            <a:bodyPr anchor="t" rtlCol="false" tIns="0" lIns="0" bIns="0" rIns="0"/>
            <a:lstStyle/>
            <a:p>
              <a:pPr algn="l" marL="731521" indent="-243840" lvl="2">
                <a:lnSpc>
                  <a:spcPts val="4480"/>
                </a:lnSpc>
                <a:buFont typeface="Arial"/>
                <a:buChar char="⚬"/>
              </a:pPr>
              <a:r>
                <a:rPr lang="en-US" b="true" sz="3200">
                  <a:solidFill>
                    <a:srgbClr val="FFFFFF"/>
                  </a:solidFill>
                  <a:latin typeface="Canva Sans Bold"/>
                  <a:ea typeface="Canva Sans Bold"/>
                  <a:cs typeface="Canva Sans Bold"/>
                  <a:sym typeface="Canva Sans Bold"/>
                </a:rPr>
                <a:t>Normalization:</a:t>
              </a:r>
              <a:r>
                <a:rPr lang="en-US" sz="3200">
                  <a:solidFill>
                    <a:srgbClr val="FFFFFF"/>
                  </a:solidFill>
                  <a:latin typeface="Canva Sans"/>
                  <a:ea typeface="Canva Sans"/>
                  <a:cs typeface="Canva Sans"/>
                  <a:sym typeface="Canva Sans"/>
                </a:rPr>
                <a:t> Normalize the pixel values to a [0,1] range for better neural network convergence.</a:t>
              </a:r>
            </a:p>
          </p:txBody>
        </p:sp>
      </p:gr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bg>
      <p:bgPr>
        <a:solidFill>
          <a:srgbClr val="1C53A3"/>
        </a:solidFill>
      </p:bgPr>
    </p:bg>
    <p:spTree>
      <p:nvGrpSpPr>
        <p:cNvPr id="1" name=""/>
        <p:cNvGrpSpPr/>
        <p:nvPr/>
      </p:nvGrpSpPr>
      <p:grpSpPr>
        <a:xfrm>
          <a:off x="0" y="0"/>
          <a:ext cx="0" cy="0"/>
          <a:chOff x="0" y="0"/>
          <a:chExt cx="0" cy="0"/>
        </a:xfrm>
      </p:grpSpPr>
      <p:grpSp>
        <p:nvGrpSpPr>
          <p:cNvPr name="Group 2" id="2"/>
          <p:cNvGrpSpPr/>
          <p:nvPr/>
        </p:nvGrpSpPr>
        <p:grpSpPr>
          <a:xfrm rot="0">
            <a:off x="592140" y="6531279"/>
            <a:ext cx="10387921" cy="1766523"/>
            <a:chOff x="0" y="0"/>
            <a:chExt cx="13850561" cy="2355364"/>
          </a:xfrm>
        </p:grpSpPr>
        <p:sp>
          <p:nvSpPr>
            <p:cNvPr name="Freeform 3" id="3"/>
            <p:cNvSpPr/>
            <p:nvPr/>
          </p:nvSpPr>
          <p:spPr>
            <a:xfrm flipH="false" flipV="false" rot="0">
              <a:off x="0" y="0"/>
              <a:ext cx="13850620" cy="2355342"/>
            </a:xfrm>
            <a:custGeom>
              <a:avLst/>
              <a:gdLst/>
              <a:ahLst/>
              <a:cxnLst/>
              <a:rect r="r" b="b" t="t" l="l"/>
              <a:pathLst>
                <a:path h="2355342" w="13850620">
                  <a:moveTo>
                    <a:pt x="0" y="0"/>
                  </a:moveTo>
                  <a:lnTo>
                    <a:pt x="13850620" y="0"/>
                  </a:lnTo>
                  <a:lnTo>
                    <a:pt x="13850620" y="2355342"/>
                  </a:lnTo>
                  <a:lnTo>
                    <a:pt x="0" y="2355342"/>
                  </a:lnTo>
                  <a:lnTo>
                    <a:pt x="0" y="0"/>
                  </a:lnTo>
                  <a:close/>
                </a:path>
              </a:pathLst>
            </a:custGeom>
            <a:blipFill>
              <a:blip r:embed="rId2"/>
              <a:stretch>
                <a:fillRect l="0" t="0" r="0" b="0"/>
              </a:stretch>
            </a:blipFill>
          </p:spPr>
        </p:sp>
      </p:grpSp>
      <p:grpSp>
        <p:nvGrpSpPr>
          <p:cNvPr name="Group 4" id="4"/>
          <p:cNvGrpSpPr/>
          <p:nvPr/>
        </p:nvGrpSpPr>
        <p:grpSpPr>
          <a:xfrm rot="0">
            <a:off x="11684924" y="6137303"/>
            <a:ext cx="5923508" cy="2996929"/>
            <a:chOff x="0" y="0"/>
            <a:chExt cx="7898011" cy="3995905"/>
          </a:xfrm>
        </p:grpSpPr>
        <p:sp>
          <p:nvSpPr>
            <p:cNvPr name="Freeform 5" id="5"/>
            <p:cNvSpPr/>
            <p:nvPr/>
          </p:nvSpPr>
          <p:spPr>
            <a:xfrm flipH="false" flipV="false" rot="0">
              <a:off x="0" y="0"/>
              <a:ext cx="7898003" cy="3995928"/>
            </a:xfrm>
            <a:custGeom>
              <a:avLst/>
              <a:gdLst/>
              <a:ahLst/>
              <a:cxnLst/>
              <a:rect r="r" b="b" t="t" l="l"/>
              <a:pathLst>
                <a:path h="3995928" w="7898003">
                  <a:moveTo>
                    <a:pt x="0" y="0"/>
                  </a:moveTo>
                  <a:lnTo>
                    <a:pt x="7898003" y="0"/>
                  </a:lnTo>
                  <a:lnTo>
                    <a:pt x="7898003" y="3995928"/>
                  </a:lnTo>
                  <a:lnTo>
                    <a:pt x="0" y="3995928"/>
                  </a:lnTo>
                  <a:lnTo>
                    <a:pt x="0" y="0"/>
                  </a:lnTo>
                  <a:close/>
                </a:path>
              </a:pathLst>
            </a:custGeom>
            <a:blipFill>
              <a:blip r:embed="rId3"/>
              <a:stretch>
                <a:fillRect l="0" t="0" r="0" b="0"/>
              </a:stretch>
            </a:blipFill>
          </p:spPr>
        </p:sp>
      </p:grpSp>
      <p:grpSp>
        <p:nvGrpSpPr>
          <p:cNvPr name="Group 6" id="6"/>
          <p:cNvGrpSpPr/>
          <p:nvPr/>
        </p:nvGrpSpPr>
        <p:grpSpPr>
          <a:xfrm rot="0">
            <a:off x="459404" y="3687978"/>
            <a:ext cx="17828596" cy="1751687"/>
            <a:chOff x="0" y="0"/>
            <a:chExt cx="23771461" cy="2335583"/>
          </a:xfrm>
        </p:grpSpPr>
        <p:sp>
          <p:nvSpPr>
            <p:cNvPr name="Freeform 7" id="7"/>
            <p:cNvSpPr/>
            <p:nvPr/>
          </p:nvSpPr>
          <p:spPr>
            <a:xfrm flipH="false" flipV="false" rot="0">
              <a:off x="0" y="0"/>
              <a:ext cx="23771461" cy="2335583"/>
            </a:xfrm>
            <a:custGeom>
              <a:avLst/>
              <a:gdLst/>
              <a:ahLst/>
              <a:cxnLst/>
              <a:rect r="r" b="b" t="t" l="l"/>
              <a:pathLst>
                <a:path h="2335583" w="23771461">
                  <a:moveTo>
                    <a:pt x="0" y="0"/>
                  </a:moveTo>
                  <a:lnTo>
                    <a:pt x="23771461" y="0"/>
                  </a:lnTo>
                  <a:lnTo>
                    <a:pt x="23771461" y="2335583"/>
                  </a:lnTo>
                  <a:lnTo>
                    <a:pt x="0" y="2335583"/>
                  </a:lnTo>
                  <a:close/>
                </a:path>
              </a:pathLst>
            </a:custGeom>
            <a:solidFill>
              <a:srgbClr val="000000">
                <a:alpha val="0"/>
              </a:srgbClr>
            </a:solidFill>
          </p:spPr>
        </p:sp>
        <p:sp>
          <p:nvSpPr>
            <p:cNvPr name="TextBox 8" id="8"/>
            <p:cNvSpPr txBox="true"/>
            <p:nvPr/>
          </p:nvSpPr>
          <p:spPr>
            <a:xfrm>
              <a:off x="0" y="-57150"/>
              <a:ext cx="23771461" cy="2392733"/>
            </a:xfrm>
            <a:prstGeom prst="rect">
              <a:avLst/>
            </a:prstGeom>
          </p:spPr>
          <p:txBody>
            <a:bodyPr anchor="t" rtlCol="false" tIns="0" lIns="0" bIns="0" rIns="0"/>
            <a:lstStyle/>
            <a:p>
              <a:pPr algn="l">
                <a:lnSpc>
                  <a:spcPts val="4480"/>
                </a:lnSpc>
              </a:pPr>
              <a:r>
                <a:rPr lang="en-US" sz="3200" b="true">
                  <a:solidFill>
                    <a:srgbClr val="FFFFFF"/>
                  </a:solidFill>
                  <a:latin typeface="Canva Sans Bold"/>
                  <a:ea typeface="Canva Sans Bold"/>
                  <a:cs typeface="Canva Sans Bold"/>
                  <a:sym typeface="Canva Sans Bold"/>
                </a:rPr>
                <a:t>Convolution:</a:t>
              </a:r>
            </a:p>
            <a:p>
              <a:pPr algn="l">
                <a:lnSpc>
                  <a:spcPts val="4480"/>
                </a:lnSpc>
              </a:pPr>
              <a:r>
                <a:rPr lang="en-US" sz="3200">
                  <a:solidFill>
                    <a:srgbClr val="FFFFFF"/>
                  </a:solidFill>
                  <a:latin typeface="Canva Sans"/>
                  <a:ea typeface="Canva Sans"/>
                  <a:cs typeface="Canva Sans"/>
                  <a:sym typeface="Canva Sans"/>
                </a:rPr>
                <a:t>Convolution involves applying a filter (or kernel) to the image to extract local features like edges, textures, or patterns.</a:t>
              </a:r>
            </a:p>
          </p:txBody>
        </p:sp>
      </p:grpSp>
      <p:grpSp>
        <p:nvGrpSpPr>
          <p:cNvPr name="Group 9" id="9"/>
          <p:cNvGrpSpPr/>
          <p:nvPr/>
        </p:nvGrpSpPr>
        <p:grpSpPr>
          <a:xfrm rot="0">
            <a:off x="459404" y="705167"/>
            <a:ext cx="14875789" cy="580390"/>
            <a:chOff x="0" y="0"/>
            <a:chExt cx="19834385" cy="773853"/>
          </a:xfrm>
        </p:grpSpPr>
        <p:sp>
          <p:nvSpPr>
            <p:cNvPr name="Freeform 10" id="10"/>
            <p:cNvSpPr/>
            <p:nvPr/>
          </p:nvSpPr>
          <p:spPr>
            <a:xfrm flipH="false" flipV="false" rot="0">
              <a:off x="0" y="0"/>
              <a:ext cx="19834385" cy="773853"/>
            </a:xfrm>
            <a:custGeom>
              <a:avLst/>
              <a:gdLst/>
              <a:ahLst/>
              <a:cxnLst/>
              <a:rect r="r" b="b" t="t" l="l"/>
              <a:pathLst>
                <a:path h="773853" w="19834385">
                  <a:moveTo>
                    <a:pt x="0" y="0"/>
                  </a:moveTo>
                  <a:lnTo>
                    <a:pt x="19834385" y="0"/>
                  </a:lnTo>
                  <a:lnTo>
                    <a:pt x="19834385" y="773853"/>
                  </a:lnTo>
                  <a:lnTo>
                    <a:pt x="0" y="773853"/>
                  </a:lnTo>
                  <a:close/>
                </a:path>
              </a:pathLst>
            </a:custGeom>
            <a:solidFill>
              <a:srgbClr val="000000">
                <a:alpha val="0"/>
              </a:srgbClr>
            </a:solidFill>
          </p:spPr>
        </p:sp>
        <p:sp>
          <p:nvSpPr>
            <p:cNvPr name="TextBox 11" id="11"/>
            <p:cNvSpPr txBox="true"/>
            <p:nvPr/>
          </p:nvSpPr>
          <p:spPr>
            <a:xfrm>
              <a:off x="0" y="-66675"/>
              <a:ext cx="19834385" cy="840528"/>
            </a:xfrm>
            <a:prstGeom prst="rect">
              <a:avLst/>
            </a:prstGeom>
          </p:spPr>
          <p:txBody>
            <a:bodyPr anchor="t" rtlCol="false" tIns="0" lIns="0" bIns="0" rIns="0"/>
            <a:lstStyle/>
            <a:p>
              <a:pPr algn="ctr">
                <a:lnSpc>
                  <a:spcPts val="4759"/>
                </a:lnSpc>
              </a:pPr>
              <a:r>
                <a:rPr lang="en-US" sz="3399" b="true">
                  <a:solidFill>
                    <a:srgbClr val="FFFFFF"/>
                  </a:solidFill>
                  <a:latin typeface="Canva Sans Bold"/>
                  <a:ea typeface="Canva Sans Bold"/>
                  <a:cs typeface="Canva Sans Bold"/>
                  <a:sym typeface="Canva Sans Bold"/>
                </a:rPr>
                <a:t>Step 3: Feature Extraction Using Convolutional Neural Networks (CNN)</a:t>
              </a:r>
            </a:p>
          </p:txBody>
        </p:sp>
      </p:grpSp>
      <p:grpSp>
        <p:nvGrpSpPr>
          <p:cNvPr name="Group 12" id="12"/>
          <p:cNvGrpSpPr/>
          <p:nvPr/>
        </p:nvGrpSpPr>
        <p:grpSpPr>
          <a:xfrm rot="0">
            <a:off x="459404" y="1857779"/>
            <a:ext cx="17828596" cy="1099820"/>
            <a:chOff x="0" y="0"/>
            <a:chExt cx="23771461" cy="1466427"/>
          </a:xfrm>
        </p:grpSpPr>
        <p:sp>
          <p:nvSpPr>
            <p:cNvPr name="Freeform 13" id="13"/>
            <p:cNvSpPr/>
            <p:nvPr/>
          </p:nvSpPr>
          <p:spPr>
            <a:xfrm flipH="false" flipV="false" rot="0">
              <a:off x="0" y="0"/>
              <a:ext cx="23771461" cy="1466427"/>
            </a:xfrm>
            <a:custGeom>
              <a:avLst/>
              <a:gdLst/>
              <a:ahLst/>
              <a:cxnLst/>
              <a:rect r="r" b="b" t="t" l="l"/>
              <a:pathLst>
                <a:path h="1466427" w="23771461">
                  <a:moveTo>
                    <a:pt x="0" y="0"/>
                  </a:moveTo>
                  <a:lnTo>
                    <a:pt x="23771461" y="0"/>
                  </a:lnTo>
                  <a:lnTo>
                    <a:pt x="23771461" y="1466427"/>
                  </a:lnTo>
                  <a:lnTo>
                    <a:pt x="0" y="1466427"/>
                  </a:lnTo>
                  <a:close/>
                </a:path>
              </a:pathLst>
            </a:custGeom>
            <a:solidFill>
              <a:srgbClr val="000000">
                <a:alpha val="0"/>
              </a:srgbClr>
            </a:solidFill>
          </p:spPr>
        </p:sp>
        <p:sp>
          <p:nvSpPr>
            <p:cNvPr name="TextBox 14" id="14"/>
            <p:cNvSpPr txBox="true"/>
            <p:nvPr/>
          </p:nvSpPr>
          <p:spPr>
            <a:xfrm>
              <a:off x="0" y="-57150"/>
              <a:ext cx="23771461" cy="1523577"/>
            </a:xfrm>
            <a:prstGeom prst="rect">
              <a:avLst/>
            </a:prstGeom>
          </p:spPr>
          <p:txBody>
            <a:bodyPr anchor="t" rtlCol="false" tIns="0" lIns="0" bIns="0" rIns="0"/>
            <a:lstStyle/>
            <a:p>
              <a:pPr algn="l">
                <a:lnSpc>
                  <a:spcPts val="4480"/>
                </a:lnSpc>
              </a:pPr>
              <a:r>
                <a:rPr lang="en-US" sz="3200" b="true">
                  <a:solidFill>
                    <a:srgbClr val="FFFFFF"/>
                  </a:solidFill>
                  <a:latin typeface="Canva Sans Bold"/>
                  <a:ea typeface="Canva Sans Bold"/>
                  <a:cs typeface="Canva Sans Bold"/>
                  <a:sym typeface="Canva Sans Bold"/>
                </a:rPr>
                <a:t>Objective: </a:t>
              </a:r>
              <a:r>
                <a:rPr lang="en-US" sz="3200">
                  <a:solidFill>
                    <a:srgbClr val="FFFFFF"/>
                  </a:solidFill>
                  <a:latin typeface="Canva Sans"/>
                  <a:ea typeface="Canva Sans"/>
                  <a:cs typeface="Canva Sans"/>
                  <a:sym typeface="Canva Sans"/>
                </a:rPr>
                <a:t>Extract high-level features such as edges, curves, and irregularities from the spiral drawing using CNN layers.</a:t>
              </a:r>
            </a:p>
          </p:txBody>
        </p:sp>
      </p:gr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bg>
      <p:bgPr>
        <a:solidFill>
          <a:srgbClr val="1C53A3"/>
        </a:solidFill>
      </p:bgPr>
    </p:bg>
    <p:spTree>
      <p:nvGrpSpPr>
        <p:cNvPr id="1" name=""/>
        <p:cNvGrpSpPr/>
        <p:nvPr/>
      </p:nvGrpSpPr>
      <p:grpSpPr>
        <a:xfrm>
          <a:off x="0" y="0"/>
          <a:ext cx="0" cy="0"/>
          <a:chOff x="0" y="0"/>
          <a:chExt cx="0" cy="0"/>
        </a:xfrm>
      </p:grpSpPr>
      <p:grpSp>
        <p:nvGrpSpPr>
          <p:cNvPr name="Group 2" id="2"/>
          <p:cNvGrpSpPr/>
          <p:nvPr/>
        </p:nvGrpSpPr>
        <p:grpSpPr>
          <a:xfrm rot="0">
            <a:off x="2833176" y="5276236"/>
            <a:ext cx="12621648" cy="2381443"/>
            <a:chOff x="0" y="0"/>
            <a:chExt cx="16828864" cy="3175257"/>
          </a:xfrm>
        </p:grpSpPr>
        <p:sp>
          <p:nvSpPr>
            <p:cNvPr name="Freeform 3" id="3"/>
            <p:cNvSpPr/>
            <p:nvPr/>
          </p:nvSpPr>
          <p:spPr>
            <a:xfrm flipH="false" flipV="false" rot="0">
              <a:off x="0" y="0"/>
              <a:ext cx="16828897" cy="3175254"/>
            </a:xfrm>
            <a:custGeom>
              <a:avLst/>
              <a:gdLst/>
              <a:ahLst/>
              <a:cxnLst/>
              <a:rect r="r" b="b" t="t" l="l"/>
              <a:pathLst>
                <a:path h="3175254" w="16828897">
                  <a:moveTo>
                    <a:pt x="0" y="0"/>
                  </a:moveTo>
                  <a:lnTo>
                    <a:pt x="16828897" y="0"/>
                  </a:lnTo>
                  <a:lnTo>
                    <a:pt x="16828897" y="3175254"/>
                  </a:lnTo>
                  <a:lnTo>
                    <a:pt x="0" y="3175254"/>
                  </a:lnTo>
                  <a:lnTo>
                    <a:pt x="0" y="0"/>
                  </a:lnTo>
                  <a:close/>
                </a:path>
              </a:pathLst>
            </a:custGeom>
            <a:blipFill>
              <a:blip r:embed="rId2"/>
              <a:stretch>
                <a:fillRect l="0" t="0" r="0" b="0"/>
              </a:stretch>
            </a:blipFill>
          </p:spPr>
        </p:sp>
      </p:grpSp>
      <p:grpSp>
        <p:nvGrpSpPr>
          <p:cNvPr name="Group 4" id="4"/>
          <p:cNvGrpSpPr/>
          <p:nvPr/>
        </p:nvGrpSpPr>
        <p:grpSpPr>
          <a:xfrm rot="0">
            <a:off x="257175" y="1179033"/>
            <a:ext cx="18030825" cy="2953857"/>
            <a:chOff x="0" y="0"/>
            <a:chExt cx="24041100" cy="3938475"/>
          </a:xfrm>
        </p:grpSpPr>
        <p:sp>
          <p:nvSpPr>
            <p:cNvPr name="Freeform 5" id="5"/>
            <p:cNvSpPr/>
            <p:nvPr/>
          </p:nvSpPr>
          <p:spPr>
            <a:xfrm flipH="false" flipV="false" rot="0">
              <a:off x="0" y="0"/>
              <a:ext cx="24041100" cy="3938475"/>
            </a:xfrm>
            <a:custGeom>
              <a:avLst/>
              <a:gdLst/>
              <a:ahLst/>
              <a:cxnLst/>
              <a:rect r="r" b="b" t="t" l="l"/>
              <a:pathLst>
                <a:path h="3938475" w="24041100">
                  <a:moveTo>
                    <a:pt x="0" y="0"/>
                  </a:moveTo>
                  <a:lnTo>
                    <a:pt x="24041100" y="0"/>
                  </a:lnTo>
                  <a:lnTo>
                    <a:pt x="24041100" y="3938475"/>
                  </a:lnTo>
                  <a:lnTo>
                    <a:pt x="0" y="3938475"/>
                  </a:lnTo>
                  <a:close/>
                </a:path>
              </a:pathLst>
            </a:custGeom>
            <a:solidFill>
              <a:srgbClr val="000000">
                <a:alpha val="0"/>
              </a:srgbClr>
            </a:solidFill>
          </p:spPr>
        </p:sp>
        <p:sp>
          <p:nvSpPr>
            <p:cNvPr name="TextBox 6" id="6"/>
            <p:cNvSpPr txBox="true"/>
            <p:nvPr/>
          </p:nvSpPr>
          <p:spPr>
            <a:xfrm>
              <a:off x="0" y="-66675"/>
              <a:ext cx="24041100" cy="4005150"/>
            </a:xfrm>
            <a:prstGeom prst="rect">
              <a:avLst/>
            </a:prstGeom>
          </p:spPr>
          <p:txBody>
            <a:bodyPr anchor="t" rtlCol="false" tIns="0" lIns="0" bIns="0" rIns="0"/>
            <a:lstStyle/>
            <a:p>
              <a:pPr algn="l">
                <a:lnSpc>
                  <a:spcPts val="4759"/>
                </a:lnSpc>
              </a:pPr>
              <a:r>
                <a:rPr lang="en-US" sz="3399" b="true">
                  <a:solidFill>
                    <a:srgbClr val="FFFFFF"/>
                  </a:solidFill>
                  <a:latin typeface="Canva Sans Bold"/>
                  <a:ea typeface="Canva Sans Bold"/>
                  <a:cs typeface="Canva Sans Bold"/>
                  <a:sym typeface="Canva Sans Bold"/>
                </a:rPr>
                <a:t>Pooling:</a:t>
              </a:r>
            </a:p>
            <a:p>
              <a:pPr algn="l">
                <a:lnSpc>
                  <a:spcPts val="4759"/>
                </a:lnSpc>
              </a:pPr>
            </a:p>
            <a:p>
              <a:pPr algn="l">
                <a:lnSpc>
                  <a:spcPts val="4480"/>
                </a:lnSpc>
              </a:pPr>
              <a:r>
                <a:rPr lang="en-US" sz="3200">
                  <a:solidFill>
                    <a:srgbClr val="FFFFFF"/>
                  </a:solidFill>
                  <a:latin typeface="Canva Sans"/>
                  <a:ea typeface="Canva Sans"/>
                  <a:cs typeface="Canva Sans"/>
                  <a:sym typeface="Canva Sans"/>
                </a:rPr>
                <a:t>Pooling reduces the dimensionality of the feature maps while retaining important features. Common pooling operations include max pooling (taking the maximum value in a region) or average pooling (taking the average value in a region).</a:t>
              </a:r>
            </a:p>
          </p:txBody>
        </p:sp>
      </p:grpSp>
    </p:spTree>
  </p:cSld>
  <p:clrMapOvr>
    <a:masterClrMapping/>
  </p:clrMapOvr>
</p:sld>
</file>

<file path=ppt/slides/slide37.xml><?xml version="1.0" encoding="utf-8"?>
<p:sld xmlns:p="http://schemas.openxmlformats.org/presentationml/2006/main" xmlns:a="http://schemas.openxmlformats.org/drawingml/2006/main" xmlns:r="http://schemas.openxmlformats.org/officeDocument/2006/relationships">
  <p:cSld>
    <p:bg>
      <p:bgPr>
        <a:solidFill>
          <a:srgbClr val="1C53A3"/>
        </a:solidFill>
      </p:bgPr>
    </p:bg>
    <p:spTree>
      <p:nvGrpSpPr>
        <p:cNvPr id="1" name=""/>
        <p:cNvGrpSpPr/>
        <p:nvPr/>
      </p:nvGrpSpPr>
      <p:grpSpPr>
        <a:xfrm>
          <a:off x="0" y="0"/>
          <a:ext cx="0" cy="0"/>
          <a:chOff x="0" y="0"/>
          <a:chExt cx="0" cy="0"/>
        </a:xfrm>
      </p:grpSpPr>
      <p:grpSp>
        <p:nvGrpSpPr>
          <p:cNvPr name="Group 2" id="2"/>
          <p:cNvGrpSpPr/>
          <p:nvPr/>
        </p:nvGrpSpPr>
        <p:grpSpPr>
          <a:xfrm rot="0">
            <a:off x="5180673" y="5486400"/>
            <a:ext cx="7398704" cy="3662965"/>
            <a:chOff x="0" y="0"/>
            <a:chExt cx="9864939" cy="4883953"/>
          </a:xfrm>
        </p:grpSpPr>
        <p:sp>
          <p:nvSpPr>
            <p:cNvPr name="Freeform 3" id="3"/>
            <p:cNvSpPr/>
            <p:nvPr/>
          </p:nvSpPr>
          <p:spPr>
            <a:xfrm flipH="false" flipV="false" rot="0">
              <a:off x="0" y="0"/>
              <a:ext cx="9864979" cy="4883912"/>
            </a:xfrm>
            <a:custGeom>
              <a:avLst/>
              <a:gdLst/>
              <a:ahLst/>
              <a:cxnLst/>
              <a:rect r="r" b="b" t="t" l="l"/>
              <a:pathLst>
                <a:path h="4883912" w="9864979">
                  <a:moveTo>
                    <a:pt x="0" y="0"/>
                  </a:moveTo>
                  <a:lnTo>
                    <a:pt x="9864979" y="0"/>
                  </a:lnTo>
                  <a:lnTo>
                    <a:pt x="9864979" y="4883912"/>
                  </a:lnTo>
                  <a:lnTo>
                    <a:pt x="0" y="4883912"/>
                  </a:lnTo>
                  <a:lnTo>
                    <a:pt x="0" y="0"/>
                  </a:lnTo>
                  <a:close/>
                </a:path>
              </a:pathLst>
            </a:custGeom>
            <a:blipFill>
              <a:blip r:embed="rId2"/>
              <a:stretch>
                <a:fillRect l="0" t="0" r="0" b="0"/>
              </a:stretch>
            </a:blipFill>
          </p:spPr>
        </p:sp>
      </p:grpSp>
      <p:grpSp>
        <p:nvGrpSpPr>
          <p:cNvPr name="Group 4" id="4"/>
          <p:cNvGrpSpPr/>
          <p:nvPr/>
        </p:nvGrpSpPr>
        <p:grpSpPr>
          <a:xfrm rot="0">
            <a:off x="540629" y="448310"/>
            <a:ext cx="9280089" cy="580390"/>
            <a:chOff x="0" y="0"/>
            <a:chExt cx="12373452" cy="773853"/>
          </a:xfrm>
        </p:grpSpPr>
        <p:sp>
          <p:nvSpPr>
            <p:cNvPr name="Freeform 5" id="5"/>
            <p:cNvSpPr/>
            <p:nvPr/>
          </p:nvSpPr>
          <p:spPr>
            <a:xfrm flipH="false" flipV="false" rot="0">
              <a:off x="0" y="0"/>
              <a:ext cx="12373452" cy="773853"/>
            </a:xfrm>
            <a:custGeom>
              <a:avLst/>
              <a:gdLst/>
              <a:ahLst/>
              <a:cxnLst/>
              <a:rect r="r" b="b" t="t" l="l"/>
              <a:pathLst>
                <a:path h="773853" w="12373452">
                  <a:moveTo>
                    <a:pt x="0" y="0"/>
                  </a:moveTo>
                  <a:lnTo>
                    <a:pt x="12373452" y="0"/>
                  </a:lnTo>
                  <a:lnTo>
                    <a:pt x="12373452" y="773853"/>
                  </a:lnTo>
                  <a:lnTo>
                    <a:pt x="0" y="773853"/>
                  </a:lnTo>
                  <a:close/>
                </a:path>
              </a:pathLst>
            </a:custGeom>
            <a:solidFill>
              <a:srgbClr val="000000">
                <a:alpha val="0"/>
              </a:srgbClr>
            </a:solidFill>
          </p:spPr>
        </p:sp>
        <p:sp>
          <p:nvSpPr>
            <p:cNvPr name="TextBox 6" id="6"/>
            <p:cNvSpPr txBox="true"/>
            <p:nvPr/>
          </p:nvSpPr>
          <p:spPr>
            <a:xfrm>
              <a:off x="0" y="-66675"/>
              <a:ext cx="12373452" cy="840528"/>
            </a:xfrm>
            <a:prstGeom prst="rect">
              <a:avLst/>
            </a:prstGeom>
          </p:spPr>
          <p:txBody>
            <a:bodyPr anchor="t" rtlCol="false" tIns="0" lIns="0" bIns="0" rIns="0"/>
            <a:lstStyle/>
            <a:p>
              <a:pPr algn="ctr">
                <a:lnSpc>
                  <a:spcPts val="4759"/>
                </a:lnSpc>
              </a:pPr>
              <a:r>
                <a:rPr lang="en-US" sz="3399" b="true">
                  <a:solidFill>
                    <a:srgbClr val="FFFFFF"/>
                  </a:solidFill>
                  <a:latin typeface="Canva Sans Bold"/>
                  <a:ea typeface="Canva Sans Bold"/>
                  <a:cs typeface="Canva Sans Bold"/>
                  <a:sym typeface="Canva Sans Bold"/>
                </a:rPr>
                <a:t>Step 3: Curvature and Irregularity Detection</a:t>
              </a:r>
            </a:p>
          </p:txBody>
        </p:sp>
      </p:grpSp>
      <p:grpSp>
        <p:nvGrpSpPr>
          <p:cNvPr name="Group 7" id="7"/>
          <p:cNvGrpSpPr/>
          <p:nvPr/>
        </p:nvGrpSpPr>
        <p:grpSpPr>
          <a:xfrm rot="0">
            <a:off x="540629" y="1420774"/>
            <a:ext cx="17171512" cy="1099820"/>
            <a:chOff x="0" y="0"/>
            <a:chExt cx="22895349" cy="1466427"/>
          </a:xfrm>
        </p:grpSpPr>
        <p:sp>
          <p:nvSpPr>
            <p:cNvPr name="Freeform 8" id="8"/>
            <p:cNvSpPr/>
            <p:nvPr/>
          </p:nvSpPr>
          <p:spPr>
            <a:xfrm flipH="false" flipV="false" rot="0">
              <a:off x="0" y="0"/>
              <a:ext cx="22895350" cy="1466427"/>
            </a:xfrm>
            <a:custGeom>
              <a:avLst/>
              <a:gdLst/>
              <a:ahLst/>
              <a:cxnLst/>
              <a:rect r="r" b="b" t="t" l="l"/>
              <a:pathLst>
                <a:path h="1466427" w="22895350">
                  <a:moveTo>
                    <a:pt x="0" y="0"/>
                  </a:moveTo>
                  <a:lnTo>
                    <a:pt x="22895350" y="0"/>
                  </a:lnTo>
                  <a:lnTo>
                    <a:pt x="22895350" y="1466427"/>
                  </a:lnTo>
                  <a:lnTo>
                    <a:pt x="0" y="1466427"/>
                  </a:lnTo>
                  <a:close/>
                </a:path>
              </a:pathLst>
            </a:custGeom>
            <a:solidFill>
              <a:srgbClr val="000000">
                <a:alpha val="0"/>
              </a:srgbClr>
            </a:solidFill>
          </p:spPr>
        </p:sp>
        <p:sp>
          <p:nvSpPr>
            <p:cNvPr name="TextBox 9" id="9"/>
            <p:cNvSpPr txBox="true"/>
            <p:nvPr/>
          </p:nvSpPr>
          <p:spPr>
            <a:xfrm>
              <a:off x="0" y="-57150"/>
              <a:ext cx="22895349" cy="1523577"/>
            </a:xfrm>
            <a:prstGeom prst="rect">
              <a:avLst/>
            </a:prstGeom>
          </p:spPr>
          <p:txBody>
            <a:bodyPr anchor="t" rtlCol="false" tIns="0" lIns="0" bIns="0" rIns="0"/>
            <a:lstStyle/>
            <a:p>
              <a:pPr algn="l">
                <a:lnSpc>
                  <a:spcPts val="4480"/>
                </a:lnSpc>
              </a:pPr>
              <a:r>
                <a:rPr lang="en-US" sz="3200" b="true">
                  <a:solidFill>
                    <a:srgbClr val="FFFFFF"/>
                  </a:solidFill>
                  <a:latin typeface="Canva Sans Bold"/>
                  <a:ea typeface="Canva Sans Bold"/>
                  <a:cs typeface="Canva Sans Bold"/>
                  <a:sym typeface="Canva Sans Bold"/>
                </a:rPr>
                <a:t>Objective: </a:t>
              </a:r>
              <a:r>
                <a:rPr lang="en-US" sz="3200">
                  <a:solidFill>
                    <a:srgbClr val="FFFFFF"/>
                  </a:solidFill>
                  <a:latin typeface="Canva Sans"/>
                  <a:ea typeface="Canva Sans"/>
                  <a:cs typeface="Canva Sans"/>
                  <a:sym typeface="Canva Sans"/>
                </a:rPr>
                <a:t>Analyze the curvature of the spiral and detect irregularities associated with Parkinson’s symptoms (e.g., tremors, bradykinesia).</a:t>
              </a:r>
            </a:p>
          </p:txBody>
        </p:sp>
      </p:grpSp>
      <p:grpSp>
        <p:nvGrpSpPr>
          <p:cNvPr name="Group 10" id="10"/>
          <p:cNvGrpSpPr/>
          <p:nvPr/>
        </p:nvGrpSpPr>
        <p:grpSpPr>
          <a:xfrm rot="0">
            <a:off x="540629" y="2983787"/>
            <a:ext cx="17747371" cy="1751687"/>
            <a:chOff x="0" y="0"/>
            <a:chExt cx="23663161" cy="2335583"/>
          </a:xfrm>
        </p:grpSpPr>
        <p:sp>
          <p:nvSpPr>
            <p:cNvPr name="Freeform 11" id="11"/>
            <p:cNvSpPr/>
            <p:nvPr/>
          </p:nvSpPr>
          <p:spPr>
            <a:xfrm flipH="false" flipV="false" rot="0">
              <a:off x="0" y="0"/>
              <a:ext cx="23663162" cy="2335583"/>
            </a:xfrm>
            <a:custGeom>
              <a:avLst/>
              <a:gdLst/>
              <a:ahLst/>
              <a:cxnLst/>
              <a:rect r="r" b="b" t="t" l="l"/>
              <a:pathLst>
                <a:path h="2335583" w="23663162">
                  <a:moveTo>
                    <a:pt x="0" y="0"/>
                  </a:moveTo>
                  <a:lnTo>
                    <a:pt x="23663162" y="0"/>
                  </a:lnTo>
                  <a:lnTo>
                    <a:pt x="23663162" y="2335583"/>
                  </a:lnTo>
                  <a:lnTo>
                    <a:pt x="0" y="2335583"/>
                  </a:lnTo>
                  <a:close/>
                </a:path>
              </a:pathLst>
            </a:custGeom>
            <a:solidFill>
              <a:srgbClr val="000000">
                <a:alpha val="0"/>
              </a:srgbClr>
            </a:solidFill>
          </p:spPr>
        </p:sp>
        <p:sp>
          <p:nvSpPr>
            <p:cNvPr name="TextBox 12" id="12"/>
            <p:cNvSpPr txBox="true"/>
            <p:nvPr/>
          </p:nvSpPr>
          <p:spPr>
            <a:xfrm>
              <a:off x="0" y="-57150"/>
              <a:ext cx="23663161" cy="2392733"/>
            </a:xfrm>
            <a:prstGeom prst="rect">
              <a:avLst/>
            </a:prstGeom>
          </p:spPr>
          <p:txBody>
            <a:bodyPr anchor="t" rtlCol="false" tIns="0" lIns="0" bIns="0" rIns="0"/>
            <a:lstStyle/>
            <a:p>
              <a:pPr algn="l">
                <a:lnSpc>
                  <a:spcPts val="4480"/>
                </a:lnSpc>
              </a:pPr>
              <a:r>
                <a:rPr lang="en-US" sz="3200" b="true">
                  <a:solidFill>
                    <a:srgbClr val="FFFFFF"/>
                  </a:solidFill>
                  <a:latin typeface="Canva Sans Bold"/>
                  <a:ea typeface="Canva Sans Bold"/>
                  <a:cs typeface="Canva Sans Bold"/>
                  <a:sym typeface="Canva Sans Bold"/>
                </a:rPr>
                <a:t>Curvature Calculation:</a:t>
              </a:r>
            </a:p>
            <a:p>
              <a:pPr algn="l">
                <a:lnSpc>
                  <a:spcPts val="4480"/>
                </a:lnSpc>
              </a:pPr>
              <a:r>
                <a:rPr lang="en-US" sz="3200">
                  <a:solidFill>
                    <a:srgbClr val="FFFFFF"/>
                  </a:solidFill>
                  <a:latin typeface="Canva Sans"/>
                  <a:ea typeface="Canva Sans"/>
                  <a:cs typeface="Canva Sans"/>
                  <a:sym typeface="Canva Sans"/>
                </a:rPr>
                <a:t>Curvature describes how much a curve deviates from being a straight line. For the spiral drawing, we calculate the curvature using the second-order derivative of the curve.</a:t>
              </a:r>
            </a:p>
          </p:txBody>
        </p:sp>
      </p:grpSp>
    </p:spTree>
  </p:cSld>
  <p:clrMapOvr>
    <a:masterClrMapping/>
  </p:clrMapOvr>
</p:sld>
</file>

<file path=ppt/slides/slide38.xml><?xml version="1.0" encoding="utf-8"?>
<p:sld xmlns:p="http://schemas.openxmlformats.org/presentationml/2006/main" xmlns:a="http://schemas.openxmlformats.org/drawingml/2006/main" xmlns:r="http://schemas.openxmlformats.org/officeDocument/2006/relationships">
  <p:cSld>
    <p:bg>
      <p:bgPr>
        <a:solidFill>
          <a:srgbClr val="1C53A3"/>
        </a:solidFill>
      </p:bgPr>
    </p:bg>
    <p:spTree>
      <p:nvGrpSpPr>
        <p:cNvPr id="1" name=""/>
        <p:cNvGrpSpPr/>
        <p:nvPr/>
      </p:nvGrpSpPr>
      <p:grpSpPr>
        <a:xfrm>
          <a:off x="0" y="0"/>
          <a:ext cx="0" cy="0"/>
          <a:chOff x="0" y="0"/>
          <a:chExt cx="0" cy="0"/>
        </a:xfrm>
      </p:grpSpPr>
      <p:grpSp>
        <p:nvGrpSpPr>
          <p:cNvPr name="Group 2" id="2"/>
          <p:cNvGrpSpPr/>
          <p:nvPr/>
        </p:nvGrpSpPr>
        <p:grpSpPr>
          <a:xfrm rot="0">
            <a:off x="3455768" y="5391150"/>
            <a:ext cx="11376464" cy="4487438"/>
            <a:chOff x="0" y="0"/>
            <a:chExt cx="15168619" cy="5983251"/>
          </a:xfrm>
        </p:grpSpPr>
        <p:sp>
          <p:nvSpPr>
            <p:cNvPr name="Freeform 3" id="3"/>
            <p:cNvSpPr/>
            <p:nvPr/>
          </p:nvSpPr>
          <p:spPr>
            <a:xfrm flipH="false" flipV="false" rot="0">
              <a:off x="0" y="0"/>
              <a:ext cx="15168626" cy="5983224"/>
            </a:xfrm>
            <a:custGeom>
              <a:avLst/>
              <a:gdLst/>
              <a:ahLst/>
              <a:cxnLst/>
              <a:rect r="r" b="b" t="t" l="l"/>
              <a:pathLst>
                <a:path h="5983224" w="15168626">
                  <a:moveTo>
                    <a:pt x="0" y="0"/>
                  </a:moveTo>
                  <a:lnTo>
                    <a:pt x="15168626" y="0"/>
                  </a:lnTo>
                  <a:lnTo>
                    <a:pt x="15168626" y="5983224"/>
                  </a:lnTo>
                  <a:lnTo>
                    <a:pt x="0" y="5983224"/>
                  </a:lnTo>
                  <a:lnTo>
                    <a:pt x="0" y="0"/>
                  </a:lnTo>
                  <a:close/>
                </a:path>
              </a:pathLst>
            </a:custGeom>
            <a:blipFill>
              <a:blip r:embed="rId2"/>
              <a:stretch>
                <a:fillRect l="-503" t="0" r="-503" b="0"/>
              </a:stretch>
            </a:blipFill>
          </p:spPr>
        </p:sp>
      </p:grpSp>
      <p:grpSp>
        <p:nvGrpSpPr>
          <p:cNvPr name="Group 4" id="4"/>
          <p:cNvGrpSpPr/>
          <p:nvPr/>
        </p:nvGrpSpPr>
        <p:grpSpPr>
          <a:xfrm rot="0">
            <a:off x="-3830637" y="448310"/>
            <a:ext cx="16230600" cy="580390"/>
            <a:chOff x="0" y="0"/>
            <a:chExt cx="21640800" cy="773853"/>
          </a:xfrm>
        </p:grpSpPr>
        <p:sp>
          <p:nvSpPr>
            <p:cNvPr name="Freeform 5" id="5"/>
            <p:cNvSpPr/>
            <p:nvPr/>
          </p:nvSpPr>
          <p:spPr>
            <a:xfrm flipH="false" flipV="false" rot="0">
              <a:off x="0" y="0"/>
              <a:ext cx="21640800" cy="773853"/>
            </a:xfrm>
            <a:custGeom>
              <a:avLst/>
              <a:gdLst/>
              <a:ahLst/>
              <a:cxnLst/>
              <a:rect r="r" b="b" t="t" l="l"/>
              <a:pathLst>
                <a:path h="773853" w="21640800">
                  <a:moveTo>
                    <a:pt x="0" y="0"/>
                  </a:moveTo>
                  <a:lnTo>
                    <a:pt x="21640800" y="0"/>
                  </a:lnTo>
                  <a:lnTo>
                    <a:pt x="21640800" y="773853"/>
                  </a:lnTo>
                  <a:lnTo>
                    <a:pt x="0" y="773853"/>
                  </a:lnTo>
                  <a:close/>
                </a:path>
              </a:pathLst>
            </a:custGeom>
            <a:solidFill>
              <a:srgbClr val="000000">
                <a:alpha val="0"/>
              </a:srgbClr>
            </a:solidFill>
          </p:spPr>
        </p:sp>
        <p:sp>
          <p:nvSpPr>
            <p:cNvPr name="TextBox 6" id="6"/>
            <p:cNvSpPr txBox="true"/>
            <p:nvPr/>
          </p:nvSpPr>
          <p:spPr>
            <a:xfrm>
              <a:off x="0" y="-66675"/>
              <a:ext cx="21640800" cy="840528"/>
            </a:xfrm>
            <a:prstGeom prst="rect">
              <a:avLst/>
            </a:prstGeom>
          </p:spPr>
          <p:txBody>
            <a:bodyPr anchor="t" rtlCol="false" tIns="0" lIns="0" bIns="0" rIns="0"/>
            <a:lstStyle/>
            <a:p>
              <a:pPr algn="ctr">
                <a:lnSpc>
                  <a:spcPts val="4759"/>
                </a:lnSpc>
              </a:pPr>
              <a:r>
                <a:rPr lang="en-US" sz="3399" b="true">
                  <a:solidFill>
                    <a:srgbClr val="FFFFFF"/>
                  </a:solidFill>
                  <a:latin typeface="Canva Sans Bold"/>
                  <a:ea typeface="Canva Sans Bold"/>
                  <a:cs typeface="Canva Sans Bold"/>
                  <a:sym typeface="Canva Sans Bold"/>
                </a:rPr>
                <a:t>Step 4: Flattening and Vectorization</a:t>
              </a:r>
            </a:p>
          </p:txBody>
        </p:sp>
      </p:grpSp>
      <p:grpSp>
        <p:nvGrpSpPr>
          <p:cNvPr name="Group 7" id="7"/>
          <p:cNvGrpSpPr/>
          <p:nvPr/>
        </p:nvGrpSpPr>
        <p:grpSpPr>
          <a:xfrm rot="0">
            <a:off x="361790" y="1336101"/>
            <a:ext cx="17858066" cy="537845"/>
            <a:chOff x="0" y="0"/>
            <a:chExt cx="23810755" cy="717127"/>
          </a:xfrm>
        </p:grpSpPr>
        <p:sp>
          <p:nvSpPr>
            <p:cNvPr name="Freeform 8" id="8"/>
            <p:cNvSpPr/>
            <p:nvPr/>
          </p:nvSpPr>
          <p:spPr>
            <a:xfrm flipH="false" flipV="false" rot="0">
              <a:off x="0" y="0"/>
              <a:ext cx="23810754" cy="717127"/>
            </a:xfrm>
            <a:custGeom>
              <a:avLst/>
              <a:gdLst/>
              <a:ahLst/>
              <a:cxnLst/>
              <a:rect r="r" b="b" t="t" l="l"/>
              <a:pathLst>
                <a:path h="717127" w="23810754">
                  <a:moveTo>
                    <a:pt x="0" y="0"/>
                  </a:moveTo>
                  <a:lnTo>
                    <a:pt x="23810754" y="0"/>
                  </a:lnTo>
                  <a:lnTo>
                    <a:pt x="23810754" y="717127"/>
                  </a:lnTo>
                  <a:lnTo>
                    <a:pt x="0" y="717127"/>
                  </a:lnTo>
                  <a:close/>
                </a:path>
              </a:pathLst>
            </a:custGeom>
            <a:solidFill>
              <a:srgbClr val="000000">
                <a:alpha val="0"/>
              </a:srgbClr>
            </a:solidFill>
          </p:spPr>
        </p:sp>
        <p:sp>
          <p:nvSpPr>
            <p:cNvPr name="TextBox 9" id="9"/>
            <p:cNvSpPr txBox="true"/>
            <p:nvPr/>
          </p:nvSpPr>
          <p:spPr>
            <a:xfrm>
              <a:off x="0" y="-57150"/>
              <a:ext cx="23810755" cy="774277"/>
            </a:xfrm>
            <a:prstGeom prst="rect">
              <a:avLst/>
            </a:prstGeom>
          </p:spPr>
          <p:txBody>
            <a:bodyPr anchor="t" rtlCol="false" tIns="0" lIns="0" bIns="0" rIns="0"/>
            <a:lstStyle/>
            <a:p>
              <a:pPr algn="ctr">
                <a:lnSpc>
                  <a:spcPts val="4480"/>
                </a:lnSpc>
              </a:pPr>
              <a:r>
                <a:rPr lang="en-US" sz="3200" b="true">
                  <a:solidFill>
                    <a:srgbClr val="FFFFFF"/>
                  </a:solidFill>
                  <a:latin typeface="Canva Sans Bold"/>
                  <a:ea typeface="Canva Sans Bold"/>
                  <a:cs typeface="Canva Sans Bold"/>
                  <a:sym typeface="Canva Sans Bold"/>
                </a:rPr>
                <a:t>Objective:</a:t>
              </a:r>
              <a:r>
                <a:rPr lang="en-US" sz="3200">
                  <a:solidFill>
                    <a:srgbClr val="FFFFFF"/>
                  </a:solidFill>
                  <a:latin typeface="Canva Sans"/>
                  <a:ea typeface="Canva Sans"/>
                  <a:cs typeface="Canva Sans"/>
                  <a:sym typeface="Canva Sans"/>
                </a:rPr>
                <a:t> Transform the extracted features into a one-dimensional vector for model input.</a:t>
              </a:r>
            </a:p>
          </p:txBody>
        </p:sp>
      </p:grpSp>
      <p:grpSp>
        <p:nvGrpSpPr>
          <p:cNvPr name="Group 10" id="10"/>
          <p:cNvGrpSpPr/>
          <p:nvPr/>
        </p:nvGrpSpPr>
        <p:grpSpPr>
          <a:xfrm rot="0">
            <a:off x="361790" y="2042557"/>
            <a:ext cx="6326862" cy="580390"/>
            <a:chOff x="0" y="0"/>
            <a:chExt cx="8435816" cy="773853"/>
          </a:xfrm>
        </p:grpSpPr>
        <p:sp>
          <p:nvSpPr>
            <p:cNvPr name="Freeform 11" id="11"/>
            <p:cNvSpPr/>
            <p:nvPr/>
          </p:nvSpPr>
          <p:spPr>
            <a:xfrm flipH="false" flipV="false" rot="0">
              <a:off x="0" y="0"/>
              <a:ext cx="8435816" cy="773853"/>
            </a:xfrm>
            <a:custGeom>
              <a:avLst/>
              <a:gdLst/>
              <a:ahLst/>
              <a:cxnLst/>
              <a:rect r="r" b="b" t="t" l="l"/>
              <a:pathLst>
                <a:path h="773853" w="8435816">
                  <a:moveTo>
                    <a:pt x="0" y="0"/>
                  </a:moveTo>
                  <a:lnTo>
                    <a:pt x="8435816" y="0"/>
                  </a:lnTo>
                  <a:lnTo>
                    <a:pt x="8435816" y="773853"/>
                  </a:lnTo>
                  <a:lnTo>
                    <a:pt x="0" y="773853"/>
                  </a:lnTo>
                  <a:close/>
                </a:path>
              </a:pathLst>
            </a:custGeom>
            <a:solidFill>
              <a:srgbClr val="000000">
                <a:alpha val="0"/>
              </a:srgbClr>
            </a:solidFill>
          </p:spPr>
        </p:sp>
        <p:sp>
          <p:nvSpPr>
            <p:cNvPr name="TextBox 12" id="12"/>
            <p:cNvSpPr txBox="true"/>
            <p:nvPr/>
          </p:nvSpPr>
          <p:spPr>
            <a:xfrm>
              <a:off x="0" y="-66675"/>
              <a:ext cx="8435816" cy="840528"/>
            </a:xfrm>
            <a:prstGeom prst="rect">
              <a:avLst/>
            </a:prstGeom>
          </p:spPr>
          <p:txBody>
            <a:bodyPr anchor="t" rtlCol="false" tIns="0" lIns="0" bIns="0" rIns="0"/>
            <a:lstStyle/>
            <a:p>
              <a:pPr algn="ctr">
                <a:lnSpc>
                  <a:spcPts val="4759"/>
                </a:lnSpc>
              </a:pPr>
              <a:r>
                <a:rPr lang="en-US" sz="3399" b="true">
                  <a:solidFill>
                    <a:srgbClr val="FFFFFF"/>
                  </a:solidFill>
                  <a:latin typeface="Canva Sans Bold"/>
                  <a:ea typeface="Canva Sans Bold"/>
                  <a:cs typeface="Canva Sans Bold"/>
                  <a:sym typeface="Canva Sans Bold"/>
                </a:rPr>
                <a:t>Step 5: Output Feature Vector</a:t>
              </a:r>
            </a:p>
          </p:txBody>
        </p:sp>
      </p:grpSp>
      <p:grpSp>
        <p:nvGrpSpPr>
          <p:cNvPr name="Group 13" id="13"/>
          <p:cNvGrpSpPr/>
          <p:nvPr/>
        </p:nvGrpSpPr>
        <p:grpSpPr>
          <a:xfrm rot="0">
            <a:off x="361790" y="2801083"/>
            <a:ext cx="16490593" cy="1099820"/>
            <a:chOff x="0" y="0"/>
            <a:chExt cx="21987457" cy="1466427"/>
          </a:xfrm>
        </p:grpSpPr>
        <p:sp>
          <p:nvSpPr>
            <p:cNvPr name="Freeform 14" id="14"/>
            <p:cNvSpPr/>
            <p:nvPr/>
          </p:nvSpPr>
          <p:spPr>
            <a:xfrm flipH="false" flipV="false" rot="0">
              <a:off x="0" y="0"/>
              <a:ext cx="21987458" cy="1466427"/>
            </a:xfrm>
            <a:custGeom>
              <a:avLst/>
              <a:gdLst/>
              <a:ahLst/>
              <a:cxnLst/>
              <a:rect r="r" b="b" t="t" l="l"/>
              <a:pathLst>
                <a:path h="1466427" w="21987458">
                  <a:moveTo>
                    <a:pt x="0" y="0"/>
                  </a:moveTo>
                  <a:lnTo>
                    <a:pt x="21987458" y="0"/>
                  </a:lnTo>
                  <a:lnTo>
                    <a:pt x="21987458" y="1466427"/>
                  </a:lnTo>
                  <a:lnTo>
                    <a:pt x="0" y="1466427"/>
                  </a:lnTo>
                  <a:close/>
                </a:path>
              </a:pathLst>
            </a:custGeom>
            <a:solidFill>
              <a:srgbClr val="000000">
                <a:alpha val="0"/>
              </a:srgbClr>
            </a:solidFill>
          </p:spPr>
        </p:sp>
        <p:sp>
          <p:nvSpPr>
            <p:cNvPr name="TextBox 15" id="15"/>
            <p:cNvSpPr txBox="true"/>
            <p:nvPr/>
          </p:nvSpPr>
          <p:spPr>
            <a:xfrm>
              <a:off x="0" y="-57150"/>
              <a:ext cx="21987457" cy="1523577"/>
            </a:xfrm>
            <a:prstGeom prst="rect">
              <a:avLst/>
            </a:prstGeom>
          </p:spPr>
          <p:txBody>
            <a:bodyPr anchor="t" rtlCol="false" tIns="0" lIns="0" bIns="0" rIns="0"/>
            <a:lstStyle/>
            <a:p>
              <a:pPr algn="l">
                <a:lnSpc>
                  <a:spcPts val="4480"/>
                </a:lnSpc>
              </a:pPr>
              <a:r>
                <a:rPr lang="en-US" sz="3200" b="true">
                  <a:solidFill>
                    <a:srgbClr val="FFFFFF"/>
                  </a:solidFill>
                  <a:latin typeface="Canva Sans Bold"/>
                  <a:ea typeface="Canva Sans Bold"/>
                  <a:cs typeface="Canva Sans Bold"/>
                  <a:sym typeface="Canva Sans Bold"/>
                </a:rPr>
                <a:t>Objective:</a:t>
              </a:r>
              <a:r>
                <a:rPr lang="en-US" sz="3200">
                  <a:solidFill>
                    <a:srgbClr val="FFFFFF"/>
                  </a:solidFill>
                  <a:latin typeface="Canva Sans"/>
                  <a:ea typeface="Canva Sans"/>
                  <a:cs typeface="Canva Sans"/>
                  <a:sym typeface="Canva Sans"/>
                </a:rPr>
                <a:t> Generate the feature vector representing the key features from the spiral drawing.</a:t>
              </a:r>
            </a:p>
          </p:txBody>
        </p:sp>
      </p:grpSp>
      <p:grpSp>
        <p:nvGrpSpPr>
          <p:cNvPr name="Group 16" id="16"/>
          <p:cNvGrpSpPr/>
          <p:nvPr/>
        </p:nvGrpSpPr>
        <p:grpSpPr>
          <a:xfrm rot="0">
            <a:off x="361790" y="4095750"/>
            <a:ext cx="16490593" cy="1047750"/>
            <a:chOff x="0" y="0"/>
            <a:chExt cx="21987457" cy="1397000"/>
          </a:xfrm>
        </p:grpSpPr>
        <p:sp>
          <p:nvSpPr>
            <p:cNvPr name="Freeform 17" id="17"/>
            <p:cNvSpPr/>
            <p:nvPr/>
          </p:nvSpPr>
          <p:spPr>
            <a:xfrm flipH="false" flipV="false" rot="0">
              <a:off x="0" y="0"/>
              <a:ext cx="21987458" cy="1397000"/>
            </a:xfrm>
            <a:custGeom>
              <a:avLst/>
              <a:gdLst/>
              <a:ahLst/>
              <a:cxnLst/>
              <a:rect r="r" b="b" t="t" l="l"/>
              <a:pathLst>
                <a:path h="1397000" w="21987458">
                  <a:moveTo>
                    <a:pt x="0" y="0"/>
                  </a:moveTo>
                  <a:lnTo>
                    <a:pt x="21987458" y="0"/>
                  </a:lnTo>
                  <a:lnTo>
                    <a:pt x="21987458" y="1397000"/>
                  </a:lnTo>
                  <a:lnTo>
                    <a:pt x="0" y="1397000"/>
                  </a:lnTo>
                  <a:close/>
                </a:path>
              </a:pathLst>
            </a:custGeom>
            <a:solidFill>
              <a:srgbClr val="000000">
                <a:alpha val="0"/>
              </a:srgbClr>
            </a:solidFill>
          </p:spPr>
        </p:sp>
        <p:sp>
          <p:nvSpPr>
            <p:cNvPr name="TextBox 18" id="18"/>
            <p:cNvSpPr txBox="true"/>
            <p:nvPr/>
          </p:nvSpPr>
          <p:spPr>
            <a:xfrm>
              <a:off x="0" y="-57150"/>
              <a:ext cx="21987457" cy="1454150"/>
            </a:xfrm>
            <a:prstGeom prst="rect">
              <a:avLst/>
            </a:prstGeom>
          </p:spPr>
          <p:txBody>
            <a:bodyPr anchor="t" rtlCol="false" tIns="0" lIns="0" bIns="0" rIns="0"/>
            <a:lstStyle/>
            <a:p>
              <a:pPr algn="l">
                <a:lnSpc>
                  <a:spcPts val="4200"/>
                </a:lnSpc>
              </a:pPr>
              <a:r>
                <a:rPr lang="en-US" sz="3000">
                  <a:solidFill>
                    <a:srgbClr val="FFFFFF"/>
                  </a:solidFill>
                  <a:latin typeface="Canva Sans"/>
                  <a:ea typeface="Canva Sans"/>
                  <a:cs typeface="Canva Sans"/>
                  <a:sym typeface="Canva Sans"/>
                </a:rPr>
                <a:t>After flattening, the feature vector will serve as the final output, containing the learned features such as shape irregularities and curvature patterns .</a:t>
              </a:r>
            </a:p>
          </p:txBody>
        </p:sp>
      </p:grpSp>
    </p:spTree>
  </p:cSld>
  <p:clrMapOvr>
    <a:masterClrMapping/>
  </p:clrMapOvr>
</p:sld>
</file>

<file path=ppt/slides/slide39.xml><?xml version="1.0" encoding="utf-8"?>
<p:sld xmlns:p="http://schemas.openxmlformats.org/presentationml/2006/main" xmlns:a="http://schemas.openxmlformats.org/drawingml/2006/main">
  <p:cSld>
    <p:bg>
      <p:bgPr>
        <a:solidFill>
          <a:srgbClr val="1C53A3"/>
        </a:solidFill>
      </p:bgPr>
    </p:bg>
    <p:spTree>
      <p:nvGrpSpPr>
        <p:cNvPr id="1" name=""/>
        <p:cNvGrpSpPr/>
        <p:nvPr/>
      </p:nvGrpSpPr>
      <p:grpSpPr>
        <a:xfrm>
          <a:off x="0" y="0"/>
          <a:ext cx="0" cy="0"/>
          <a:chOff x="0" y="0"/>
          <a:chExt cx="0" cy="0"/>
        </a:xfrm>
      </p:grpSpPr>
      <p:sp>
        <p:nvSpPr>
          <p:cNvPr name="TextBox 2" id="2"/>
          <p:cNvSpPr txBox="true"/>
          <p:nvPr/>
        </p:nvSpPr>
        <p:spPr>
          <a:xfrm rot="0">
            <a:off x="697127" y="2719718"/>
            <a:ext cx="10526539" cy="4780889"/>
          </a:xfrm>
          <a:prstGeom prst="rect">
            <a:avLst/>
          </a:prstGeom>
        </p:spPr>
        <p:txBody>
          <a:bodyPr anchor="t" rtlCol="false" tIns="0" lIns="0" bIns="0" rIns="0">
            <a:spAutoFit/>
          </a:bodyPr>
          <a:lstStyle/>
          <a:p>
            <a:pPr algn="l">
              <a:lnSpc>
                <a:spcPts val="4759"/>
              </a:lnSpc>
              <a:spcBef>
                <a:spcPct val="0"/>
              </a:spcBef>
            </a:pPr>
            <a:r>
              <a:rPr lang="en-US" b="true" sz="3399">
                <a:solidFill>
                  <a:srgbClr val="FFFFFF"/>
                </a:solidFill>
                <a:latin typeface="Canva Sans Bold"/>
                <a:ea typeface="Canva Sans Bold"/>
                <a:cs typeface="Canva Sans Bold"/>
                <a:sym typeface="Canva Sans Bold"/>
              </a:rPr>
              <a:t>Raw Gait Input</a:t>
            </a:r>
          </a:p>
          <a:p>
            <a:pPr algn="l">
              <a:lnSpc>
                <a:spcPts val="4759"/>
              </a:lnSpc>
              <a:spcBef>
                <a:spcPct val="0"/>
              </a:spcBef>
            </a:pPr>
            <a:r>
              <a:rPr lang="en-US" b="true" sz="3399">
                <a:solidFill>
                  <a:srgbClr val="FFFFFF"/>
                </a:solidFill>
                <a:latin typeface="Canva Sans Bold"/>
                <a:ea typeface="Canva Sans Bold"/>
                <a:cs typeface="Canva Sans Bold"/>
                <a:sym typeface="Canva Sans Bold"/>
              </a:rPr>
              <a:t> → Signal Framing / Video Frame Extraction</a:t>
            </a:r>
          </a:p>
          <a:p>
            <a:pPr algn="l">
              <a:lnSpc>
                <a:spcPts val="4759"/>
              </a:lnSpc>
              <a:spcBef>
                <a:spcPct val="0"/>
              </a:spcBef>
            </a:pPr>
            <a:r>
              <a:rPr lang="en-US" b="true" sz="3399">
                <a:solidFill>
                  <a:srgbClr val="FFFFFF"/>
                </a:solidFill>
                <a:latin typeface="Canva Sans Bold"/>
                <a:ea typeface="Canva Sans Bold"/>
                <a:cs typeface="Canva Sans Bold"/>
                <a:sym typeface="Canva Sans Bold"/>
              </a:rPr>
              <a:t> → Background Subtraction / Silhouette Detection</a:t>
            </a:r>
          </a:p>
          <a:p>
            <a:pPr algn="l">
              <a:lnSpc>
                <a:spcPts val="4759"/>
              </a:lnSpc>
              <a:spcBef>
                <a:spcPct val="0"/>
              </a:spcBef>
            </a:pPr>
            <a:r>
              <a:rPr lang="en-US" b="true" sz="3399">
                <a:solidFill>
                  <a:srgbClr val="FFFFFF"/>
                </a:solidFill>
                <a:latin typeface="Canva Sans Bold"/>
                <a:ea typeface="Canva Sans Bold"/>
                <a:cs typeface="Canva Sans Bold"/>
                <a:sym typeface="Canva Sans Bold"/>
              </a:rPr>
              <a:t> → Gait Cycle Segmentation</a:t>
            </a:r>
          </a:p>
          <a:p>
            <a:pPr algn="l">
              <a:lnSpc>
                <a:spcPts val="4759"/>
              </a:lnSpc>
              <a:spcBef>
                <a:spcPct val="0"/>
              </a:spcBef>
            </a:pPr>
            <a:r>
              <a:rPr lang="en-US" b="true" sz="3399">
                <a:solidFill>
                  <a:srgbClr val="FFFFFF"/>
                </a:solidFill>
                <a:latin typeface="Canva Sans Bold"/>
                <a:ea typeface="Canva Sans Bold"/>
                <a:cs typeface="Canva Sans Bold"/>
                <a:sym typeface="Canva Sans Bold"/>
              </a:rPr>
              <a:t> → Joint Tracking or Silhouette Processing</a:t>
            </a:r>
          </a:p>
          <a:p>
            <a:pPr algn="l">
              <a:lnSpc>
                <a:spcPts val="4759"/>
              </a:lnSpc>
              <a:spcBef>
                <a:spcPct val="0"/>
              </a:spcBef>
            </a:pPr>
            <a:r>
              <a:rPr lang="en-US" b="true" sz="3399">
                <a:solidFill>
                  <a:srgbClr val="FFFFFF"/>
                </a:solidFill>
                <a:latin typeface="Canva Sans Bold"/>
                <a:ea typeface="Canva Sans Bold"/>
                <a:cs typeface="Canva Sans Bold"/>
                <a:sym typeface="Canva Sans Bold"/>
              </a:rPr>
              <a:t> → Spatial-Temporal Encoding (GEI, joint positions)</a:t>
            </a:r>
          </a:p>
          <a:p>
            <a:pPr algn="l">
              <a:lnSpc>
                <a:spcPts val="4759"/>
              </a:lnSpc>
              <a:spcBef>
                <a:spcPct val="0"/>
              </a:spcBef>
            </a:pPr>
            <a:r>
              <a:rPr lang="en-US" b="true" sz="3399">
                <a:solidFill>
                  <a:srgbClr val="FFFFFF"/>
                </a:solidFill>
                <a:latin typeface="Canva Sans Bold"/>
                <a:ea typeface="Canva Sans Bold"/>
                <a:cs typeface="Canva Sans Bold"/>
                <a:sym typeface="Canva Sans Bold"/>
              </a:rPr>
              <a:t> → Statistical Feature Extraction</a:t>
            </a:r>
          </a:p>
          <a:p>
            <a:pPr algn="l">
              <a:lnSpc>
                <a:spcPts val="4759"/>
              </a:lnSpc>
              <a:spcBef>
                <a:spcPct val="0"/>
              </a:spcBef>
            </a:pPr>
            <a:r>
              <a:rPr lang="en-US" b="true" sz="3399">
                <a:solidFill>
                  <a:srgbClr val="FFFFFF"/>
                </a:solidFill>
                <a:latin typeface="Canva Sans Bold"/>
                <a:ea typeface="Canva Sans Bold"/>
                <a:cs typeface="Canva Sans Bold"/>
                <a:sym typeface="Canva Sans Bold"/>
              </a:rPr>
              <a:t> → Feature Extraction (Gait Vectors / GEI Features)</a:t>
            </a:r>
          </a:p>
        </p:txBody>
      </p:sp>
      <p:sp>
        <p:nvSpPr>
          <p:cNvPr name="TextBox 3" id="3"/>
          <p:cNvSpPr txBox="true"/>
          <p:nvPr/>
        </p:nvSpPr>
        <p:spPr>
          <a:xfrm rot="0">
            <a:off x="0" y="1437402"/>
            <a:ext cx="8835211" cy="580364"/>
          </a:xfrm>
          <a:prstGeom prst="rect">
            <a:avLst/>
          </a:prstGeom>
        </p:spPr>
        <p:txBody>
          <a:bodyPr anchor="t" rtlCol="false" tIns="0" lIns="0" bIns="0" rIns="0">
            <a:spAutoFit/>
          </a:bodyPr>
          <a:lstStyle/>
          <a:p>
            <a:pPr algn="ctr">
              <a:lnSpc>
                <a:spcPts val="4759"/>
              </a:lnSpc>
              <a:spcBef>
                <a:spcPct val="0"/>
              </a:spcBef>
            </a:pPr>
            <a:r>
              <a:rPr lang="en-US" b="true" sz="3399" u="sng">
                <a:solidFill>
                  <a:srgbClr val="FFFFFF"/>
                </a:solidFill>
                <a:latin typeface="Canva Sans Bold"/>
                <a:ea typeface="Canva Sans Bold"/>
                <a:cs typeface="Canva Sans Bold"/>
                <a:sym typeface="Canva Sans Bold"/>
              </a:rPr>
              <a:t>GAIT WORKFLOW OVERVIEW </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1C53A3"/>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336576" y="1028700"/>
          <a:ext cx="15608300" cy="9499600"/>
        </p:xfrm>
        <a:graphic>
          <a:graphicData uri="http://schemas.openxmlformats.org/drawingml/2006/table">
            <a:tbl>
              <a:tblPr/>
              <a:tblGrid>
                <a:gridCol w="8797450"/>
                <a:gridCol w="2153535"/>
                <a:gridCol w="4657316"/>
              </a:tblGrid>
              <a:tr h="1155809">
                <a:tc>
                  <a:txBody>
                    <a:bodyPr anchor="t" rtlCol="false"/>
                    <a:lstStyle/>
                    <a:p>
                      <a:pPr algn="ctr">
                        <a:lnSpc>
                          <a:spcPts val="3639"/>
                        </a:lnSpc>
                        <a:defRPr/>
                      </a:pPr>
                      <a:r>
                        <a:rPr lang="en-US" sz="2599" b="true">
                          <a:solidFill>
                            <a:srgbClr val="FFFFFF"/>
                          </a:solidFill>
                          <a:latin typeface="Arimo Bold"/>
                          <a:ea typeface="Arimo Bold"/>
                          <a:cs typeface="Arimo Bold"/>
                          <a:sym typeface="Arimo Bold"/>
                        </a:rPr>
                        <a:t>Title of paper</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659"/>
                        </a:lnSpc>
                        <a:defRPr/>
                      </a:pPr>
                      <a:r>
                        <a:rPr lang="en-US" sz="1899" b="true">
                          <a:solidFill>
                            <a:srgbClr val="FFFFFF"/>
                          </a:solidFill>
                          <a:latin typeface="Arimo Bold"/>
                          <a:ea typeface="Arimo Bold"/>
                          <a:cs typeface="Arimo Bold"/>
                          <a:sym typeface="Arimo Bold"/>
                        </a:rPr>
                        <a:t>Year of Publication</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b="true">
                          <a:solidFill>
                            <a:srgbClr val="FFFFFF"/>
                          </a:solidFill>
                          <a:latin typeface="Arimo Bold"/>
                          <a:ea typeface="Arimo Bold"/>
                          <a:cs typeface="Arimo Bold"/>
                          <a:sym typeface="Arimo Bold"/>
                        </a:rPr>
                        <a:t>Authors</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309354">
                <a:tc>
                  <a:txBody>
                    <a:bodyPr anchor="t" rtlCol="false"/>
                    <a:lstStyle/>
                    <a:p>
                      <a:pPr algn="l">
                        <a:lnSpc>
                          <a:spcPts val="3279"/>
                        </a:lnSpc>
                        <a:defRPr/>
                      </a:pPr>
                      <a:r>
                        <a:rPr lang="en-US" sz="2342">
                          <a:solidFill>
                            <a:srgbClr val="FFFFFF"/>
                          </a:solidFill>
                          <a:latin typeface="Arimo"/>
                          <a:ea typeface="Arimo"/>
                          <a:cs typeface="Arimo"/>
                          <a:sym typeface="Arimo"/>
                        </a:rPr>
                        <a:t>Deep Feature Extraction From the Vocal Vectors</a:t>
                      </a:r>
                      <a:endParaRPr lang="en-US" sz="1100"/>
                    </a:p>
                    <a:p>
                      <a:pPr algn="l">
                        <a:lnSpc>
                          <a:spcPts val="3279"/>
                        </a:lnSpc>
                      </a:pPr>
                      <a:r>
                        <a:rPr lang="en-US" sz="2342">
                          <a:solidFill>
                            <a:srgbClr val="FFFFFF"/>
                          </a:solidFill>
                          <a:latin typeface="Arimo"/>
                          <a:ea typeface="Arimo"/>
                          <a:cs typeface="Arimo"/>
                          <a:sym typeface="Arimo"/>
                        </a:rPr>
                        <a:t> Using Sparse Autoencoders for Parkinson’s Classification</a:t>
                      </a:r>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Noto Serif"/>
                          <a:ea typeface="Noto Serif"/>
                          <a:cs typeface="Noto Serif"/>
                          <a:sym typeface="Noto Serif"/>
                        </a:rPr>
                        <a:t>2020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799"/>
                        </a:lnSpc>
                        <a:defRPr/>
                      </a:pPr>
                      <a:r>
                        <a:rPr lang="en-US" sz="1999">
                          <a:solidFill>
                            <a:srgbClr val="FFFFFF"/>
                          </a:solidFill>
                          <a:latin typeface="Arimo"/>
                          <a:ea typeface="Arimo"/>
                          <a:cs typeface="Arimo"/>
                          <a:sym typeface="Arimo"/>
                        </a:rPr>
                        <a:t>YANHAO XIONG AND YAOHUA LU </a:t>
                      </a:r>
                      <a:endParaRPr lang="en-US" sz="1100"/>
                    </a:p>
                    <a:p>
                      <a:pPr algn="ctr">
                        <a:lnSpc>
                          <a:spcPts val="2799"/>
                        </a:lnSpc>
                      </a:pPr>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503194">
                <a:tc>
                  <a:txBody>
                    <a:bodyPr anchor="t" rtlCol="false"/>
                    <a:lstStyle/>
                    <a:p>
                      <a:pPr algn="l">
                        <a:lnSpc>
                          <a:spcPts val="3078"/>
                        </a:lnSpc>
                        <a:defRPr/>
                      </a:pPr>
                      <a:r>
                        <a:rPr lang="en-US" sz="2199">
                          <a:solidFill>
                            <a:srgbClr val="FFFFFF"/>
                          </a:solidFill>
                          <a:latin typeface="Noto Serif"/>
                          <a:ea typeface="Noto Serif"/>
                          <a:cs typeface="Noto Serif"/>
                          <a:sym typeface="Noto Serif"/>
                        </a:rPr>
                        <a:t>Parkinson’s Disease Detection From Online Handwriting</a:t>
                      </a:r>
                      <a:endParaRPr lang="en-US" sz="1100"/>
                    </a:p>
                    <a:p>
                      <a:pPr algn="l">
                        <a:lnSpc>
                          <a:spcPts val="3078"/>
                        </a:lnSpc>
                      </a:pPr>
                      <a:r>
                        <a:rPr lang="en-US" sz="2199">
                          <a:solidFill>
                            <a:srgbClr val="FFFFFF"/>
                          </a:solidFill>
                          <a:latin typeface="Noto Serif"/>
                          <a:ea typeface="Noto Serif"/>
                          <a:cs typeface="Noto Serif"/>
                          <a:sym typeface="Noto Serif"/>
                        </a:rPr>
                        <a:t> Based on Beta-Elliptical Approach and Fuzzy Perceptual Detector</a:t>
                      </a:r>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Noto Serif"/>
                          <a:ea typeface="Noto Serif"/>
                          <a:cs typeface="Noto Serif"/>
                          <a:sym typeface="Noto Serif"/>
                        </a:rPr>
                        <a:t>2024</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799"/>
                        </a:lnSpc>
                        <a:defRPr/>
                      </a:pPr>
                      <a:r>
                        <a:rPr lang="en-US" sz="1999">
                          <a:solidFill>
                            <a:srgbClr val="FFFFFF"/>
                          </a:solidFill>
                          <a:latin typeface="Arimo"/>
                          <a:ea typeface="Arimo"/>
                          <a:cs typeface="Arimo"/>
                          <a:sym typeface="Arimo"/>
                        </a:rPr>
                        <a:t>Mohammed F. Allebawi</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422542">
                <a:tc>
                  <a:txBody>
                    <a:bodyPr anchor="t" rtlCol="false"/>
                    <a:lstStyle/>
                    <a:p>
                      <a:pPr algn="l">
                        <a:lnSpc>
                          <a:spcPts val="3079"/>
                        </a:lnSpc>
                        <a:defRPr/>
                      </a:pPr>
                      <a:r>
                        <a:rPr lang="en-US" sz="2200">
                          <a:solidFill>
                            <a:srgbClr val="FFFFFF"/>
                          </a:solidFill>
                          <a:latin typeface="Arimo"/>
                          <a:ea typeface="Arimo"/>
                          <a:cs typeface="Arimo"/>
                          <a:sym typeface="Arimo"/>
                        </a:rPr>
                        <a:t>Enhancing Parkinson’s Disease Diagnosis Through</a:t>
                      </a:r>
                      <a:endParaRPr lang="en-US" sz="1100"/>
                    </a:p>
                    <a:p>
                      <a:pPr algn="l">
                        <a:lnSpc>
                          <a:spcPts val="3079"/>
                        </a:lnSpc>
                      </a:pPr>
                      <a:r>
                        <a:rPr lang="en-US" sz="2200">
                          <a:solidFill>
                            <a:srgbClr val="FFFFFF"/>
                          </a:solidFill>
                          <a:latin typeface="Arimo"/>
                          <a:ea typeface="Arimo"/>
                          <a:cs typeface="Arimo"/>
                          <a:sym typeface="Arimo"/>
                        </a:rPr>
                        <a:t> Stacking Ensemble-Based Machine Learning Approach</a:t>
                      </a:r>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Noto Serif"/>
                          <a:ea typeface="Noto Serif"/>
                          <a:cs typeface="Noto Serif"/>
                          <a:sym typeface="Noto Serif"/>
                        </a:rPr>
                        <a:t>2024</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799"/>
                        </a:lnSpc>
                        <a:defRPr/>
                      </a:pPr>
                      <a:r>
                        <a:rPr lang="en-US" sz="1999">
                          <a:solidFill>
                            <a:srgbClr val="FFFFFF"/>
                          </a:solidFill>
                          <a:latin typeface="Arimo"/>
                          <a:ea typeface="Arimo"/>
                          <a:cs typeface="Arimo"/>
                          <a:sym typeface="Arimo"/>
                        </a:rPr>
                        <a:t>Fatma A. Hashim </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273226">
                <a:tc>
                  <a:txBody>
                    <a:bodyPr anchor="t" rtlCol="false"/>
                    <a:lstStyle/>
                    <a:p>
                      <a:pPr algn="l">
                        <a:lnSpc>
                          <a:spcPts val="3078"/>
                        </a:lnSpc>
                        <a:defRPr/>
                      </a:pPr>
                      <a:r>
                        <a:rPr lang="en-US" sz="2199">
                          <a:solidFill>
                            <a:srgbClr val="FFFFFF"/>
                          </a:solidFill>
                          <a:latin typeface="Arimo"/>
                          <a:ea typeface="Arimo"/>
                          <a:cs typeface="Arimo"/>
                          <a:sym typeface="Arimo"/>
                        </a:rPr>
                        <a:t>Parkinson Data Analysis and Prediction System</a:t>
                      </a:r>
                      <a:endParaRPr lang="en-US" sz="1100"/>
                    </a:p>
                    <a:p>
                      <a:pPr algn="l">
                        <a:lnSpc>
                          <a:spcPts val="3078"/>
                        </a:lnSpc>
                      </a:pPr>
                      <a:r>
                        <a:rPr lang="en-US" sz="2199">
                          <a:solidFill>
                            <a:srgbClr val="FFFFFF"/>
                          </a:solidFill>
                          <a:latin typeface="Arimo"/>
                          <a:ea typeface="Arimo"/>
                          <a:cs typeface="Arimo"/>
                          <a:sym typeface="Arimo"/>
                        </a:rPr>
                        <a:t> Using Multi-Variant Stacked Auto Encoder</a:t>
                      </a:r>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Noto Serif"/>
                          <a:ea typeface="Noto Serif"/>
                          <a:cs typeface="Noto Serif"/>
                          <a:sym typeface="Noto Serif"/>
                        </a:rPr>
                        <a:t>2020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799"/>
                        </a:lnSpc>
                        <a:defRPr/>
                      </a:pPr>
                      <a:r>
                        <a:rPr lang="en-US" sz="1999">
                          <a:solidFill>
                            <a:srgbClr val="FFFFFF"/>
                          </a:solidFill>
                          <a:latin typeface="Arimo"/>
                          <a:ea typeface="Arimo"/>
                          <a:cs typeface="Arimo"/>
                          <a:sym typeface="Arimo"/>
                        </a:rPr>
                        <a:t>Gayathri Nagasubramanian</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273226">
                <a:tc>
                  <a:txBody>
                    <a:bodyPr anchor="t" rtlCol="false"/>
                    <a:lstStyle/>
                    <a:p>
                      <a:pPr algn="l">
                        <a:lnSpc>
                          <a:spcPts val="3078"/>
                        </a:lnSpc>
                        <a:defRPr/>
                      </a:pPr>
                      <a:r>
                        <a:rPr lang="en-US" sz="2199">
                          <a:solidFill>
                            <a:srgbClr val="FFFFFF"/>
                          </a:solidFill>
                          <a:latin typeface="Arimo"/>
                          <a:ea typeface="Arimo"/>
                          <a:cs typeface="Arimo"/>
                          <a:sym typeface="Arimo"/>
                        </a:rPr>
                        <a:t>Early Detection of Parkinson’s Disease </a:t>
                      </a:r>
                      <a:endParaRPr lang="en-US" sz="1100"/>
                    </a:p>
                    <a:p>
                      <a:pPr algn="l">
                        <a:lnSpc>
                          <a:spcPts val="3078"/>
                        </a:lnSpc>
                      </a:pPr>
                      <a:r>
                        <a:rPr lang="en-US" sz="2199">
                          <a:solidFill>
                            <a:srgbClr val="FFFFFF"/>
                          </a:solidFill>
                          <a:latin typeface="Arimo"/>
                          <a:ea typeface="Arimo"/>
                          <a:cs typeface="Arimo"/>
                          <a:sym typeface="Arimo"/>
                        </a:rPr>
                        <a:t>Using Deep Learning and Machine Learning</a:t>
                      </a:r>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Noto Serif"/>
                          <a:ea typeface="Noto Serif"/>
                          <a:cs typeface="Noto Serif"/>
                          <a:sym typeface="Noto Serif"/>
                        </a:rPr>
                        <a:t>2020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799"/>
                        </a:lnSpc>
                        <a:defRPr/>
                      </a:pPr>
                      <a:r>
                        <a:rPr lang="en-US" sz="1999">
                          <a:solidFill>
                            <a:srgbClr val="FFFFFF"/>
                          </a:solidFill>
                          <a:latin typeface="Arimo"/>
                          <a:ea typeface="Arimo"/>
                          <a:cs typeface="Arimo"/>
                          <a:sym typeface="Arimo"/>
                        </a:rPr>
                        <a:t>Fouzi Harrou</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562250">
                <a:tc>
                  <a:txBody>
                    <a:bodyPr anchor="t" rtlCol="false"/>
                    <a:lstStyle/>
                    <a:p>
                      <a:pPr algn="l">
                        <a:lnSpc>
                          <a:spcPts val="3078"/>
                        </a:lnSpc>
                        <a:defRPr/>
                      </a:pPr>
                      <a:r>
                        <a:rPr lang="en-US" sz="2199">
                          <a:solidFill>
                            <a:srgbClr val="FFFFFF"/>
                          </a:solidFill>
                          <a:latin typeface="Noto Serif"/>
                          <a:ea typeface="Noto Serif"/>
                          <a:cs typeface="Noto Serif"/>
                          <a:sym typeface="Noto Serif"/>
                        </a:rPr>
                        <a:t>Characterizing Disease Progression in Parkinson’s Disease from Videos of the Finger Tapping Test</a:t>
                      </a:r>
                      <a:endParaRPr lang="en-US" sz="1100"/>
                    </a:p>
                    <a:p>
                      <a:pPr algn="l">
                        <a:lnSpc>
                          <a:spcPts val="2520"/>
                        </a:lnSpc>
                      </a:pPr>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Noto Serif"/>
                          <a:ea typeface="Noto Serif"/>
                          <a:cs typeface="Noto Serif"/>
                          <a:sym typeface="Noto Serif"/>
                        </a:rPr>
                        <a:t>2024</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238"/>
                        </a:lnSpc>
                        <a:defRPr/>
                      </a:pPr>
                      <a:r>
                        <a:rPr lang="en-US" sz="1599">
                          <a:solidFill>
                            <a:srgbClr val="FFFFFF"/>
                          </a:solidFill>
                          <a:latin typeface="Arimo"/>
                          <a:ea typeface="Arimo"/>
                          <a:cs typeface="Arimo"/>
                          <a:sym typeface="Arimo"/>
                        </a:rPr>
                        <a:t>Diego L. Guarín </a:t>
                      </a:r>
                      <a:endParaRPr lang="en-US" sz="1100"/>
                    </a:p>
                    <a:p>
                      <a:pPr algn="ctr">
                        <a:lnSpc>
                          <a:spcPts val="2238"/>
                        </a:lnSpc>
                      </a:pPr>
                      <a:r>
                        <a:rPr lang="en-US" sz="1599">
                          <a:solidFill>
                            <a:srgbClr val="FFFFFF"/>
                          </a:solidFill>
                          <a:latin typeface="Arimo"/>
                          <a:ea typeface="Arimo"/>
                          <a:cs typeface="Arimo"/>
                          <a:sym typeface="Arimo"/>
                        </a:rPr>
                        <a:t>Joshua K. Wong</a:t>
                      </a:r>
                    </a:p>
                    <a:p>
                      <a:pPr algn="ctr">
                        <a:lnSpc>
                          <a:spcPts val="2238"/>
                        </a:lnSpc>
                      </a:pPr>
                      <a:r>
                        <a:rPr lang="en-US" sz="1599">
                          <a:solidFill>
                            <a:srgbClr val="FFFFFF"/>
                          </a:solidFill>
                          <a:latin typeface="Arimo"/>
                          <a:ea typeface="Arimo"/>
                          <a:cs typeface="Arimo"/>
                          <a:sym typeface="Arimo"/>
                        </a:rPr>
                        <a:t> Nikolaus R. McFarland</a:t>
                      </a:r>
                    </a:p>
                    <a:p>
                      <a:pPr algn="ctr">
                        <a:lnSpc>
                          <a:spcPts val="2238"/>
                        </a:lnSpc>
                      </a:pPr>
                      <a:r>
                        <a:rPr lang="en-US" sz="1599">
                          <a:solidFill>
                            <a:srgbClr val="FFFFFF"/>
                          </a:solidFill>
                          <a:latin typeface="Arimo"/>
                          <a:ea typeface="Arimo"/>
                          <a:cs typeface="Arimo"/>
                          <a:sym typeface="Arimo"/>
                        </a:rPr>
                        <a:t> Adolfo Ramirez-Zamora</a:t>
                      </a:r>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bl>
          </a:graphicData>
        </a:graphic>
      </p:graphicFrame>
      <p:grpSp>
        <p:nvGrpSpPr>
          <p:cNvPr name="Group 3" id="3"/>
          <p:cNvGrpSpPr/>
          <p:nvPr/>
        </p:nvGrpSpPr>
        <p:grpSpPr>
          <a:xfrm rot="0">
            <a:off x="545018" y="210985"/>
            <a:ext cx="16406406" cy="1278940"/>
            <a:chOff x="0" y="0"/>
            <a:chExt cx="21875208" cy="1705253"/>
          </a:xfrm>
        </p:grpSpPr>
        <p:sp>
          <p:nvSpPr>
            <p:cNvPr name="Freeform 4" id="4"/>
            <p:cNvSpPr/>
            <p:nvPr/>
          </p:nvSpPr>
          <p:spPr>
            <a:xfrm flipH="false" flipV="false" rot="0">
              <a:off x="0" y="0"/>
              <a:ext cx="21875207" cy="1705253"/>
            </a:xfrm>
            <a:custGeom>
              <a:avLst/>
              <a:gdLst/>
              <a:ahLst/>
              <a:cxnLst/>
              <a:rect r="r" b="b" t="t" l="l"/>
              <a:pathLst>
                <a:path h="1705253" w="21875207">
                  <a:moveTo>
                    <a:pt x="0" y="0"/>
                  </a:moveTo>
                  <a:lnTo>
                    <a:pt x="21875207" y="0"/>
                  </a:lnTo>
                  <a:lnTo>
                    <a:pt x="21875207" y="1705253"/>
                  </a:lnTo>
                  <a:lnTo>
                    <a:pt x="0" y="1705253"/>
                  </a:lnTo>
                  <a:close/>
                </a:path>
              </a:pathLst>
            </a:custGeom>
            <a:solidFill>
              <a:srgbClr val="000000">
                <a:alpha val="0"/>
              </a:srgbClr>
            </a:solidFill>
          </p:spPr>
        </p:sp>
        <p:sp>
          <p:nvSpPr>
            <p:cNvPr name="TextBox 5" id="5"/>
            <p:cNvSpPr txBox="true"/>
            <p:nvPr/>
          </p:nvSpPr>
          <p:spPr>
            <a:xfrm>
              <a:off x="0" y="-76200"/>
              <a:ext cx="21875208" cy="1781453"/>
            </a:xfrm>
            <a:prstGeom prst="rect">
              <a:avLst/>
            </a:prstGeom>
          </p:spPr>
          <p:txBody>
            <a:bodyPr anchor="t" rtlCol="false" tIns="0" lIns="0" bIns="0" rIns="0"/>
            <a:lstStyle/>
            <a:p>
              <a:pPr algn="ctr">
                <a:lnSpc>
                  <a:spcPts val="5107"/>
                </a:lnSpc>
              </a:pPr>
              <a:r>
                <a:rPr lang="en-US" sz="3648" b="true">
                  <a:solidFill>
                    <a:srgbClr val="FFFFFF"/>
                  </a:solidFill>
                  <a:latin typeface="Noto Serif Bold"/>
                  <a:ea typeface="Noto Serif Bold"/>
                  <a:cs typeface="Noto Serif Bold"/>
                  <a:sym typeface="Noto Serif Bold"/>
                </a:rPr>
                <a:t>Literature Review</a:t>
              </a:r>
            </a:p>
            <a:p>
              <a:pPr algn="ctr">
                <a:lnSpc>
                  <a:spcPts val="5107"/>
                </a:lnSpc>
              </a:pPr>
            </a:p>
          </p:txBody>
        </p:sp>
      </p:grpSp>
    </p:spTree>
  </p:cSld>
  <p:clrMapOvr>
    <a:masterClrMapping/>
  </p:clrMapOvr>
</p:sld>
</file>

<file path=ppt/slides/slide40.xml><?xml version="1.0" encoding="utf-8"?>
<p:sld xmlns:p="http://schemas.openxmlformats.org/presentationml/2006/main" xmlns:a="http://schemas.openxmlformats.org/drawingml/2006/main" xmlns:r="http://schemas.openxmlformats.org/officeDocument/2006/relationships">
  <p:cSld>
    <p:bg>
      <p:bgPr>
        <a:solidFill>
          <a:srgbClr val="1C53A3"/>
        </a:solidFill>
      </p:bgPr>
    </p:bg>
    <p:spTree>
      <p:nvGrpSpPr>
        <p:cNvPr id="1" name=""/>
        <p:cNvGrpSpPr/>
        <p:nvPr/>
      </p:nvGrpSpPr>
      <p:grpSpPr>
        <a:xfrm>
          <a:off x="0" y="0"/>
          <a:ext cx="0" cy="0"/>
          <a:chOff x="0" y="0"/>
          <a:chExt cx="0" cy="0"/>
        </a:xfrm>
      </p:grpSpPr>
      <p:grpSp>
        <p:nvGrpSpPr>
          <p:cNvPr name="Group 2" id="2"/>
          <p:cNvGrpSpPr/>
          <p:nvPr/>
        </p:nvGrpSpPr>
        <p:grpSpPr>
          <a:xfrm rot="0">
            <a:off x="387142" y="256496"/>
            <a:ext cx="10660640" cy="4385945"/>
            <a:chOff x="0" y="0"/>
            <a:chExt cx="14214187" cy="5847927"/>
          </a:xfrm>
        </p:grpSpPr>
        <p:sp>
          <p:nvSpPr>
            <p:cNvPr name="Freeform 3" id="3"/>
            <p:cNvSpPr/>
            <p:nvPr/>
          </p:nvSpPr>
          <p:spPr>
            <a:xfrm flipH="false" flipV="false" rot="0">
              <a:off x="0" y="0"/>
              <a:ext cx="14214187" cy="5847927"/>
            </a:xfrm>
            <a:custGeom>
              <a:avLst/>
              <a:gdLst/>
              <a:ahLst/>
              <a:cxnLst/>
              <a:rect r="r" b="b" t="t" l="l"/>
              <a:pathLst>
                <a:path h="5847927" w="14214187">
                  <a:moveTo>
                    <a:pt x="0" y="0"/>
                  </a:moveTo>
                  <a:lnTo>
                    <a:pt x="14214187" y="0"/>
                  </a:lnTo>
                  <a:lnTo>
                    <a:pt x="14214187" y="5847927"/>
                  </a:lnTo>
                  <a:lnTo>
                    <a:pt x="0" y="5847927"/>
                  </a:lnTo>
                  <a:close/>
                </a:path>
              </a:pathLst>
            </a:custGeom>
            <a:solidFill>
              <a:srgbClr val="000000">
                <a:alpha val="0"/>
              </a:srgbClr>
            </a:solidFill>
          </p:spPr>
        </p:sp>
        <p:sp>
          <p:nvSpPr>
            <p:cNvPr name="TextBox 4" id="4"/>
            <p:cNvSpPr txBox="true"/>
            <p:nvPr/>
          </p:nvSpPr>
          <p:spPr>
            <a:xfrm>
              <a:off x="0" y="-66675"/>
              <a:ext cx="14214187" cy="5914602"/>
            </a:xfrm>
            <a:prstGeom prst="rect">
              <a:avLst/>
            </a:prstGeom>
          </p:spPr>
          <p:txBody>
            <a:bodyPr anchor="t" rtlCol="false" tIns="0" lIns="0" bIns="0" rIns="0"/>
            <a:lstStyle/>
            <a:p>
              <a:pPr algn="just">
                <a:lnSpc>
                  <a:spcPts val="4758"/>
                </a:lnSpc>
              </a:pPr>
              <a:r>
                <a:rPr lang="en-US" sz="3399" b="true">
                  <a:solidFill>
                    <a:srgbClr val="FFFFFF"/>
                  </a:solidFill>
                  <a:latin typeface="Canva Sans Bold"/>
                  <a:ea typeface="Canva Sans Bold"/>
                  <a:cs typeface="Canva Sans Bold"/>
                  <a:sym typeface="Canva Sans Bold"/>
                </a:rPr>
                <a:t>Step 1 – Understanding IMU Data</a:t>
              </a:r>
            </a:p>
            <a:p>
              <a:pPr algn="just">
                <a:lnSpc>
                  <a:spcPts val="4200"/>
                </a:lnSpc>
              </a:pPr>
              <a:r>
                <a:rPr lang="en-US" sz="3000" b="true">
                  <a:solidFill>
                    <a:srgbClr val="FFFFFF"/>
                  </a:solidFill>
                  <a:latin typeface="Canva Sans Bold"/>
                  <a:ea typeface="Canva Sans Bold"/>
                  <a:cs typeface="Canva Sans Bold"/>
                  <a:sym typeface="Canva Sans Bold"/>
                </a:rPr>
                <a:t>Objective: </a:t>
              </a:r>
              <a:r>
                <a:rPr lang="en-US" sz="3000">
                  <a:solidFill>
                    <a:srgbClr val="FFFFFF"/>
                  </a:solidFill>
                  <a:latin typeface="Canva Sans"/>
                  <a:ea typeface="Canva Sans"/>
                  <a:cs typeface="Canva Sans"/>
                  <a:sym typeface="Canva Sans"/>
                </a:rPr>
                <a:t>Identify key IMU signals for gait characteristics</a:t>
              </a:r>
              <a:r>
                <a:rPr lang="en-US" sz="3000" b="true">
                  <a:solidFill>
                    <a:srgbClr val="FFFFFF"/>
                  </a:solidFill>
                  <a:latin typeface="Canva Sans Bold"/>
                  <a:ea typeface="Canva Sans Bold"/>
                  <a:cs typeface="Canva Sans Bold"/>
                  <a:sym typeface="Canva Sans Bold"/>
                </a:rPr>
                <a:t>.</a:t>
              </a:r>
            </a:p>
            <a:p>
              <a:pPr algn="just">
                <a:lnSpc>
                  <a:spcPts val="4200"/>
                </a:lnSpc>
              </a:pPr>
              <a:r>
                <a:rPr lang="en-US" sz="3000" b="true">
                  <a:solidFill>
                    <a:srgbClr val="FFFFFF"/>
                  </a:solidFill>
                  <a:latin typeface="Canva Sans Bold"/>
                  <a:ea typeface="Canva Sans Bold"/>
                  <a:cs typeface="Canva Sans Bold"/>
                  <a:sym typeface="Canva Sans Bold"/>
                </a:rPr>
                <a:t>Data Structure:</a:t>
              </a:r>
            </a:p>
            <a:p>
              <a:pPr algn="just">
                <a:lnSpc>
                  <a:spcPts val="4200"/>
                </a:lnSpc>
              </a:pPr>
              <a:r>
                <a:rPr lang="en-US" sz="3000">
                  <a:solidFill>
                    <a:srgbClr val="FFFFFF"/>
                  </a:solidFill>
                  <a:latin typeface="Canva Sans"/>
                  <a:ea typeface="Canva Sans"/>
                  <a:cs typeface="Canva Sans"/>
                  <a:sym typeface="Canva Sans"/>
                </a:rPr>
                <a:t>Accelerometer: Ax, Ay, Az</a:t>
              </a:r>
            </a:p>
            <a:p>
              <a:pPr algn="just">
                <a:lnSpc>
                  <a:spcPts val="4200"/>
                </a:lnSpc>
              </a:pPr>
              <a:r>
                <a:rPr lang="en-US" sz="3000">
                  <a:solidFill>
                    <a:srgbClr val="FFFFFF"/>
                  </a:solidFill>
                  <a:latin typeface="Canva Sans"/>
                  <a:ea typeface="Canva Sans"/>
                  <a:cs typeface="Canva Sans"/>
                  <a:sym typeface="Canva Sans"/>
                </a:rPr>
                <a:t>Gyroscope: Gx, Gy, Gz</a:t>
              </a:r>
            </a:p>
            <a:p>
              <a:pPr algn="just">
                <a:lnSpc>
                  <a:spcPts val="4200"/>
                </a:lnSpc>
              </a:pPr>
              <a:r>
                <a:rPr lang="en-US" sz="3000">
                  <a:solidFill>
                    <a:srgbClr val="FFFFFF"/>
                  </a:solidFill>
                  <a:latin typeface="Canva Sans"/>
                  <a:ea typeface="Canva Sans"/>
                  <a:cs typeface="Canva Sans"/>
                  <a:sym typeface="Canva Sans"/>
                </a:rPr>
                <a:t>Sampling Rate: 100 Hz </a:t>
              </a:r>
            </a:p>
            <a:p>
              <a:pPr algn="just">
                <a:lnSpc>
                  <a:spcPts val="4200"/>
                </a:lnSpc>
              </a:pPr>
              <a:r>
                <a:rPr lang="en-US" sz="3000">
                  <a:solidFill>
                    <a:srgbClr val="FFFFFF"/>
                  </a:solidFill>
                  <a:latin typeface="Canva Sans"/>
                  <a:ea typeface="Canva Sans"/>
                  <a:cs typeface="Canva Sans"/>
                  <a:sym typeface="Canva Sans"/>
                </a:rPr>
                <a:t>Task: Turning-in-place motion</a:t>
              </a:r>
            </a:p>
          </p:txBody>
        </p:sp>
      </p:grpSp>
      <p:grpSp>
        <p:nvGrpSpPr>
          <p:cNvPr name="Group 5" id="5"/>
          <p:cNvGrpSpPr/>
          <p:nvPr/>
        </p:nvGrpSpPr>
        <p:grpSpPr>
          <a:xfrm rot="0">
            <a:off x="8863984" y="6644136"/>
            <a:ext cx="9175383" cy="1594223"/>
            <a:chOff x="0" y="0"/>
            <a:chExt cx="12233844" cy="2125631"/>
          </a:xfrm>
        </p:grpSpPr>
        <p:sp>
          <p:nvSpPr>
            <p:cNvPr name="Freeform 6" id="6"/>
            <p:cNvSpPr/>
            <p:nvPr/>
          </p:nvSpPr>
          <p:spPr>
            <a:xfrm flipH="false" flipV="false" rot="0">
              <a:off x="0" y="0"/>
              <a:ext cx="12233783" cy="2125599"/>
            </a:xfrm>
            <a:custGeom>
              <a:avLst/>
              <a:gdLst/>
              <a:ahLst/>
              <a:cxnLst/>
              <a:rect r="r" b="b" t="t" l="l"/>
              <a:pathLst>
                <a:path h="2125599" w="12233783">
                  <a:moveTo>
                    <a:pt x="0" y="0"/>
                  </a:moveTo>
                  <a:lnTo>
                    <a:pt x="12233783" y="0"/>
                  </a:lnTo>
                  <a:lnTo>
                    <a:pt x="12233783" y="2125599"/>
                  </a:lnTo>
                  <a:lnTo>
                    <a:pt x="0" y="2125599"/>
                  </a:lnTo>
                  <a:lnTo>
                    <a:pt x="0" y="0"/>
                  </a:lnTo>
                  <a:close/>
                </a:path>
              </a:pathLst>
            </a:custGeom>
            <a:blipFill>
              <a:blip r:embed="rId2"/>
              <a:stretch>
                <a:fillRect l="0" t="-155" r="0" b="-157"/>
              </a:stretch>
            </a:blipFill>
          </p:spPr>
        </p:sp>
      </p:grpSp>
      <p:grpSp>
        <p:nvGrpSpPr>
          <p:cNvPr name="Group 7" id="7"/>
          <p:cNvGrpSpPr/>
          <p:nvPr/>
        </p:nvGrpSpPr>
        <p:grpSpPr>
          <a:xfrm rot="0">
            <a:off x="595950" y="5076825"/>
            <a:ext cx="7658934" cy="580390"/>
            <a:chOff x="0" y="0"/>
            <a:chExt cx="10211912" cy="773853"/>
          </a:xfrm>
        </p:grpSpPr>
        <p:sp>
          <p:nvSpPr>
            <p:cNvPr name="Freeform 8" id="8"/>
            <p:cNvSpPr/>
            <p:nvPr/>
          </p:nvSpPr>
          <p:spPr>
            <a:xfrm flipH="false" flipV="false" rot="0">
              <a:off x="0" y="0"/>
              <a:ext cx="10211912" cy="773853"/>
            </a:xfrm>
            <a:custGeom>
              <a:avLst/>
              <a:gdLst/>
              <a:ahLst/>
              <a:cxnLst/>
              <a:rect r="r" b="b" t="t" l="l"/>
              <a:pathLst>
                <a:path h="773853" w="10211912">
                  <a:moveTo>
                    <a:pt x="0" y="0"/>
                  </a:moveTo>
                  <a:lnTo>
                    <a:pt x="10211912" y="0"/>
                  </a:lnTo>
                  <a:lnTo>
                    <a:pt x="10211912" y="773853"/>
                  </a:lnTo>
                  <a:lnTo>
                    <a:pt x="0" y="773853"/>
                  </a:lnTo>
                  <a:close/>
                </a:path>
              </a:pathLst>
            </a:custGeom>
            <a:solidFill>
              <a:srgbClr val="000000">
                <a:alpha val="0"/>
              </a:srgbClr>
            </a:solidFill>
          </p:spPr>
        </p:sp>
        <p:sp>
          <p:nvSpPr>
            <p:cNvPr name="TextBox 9" id="9"/>
            <p:cNvSpPr txBox="true"/>
            <p:nvPr/>
          </p:nvSpPr>
          <p:spPr>
            <a:xfrm>
              <a:off x="0" y="-66675"/>
              <a:ext cx="10211912" cy="840528"/>
            </a:xfrm>
            <a:prstGeom prst="rect">
              <a:avLst/>
            </a:prstGeom>
          </p:spPr>
          <p:txBody>
            <a:bodyPr anchor="t" rtlCol="false" tIns="0" lIns="0" bIns="0" rIns="0"/>
            <a:lstStyle/>
            <a:p>
              <a:pPr algn="ctr">
                <a:lnSpc>
                  <a:spcPts val="4759"/>
                </a:lnSpc>
              </a:pPr>
              <a:r>
                <a:rPr lang="en-US" sz="3399" b="true">
                  <a:solidFill>
                    <a:srgbClr val="FFFFFF"/>
                  </a:solidFill>
                  <a:latin typeface="Canva Sans Bold"/>
                  <a:ea typeface="Canva Sans Bold"/>
                  <a:cs typeface="Canva Sans Bold"/>
                  <a:sym typeface="Canva Sans Bold"/>
                </a:rPr>
                <a:t>Step 2 – Preprocessing the IMU Data</a:t>
              </a:r>
            </a:p>
          </p:txBody>
        </p:sp>
      </p:grpSp>
      <p:grpSp>
        <p:nvGrpSpPr>
          <p:cNvPr name="Group 10" id="10"/>
          <p:cNvGrpSpPr/>
          <p:nvPr/>
        </p:nvGrpSpPr>
        <p:grpSpPr>
          <a:xfrm rot="0">
            <a:off x="387142" y="5438458"/>
            <a:ext cx="9583449" cy="3453130"/>
            <a:chOff x="0" y="0"/>
            <a:chExt cx="12777932" cy="4604173"/>
          </a:xfrm>
        </p:grpSpPr>
        <p:sp>
          <p:nvSpPr>
            <p:cNvPr name="Freeform 11" id="11"/>
            <p:cNvSpPr/>
            <p:nvPr/>
          </p:nvSpPr>
          <p:spPr>
            <a:xfrm flipH="false" flipV="false" rot="0">
              <a:off x="0" y="0"/>
              <a:ext cx="12777932" cy="4604173"/>
            </a:xfrm>
            <a:custGeom>
              <a:avLst/>
              <a:gdLst/>
              <a:ahLst/>
              <a:cxnLst/>
              <a:rect r="r" b="b" t="t" l="l"/>
              <a:pathLst>
                <a:path h="4604173" w="12777932">
                  <a:moveTo>
                    <a:pt x="0" y="0"/>
                  </a:moveTo>
                  <a:lnTo>
                    <a:pt x="12777932" y="0"/>
                  </a:lnTo>
                  <a:lnTo>
                    <a:pt x="12777932" y="4604173"/>
                  </a:lnTo>
                  <a:lnTo>
                    <a:pt x="0" y="4604173"/>
                  </a:lnTo>
                  <a:close/>
                </a:path>
              </a:pathLst>
            </a:custGeom>
            <a:solidFill>
              <a:srgbClr val="000000">
                <a:alpha val="0"/>
              </a:srgbClr>
            </a:solidFill>
          </p:spPr>
        </p:sp>
        <p:sp>
          <p:nvSpPr>
            <p:cNvPr name="TextBox 12" id="12"/>
            <p:cNvSpPr txBox="true"/>
            <p:nvPr/>
          </p:nvSpPr>
          <p:spPr>
            <a:xfrm>
              <a:off x="0" y="-57150"/>
              <a:ext cx="12777932" cy="4661323"/>
            </a:xfrm>
            <a:prstGeom prst="rect">
              <a:avLst/>
            </a:prstGeom>
          </p:spPr>
          <p:txBody>
            <a:bodyPr anchor="t" rtlCol="false" tIns="0" lIns="0" bIns="0" rIns="0"/>
            <a:lstStyle/>
            <a:p>
              <a:pPr algn="l">
                <a:lnSpc>
                  <a:spcPts val="3919"/>
                </a:lnSpc>
              </a:pPr>
            </a:p>
            <a:p>
              <a:pPr algn="l">
                <a:lnSpc>
                  <a:spcPts val="3919"/>
                </a:lnSpc>
              </a:pPr>
              <a:r>
                <a:rPr lang="en-US" sz="2799" b="true">
                  <a:solidFill>
                    <a:srgbClr val="FFFFFF"/>
                  </a:solidFill>
                  <a:latin typeface="Canva Sans Bold"/>
                  <a:ea typeface="Canva Sans Bold"/>
                  <a:cs typeface="Canva Sans Bold"/>
                  <a:sym typeface="Canva Sans Bold"/>
                </a:rPr>
                <a:t>Objective:</a:t>
              </a:r>
              <a:r>
                <a:rPr lang="en-US" sz="2799">
                  <a:solidFill>
                    <a:srgbClr val="FFFFFF"/>
                  </a:solidFill>
                  <a:latin typeface="Canva Sans"/>
                  <a:ea typeface="Canva Sans"/>
                  <a:cs typeface="Canva Sans"/>
                  <a:sym typeface="Canva Sans"/>
                </a:rPr>
                <a:t> Prepare sensor signals for feature extraction.</a:t>
              </a:r>
            </a:p>
            <a:p>
              <a:pPr algn="l">
                <a:lnSpc>
                  <a:spcPts val="3919"/>
                </a:lnSpc>
              </a:pPr>
            </a:p>
            <a:p>
              <a:pPr algn="l">
                <a:lnSpc>
                  <a:spcPts val="3919"/>
                </a:lnSpc>
              </a:pPr>
              <a:r>
                <a:rPr lang="en-US" sz="2799" b="true">
                  <a:solidFill>
                    <a:srgbClr val="FFFFFF"/>
                  </a:solidFill>
                  <a:latin typeface="Canva Sans Bold"/>
                  <a:ea typeface="Canva Sans Bold"/>
                  <a:cs typeface="Canva Sans Bold"/>
                  <a:sym typeface="Canva Sans Bold"/>
                </a:rPr>
                <a:t>Handle Missing Data:</a:t>
              </a:r>
            </a:p>
            <a:p>
              <a:pPr algn="l">
                <a:lnSpc>
                  <a:spcPts val="3919"/>
                </a:lnSpc>
              </a:pPr>
              <a:r>
                <a:rPr lang="en-US" sz="2799">
                  <a:solidFill>
                    <a:srgbClr val="FFFFFF"/>
                  </a:solidFill>
                  <a:latin typeface="Canva Sans"/>
                  <a:ea typeface="Canva Sans"/>
                  <a:cs typeface="Canva Sans"/>
                  <a:sym typeface="Canva Sans"/>
                </a:rPr>
                <a:t>Use interpolation for minor gaps.</a:t>
              </a:r>
            </a:p>
            <a:p>
              <a:pPr algn="l">
                <a:lnSpc>
                  <a:spcPts val="3919"/>
                </a:lnSpc>
              </a:pPr>
              <a:r>
                <a:rPr lang="en-US" sz="2799">
                  <a:solidFill>
                    <a:srgbClr val="FFFFFF"/>
                  </a:solidFill>
                  <a:latin typeface="Canva Sans"/>
                  <a:ea typeface="Canva Sans"/>
                  <a:cs typeface="Canva Sans"/>
                  <a:sym typeface="Canva Sans"/>
                </a:rPr>
                <a:t>Drop samples if excessive missing values.</a:t>
              </a:r>
            </a:p>
            <a:p>
              <a:pPr algn="l">
                <a:lnSpc>
                  <a:spcPts val="3919"/>
                </a:lnSpc>
              </a:pPr>
              <a:r>
                <a:rPr lang="en-US" sz="2799">
                  <a:solidFill>
                    <a:srgbClr val="FFFFFF"/>
                  </a:solidFill>
                  <a:latin typeface="Canva Sans"/>
                  <a:ea typeface="Canva Sans"/>
                  <a:cs typeface="Canva Sans"/>
                  <a:sym typeface="Canva Sans"/>
                </a:rPr>
                <a:t>Apply a Low-Pass Filter (Butterworth, 3 Hz cutoff):</a:t>
              </a:r>
            </a:p>
          </p:txBody>
        </p:sp>
      </p:grpSp>
    </p:spTree>
  </p:cSld>
  <p:clrMapOvr>
    <a:masterClrMapping/>
  </p:clrMapOvr>
</p:sld>
</file>

<file path=ppt/slides/slide41.xml><?xml version="1.0" encoding="utf-8"?>
<p:sld xmlns:p="http://schemas.openxmlformats.org/presentationml/2006/main" xmlns:a="http://schemas.openxmlformats.org/drawingml/2006/main" xmlns:r="http://schemas.openxmlformats.org/officeDocument/2006/relationships">
  <p:cSld>
    <p:bg>
      <p:bgPr>
        <a:solidFill>
          <a:srgbClr val="1C53A3"/>
        </a:solidFill>
      </p:bgPr>
    </p:bg>
    <p:spTree>
      <p:nvGrpSpPr>
        <p:cNvPr id="1" name=""/>
        <p:cNvGrpSpPr/>
        <p:nvPr/>
      </p:nvGrpSpPr>
      <p:grpSpPr>
        <a:xfrm>
          <a:off x="0" y="0"/>
          <a:ext cx="0" cy="0"/>
          <a:chOff x="0" y="0"/>
          <a:chExt cx="0" cy="0"/>
        </a:xfrm>
      </p:grpSpPr>
      <p:grpSp>
        <p:nvGrpSpPr>
          <p:cNvPr name="Group 2" id="2"/>
          <p:cNvGrpSpPr/>
          <p:nvPr/>
        </p:nvGrpSpPr>
        <p:grpSpPr>
          <a:xfrm rot="0">
            <a:off x="6511593" y="1064701"/>
            <a:ext cx="5596221" cy="1227948"/>
            <a:chOff x="0" y="0"/>
            <a:chExt cx="7461628" cy="1637264"/>
          </a:xfrm>
        </p:grpSpPr>
        <p:sp>
          <p:nvSpPr>
            <p:cNvPr name="Freeform 3" id="3"/>
            <p:cNvSpPr/>
            <p:nvPr/>
          </p:nvSpPr>
          <p:spPr>
            <a:xfrm flipH="false" flipV="false" rot="0">
              <a:off x="0" y="0"/>
              <a:ext cx="7461631" cy="1637284"/>
            </a:xfrm>
            <a:custGeom>
              <a:avLst/>
              <a:gdLst/>
              <a:ahLst/>
              <a:cxnLst/>
              <a:rect r="r" b="b" t="t" l="l"/>
              <a:pathLst>
                <a:path h="1637284" w="7461631">
                  <a:moveTo>
                    <a:pt x="0" y="0"/>
                  </a:moveTo>
                  <a:lnTo>
                    <a:pt x="7461631" y="0"/>
                  </a:lnTo>
                  <a:lnTo>
                    <a:pt x="7461631" y="1637284"/>
                  </a:lnTo>
                  <a:lnTo>
                    <a:pt x="0" y="1637284"/>
                  </a:lnTo>
                  <a:lnTo>
                    <a:pt x="0" y="0"/>
                  </a:lnTo>
                  <a:close/>
                </a:path>
              </a:pathLst>
            </a:custGeom>
            <a:blipFill>
              <a:blip r:embed="rId2"/>
              <a:stretch>
                <a:fillRect l="0" t="0" r="0" b="1"/>
              </a:stretch>
            </a:blipFill>
          </p:spPr>
        </p:sp>
      </p:grpSp>
      <p:grpSp>
        <p:nvGrpSpPr>
          <p:cNvPr name="Group 4" id="4"/>
          <p:cNvGrpSpPr/>
          <p:nvPr/>
        </p:nvGrpSpPr>
        <p:grpSpPr>
          <a:xfrm rot="0">
            <a:off x="-4185066" y="442804"/>
            <a:ext cx="16292880" cy="514350"/>
            <a:chOff x="0" y="0"/>
            <a:chExt cx="21723840" cy="685800"/>
          </a:xfrm>
        </p:grpSpPr>
        <p:sp>
          <p:nvSpPr>
            <p:cNvPr name="Freeform 5" id="5"/>
            <p:cNvSpPr/>
            <p:nvPr/>
          </p:nvSpPr>
          <p:spPr>
            <a:xfrm flipH="false" flipV="false" rot="0">
              <a:off x="0" y="0"/>
              <a:ext cx="21723840" cy="685800"/>
            </a:xfrm>
            <a:custGeom>
              <a:avLst/>
              <a:gdLst/>
              <a:ahLst/>
              <a:cxnLst/>
              <a:rect r="r" b="b" t="t" l="l"/>
              <a:pathLst>
                <a:path h="685800" w="21723840">
                  <a:moveTo>
                    <a:pt x="0" y="0"/>
                  </a:moveTo>
                  <a:lnTo>
                    <a:pt x="21723840" y="0"/>
                  </a:lnTo>
                  <a:lnTo>
                    <a:pt x="21723840" y="685800"/>
                  </a:lnTo>
                  <a:lnTo>
                    <a:pt x="0" y="685800"/>
                  </a:lnTo>
                  <a:close/>
                </a:path>
              </a:pathLst>
            </a:custGeom>
            <a:solidFill>
              <a:srgbClr val="000000">
                <a:alpha val="0"/>
              </a:srgbClr>
            </a:solidFill>
          </p:spPr>
        </p:sp>
        <p:sp>
          <p:nvSpPr>
            <p:cNvPr name="TextBox 6" id="6"/>
            <p:cNvSpPr txBox="true"/>
            <p:nvPr/>
          </p:nvSpPr>
          <p:spPr>
            <a:xfrm>
              <a:off x="0" y="-57150"/>
              <a:ext cx="21723840" cy="742950"/>
            </a:xfrm>
            <a:prstGeom prst="rect">
              <a:avLst/>
            </a:prstGeom>
          </p:spPr>
          <p:txBody>
            <a:bodyPr anchor="t" rtlCol="false" tIns="0" lIns="0" bIns="0" rIns="0"/>
            <a:lstStyle/>
            <a:p>
              <a:pPr algn="ctr">
                <a:lnSpc>
                  <a:spcPts val="4200"/>
                </a:lnSpc>
              </a:pPr>
              <a:r>
                <a:rPr lang="en-US" sz="3000" b="true">
                  <a:solidFill>
                    <a:srgbClr val="FFFFFF"/>
                  </a:solidFill>
                  <a:latin typeface="Canva Sans Bold"/>
                  <a:ea typeface="Canva Sans Bold"/>
                  <a:cs typeface="Canva Sans Bold"/>
                  <a:sym typeface="Canva Sans Bold"/>
                </a:rPr>
                <a:t>Normalize the Data:</a:t>
              </a:r>
              <a:r>
                <a:rPr lang="en-US" sz="3000">
                  <a:solidFill>
                    <a:srgbClr val="FFFFFF"/>
                  </a:solidFill>
                  <a:latin typeface="Canva Sans"/>
                  <a:ea typeface="Canva Sans"/>
                  <a:cs typeface="Canva Sans"/>
                  <a:sym typeface="Canva Sans"/>
                </a:rPr>
                <a:t> Min-Max Scaling</a:t>
              </a:r>
            </a:p>
          </p:txBody>
        </p:sp>
      </p:grpSp>
      <p:grpSp>
        <p:nvGrpSpPr>
          <p:cNvPr name="Group 7" id="7"/>
          <p:cNvGrpSpPr/>
          <p:nvPr/>
        </p:nvGrpSpPr>
        <p:grpSpPr>
          <a:xfrm rot="0">
            <a:off x="707925" y="6468945"/>
            <a:ext cx="9752767" cy="580390"/>
            <a:chOff x="0" y="0"/>
            <a:chExt cx="13003689" cy="773853"/>
          </a:xfrm>
        </p:grpSpPr>
        <p:sp>
          <p:nvSpPr>
            <p:cNvPr name="Freeform 8" id="8"/>
            <p:cNvSpPr/>
            <p:nvPr/>
          </p:nvSpPr>
          <p:spPr>
            <a:xfrm flipH="false" flipV="false" rot="0">
              <a:off x="0" y="0"/>
              <a:ext cx="13003689" cy="773853"/>
            </a:xfrm>
            <a:custGeom>
              <a:avLst/>
              <a:gdLst/>
              <a:ahLst/>
              <a:cxnLst/>
              <a:rect r="r" b="b" t="t" l="l"/>
              <a:pathLst>
                <a:path h="773853" w="13003689">
                  <a:moveTo>
                    <a:pt x="0" y="0"/>
                  </a:moveTo>
                  <a:lnTo>
                    <a:pt x="13003689" y="0"/>
                  </a:lnTo>
                  <a:lnTo>
                    <a:pt x="13003689" y="773853"/>
                  </a:lnTo>
                  <a:lnTo>
                    <a:pt x="0" y="773853"/>
                  </a:lnTo>
                  <a:close/>
                </a:path>
              </a:pathLst>
            </a:custGeom>
            <a:solidFill>
              <a:srgbClr val="000000">
                <a:alpha val="0"/>
              </a:srgbClr>
            </a:solidFill>
          </p:spPr>
        </p:sp>
        <p:sp>
          <p:nvSpPr>
            <p:cNvPr name="TextBox 9" id="9"/>
            <p:cNvSpPr txBox="true"/>
            <p:nvPr/>
          </p:nvSpPr>
          <p:spPr>
            <a:xfrm>
              <a:off x="0" y="-66675"/>
              <a:ext cx="13003689" cy="840528"/>
            </a:xfrm>
            <a:prstGeom prst="rect">
              <a:avLst/>
            </a:prstGeom>
          </p:spPr>
          <p:txBody>
            <a:bodyPr anchor="t" rtlCol="false" tIns="0" lIns="0" bIns="0" rIns="0"/>
            <a:lstStyle/>
            <a:p>
              <a:pPr algn="ctr">
                <a:lnSpc>
                  <a:spcPts val="4759"/>
                </a:lnSpc>
              </a:pPr>
              <a:r>
                <a:rPr lang="en-US" sz="3399" b="true">
                  <a:solidFill>
                    <a:srgbClr val="FFFFFF"/>
                  </a:solidFill>
                  <a:latin typeface="Canva Sans Bold"/>
                  <a:ea typeface="Canva Sans Bold"/>
                  <a:cs typeface="Canva Sans Bold"/>
                  <a:sym typeface="Canva Sans Bold"/>
                </a:rPr>
                <a:t>Step 3 – Segmentation (Framing the IMU Data)</a:t>
              </a:r>
            </a:p>
          </p:txBody>
        </p:sp>
      </p:grpSp>
      <p:grpSp>
        <p:nvGrpSpPr>
          <p:cNvPr name="Group 10" id="10"/>
          <p:cNvGrpSpPr/>
          <p:nvPr/>
        </p:nvGrpSpPr>
        <p:grpSpPr>
          <a:xfrm rot="0">
            <a:off x="707925" y="7363660"/>
            <a:ext cx="14908461" cy="2462530"/>
            <a:chOff x="0" y="0"/>
            <a:chExt cx="19877948" cy="3283373"/>
          </a:xfrm>
        </p:grpSpPr>
        <p:sp>
          <p:nvSpPr>
            <p:cNvPr name="Freeform 11" id="11"/>
            <p:cNvSpPr/>
            <p:nvPr/>
          </p:nvSpPr>
          <p:spPr>
            <a:xfrm flipH="false" flipV="false" rot="0">
              <a:off x="0" y="0"/>
              <a:ext cx="19877948" cy="3283373"/>
            </a:xfrm>
            <a:custGeom>
              <a:avLst/>
              <a:gdLst/>
              <a:ahLst/>
              <a:cxnLst/>
              <a:rect r="r" b="b" t="t" l="l"/>
              <a:pathLst>
                <a:path h="3283373" w="19877948">
                  <a:moveTo>
                    <a:pt x="0" y="0"/>
                  </a:moveTo>
                  <a:lnTo>
                    <a:pt x="19877948" y="0"/>
                  </a:lnTo>
                  <a:lnTo>
                    <a:pt x="19877948" y="3283373"/>
                  </a:lnTo>
                  <a:lnTo>
                    <a:pt x="0" y="3283373"/>
                  </a:lnTo>
                  <a:close/>
                </a:path>
              </a:pathLst>
            </a:custGeom>
            <a:solidFill>
              <a:srgbClr val="000000">
                <a:alpha val="0"/>
              </a:srgbClr>
            </a:solidFill>
          </p:spPr>
        </p:sp>
        <p:sp>
          <p:nvSpPr>
            <p:cNvPr name="TextBox 12" id="12"/>
            <p:cNvSpPr txBox="true"/>
            <p:nvPr/>
          </p:nvSpPr>
          <p:spPr>
            <a:xfrm>
              <a:off x="0" y="-57150"/>
              <a:ext cx="19877948" cy="3340523"/>
            </a:xfrm>
            <a:prstGeom prst="rect">
              <a:avLst/>
            </a:prstGeom>
          </p:spPr>
          <p:txBody>
            <a:bodyPr anchor="t" rtlCol="false" tIns="0" lIns="0" bIns="0" rIns="0"/>
            <a:lstStyle/>
            <a:p>
              <a:pPr algn="l">
                <a:lnSpc>
                  <a:spcPts val="3919"/>
                </a:lnSpc>
              </a:pPr>
              <a:r>
                <a:rPr lang="en-US" sz="2799" b="true">
                  <a:solidFill>
                    <a:srgbClr val="FFFFFF"/>
                  </a:solidFill>
                  <a:latin typeface="Canva Sans Bold"/>
                  <a:ea typeface="Canva Sans Bold"/>
                  <a:cs typeface="Canva Sans Bold"/>
                  <a:sym typeface="Canva Sans Bold"/>
                </a:rPr>
                <a:t>Objective: </a:t>
              </a:r>
              <a:r>
                <a:rPr lang="en-US" sz="2799">
                  <a:solidFill>
                    <a:srgbClr val="FFFFFF"/>
                  </a:solidFill>
                  <a:latin typeface="Canva Sans"/>
                  <a:ea typeface="Canva Sans"/>
                  <a:cs typeface="Canva Sans"/>
                  <a:sym typeface="Canva Sans"/>
                </a:rPr>
                <a:t>Extract time-localized gait features.</a:t>
              </a:r>
            </a:p>
            <a:p>
              <a:pPr algn="l">
                <a:lnSpc>
                  <a:spcPts val="3919"/>
                </a:lnSpc>
              </a:pPr>
            </a:p>
            <a:p>
              <a:pPr algn="l">
                <a:lnSpc>
                  <a:spcPts val="3919"/>
                </a:lnSpc>
              </a:pPr>
              <a:r>
                <a:rPr lang="en-US" sz="2799">
                  <a:solidFill>
                    <a:srgbClr val="FFFFFF"/>
                  </a:solidFill>
                  <a:latin typeface="Canva Sans"/>
                  <a:ea typeface="Canva Sans"/>
                  <a:cs typeface="Canva Sans"/>
                  <a:sym typeface="Canva Sans"/>
                </a:rPr>
                <a:t>Sliding Window Approach:</a:t>
              </a:r>
            </a:p>
            <a:p>
              <a:pPr algn="l">
                <a:lnSpc>
                  <a:spcPts val="3919"/>
                </a:lnSpc>
              </a:pPr>
              <a:r>
                <a:rPr lang="en-US" sz="2799">
                  <a:solidFill>
                    <a:srgbClr val="FFFFFF"/>
                  </a:solidFill>
                  <a:latin typeface="Canva Sans"/>
                  <a:ea typeface="Canva Sans"/>
                  <a:cs typeface="Canva Sans"/>
                  <a:sym typeface="Canva Sans"/>
                </a:rPr>
                <a:t>Window Length: 2-4 sec (~200-400 samples at 100 Hz)</a:t>
              </a:r>
            </a:p>
            <a:p>
              <a:pPr algn="l">
                <a:lnSpc>
                  <a:spcPts val="3919"/>
                </a:lnSpc>
              </a:pPr>
              <a:r>
                <a:rPr lang="en-US" sz="2799">
                  <a:solidFill>
                    <a:srgbClr val="FFFFFF"/>
                  </a:solidFill>
                  <a:latin typeface="Canva Sans"/>
                  <a:ea typeface="Canva Sans"/>
                  <a:cs typeface="Canva Sans"/>
                  <a:sym typeface="Canva Sans"/>
                </a:rPr>
                <a:t>Overlap: 50% (ensures continuity between frames)</a:t>
              </a:r>
            </a:p>
          </p:txBody>
        </p:sp>
      </p:grpSp>
      <p:sp>
        <p:nvSpPr>
          <p:cNvPr name="Freeform 13" id="13"/>
          <p:cNvSpPr/>
          <p:nvPr/>
        </p:nvSpPr>
        <p:spPr>
          <a:xfrm flipH="false" flipV="false" rot="0">
            <a:off x="1028700" y="2503585"/>
            <a:ext cx="16230600" cy="3754424"/>
          </a:xfrm>
          <a:custGeom>
            <a:avLst/>
            <a:gdLst/>
            <a:ahLst/>
            <a:cxnLst/>
            <a:rect r="r" b="b" t="t" l="l"/>
            <a:pathLst>
              <a:path h="3754424" w="16230600">
                <a:moveTo>
                  <a:pt x="0" y="0"/>
                </a:moveTo>
                <a:lnTo>
                  <a:pt x="16230600" y="0"/>
                </a:lnTo>
                <a:lnTo>
                  <a:pt x="16230600" y="3754424"/>
                </a:lnTo>
                <a:lnTo>
                  <a:pt x="0" y="3754424"/>
                </a:lnTo>
                <a:lnTo>
                  <a:pt x="0" y="0"/>
                </a:lnTo>
                <a:close/>
              </a:path>
            </a:pathLst>
          </a:custGeom>
          <a:blipFill>
            <a:blip r:embed="rId3"/>
            <a:stretch>
              <a:fillRect l="0" t="-71586" r="0" b="-71586"/>
            </a:stretch>
          </a:blipFill>
        </p:spPr>
      </p:sp>
    </p:spTree>
  </p:cSld>
  <p:clrMapOvr>
    <a:masterClrMapping/>
  </p:clrMapOvr>
</p:sld>
</file>

<file path=ppt/slides/slide42.xml><?xml version="1.0" encoding="utf-8"?>
<p:sld xmlns:p="http://schemas.openxmlformats.org/presentationml/2006/main" xmlns:a="http://schemas.openxmlformats.org/drawingml/2006/main">
  <p:cSld>
    <p:bg>
      <p:bgPr>
        <a:solidFill>
          <a:srgbClr val="1C53A3"/>
        </a:solidFill>
      </p:bgPr>
    </p:bg>
    <p:spTree>
      <p:nvGrpSpPr>
        <p:cNvPr id="1" name=""/>
        <p:cNvGrpSpPr/>
        <p:nvPr/>
      </p:nvGrpSpPr>
      <p:grpSpPr>
        <a:xfrm>
          <a:off x="0" y="0"/>
          <a:ext cx="0" cy="0"/>
          <a:chOff x="0" y="0"/>
          <a:chExt cx="0" cy="0"/>
        </a:xfrm>
      </p:grpSpPr>
      <p:grpSp>
        <p:nvGrpSpPr>
          <p:cNvPr name="Group 2" id="2"/>
          <p:cNvGrpSpPr/>
          <p:nvPr/>
        </p:nvGrpSpPr>
        <p:grpSpPr>
          <a:xfrm rot="0">
            <a:off x="634755" y="705167"/>
            <a:ext cx="11393924" cy="580390"/>
            <a:chOff x="0" y="0"/>
            <a:chExt cx="15191899" cy="773853"/>
          </a:xfrm>
        </p:grpSpPr>
        <p:sp>
          <p:nvSpPr>
            <p:cNvPr name="Freeform 3" id="3"/>
            <p:cNvSpPr/>
            <p:nvPr/>
          </p:nvSpPr>
          <p:spPr>
            <a:xfrm flipH="false" flipV="false" rot="0">
              <a:off x="0" y="0"/>
              <a:ext cx="15191899" cy="773853"/>
            </a:xfrm>
            <a:custGeom>
              <a:avLst/>
              <a:gdLst/>
              <a:ahLst/>
              <a:cxnLst/>
              <a:rect r="r" b="b" t="t" l="l"/>
              <a:pathLst>
                <a:path h="773853" w="15191899">
                  <a:moveTo>
                    <a:pt x="0" y="0"/>
                  </a:moveTo>
                  <a:lnTo>
                    <a:pt x="15191899" y="0"/>
                  </a:lnTo>
                  <a:lnTo>
                    <a:pt x="15191899" y="773853"/>
                  </a:lnTo>
                  <a:lnTo>
                    <a:pt x="0" y="773853"/>
                  </a:lnTo>
                  <a:close/>
                </a:path>
              </a:pathLst>
            </a:custGeom>
            <a:solidFill>
              <a:srgbClr val="000000">
                <a:alpha val="0"/>
              </a:srgbClr>
            </a:solidFill>
          </p:spPr>
        </p:sp>
        <p:sp>
          <p:nvSpPr>
            <p:cNvPr name="TextBox 4" id="4"/>
            <p:cNvSpPr txBox="true"/>
            <p:nvPr/>
          </p:nvSpPr>
          <p:spPr>
            <a:xfrm>
              <a:off x="0" y="-66675"/>
              <a:ext cx="15191899" cy="840528"/>
            </a:xfrm>
            <a:prstGeom prst="rect">
              <a:avLst/>
            </a:prstGeom>
          </p:spPr>
          <p:txBody>
            <a:bodyPr anchor="t" rtlCol="false" tIns="0" lIns="0" bIns="0" rIns="0"/>
            <a:lstStyle/>
            <a:p>
              <a:pPr algn="ctr">
                <a:lnSpc>
                  <a:spcPts val="4759"/>
                </a:lnSpc>
              </a:pPr>
              <a:r>
                <a:rPr lang="en-US" sz="3399" b="true">
                  <a:solidFill>
                    <a:srgbClr val="FFFFFF"/>
                  </a:solidFill>
                  <a:latin typeface="Canva Sans Bold"/>
                  <a:ea typeface="Canva Sans Bold"/>
                  <a:cs typeface="Canva Sans Bold"/>
                  <a:sym typeface="Canva Sans Bold"/>
                </a:rPr>
                <a:t>Step 4– Feature Selection &amp; Dimensionality Reduction</a:t>
              </a:r>
            </a:p>
          </p:txBody>
        </p:sp>
      </p:grpSp>
      <p:grpSp>
        <p:nvGrpSpPr>
          <p:cNvPr name="Group 5" id="5"/>
          <p:cNvGrpSpPr/>
          <p:nvPr/>
        </p:nvGrpSpPr>
        <p:grpSpPr>
          <a:xfrm rot="0">
            <a:off x="634755" y="1992957"/>
            <a:ext cx="11280338" cy="1967230"/>
            <a:chOff x="0" y="0"/>
            <a:chExt cx="15040451" cy="2622973"/>
          </a:xfrm>
        </p:grpSpPr>
        <p:sp>
          <p:nvSpPr>
            <p:cNvPr name="Freeform 6" id="6"/>
            <p:cNvSpPr/>
            <p:nvPr/>
          </p:nvSpPr>
          <p:spPr>
            <a:xfrm flipH="false" flipV="false" rot="0">
              <a:off x="0" y="0"/>
              <a:ext cx="15040451" cy="2622973"/>
            </a:xfrm>
            <a:custGeom>
              <a:avLst/>
              <a:gdLst/>
              <a:ahLst/>
              <a:cxnLst/>
              <a:rect r="r" b="b" t="t" l="l"/>
              <a:pathLst>
                <a:path h="2622973" w="15040451">
                  <a:moveTo>
                    <a:pt x="0" y="0"/>
                  </a:moveTo>
                  <a:lnTo>
                    <a:pt x="15040451" y="0"/>
                  </a:lnTo>
                  <a:lnTo>
                    <a:pt x="15040451" y="2622973"/>
                  </a:lnTo>
                  <a:lnTo>
                    <a:pt x="0" y="2622973"/>
                  </a:lnTo>
                  <a:close/>
                </a:path>
              </a:pathLst>
            </a:custGeom>
            <a:solidFill>
              <a:srgbClr val="000000">
                <a:alpha val="0"/>
              </a:srgbClr>
            </a:solidFill>
          </p:spPr>
        </p:sp>
        <p:sp>
          <p:nvSpPr>
            <p:cNvPr name="TextBox 7" id="7"/>
            <p:cNvSpPr txBox="true"/>
            <p:nvPr/>
          </p:nvSpPr>
          <p:spPr>
            <a:xfrm>
              <a:off x="0" y="-57150"/>
              <a:ext cx="15040451" cy="2680123"/>
            </a:xfrm>
            <a:prstGeom prst="rect">
              <a:avLst/>
            </a:prstGeom>
          </p:spPr>
          <p:txBody>
            <a:bodyPr anchor="t" rtlCol="false" tIns="0" lIns="0" bIns="0" rIns="0"/>
            <a:lstStyle/>
            <a:p>
              <a:pPr algn="l">
                <a:lnSpc>
                  <a:spcPts val="3919"/>
                </a:lnSpc>
              </a:pPr>
              <a:r>
                <a:rPr lang="en-US" sz="2799" b="true">
                  <a:solidFill>
                    <a:srgbClr val="FFFFFF"/>
                  </a:solidFill>
                  <a:latin typeface="Canva Sans Bold"/>
                  <a:ea typeface="Canva Sans Bold"/>
                  <a:cs typeface="Canva Sans Bold"/>
                  <a:sym typeface="Canva Sans Bold"/>
                </a:rPr>
                <a:t>Objective:</a:t>
              </a:r>
              <a:r>
                <a:rPr lang="en-US" sz="2799">
                  <a:solidFill>
                    <a:srgbClr val="FFFFFF"/>
                  </a:solidFill>
                  <a:latin typeface="Canva Sans"/>
                  <a:ea typeface="Canva Sans"/>
                  <a:cs typeface="Canva Sans"/>
                  <a:sym typeface="Canva Sans"/>
                </a:rPr>
                <a:t> Reduce data complexity while keeping key information.</a:t>
              </a:r>
            </a:p>
            <a:p>
              <a:pPr algn="l">
                <a:lnSpc>
                  <a:spcPts val="3919"/>
                </a:lnSpc>
              </a:pPr>
            </a:p>
            <a:p>
              <a:pPr algn="l">
                <a:lnSpc>
                  <a:spcPts val="3919"/>
                </a:lnSpc>
              </a:pPr>
              <a:r>
                <a:rPr lang="en-US" sz="2799">
                  <a:solidFill>
                    <a:srgbClr val="FFFFFF"/>
                  </a:solidFill>
                  <a:latin typeface="Canva Sans"/>
                  <a:ea typeface="Canva Sans"/>
                  <a:cs typeface="Canva Sans"/>
                  <a:sym typeface="Canva Sans"/>
                </a:rPr>
                <a:t>Feature Selection Methods:</a:t>
              </a:r>
            </a:p>
            <a:p>
              <a:pPr algn="l">
                <a:lnSpc>
                  <a:spcPts val="3919"/>
                </a:lnSpc>
              </a:pPr>
              <a:r>
                <a:rPr lang="en-US" sz="2799">
                  <a:solidFill>
                    <a:srgbClr val="FFFFFF"/>
                  </a:solidFill>
                  <a:latin typeface="Canva Sans"/>
                  <a:ea typeface="Canva Sans"/>
                  <a:cs typeface="Canva Sans"/>
                  <a:sym typeface="Canva Sans"/>
                </a:rPr>
                <a:t>Principal Component Analysis (PCA)</a:t>
              </a:r>
            </a:p>
          </p:txBody>
        </p:sp>
      </p:grpSp>
      <p:grpSp>
        <p:nvGrpSpPr>
          <p:cNvPr name="Group 8" id="8"/>
          <p:cNvGrpSpPr/>
          <p:nvPr/>
        </p:nvGrpSpPr>
        <p:grpSpPr>
          <a:xfrm rot="0">
            <a:off x="664119" y="4305935"/>
            <a:ext cx="8718114" cy="580390"/>
            <a:chOff x="0" y="0"/>
            <a:chExt cx="11624152" cy="773853"/>
          </a:xfrm>
        </p:grpSpPr>
        <p:sp>
          <p:nvSpPr>
            <p:cNvPr name="Freeform 9" id="9"/>
            <p:cNvSpPr/>
            <p:nvPr/>
          </p:nvSpPr>
          <p:spPr>
            <a:xfrm flipH="false" flipV="false" rot="0">
              <a:off x="0" y="0"/>
              <a:ext cx="11624152" cy="773853"/>
            </a:xfrm>
            <a:custGeom>
              <a:avLst/>
              <a:gdLst/>
              <a:ahLst/>
              <a:cxnLst/>
              <a:rect r="r" b="b" t="t" l="l"/>
              <a:pathLst>
                <a:path h="773853" w="11624152">
                  <a:moveTo>
                    <a:pt x="0" y="0"/>
                  </a:moveTo>
                  <a:lnTo>
                    <a:pt x="11624152" y="0"/>
                  </a:lnTo>
                  <a:lnTo>
                    <a:pt x="11624152" y="773853"/>
                  </a:lnTo>
                  <a:lnTo>
                    <a:pt x="0" y="773853"/>
                  </a:lnTo>
                  <a:close/>
                </a:path>
              </a:pathLst>
            </a:custGeom>
            <a:solidFill>
              <a:srgbClr val="000000">
                <a:alpha val="0"/>
              </a:srgbClr>
            </a:solidFill>
          </p:spPr>
        </p:sp>
        <p:sp>
          <p:nvSpPr>
            <p:cNvPr name="TextBox 10" id="10"/>
            <p:cNvSpPr txBox="true"/>
            <p:nvPr/>
          </p:nvSpPr>
          <p:spPr>
            <a:xfrm>
              <a:off x="0" y="-66675"/>
              <a:ext cx="11624152" cy="840528"/>
            </a:xfrm>
            <a:prstGeom prst="rect">
              <a:avLst/>
            </a:prstGeom>
          </p:spPr>
          <p:txBody>
            <a:bodyPr anchor="t" rtlCol="false" tIns="0" lIns="0" bIns="0" rIns="0"/>
            <a:lstStyle/>
            <a:p>
              <a:pPr algn="ctr">
                <a:lnSpc>
                  <a:spcPts val="4759"/>
                </a:lnSpc>
              </a:pPr>
              <a:r>
                <a:rPr lang="en-US" sz="3399" b="true">
                  <a:solidFill>
                    <a:srgbClr val="FFFFFF"/>
                  </a:solidFill>
                  <a:latin typeface="Canva Sans Bold"/>
                  <a:ea typeface="Canva Sans Bold"/>
                  <a:cs typeface="Canva Sans Bold"/>
                  <a:sym typeface="Canva Sans Bold"/>
                </a:rPr>
                <a:t>Step 5 – Training the Classification Model</a:t>
              </a:r>
            </a:p>
          </p:txBody>
        </p:sp>
      </p:grpSp>
      <p:grpSp>
        <p:nvGrpSpPr>
          <p:cNvPr name="Group 11" id="11"/>
          <p:cNvGrpSpPr/>
          <p:nvPr/>
        </p:nvGrpSpPr>
        <p:grpSpPr>
          <a:xfrm rot="0">
            <a:off x="634755" y="5238750"/>
            <a:ext cx="14876806" cy="2957830"/>
            <a:chOff x="0" y="0"/>
            <a:chExt cx="19835741" cy="3943773"/>
          </a:xfrm>
        </p:grpSpPr>
        <p:sp>
          <p:nvSpPr>
            <p:cNvPr name="Freeform 12" id="12"/>
            <p:cNvSpPr/>
            <p:nvPr/>
          </p:nvSpPr>
          <p:spPr>
            <a:xfrm flipH="false" flipV="false" rot="0">
              <a:off x="0" y="0"/>
              <a:ext cx="19835741" cy="3943773"/>
            </a:xfrm>
            <a:custGeom>
              <a:avLst/>
              <a:gdLst/>
              <a:ahLst/>
              <a:cxnLst/>
              <a:rect r="r" b="b" t="t" l="l"/>
              <a:pathLst>
                <a:path h="3943773" w="19835741">
                  <a:moveTo>
                    <a:pt x="0" y="0"/>
                  </a:moveTo>
                  <a:lnTo>
                    <a:pt x="19835741" y="0"/>
                  </a:lnTo>
                  <a:lnTo>
                    <a:pt x="19835741" y="3943773"/>
                  </a:lnTo>
                  <a:lnTo>
                    <a:pt x="0" y="3943773"/>
                  </a:lnTo>
                  <a:close/>
                </a:path>
              </a:pathLst>
            </a:custGeom>
            <a:solidFill>
              <a:srgbClr val="000000">
                <a:alpha val="0"/>
              </a:srgbClr>
            </a:solidFill>
          </p:spPr>
        </p:sp>
        <p:sp>
          <p:nvSpPr>
            <p:cNvPr name="TextBox 13" id="13"/>
            <p:cNvSpPr txBox="true"/>
            <p:nvPr/>
          </p:nvSpPr>
          <p:spPr>
            <a:xfrm>
              <a:off x="0" y="-57150"/>
              <a:ext cx="19835741" cy="4000923"/>
            </a:xfrm>
            <a:prstGeom prst="rect">
              <a:avLst/>
            </a:prstGeom>
          </p:spPr>
          <p:txBody>
            <a:bodyPr anchor="t" rtlCol="false" tIns="0" lIns="0" bIns="0" rIns="0"/>
            <a:lstStyle/>
            <a:p>
              <a:pPr algn="l">
                <a:lnSpc>
                  <a:spcPts val="3919"/>
                </a:lnSpc>
              </a:pPr>
              <a:r>
                <a:rPr lang="en-US" sz="2799" b="true">
                  <a:solidFill>
                    <a:srgbClr val="FFFFFF"/>
                  </a:solidFill>
                  <a:latin typeface="Canva Sans Bold"/>
                  <a:ea typeface="Canva Sans Bold"/>
                  <a:cs typeface="Canva Sans Bold"/>
                  <a:sym typeface="Canva Sans Bold"/>
                </a:rPr>
                <a:t>Objective: </a:t>
              </a:r>
              <a:r>
                <a:rPr lang="en-US" sz="2799">
                  <a:solidFill>
                    <a:srgbClr val="FFFFFF"/>
                  </a:solidFill>
                  <a:latin typeface="Canva Sans"/>
                  <a:ea typeface="Canva Sans"/>
                  <a:cs typeface="Canva Sans"/>
                  <a:sym typeface="Canva Sans"/>
                </a:rPr>
                <a:t>Classify gait as Healthy vs. Parkinson’s Disease using Random Forest model. </a:t>
              </a:r>
            </a:p>
            <a:p>
              <a:pPr algn="l">
                <a:lnSpc>
                  <a:spcPts val="3919"/>
                </a:lnSpc>
              </a:pPr>
            </a:p>
            <a:p>
              <a:pPr algn="l">
                <a:lnSpc>
                  <a:spcPts val="3919"/>
                </a:lnSpc>
              </a:pPr>
              <a:r>
                <a:rPr lang="en-US" sz="2799">
                  <a:solidFill>
                    <a:srgbClr val="FFFFFF"/>
                  </a:solidFill>
                  <a:latin typeface="Canva Sans"/>
                  <a:ea typeface="Canva Sans"/>
                  <a:cs typeface="Canva Sans"/>
                  <a:sym typeface="Canva Sans"/>
                </a:rPr>
                <a:t>Training Process:</a:t>
              </a:r>
            </a:p>
            <a:p>
              <a:pPr algn="l">
                <a:lnSpc>
                  <a:spcPts val="3919"/>
                </a:lnSpc>
              </a:pPr>
              <a:r>
                <a:rPr lang="en-US" sz="2799">
                  <a:solidFill>
                    <a:srgbClr val="FFFFFF"/>
                  </a:solidFill>
                  <a:latin typeface="Canva Sans"/>
                  <a:ea typeface="Canva Sans"/>
                  <a:cs typeface="Canva Sans"/>
                  <a:sym typeface="Canva Sans"/>
                </a:rPr>
                <a:t>Train/Test Split: 80% training, 20% testing</a:t>
              </a:r>
            </a:p>
            <a:p>
              <a:pPr algn="l">
                <a:lnSpc>
                  <a:spcPts val="3919"/>
                </a:lnSpc>
              </a:pPr>
              <a:r>
                <a:rPr lang="en-US" sz="2799">
                  <a:solidFill>
                    <a:srgbClr val="FFFFFF"/>
                  </a:solidFill>
                  <a:latin typeface="Canva Sans"/>
                  <a:ea typeface="Canva Sans"/>
                  <a:cs typeface="Canva Sans"/>
                  <a:sym typeface="Canva Sans"/>
                </a:rPr>
                <a:t>Cross-Validation: 5-fold CV</a:t>
              </a:r>
            </a:p>
            <a:p>
              <a:pPr algn="l">
                <a:lnSpc>
                  <a:spcPts val="3919"/>
                </a:lnSpc>
              </a:pPr>
              <a:r>
                <a:rPr lang="en-US" sz="2799">
                  <a:solidFill>
                    <a:srgbClr val="FFFFFF"/>
                  </a:solidFill>
                  <a:latin typeface="Canva Sans"/>
                  <a:ea typeface="Canva Sans"/>
                  <a:cs typeface="Canva Sans"/>
                  <a:sym typeface="Canva Sans"/>
                </a:rPr>
                <a:t>Evaluation Metrics: Accuracy, Sensitivity, Specificity, F1-score</a:t>
              </a:r>
            </a:p>
          </p:txBody>
        </p:sp>
      </p:grpSp>
    </p:spTree>
  </p:cSld>
  <p:clrMapOvr>
    <a:masterClrMapping/>
  </p:clrMapOvr>
</p:sld>
</file>

<file path=ppt/slides/slide43.xml><?xml version="1.0" encoding="utf-8"?>
<p:sld xmlns:p="http://schemas.openxmlformats.org/presentationml/2006/main" xmlns:a="http://schemas.openxmlformats.org/drawingml/2006/main" xmlns:r="http://schemas.openxmlformats.org/officeDocument/2006/relationships">
  <p:cSld>
    <p:bg>
      <p:bgPr>
        <a:solidFill>
          <a:srgbClr val="1C53A3"/>
        </a:solidFill>
      </p:bgPr>
    </p:bg>
    <p:spTree>
      <p:nvGrpSpPr>
        <p:cNvPr id="1" name=""/>
        <p:cNvGrpSpPr/>
        <p:nvPr/>
      </p:nvGrpSpPr>
      <p:grpSpPr>
        <a:xfrm>
          <a:off x="0" y="0"/>
          <a:ext cx="0" cy="0"/>
          <a:chOff x="0" y="0"/>
          <a:chExt cx="0" cy="0"/>
        </a:xfrm>
      </p:grpSpPr>
      <p:grpSp>
        <p:nvGrpSpPr>
          <p:cNvPr name="Group 2" id="2"/>
          <p:cNvGrpSpPr/>
          <p:nvPr/>
        </p:nvGrpSpPr>
        <p:grpSpPr>
          <a:xfrm rot="0">
            <a:off x="455497" y="7583320"/>
            <a:ext cx="3901387" cy="2037391"/>
            <a:chOff x="0" y="0"/>
            <a:chExt cx="5201849" cy="2716521"/>
          </a:xfrm>
        </p:grpSpPr>
        <p:sp>
          <p:nvSpPr>
            <p:cNvPr name="Freeform 3" id="3"/>
            <p:cNvSpPr/>
            <p:nvPr/>
          </p:nvSpPr>
          <p:spPr>
            <a:xfrm flipH="false" flipV="false" rot="0">
              <a:off x="0" y="0"/>
              <a:ext cx="5201793" cy="2716530"/>
            </a:xfrm>
            <a:custGeom>
              <a:avLst/>
              <a:gdLst/>
              <a:ahLst/>
              <a:cxnLst/>
              <a:rect r="r" b="b" t="t" l="l"/>
              <a:pathLst>
                <a:path h="2716530" w="5201793">
                  <a:moveTo>
                    <a:pt x="0" y="0"/>
                  </a:moveTo>
                  <a:lnTo>
                    <a:pt x="5201793" y="0"/>
                  </a:lnTo>
                  <a:lnTo>
                    <a:pt x="5201793" y="2716530"/>
                  </a:lnTo>
                  <a:lnTo>
                    <a:pt x="0" y="2716530"/>
                  </a:lnTo>
                  <a:lnTo>
                    <a:pt x="0" y="0"/>
                  </a:lnTo>
                  <a:close/>
                </a:path>
              </a:pathLst>
            </a:custGeom>
            <a:blipFill>
              <a:blip r:embed="rId2"/>
              <a:stretch>
                <a:fillRect l="0" t="0" r="-1" b="0"/>
              </a:stretch>
            </a:blipFill>
          </p:spPr>
        </p:sp>
      </p:grpSp>
      <p:grpSp>
        <p:nvGrpSpPr>
          <p:cNvPr name="Group 4" id="4"/>
          <p:cNvGrpSpPr/>
          <p:nvPr/>
        </p:nvGrpSpPr>
        <p:grpSpPr>
          <a:xfrm rot="0">
            <a:off x="193763" y="3182011"/>
            <a:ext cx="18094237" cy="3648710"/>
            <a:chOff x="0" y="0"/>
            <a:chExt cx="24125649" cy="4864947"/>
          </a:xfrm>
        </p:grpSpPr>
        <p:sp>
          <p:nvSpPr>
            <p:cNvPr name="Freeform 5" id="5"/>
            <p:cNvSpPr/>
            <p:nvPr/>
          </p:nvSpPr>
          <p:spPr>
            <a:xfrm flipH="false" flipV="false" rot="0">
              <a:off x="0" y="0"/>
              <a:ext cx="24125650" cy="4864947"/>
            </a:xfrm>
            <a:custGeom>
              <a:avLst/>
              <a:gdLst/>
              <a:ahLst/>
              <a:cxnLst/>
              <a:rect r="r" b="b" t="t" l="l"/>
              <a:pathLst>
                <a:path h="4864947" w="24125650">
                  <a:moveTo>
                    <a:pt x="0" y="0"/>
                  </a:moveTo>
                  <a:lnTo>
                    <a:pt x="24125650" y="0"/>
                  </a:lnTo>
                  <a:lnTo>
                    <a:pt x="24125650" y="4864947"/>
                  </a:lnTo>
                  <a:lnTo>
                    <a:pt x="0" y="4864947"/>
                  </a:lnTo>
                  <a:close/>
                </a:path>
              </a:pathLst>
            </a:custGeom>
            <a:solidFill>
              <a:srgbClr val="000000">
                <a:alpha val="0"/>
              </a:srgbClr>
            </a:solidFill>
          </p:spPr>
        </p:sp>
        <p:sp>
          <p:nvSpPr>
            <p:cNvPr name="TextBox 6" id="6"/>
            <p:cNvSpPr txBox="true"/>
            <p:nvPr/>
          </p:nvSpPr>
          <p:spPr>
            <a:xfrm>
              <a:off x="0" y="-57150"/>
              <a:ext cx="24125649" cy="4922097"/>
            </a:xfrm>
            <a:prstGeom prst="rect">
              <a:avLst/>
            </a:prstGeom>
          </p:spPr>
          <p:txBody>
            <a:bodyPr anchor="t" rtlCol="false" tIns="0" lIns="0" bIns="0" rIns="0"/>
            <a:lstStyle/>
            <a:p>
              <a:pPr algn="l">
                <a:lnSpc>
                  <a:spcPts val="3640"/>
                </a:lnSpc>
              </a:pPr>
              <a:r>
                <a:rPr lang="en-US" sz="2600" b="true">
                  <a:solidFill>
                    <a:srgbClr val="FFFFFF"/>
                  </a:solidFill>
                  <a:latin typeface="Canva Sans Bold"/>
                  <a:ea typeface="Canva Sans Bold"/>
                  <a:cs typeface="Canva Sans Bold"/>
                  <a:sym typeface="Canva Sans Bold"/>
                </a:rPr>
                <a:t>Objective:</a:t>
              </a:r>
            </a:p>
            <a:p>
              <a:pPr algn="l">
                <a:lnSpc>
                  <a:spcPts val="3640"/>
                </a:lnSpc>
              </a:pPr>
              <a:r>
                <a:rPr lang="en-US" sz="2600">
                  <a:solidFill>
                    <a:srgbClr val="FFFFFF"/>
                  </a:solidFill>
                  <a:latin typeface="Canva Sans"/>
                  <a:ea typeface="Canva Sans"/>
                  <a:cs typeface="Canva Sans"/>
                  <a:sym typeface="Canva Sans"/>
                </a:rPr>
                <a:t>Ensure the three feature vectors (gait, speech, handwriting) are on the same scale and have compatible dimensions before concatenation.</a:t>
              </a:r>
            </a:p>
            <a:p>
              <a:pPr algn="l">
                <a:lnSpc>
                  <a:spcPts val="3640"/>
                </a:lnSpc>
              </a:pPr>
              <a:r>
                <a:rPr lang="en-US" sz="2600" b="true">
                  <a:solidFill>
                    <a:srgbClr val="FFFFFF"/>
                  </a:solidFill>
                  <a:latin typeface="Canva Sans Bold"/>
                  <a:ea typeface="Canva Sans Bold"/>
                  <a:cs typeface="Canva Sans Bold"/>
                  <a:sym typeface="Canva Sans Bold"/>
                </a:rPr>
                <a:t>Normalization:</a:t>
              </a:r>
            </a:p>
            <a:p>
              <a:pPr algn="l">
                <a:lnSpc>
                  <a:spcPts val="3640"/>
                </a:lnSpc>
              </a:pPr>
              <a:r>
                <a:rPr lang="en-US" sz="2600">
                  <a:solidFill>
                    <a:srgbClr val="FFFFFF"/>
                  </a:solidFill>
                  <a:latin typeface="Canva Sans"/>
                  <a:ea typeface="Canva Sans"/>
                  <a:cs typeface="Canva Sans"/>
                  <a:sym typeface="Canva Sans"/>
                </a:rPr>
                <a:t> Different feature vectors may have varying ranges, which could lead to one modality dominating the model.</a:t>
              </a:r>
            </a:p>
            <a:p>
              <a:pPr algn="l">
                <a:lnSpc>
                  <a:spcPts val="3640"/>
                </a:lnSpc>
              </a:pPr>
              <a:r>
                <a:rPr lang="en-US" sz="2600">
                  <a:solidFill>
                    <a:srgbClr val="FFFFFF"/>
                  </a:solidFill>
                  <a:latin typeface="Canva Sans"/>
                  <a:ea typeface="Canva Sans"/>
                  <a:cs typeface="Canva Sans"/>
                  <a:sym typeface="Canva Sans"/>
                </a:rPr>
                <a:t>Method: Apply either Z-score normalization or Min-Max scaling to bring all vectors to a common scale.</a:t>
              </a:r>
            </a:p>
            <a:p>
              <a:pPr algn="l">
                <a:lnSpc>
                  <a:spcPts val="3640"/>
                </a:lnSpc>
              </a:pPr>
            </a:p>
            <a:p>
              <a:pPr algn="l">
                <a:lnSpc>
                  <a:spcPts val="3640"/>
                </a:lnSpc>
              </a:pPr>
              <a:r>
                <a:rPr lang="en-US" sz="2600">
                  <a:solidFill>
                    <a:srgbClr val="FFFFFF"/>
                  </a:solidFill>
                  <a:latin typeface="Canva Sans"/>
                  <a:ea typeface="Canva Sans"/>
                  <a:cs typeface="Canva Sans"/>
                  <a:sym typeface="Canva Sans"/>
                </a:rPr>
                <a:t>Formula :</a:t>
              </a:r>
            </a:p>
          </p:txBody>
        </p:sp>
      </p:grpSp>
      <p:grpSp>
        <p:nvGrpSpPr>
          <p:cNvPr name="Group 7" id="7"/>
          <p:cNvGrpSpPr/>
          <p:nvPr/>
        </p:nvGrpSpPr>
        <p:grpSpPr>
          <a:xfrm rot="0">
            <a:off x="4794952" y="7583320"/>
            <a:ext cx="4586949" cy="1486901"/>
            <a:chOff x="0" y="0"/>
            <a:chExt cx="6115932" cy="1982535"/>
          </a:xfrm>
        </p:grpSpPr>
        <p:sp>
          <p:nvSpPr>
            <p:cNvPr name="Freeform 8" id="8"/>
            <p:cNvSpPr/>
            <p:nvPr/>
          </p:nvSpPr>
          <p:spPr>
            <a:xfrm flipH="false" flipV="false" rot="0">
              <a:off x="0" y="0"/>
              <a:ext cx="6115939" cy="1982597"/>
            </a:xfrm>
            <a:custGeom>
              <a:avLst/>
              <a:gdLst/>
              <a:ahLst/>
              <a:cxnLst/>
              <a:rect r="r" b="b" t="t" l="l"/>
              <a:pathLst>
                <a:path h="1982597" w="6115939">
                  <a:moveTo>
                    <a:pt x="0" y="0"/>
                  </a:moveTo>
                  <a:lnTo>
                    <a:pt x="6115939" y="0"/>
                  </a:lnTo>
                  <a:lnTo>
                    <a:pt x="6115939" y="1982597"/>
                  </a:lnTo>
                  <a:lnTo>
                    <a:pt x="0" y="1982597"/>
                  </a:lnTo>
                  <a:lnTo>
                    <a:pt x="0" y="0"/>
                  </a:lnTo>
                  <a:close/>
                </a:path>
              </a:pathLst>
            </a:custGeom>
            <a:blipFill>
              <a:blip r:embed="rId3"/>
              <a:stretch>
                <a:fillRect l="0" t="-18" r="0" b="-15"/>
              </a:stretch>
            </a:blipFill>
          </p:spPr>
        </p:sp>
      </p:grpSp>
      <p:grpSp>
        <p:nvGrpSpPr>
          <p:cNvPr name="Group 9" id="9"/>
          <p:cNvGrpSpPr/>
          <p:nvPr/>
        </p:nvGrpSpPr>
        <p:grpSpPr>
          <a:xfrm rot="0">
            <a:off x="11293355" y="7583320"/>
            <a:ext cx="4580512" cy="2139012"/>
            <a:chOff x="0" y="0"/>
            <a:chExt cx="6107349" cy="2852016"/>
          </a:xfrm>
        </p:grpSpPr>
        <p:sp>
          <p:nvSpPr>
            <p:cNvPr name="Freeform 10" id="10"/>
            <p:cNvSpPr/>
            <p:nvPr/>
          </p:nvSpPr>
          <p:spPr>
            <a:xfrm flipH="false" flipV="false" rot="0">
              <a:off x="0" y="0"/>
              <a:ext cx="6107303" cy="2852039"/>
            </a:xfrm>
            <a:custGeom>
              <a:avLst/>
              <a:gdLst/>
              <a:ahLst/>
              <a:cxnLst/>
              <a:rect r="r" b="b" t="t" l="l"/>
              <a:pathLst>
                <a:path h="2852039" w="6107303">
                  <a:moveTo>
                    <a:pt x="0" y="0"/>
                  </a:moveTo>
                  <a:lnTo>
                    <a:pt x="6107303" y="0"/>
                  </a:lnTo>
                  <a:lnTo>
                    <a:pt x="6107303" y="2852039"/>
                  </a:lnTo>
                  <a:lnTo>
                    <a:pt x="0" y="2852039"/>
                  </a:lnTo>
                  <a:lnTo>
                    <a:pt x="0" y="0"/>
                  </a:lnTo>
                  <a:close/>
                </a:path>
              </a:pathLst>
            </a:custGeom>
            <a:blipFill>
              <a:blip r:embed="rId4"/>
              <a:stretch>
                <a:fillRect l="0" t="0" r="0" b="0"/>
              </a:stretch>
            </a:blipFill>
          </p:spPr>
        </p:sp>
      </p:grpSp>
      <p:grpSp>
        <p:nvGrpSpPr>
          <p:cNvPr name="Group 11" id="11"/>
          <p:cNvGrpSpPr/>
          <p:nvPr/>
        </p:nvGrpSpPr>
        <p:grpSpPr>
          <a:xfrm rot="0">
            <a:off x="3170895" y="448310"/>
            <a:ext cx="11171159" cy="669876"/>
            <a:chOff x="0" y="0"/>
            <a:chExt cx="14894879" cy="893168"/>
          </a:xfrm>
        </p:grpSpPr>
        <p:sp>
          <p:nvSpPr>
            <p:cNvPr name="Freeform 12" id="12"/>
            <p:cNvSpPr/>
            <p:nvPr/>
          </p:nvSpPr>
          <p:spPr>
            <a:xfrm flipH="false" flipV="false" rot="0">
              <a:off x="0" y="0"/>
              <a:ext cx="14894878" cy="893168"/>
            </a:xfrm>
            <a:custGeom>
              <a:avLst/>
              <a:gdLst/>
              <a:ahLst/>
              <a:cxnLst/>
              <a:rect r="r" b="b" t="t" l="l"/>
              <a:pathLst>
                <a:path h="893168" w="14894878">
                  <a:moveTo>
                    <a:pt x="0" y="0"/>
                  </a:moveTo>
                  <a:lnTo>
                    <a:pt x="14894878" y="0"/>
                  </a:lnTo>
                  <a:lnTo>
                    <a:pt x="14894878" y="893168"/>
                  </a:lnTo>
                  <a:lnTo>
                    <a:pt x="0" y="893168"/>
                  </a:lnTo>
                  <a:close/>
                </a:path>
              </a:pathLst>
            </a:custGeom>
            <a:solidFill>
              <a:srgbClr val="000000">
                <a:alpha val="0"/>
              </a:srgbClr>
            </a:solidFill>
          </p:spPr>
        </p:sp>
        <p:sp>
          <p:nvSpPr>
            <p:cNvPr name="TextBox 13" id="13"/>
            <p:cNvSpPr txBox="true"/>
            <p:nvPr/>
          </p:nvSpPr>
          <p:spPr>
            <a:xfrm>
              <a:off x="0" y="-66675"/>
              <a:ext cx="14894879" cy="959843"/>
            </a:xfrm>
            <a:prstGeom prst="rect">
              <a:avLst/>
            </a:prstGeom>
          </p:spPr>
          <p:txBody>
            <a:bodyPr anchor="t" rtlCol="false" tIns="0" lIns="0" bIns="0" rIns="0"/>
            <a:lstStyle/>
            <a:p>
              <a:pPr algn="ctr">
                <a:lnSpc>
                  <a:spcPts val="4759"/>
                </a:lnSpc>
              </a:pPr>
              <a:r>
                <a:rPr lang="en-US" b="true" sz="3399" u="sng">
                  <a:solidFill>
                    <a:srgbClr val="FFFFFF"/>
                  </a:solidFill>
                  <a:latin typeface="Canva Sans Bold"/>
                  <a:ea typeface="Canva Sans Bold"/>
                  <a:cs typeface="Canva Sans Bold"/>
                  <a:sym typeface="Canva Sans Bold"/>
                </a:rPr>
                <a:t>Multimodal Model Workflow</a:t>
              </a:r>
            </a:p>
          </p:txBody>
        </p:sp>
      </p:grpSp>
      <p:grpSp>
        <p:nvGrpSpPr>
          <p:cNvPr name="Group 14" id="14"/>
          <p:cNvGrpSpPr/>
          <p:nvPr/>
        </p:nvGrpSpPr>
        <p:grpSpPr>
          <a:xfrm rot="0">
            <a:off x="246607" y="1386668"/>
            <a:ext cx="18041393" cy="815339"/>
            <a:chOff x="0" y="0"/>
            <a:chExt cx="24055191" cy="1087119"/>
          </a:xfrm>
        </p:grpSpPr>
        <p:sp>
          <p:nvSpPr>
            <p:cNvPr name="Freeform 15" id="15"/>
            <p:cNvSpPr/>
            <p:nvPr/>
          </p:nvSpPr>
          <p:spPr>
            <a:xfrm flipH="false" flipV="false" rot="0">
              <a:off x="0" y="0"/>
              <a:ext cx="24055191" cy="1087119"/>
            </a:xfrm>
            <a:custGeom>
              <a:avLst/>
              <a:gdLst/>
              <a:ahLst/>
              <a:cxnLst/>
              <a:rect r="r" b="b" t="t" l="l"/>
              <a:pathLst>
                <a:path h="1087119" w="24055191">
                  <a:moveTo>
                    <a:pt x="0" y="0"/>
                  </a:moveTo>
                  <a:lnTo>
                    <a:pt x="24055191" y="0"/>
                  </a:lnTo>
                  <a:lnTo>
                    <a:pt x="24055191" y="1087119"/>
                  </a:lnTo>
                  <a:lnTo>
                    <a:pt x="0" y="1087119"/>
                  </a:lnTo>
                  <a:close/>
                </a:path>
              </a:pathLst>
            </a:custGeom>
            <a:solidFill>
              <a:srgbClr val="000000">
                <a:alpha val="0"/>
              </a:srgbClr>
            </a:solidFill>
          </p:spPr>
        </p:sp>
        <p:sp>
          <p:nvSpPr>
            <p:cNvPr name="TextBox 16" id="16"/>
            <p:cNvSpPr txBox="true"/>
            <p:nvPr/>
          </p:nvSpPr>
          <p:spPr>
            <a:xfrm>
              <a:off x="0" y="-38100"/>
              <a:ext cx="24055191" cy="1125219"/>
            </a:xfrm>
            <a:prstGeom prst="rect">
              <a:avLst/>
            </a:prstGeom>
          </p:spPr>
          <p:txBody>
            <a:bodyPr anchor="t" rtlCol="false" tIns="0" lIns="0" bIns="0" rIns="0"/>
            <a:lstStyle/>
            <a:p>
              <a:pPr algn="l">
                <a:lnSpc>
                  <a:spcPts val="3359"/>
                </a:lnSpc>
              </a:pPr>
              <a:r>
                <a:rPr lang="en-US" sz="2400">
                  <a:solidFill>
                    <a:srgbClr val="FFFFFF"/>
                  </a:solidFill>
                  <a:latin typeface="Canva Sans"/>
                  <a:ea typeface="Canva Sans"/>
                  <a:cs typeface="Canva Sans"/>
                  <a:sym typeface="Canva Sans"/>
                </a:rPr>
                <a:t>To predict whether a patient has Parkinson’s disease using a multimodal model that combines gait, speech, and handwriting feature vectors.</a:t>
              </a:r>
            </a:p>
          </p:txBody>
        </p:sp>
      </p:grpSp>
      <p:grpSp>
        <p:nvGrpSpPr>
          <p:cNvPr name="Group 17" id="17"/>
          <p:cNvGrpSpPr/>
          <p:nvPr/>
        </p:nvGrpSpPr>
        <p:grpSpPr>
          <a:xfrm rot="0">
            <a:off x="388754" y="2425092"/>
            <a:ext cx="7936260" cy="537845"/>
            <a:chOff x="0" y="0"/>
            <a:chExt cx="10581680" cy="717127"/>
          </a:xfrm>
        </p:grpSpPr>
        <p:sp>
          <p:nvSpPr>
            <p:cNvPr name="Freeform 18" id="18"/>
            <p:cNvSpPr/>
            <p:nvPr/>
          </p:nvSpPr>
          <p:spPr>
            <a:xfrm flipH="false" flipV="false" rot="0">
              <a:off x="0" y="0"/>
              <a:ext cx="10581680" cy="717127"/>
            </a:xfrm>
            <a:custGeom>
              <a:avLst/>
              <a:gdLst/>
              <a:ahLst/>
              <a:cxnLst/>
              <a:rect r="r" b="b" t="t" l="l"/>
              <a:pathLst>
                <a:path h="717127" w="10581680">
                  <a:moveTo>
                    <a:pt x="0" y="0"/>
                  </a:moveTo>
                  <a:lnTo>
                    <a:pt x="10581680" y="0"/>
                  </a:lnTo>
                  <a:lnTo>
                    <a:pt x="10581680" y="717127"/>
                  </a:lnTo>
                  <a:lnTo>
                    <a:pt x="0" y="717127"/>
                  </a:lnTo>
                  <a:close/>
                </a:path>
              </a:pathLst>
            </a:custGeom>
            <a:solidFill>
              <a:srgbClr val="000000">
                <a:alpha val="0"/>
              </a:srgbClr>
            </a:solidFill>
          </p:spPr>
        </p:sp>
        <p:sp>
          <p:nvSpPr>
            <p:cNvPr name="TextBox 19" id="19"/>
            <p:cNvSpPr txBox="true"/>
            <p:nvPr/>
          </p:nvSpPr>
          <p:spPr>
            <a:xfrm>
              <a:off x="0" y="-57150"/>
              <a:ext cx="10581680" cy="774277"/>
            </a:xfrm>
            <a:prstGeom prst="rect">
              <a:avLst/>
            </a:prstGeom>
          </p:spPr>
          <p:txBody>
            <a:bodyPr anchor="t" rtlCol="false" tIns="0" lIns="0" bIns="0" rIns="0"/>
            <a:lstStyle/>
            <a:p>
              <a:pPr algn="ctr">
                <a:lnSpc>
                  <a:spcPts val="4480"/>
                </a:lnSpc>
              </a:pPr>
              <a:r>
                <a:rPr lang="en-US" sz="3200" b="true">
                  <a:solidFill>
                    <a:srgbClr val="FFFFFF"/>
                  </a:solidFill>
                  <a:latin typeface="Canva Sans Bold"/>
                  <a:ea typeface="Canva Sans Bold"/>
                  <a:cs typeface="Canva Sans Bold"/>
                  <a:sym typeface="Canva Sans Bold"/>
                </a:rPr>
                <a:t>Step:1 Preprocessing and Normalization</a:t>
              </a:r>
            </a:p>
          </p:txBody>
        </p:sp>
      </p:grpSp>
      <p:grpSp>
        <p:nvGrpSpPr>
          <p:cNvPr name="Group 20" id="20"/>
          <p:cNvGrpSpPr/>
          <p:nvPr/>
        </p:nvGrpSpPr>
        <p:grpSpPr>
          <a:xfrm rot="0">
            <a:off x="597185" y="7049796"/>
            <a:ext cx="3618012" cy="448310"/>
            <a:chOff x="0" y="0"/>
            <a:chExt cx="4824016" cy="597747"/>
          </a:xfrm>
        </p:grpSpPr>
        <p:sp>
          <p:nvSpPr>
            <p:cNvPr name="Freeform 21" id="21"/>
            <p:cNvSpPr/>
            <p:nvPr/>
          </p:nvSpPr>
          <p:spPr>
            <a:xfrm flipH="false" flipV="false" rot="0">
              <a:off x="0" y="0"/>
              <a:ext cx="4824016" cy="597747"/>
            </a:xfrm>
            <a:custGeom>
              <a:avLst/>
              <a:gdLst/>
              <a:ahLst/>
              <a:cxnLst/>
              <a:rect r="r" b="b" t="t" l="l"/>
              <a:pathLst>
                <a:path h="597747" w="4824016">
                  <a:moveTo>
                    <a:pt x="0" y="0"/>
                  </a:moveTo>
                  <a:lnTo>
                    <a:pt x="4824016" y="0"/>
                  </a:lnTo>
                  <a:lnTo>
                    <a:pt x="4824016" y="597747"/>
                  </a:lnTo>
                  <a:lnTo>
                    <a:pt x="0" y="597747"/>
                  </a:lnTo>
                  <a:close/>
                </a:path>
              </a:pathLst>
            </a:custGeom>
            <a:solidFill>
              <a:srgbClr val="000000">
                <a:alpha val="0"/>
              </a:srgbClr>
            </a:solidFill>
          </p:spPr>
        </p:sp>
        <p:sp>
          <p:nvSpPr>
            <p:cNvPr name="TextBox 22" id="22"/>
            <p:cNvSpPr txBox="true"/>
            <p:nvPr/>
          </p:nvSpPr>
          <p:spPr>
            <a:xfrm>
              <a:off x="0" y="-57150"/>
              <a:ext cx="4824016" cy="654897"/>
            </a:xfrm>
            <a:prstGeom prst="rect">
              <a:avLst/>
            </a:prstGeom>
          </p:spPr>
          <p:txBody>
            <a:bodyPr anchor="t" rtlCol="false" tIns="0" lIns="0" bIns="0" rIns="0"/>
            <a:lstStyle/>
            <a:p>
              <a:pPr algn="ctr">
                <a:lnSpc>
                  <a:spcPts val="3640"/>
                </a:lnSpc>
              </a:pPr>
              <a:r>
                <a:rPr lang="en-US" sz="2600" b="true">
                  <a:solidFill>
                    <a:srgbClr val="FFFFFF"/>
                  </a:solidFill>
                  <a:latin typeface="Canva Sans Bold"/>
                  <a:ea typeface="Canva Sans Bold"/>
                  <a:cs typeface="Canva Sans Bold"/>
                  <a:sym typeface="Canva Sans Bold"/>
                </a:rPr>
                <a:t>Z-score normalization:</a:t>
              </a:r>
            </a:p>
          </p:txBody>
        </p:sp>
      </p:grpSp>
      <p:grpSp>
        <p:nvGrpSpPr>
          <p:cNvPr name="Group 23" id="23"/>
          <p:cNvGrpSpPr/>
          <p:nvPr/>
        </p:nvGrpSpPr>
        <p:grpSpPr>
          <a:xfrm rot="0">
            <a:off x="12217018" y="7049796"/>
            <a:ext cx="2731815" cy="448310"/>
            <a:chOff x="0" y="0"/>
            <a:chExt cx="3642420" cy="597747"/>
          </a:xfrm>
        </p:grpSpPr>
        <p:sp>
          <p:nvSpPr>
            <p:cNvPr name="Freeform 24" id="24"/>
            <p:cNvSpPr/>
            <p:nvPr/>
          </p:nvSpPr>
          <p:spPr>
            <a:xfrm flipH="false" flipV="false" rot="0">
              <a:off x="0" y="0"/>
              <a:ext cx="3642420" cy="597747"/>
            </a:xfrm>
            <a:custGeom>
              <a:avLst/>
              <a:gdLst/>
              <a:ahLst/>
              <a:cxnLst/>
              <a:rect r="r" b="b" t="t" l="l"/>
              <a:pathLst>
                <a:path h="597747" w="3642420">
                  <a:moveTo>
                    <a:pt x="0" y="0"/>
                  </a:moveTo>
                  <a:lnTo>
                    <a:pt x="3642420" y="0"/>
                  </a:lnTo>
                  <a:lnTo>
                    <a:pt x="3642420" y="597747"/>
                  </a:lnTo>
                  <a:lnTo>
                    <a:pt x="0" y="597747"/>
                  </a:lnTo>
                  <a:close/>
                </a:path>
              </a:pathLst>
            </a:custGeom>
            <a:solidFill>
              <a:srgbClr val="000000">
                <a:alpha val="0"/>
              </a:srgbClr>
            </a:solidFill>
          </p:spPr>
        </p:sp>
        <p:sp>
          <p:nvSpPr>
            <p:cNvPr name="TextBox 25" id="25"/>
            <p:cNvSpPr txBox="true"/>
            <p:nvPr/>
          </p:nvSpPr>
          <p:spPr>
            <a:xfrm>
              <a:off x="0" y="-57150"/>
              <a:ext cx="3642420" cy="654897"/>
            </a:xfrm>
            <a:prstGeom prst="rect">
              <a:avLst/>
            </a:prstGeom>
          </p:spPr>
          <p:txBody>
            <a:bodyPr anchor="t" rtlCol="false" tIns="0" lIns="0" bIns="0" rIns="0"/>
            <a:lstStyle/>
            <a:p>
              <a:pPr algn="ctr">
                <a:lnSpc>
                  <a:spcPts val="3640"/>
                </a:lnSpc>
              </a:pPr>
              <a:r>
                <a:rPr lang="en-US" sz="2600" b="true">
                  <a:solidFill>
                    <a:srgbClr val="FFFFFF"/>
                  </a:solidFill>
                  <a:latin typeface="Canva Sans Bold"/>
                  <a:ea typeface="Canva Sans Bold"/>
                  <a:cs typeface="Canva Sans Bold"/>
                  <a:sym typeface="Canva Sans Bold"/>
                </a:rPr>
                <a:t>Min-Max Scaling:</a:t>
              </a:r>
            </a:p>
          </p:txBody>
        </p:sp>
      </p:grpSp>
    </p:spTree>
  </p:cSld>
  <p:clrMapOvr>
    <a:masterClrMapping/>
  </p:clrMapOvr>
</p:sld>
</file>

<file path=ppt/slides/slide44.xml><?xml version="1.0" encoding="utf-8"?>
<p:sld xmlns:p="http://schemas.openxmlformats.org/presentationml/2006/main" xmlns:a="http://schemas.openxmlformats.org/drawingml/2006/main">
  <p:cSld>
    <p:bg>
      <p:bgPr>
        <a:solidFill>
          <a:srgbClr val="1C53A3"/>
        </a:solidFill>
      </p:bgPr>
    </p:bg>
    <p:spTree>
      <p:nvGrpSpPr>
        <p:cNvPr id="1" name=""/>
        <p:cNvGrpSpPr/>
        <p:nvPr/>
      </p:nvGrpSpPr>
      <p:grpSpPr>
        <a:xfrm>
          <a:off x="0" y="0"/>
          <a:ext cx="0" cy="0"/>
          <a:chOff x="0" y="0"/>
          <a:chExt cx="0" cy="0"/>
        </a:xfrm>
      </p:grpSpPr>
      <p:grpSp>
        <p:nvGrpSpPr>
          <p:cNvPr name="Group 2" id="2"/>
          <p:cNvGrpSpPr/>
          <p:nvPr/>
        </p:nvGrpSpPr>
        <p:grpSpPr>
          <a:xfrm rot="0">
            <a:off x="616517" y="971550"/>
            <a:ext cx="17671483" cy="4253230"/>
            <a:chOff x="0" y="0"/>
            <a:chExt cx="23561977" cy="5670973"/>
          </a:xfrm>
        </p:grpSpPr>
        <p:sp>
          <p:nvSpPr>
            <p:cNvPr name="Freeform 3" id="3"/>
            <p:cNvSpPr/>
            <p:nvPr/>
          </p:nvSpPr>
          <p:spPr>
            <a:xfrm flipH="false" flipV="false" rot="0">
              <a:off x="0" y="0"/>
              <a:ext cx="23561977" cy="5670973"/>
            </a:xfrm>
            <a:custGeom>
              <a:avLst/>
              <a:gdLst/>
              <a:ahLst/>
              <a:cxnLst/>
              <a:rect r="r" b="b" t="t" l="l"/>
              <a:pathLst>
                <a:path h="5670973" w="23561977">
                  <a:moveTo>
                    <a:pt x="0" y="0"/>
                  </a:moveTo>
                  <a:lnTo>
                    <a:pt x="23561977" y="0"/>
                  </a:lnTo>
                  <a:lnTo>
                    <a:pt x="23561977" y="5670973"/>
                  </a:lnTo>
                  <a:lnTo>
                    <a:pt x="0" y="5670973"/>
                  </a:lnTo>
                  <a:close/>
                </a:path>
              </a:pathLst>
            </a:custGeom>
            <a:solidFill>
              <a:srgbClr val="000000">
                <a:alpha val="0"/>
              </a:srgbClr>
            </a:solidFill>
          </p:spPr>
        </p:sp>
        <p:sp>
          <p:nvSpPr>
            <p:cNvPr name="TextBox 4" id="4"/>
            <p:cNvSpPr txBox="true"/>
            <p:nvPr/>
          </p:nvSpPr>
          <p:spPr>
            <a:xfrm>
              <a:off x="0" y="-57150"/>
              <a:ext cx="23561977" cy="5728123"/>
            </a:xfrm>
            <a:prstGeom prst="rect">
              <a:avLst/>
            </a:prstGeom>
          </p:spPr>
          <p:txBody>
            <a:bodyPr anchor="t" rtlCol="false" tIns="0" lIns="0" bIns="0" rIns="0"/>
            <a:lstStyle/>
            <a:p>
              <a:pPr algn="l">
                <a:lnSpc>
                  <a:spcPts val="4200"/>
                </a:lnSpc>
              </a:pPr>
              <a:r>
                <a:rPr lang="en-US" sz="3000" b="true">
                  <a:solidFill>
                    <a:srgbClr val="FFFFFF"/>
                  </a:solidFill>
                  <a:latin typeface="Canva Sans Bold"/>
                  <a:ea typeface="Canva Sans Bold"/>
                  <a:cs typeface="Canva Sans Bold"/>
                  <a:sym typeface="Canva Sans Bold"/>
                </a:rPr>
                <a:t>Dimensional Consistency</a:t>
              </a:r>
            </a:p>
            <a:p>
              <a:pPr algn="l">
                <a:lnSpc>
                  <a:spcPts val="4200"/>
                </a:lnSpc>
              </a:pPr>
            </a:p>
            <a:p>
              <a:pPr algn="l">
                <a:lnSpc>
                  <a:spcPts val="3640"/>
                </a:lnSpc>
              </a:pPr>
              <a:r>
                <a:rPr lang="en-US" sz="2600">
                  <a:solidFill>
                    <a:srgbClr val="FFFFFF"/>
                  </a:solidFill>
                  <a:latin typeface="Canva Sans"/>
                  <a:ea typeface="Canva Sans"/>
                  <a:cs typeface="Canva Sans"/>
                  <a:sym typeface="Canva Sans"/>
                </a:rPr>
                <a:t>Ensure all three feature vectors have compatible dimensions. If not:</a:t>
              </a:r>
            </a:p>
            <a:p>
              <a:pPr algn="l">
                <a:lnSpc>
                  <a:spcPts val="3640"/>
                </a:lnSpc>
              </a:pPr>
              <a:r>
                <a:rPr lang="en-US" sz="2600">
                  <a:solidFill>
                    <a:srgbClr val="FFFFFF"/>
                  </a:solidFill>
                  <a:latin typeface="Canva Sans"/>
                  <a:ea typeface="Canva Sans"/>
                  <a:cs typeface="Canva Sans"/>
                  <a:sym typeface="Canva Sans"/>
                </a:rPr>
                <a:t>Dimensionality Reduction: Use PCA (Principal Component Analysis) or Autoencoders to reduce feature dimensions.</a:t>
              </a:r>
            </a:p>
            <a:p>
              <a:pPr algn="l">
                <a:lnSpc>
                  <a:spcPts val="3640"/>
                </a:lnSpc>
              </a:pPr>
            </a:p>
            <a:p>
              <a:pPr algn="l">
                <a:lnSpc>
                  <a:spcPts val="3640"/>
                </a:lnSpc>
              </a:pPr>
              <a:r>
                <a:rPr lang="en-US" sz="2600">
                  <a:solidFill>
                    <a:srgbClr val="FFFFFF"/>
                  </a:solidFill>
                  <a:latin typeface="Canva Sans"/>
                  <a:ea typeface="Canva Sans"/>
                  <a:cs typeface="Canva Sans"/>
                  <a:sym typeface="Canva Sans"/>
                </a:rPr>
                <a:t>Zero-Padding: Add zeros to the smaller vectors to match the largest vector size.</a:t>
              </a:r>
            </a:p>
            <a:p>
              <a:pPr algn="l">
                <a:lnSpc>
                  <a:spcPts val="3640"/>
                </a:lnSpc>
              </a:pPr>
            </a:p>
            <a:p>
              <a:pPr algn="l">
                <a:lnSpc>
                  <a:spcPts val="3640"/>
                </a:lnSpc>
              </a:pPr>
              <a:r>
                <a:rPr lang="en-US" sz="2600">
                  <a:solidFill>
                    <a:srgbClr val="FFFFFF"/>
                  </a:solidFill>
                  <a:latin typeface="Canva Sans"/>
                  <a:ea typeface="Canva Sans"/>
                  <a:cs typeface="Canva Sans"/>
                  <a:sym typeface="Canva Sans"/>
                </a:rPr>
                <a:t>Linear Projection: Use a linear layer to project each vector to a common dimension.</a:t>
              </a:r>
            </a:p>
          </p:txBody>
        </p:sp>
      </p:grpSp>
    </p:spTree>
  </p:cSld>
  <p:clrMapOvr>
    <a:masterClrMapping/>
  </p:clrMapOvr>
</p:sld>
</file>

<file path=ppt/slides/slide45.xml><?xml version="1.0" encoding="utf-8"?>
<p:sld xmlns:p="http://schemas.openxmlformats.org/presentationml/2006/main" xmlns:a="http://schemas.openxmlformats.org/drawingml/2006/main" xmlns:r="http://schemas.openxmlformats.org/officeDocument/2006/relationships">
  <p:cSld>
    <p:bg>
      <p:bgPr>
        <a:solidFill>
          <a:srgbClr val="1C53A3"/>
        </a:solidFill>
      </p:bgPr>
    </p:bg>
    <p:spTree>
      <p:nvGrpSpPr>
        <p:cNvPr id="1" name=""/>
        <p:cNvGrpSpPr/>
        <p:nvPr/>
      </p:nvGrpSpPr>
      <p:grpSpPr>
        <a:xfrm>
          <a:off x="0" y="0"/>
          <a:ext cx="0" cy="0"/>
          <a:chOff x="0" y="0"/>
          <a:chExt cx="0" cy="0"/>
        </a:xfrm>
      </p:grpSpPr>
      <p:grpSp>
        <p:nvGrpSpPr>
          <p:cNvPr name="Group 2" id="2"/>
          <p:cNvGrpSpPr/>
          <p:nvPr/>
        </p:nvGrpSpPr>
        <p:grpSpPr>
          <a:xfrm rot="0">
            <a:off x="1365583" y="3433950"/>
            <a:ext cx="6886968" cy="1863255"/>
            <a:chOff x="0" y="0"/>
            <a:chExt cx="9182624" cy="2484340"/>
          </a:xfrm>
        </p:grpSpPr>
        <p:sp>
          <p:nvSpPr>
            <p:cNvPr name="Freeform 3" id="3"/>
            <p:cNvSpPr/>
            <p:nvPr/>
          </p:nvSpPr>
          <p:spPr>
            <a:xfrm flipH="false" flipV="false" rot="0">
              <a:off x="0" y="0"/>
              <a:ext cx="9182608" cy="2484374"/>
            </a:xfrm>
            <a:custGeom>
              <a:avLst/>
              <a:gdLst/>
              <a:ahLst/>
              <a:cxnLst/>
              <a:rect r="r" b="b" t="t" l="l"/>
              <a:pathLst>
                <a:path h="2484374" w="9182608">
                  <a:moveTo>
                    <a:pt x="0" y="0"/>
                  </a:moveTo>
                  <a:lnTo>
                    <a:pt x="9182608" y="0"/>
                  </a:lnTo>
                  <a:lnTo>
                    <a:pt x="9182608" y="2484374"/>
                  </a:lnTo>
                  <a:lnTo>
                    <a:pt x="0" y="2484374"/>
                  </a:lnTo>
                  <a:lnTo>
                    <a:pt x="0" y="0"/>
                  </a:lnTo>
                  <a:close/>
                </a:path>
              </a:pathLst>
            </a:custGeom>
            <a:blipFill>
              <a:blip r:embed="rId2"/>
              <a:stretch>
                <a:fillRect l="0" t="0" r="0" b="1"/>
              </a:stretch>
            </a:blipFill>
          </p:spPr>
        </p:sp>
      </p:grpSp>
      <p:grpSp>
        <p:nvGrpSpPr>
          <p:cNvPr name="Group 4" id="4"/>
          <p:cNvGrpSpPr/>
          <p:nvPr/>
        </p:nvGrpSpPr>
        <p:grpSpPr>
          <a:xfrm rot="0">
            <a:off x="1365583" y="5709849"/>
            <a:ext cx="7026636" cy="3548451"/>
            <a:chOff x="0" y="0"/>
            <a:chExt cx="9368848" cy="4731268"/>
          </a:xfrm>
        </p:grpSpPr>
        <p:sp>
          <p:nvSpPr>
            <p:cNvPr name="Freeform 5" id="5"/>
            <p:cNvSpPr/>
            <p:nvPr/>
          </p:nvSpPr>
          <p:spPr>
            <a:xfrm flipH="false" flipV="false" rot="0">
              <a:off x="0" y="0"/>
              <a:ext cx="9368790" cy="4731258"/>
            </a:xfrm>
            <a:custGeom>
              <a:avLst/>
              <a:gdLst/>
              <a:ahLst/>
              <a:cxnLst/>
              <a:rect r="r" b="b" t="t" l="l"/>
              <a:pathLst>
                <a:path h="4731258" w="9368790">
                  <a:moveTo>
                    <a:pt x="0" y="0"/>
                  </a:moveTo>
                  <a:lnTo>
                    <a:pt x="9368790" y="0"/>
                  </a:lnTo>
                  <a:lnTo>
                    <a:pt x="9368790" y="4731258"/>
                  </a:lnTo>
                  <a:lnTo>
                    <a:pt x="0" y="4731258"/>
                  </a:lnTo>
                  <a:lnTo>
                    <a:pt x="0" y="0"/>
                  </a:lnTo>
                  <a:close/>
                </a:path>
              </a:pathLst>
            </a:custGeom>
            <a:blipFill>
              <a:blip r:embed="rId3"/>
              <a:stretch>
                <a:fillRect l="-7" t="0" r="-7" b="0"/>
              </a:stretch>
            </a:blipFill>
          </p:spPr>
        </p:sp>
      </p:grpSp>
      <p:grpSp>
        <p:nvGrpSpPr>
          <p:cNvPr name="Group 6" id="6"/>
          <p:cNvGrpSpPr/>
          <p:nvPr/>
        </p:nvGrpSpPr>
        <p:grpSpPr>
          <a:xfrm rot="0">
            <a:off x="1028700" y="448310"/>
            <a:ext cx="8007772" cy="580390"/>
            <a:chOff x="0" y="0"/>
            <a:chExt cx="10677029" cy="773853"/>
          </a:xfrm>
        </p:grpSpPr>
        <p:sp>
          <p:nvSpPr>
            <p:cNvPr name="Freeform 7" id="7"/>
            <p:cNvSpPr/>
            <p:nvPr/>
          </p:nvSpPr>
          <p:spPr>
            <a:xfrm flipH="false" flipV="false" rot="0">
              <a:off x="0" y="0"/>
              <a:ext cx="10677030" cy="773853"/>
            </a:xfrm>
            <a:custGeom>
              <a:avLst/>
              <a:gdLst/>
              <a:ahLst/>
              <a:cxnLst/>
              <a:rect r="r" b="b" t="t" l="l"/>
              <a:pathLst>
                <a:path h="773853" w="10677030">
                  <a:moveTo>
                    <a:pt x="0" y="0"/>
                  </a:moveTo>
                  <a:lnTo>
                    <a:pt x="10677030" y="0"/>
                  </a:lnTo>
                  <a:lnTo>
                    <a:pt x="10677030" y="773853"/>
                  </a:lnTo>
                  <a:lnTo>
                    <a:pt x="0" y="773853"/>
                  </a:lnTo>
                  <a:close/>
                </a:path>
              </a:pathLst>
            </a:custGeom>
            <a:solidFill>
              <a:srgbClr val="000000">
                <a:alpha val="0"/>
              </a:srgbClr>
            </a:solidFill>
          </p:spPr>
        </p:sp>
        <p:sp>
          <p:nvSpPr>
            <p:cNvPr name="TextBox 8" id="8"/>
            <p:cNvSpPr txBox="true"/>
            <p:nvPr/>
          </p:nvSpPr>
          <p:spPr>
            <a:xfrm>
              <a:off x="0" y="-66675"/>
              <a:ext cx="10677029" cy="840528"/>
            </a:xfrm>
            <a:prstGeom prst="rect">
              <a:avLst/>
            </a:prstGeom>
          </p:spPr>
          <p:txBody>
            <a:bodyPr anchor="t" rtlCol="false" tIns="0" lIns="0" bIns="0" rIns="0"/>
            <a:lstStyle/>
            <a:p>
              <a:pPr algn="ctr">
                <a:lnSpc>
                  <a:spcPts val="4759"/>
                </a:lnSpc>
              </a:pPr>
              <a:r>
                <a:rPr lang="en-US" sz="3399" b="true">
                  <a:solidFill>
                    <a:srgbClr val="FFFFFF"/>
                  </a:solidFill>
                  <a:latin typeface="Canva Sans Bold"/>
                  <a:ea typeface="Canva Sans Bold"/>
                  <a:cs typeface="Canva Sans Bold"/>
                  <a:sym typeface="Canva Sans Bold"/>
                </a:rPr>
                <a:t>Step:2 Concatenating Feature Vectors</a:t>
              </a:r>
            </a:p>
          </p:txBody>
        </p:sp>
      </p:grpSp>
      <p:grpSp>
        <p:nvGrpSpPr>
          <p:cNvPr name="Group 9" id="9"/>
          <p:cNvGrpSpPr/>
          <p:nvPr/>
        </p:nvGrpSpPr>
        <p:grpSpPr>
          <a:xfrm rot="0">
            <a:off x="1028700" y="1692319"/>
            <a:ext cx="14735994" cy="1471930"/>
            <a:chOff x="0" y="0"/>
            <a:chExt cx="19647992" cy="1962573"/>
          </a:xfrm>
        </p:grpSpPr>
        <p:sp>
          <p:nvSpPr>
            <p:cNvPr name="Freeform 10" id="10"/>
            <p:cNvSpPr/>
            <p:nvPr/>
          </p:nvSpPr>
          <p:spPr>
            <a:xfrm flipH="false" flipV="false" rot="0">
              <a:off x="0" y="0"/>
              <a:ext cx="19647991" cy="1962573"/>
            </a:xfrm>
            <a:custGeom>
              <a:avLst/>
              <a:gdLst/>
              <a:ahLst/>
              <a:cxnLst/>
              <a:rect r="r" b="b" t="t" l="l"/>
              <a:pathLst>
                <a:path h="1962573" w="19647991">
                  <a:moveTo>
                    <a:pt x="0" y="0"/>
                  </a:moveTo>
                  <a:lnTo>
                    <a:pt x="19647991" y="0"/>
                  </a:lnTo>
                  <a:lnTo>
                    <a:pt x="19647991" y="1962573"/>
                  </a:lnTo>
                  <a:lnTo>
                    <a:pt x="0" y="1962573"/>
                  </a:lnTo>
                  <a:close/>
                </a:path>
              </a:pathLst>
            </a:custGeom>
            <a:solidFill>
              <a:srgbClr val="000000">
                <a:alpha val="0"/>
              </a:srgbClr>
            </a:solidFill>
          </p:spPr>
        </p:sp>
        <p:sp>
          <p:nvSpPr>
            <p:cNvPr name="TextBox 11" id="11"/>
            <p:cNvSpPr txBox="true"/>
            <p:nvPr/>
          </p:nvSpPr>
          <p:spPr>
            <a:xfrm>
              <a:off x="0" y="-57150"/>
              <a:ext cx="19647992" cy="2019723"/>
            </a:xfrm>
            <a:prstGeom prst="rect">
              <a:avLst/>
            </a:prstGeom>
          </p:spPr>
          <p:txBody>
            <a:bodyPr anchor="t" rtlCol="false" tIns="0" lIns="0" bIns="0" rIns="0"/>
            <a:lstStyle/>
            <a:p>
              <a:pPr algn="l">
                <a:lnSpc>
                  <a:spcPts val="3919"/>
                </a:lnSpc>
              </a:pPr>
              <a:r>
                <a:rPr lang="en-US" sz="2799">
                  <a:solidFill>
                    <a:srgbClr val="FFFFFF"/>
                  </a:solidFill>
                  <a:latin typeface="Canva Sans"/>
                  <a:ea typeface="Canva Sans"/>
                  <a:cs typeface="Canva Sans"/>
                  <a:sym typeface="Canva Sans"/>
                </a:rPr>
                <a:t>➤ Objective</a:t>
              </a:r>
            </a:p>
            <a:p>
              <a:pPr algn="l">
                <a:lnSpc>
                  <a:spcPts val="3919"/>
                </a:lnSpc>
              </a:pPr>
              <a:r>
                <a:rPr lang="en-US" sz="2799">
                  <a:solidFill>
                    <a:srgbClr val="FFFFFF"/>
                  </a:solidFill>
                  <a:latin typeface="Canva Sans"/>
                  <a:ea typeface="Canva Sans"/>
                  <a:cs typeface="Canva Sans"/>
                  <a:sym typeface="Canva Sans"/>
                </a:rPr>
                <a:t>Combine the three processed feature vectors into a single unified input for the model.</a:t>
              </a:r>
            </a:p>
            <a:p>
              <a:pPr algn="l">
                <a:lnSpc>
                  <a:spcPts val="3919"/>
                </a:lnSpc>
              </a:pPr>
              <a:r>
                <a:rPr lang="en-US" sz="2799">
                  <a:solidFill>
                    <a:srgbClr val="FFFFFF"/>
                  </a:solidFill>
                  <a:latin typeface="Canva Sans"/>
                  <a:ea typeface="Canva Sans"/>
                  <a:cs typeface="Canva Sans"/>
                  <a:sym typeface="Canva Sans"/>
                </a:rPr>
                <a:t>➤ Formula for Concatenation:</a:t>
              </a:r>
            </a:p>
          </p:txBody>
        </p:sp>
      </p:grpSp>
    </p:spTree>
  </p:cSld>
  <p:clrMapOvr>
    <a:masterClrMapping/>
  </p:clrMapOvr>
</p:sld>
</file>

<file path=ppt/slides/slide46.xml><?xml version="1.0" encoding="utf-8"?>
<p:sld xmlns:p="http://schemas.openxmlformats.org/presentationml/2006/main" xmlns:a="http://schemas.openxmlformats.org/drawingml/2006/main" xmlns:r="http://schemas.openxmlformats.org/officeDocument/2006/relationships">
  <p:cSld>
    <p:bg>
      <p:bgPr>
        <a:solidFill>
          <a:srgbClr val="1C53A3"/>
        </a:solidFill>
      </p:bgPr>
    </p:bg>
    <p:spTree>
      <p:nvGrpSpPr>
        <p:cNvPr id="1" name=""/>
        <p:cNvGrpSpPr/>
        <p:nvPr/>
      </p:nvGrpSpPr>
      <p:grpSpPr>
        <a:xfrm>
          <a:off x="0" y="0"/>
          <a:ext cx="0" cy="0"/>
          <a:chOff x="0" y="0"/>
          <a:chExt cx="0" cy="0"/>
        </a:xfrm>
      </p:grpSpPr>
      <p:grpSp>
        <p:nvGrpSpPr>
          <p:cNvPr name="Group 2" id="2"/>
          <p:cNvGrpSpPr/>
          <p:nvPr/>
        </p:nvGrpSpPr>
        <p:grpSpPr>
          <a:xfrm rot="0">
            <a:off x="922169" y="4409207"/>
            <a:ext cx="2338482" cy="1031119"/>
            <a:chOff x="0" y="0"/>
            <a:chExt cx="3117976" cy="1374825"/>
          </a:xfrm>
        </p:grpSpPr>
        <p:sp>
          <p:nvSpPr>
            <p:cNvPr name="Freeform 3" id="3"/>
            <p:cNvSpPr/>
            <p:nvPr/>
          </p:nvSpPr>
          <p:spPr>
            <a:xfrm flipH="false" flipV="false" rot="0">
              <a:off x="0" y="0"/>
              <a:ext cx="3117977" cy="1374775"/>
            </a:xfrm>
            <a:custGeom>
              <a:avLst/>
              <a:gdLst/>
              <a:ahLst/>
              <a:cxnLst/>
              <a:rect r="r" b="b" t="t" l="l"/>
              <a:pathLst>
                <a:path h="1374775" w="3117977">
                  <a:moveTo>
                    <a:pt x="0" y="0"/>
                  </a:moveTo>
                  <a:lnTo>
                    <a:pt x="3117977" y="0"/>
                  </a:lnTo>
                  <a:lnTo>
                    <a:pt x="3117977" y="1374775"/>
                  </a:lnTo>
                  <a:lnTo>
                    <a:pt x="0" y="1374775"/>
                  </a:lnTo>
                  <a:lnTo>
                    <a:pt x="0" y="0"/>
                  </a:lnTo>
                  <a:close/>
                </a:path>
              </a:pathLst>
            </a:custGeom>
            <a:blipFill>
              <a:blip r:embed="rId2"/>
              <a:stretch>
                <a:fillRect l="0" t="-8587" r="0" b="-8591"/>
              </a:stretch>
            </a:blipFill>
          </p:spPr>
        </p:sp>
      </p:grpSp>
      <p:grpSp>
        <p:nvGrpSpPr>
          <p:cNvPr name="Group 4" id="4"/>
          <p:cNvGrpSpPr/>
          <p:nvPr/>
        </p:nvGrpSpPr>
        <p:grpSpPr>
          <a:xfrm rot="0">
            <a:off x="973106" y="705167"/>
            <a:ext cx="8309446" cy="580390"/>
            <a:chOff x="0" y="0"/>
            <a:chExt cx="11079261" cy="773853"/>
          </a:xfrm>
        </p:grpSpPr>
        <p:sp>
          <p:nvSpPr>
            <p:cNvPr name="Freeform 5" id="5"/>
            <p:cNvSpPr/>
            <p:nvPr/>
          </p:nvSpPr>
          <p:spPr>
            <a:xfrm flipH="false" flipV="false" rot="0">
              <a:off x="0" y="0"/>
              <a:ext cx="11079262" cy="773853"/>
            </a:xfrm>
            <a:custGeom>
              <a:avLst/>
              <a:gdLst/>
              <a:ahLst/>
              <a:cxnLst/>
              <a:rect r="r" b="b" t="t" l="l"/>
              <a:pathLst>
                <a:path h="773853" w="11079262">
                  <a:moveTo>
                    <a:pt x="0" y="0"/>
                  </a:moveTo>
                  <a:lnTo>
                    <a:pt x="11079262" y="0"/>
                  </a:lnTo>
                  <a:lnTo>
                    <a:pt x="11079262" y="773853"/>
                  </a:lnTo>
                  <a:lnTo>
                    <a:pt x="0" y="773853"/>
                  </a:lnTo>
                  <a:close/>
                </a:path>
              </a:pathLst>
            </a:custGeom>
            <a:solidFill>
              <a:srgbClr val="000000">
                <a:alpha val="0"/>
              </a:srgbClr>
            </a:solidFill>
          </p:spPr>
        </p:sp>
        <p:sp>
          <p:nvSpPr>
            <p:cNvPr name="TextBox 6" id="6"/>
            <p:cNvSpPr txBox="true"/>
            <p:nvPr/>
          </p:nvSpPr>
          <p:spPr>
            <a:xfrm>
              <a:off x="0" y="-66675"/>
              <a:ext cx="11079261" cy="840528"/>
            </a:xfrm>
            <a:prstGeom prst="rect">
              <a:avLst/>
            </a:prstGeom>
          </p:spPr>
          <p:txBody>
            <a:bodyPr anchor="t" rtlCol="false" tIns="0" lIns="0" bIns="0" rIns="0"/>
            <a:lstStyle/>
            <a:p>
              <a:pPr algn="ctr">
                <a:lnSpc>
                  <a:spcPts val="4759"/>
                </a:lnSpc>
              </a:pPr>
              <a:r>
                <a:rPr lang="en-US" sz="3399" b="true">
                  <a:solidFill>
                    <a:srgbClr val="FFFFFF"/>
                  </a:solidFill>
                  <a:latin typeface="Canva Sans Bold"/>
                  <a:ea typeface="Canva Sans Bold"/>
                  <a:cs typeface="Canva Sans Bold"/>
                  <a:sym typeface="Canva Sans Bold"/>
                </a:rPr>
                <a:t>Step:3 Designing the Multimodal Model</a:t>
              </a:r>
            </a:p>
          </p:txBody>
        </p:sp>
      </p:grpSp>
      <p:grpSp>
        <p:nvGrpSpPr>
          <p:cNvPr name="Group 7" id="7"/>
          <p:cNvGrpSpPr/>
          <p:nvPr/>
        </p:nvGrpSpPr>
        <p:grpSpPr>
          <a:xfrm rot="0">
            <a:off x="812042" y="1931291"/>
            <a:ext cx="17475958" cy="976630"/>
            <a:chOff x="0" y="0"/>
            <a:chExt cx="23301277" cy="1302173"/>
          </a:xfrm>
        </p:grpSpPr>
        <p:sp>
          <p:nvSpPr>
            <p:cNvPr name="Freeform 8" id="8"/>
            <p:cNvSpPr/>
            <p:nvPr/>
          </p:nvSpPr>
          <p:spPr>
            <a:xfrm flipH="false" flipV="false" rot="0">
              <a:off x="0" y="0"/>
              <a:ext cx="23301277" cy="1302173"/>
            </a:xfrm>
            <a:custGeom>
              <a:avLst/>
              <a:gdLst/>
              <a:ahLst/>
              <a:cxnLst/>
              <a:rect r="r" b="b" t="t" l="l"/>
              <a:pathLst>
                <a:path h="1302173" w="23301277">
                  <a:moveTo>
                    <a:pt x="0" y="0"/>
                  </a:moveTo>
                  <a:lnTo>
                    <a:pt x="23301277" y="0"/>
                  </a:lnTo>
                  <a:lnTo>
                    <a:pt x="23301277" y="1302173"/>
                  </a:lnTo>
                  <a:lnTo>
                    <a:pt x="0" y="1302173"/>
                  </a:lnTo>
                  <a:close/>
                </a:path>
              </a:pathLst>
            </a:custGeom>
            <a:solidFill>
              <a:srgbClr val="000000">
                <a:alpha val="0"/>
              </a:srgbClr>
            </a:solidFill>
          </p:spPr>
        </p:sp>
        <p:sp>
          <p:nvSpPr>
            <p:cNvPr name="TextBox 9" id="9"/>
            <p:cNvSpPr txBox="true"/>
            <p:nvPr/>
          </p:nvSpPr>
          <p:spPr>
            <a:xfrm>
              <a:off x="0" y="-57150"/>
              <a:ext cx="23301277" cy="1359323"/>
            </a:xfrm>
            <a:prstGeom prst="rect">
              <a:avLst/>
            </a:prstGeom>
          </p:spPr>
          <p:txBody>
            <a:bodyPr anchor="t" rtlCol="false" tIns="0" lIns="0" bIns="0" rIns="0"/>
            <a:lstStyle/>
            <a:p>
              <a:pPr algn="l">
                <a:lnSpc>
                  <a:spcPts val="3919"/>
                </a:lnSpc>
              </a:pPr>
              <a:r>
                <a:rPr lang="en-US" sz="2799">
                  <a:solidFill>
                    <a:srgbClr val="FFFFFF"/>
                  </a:solidFill>
                  <a:latin typeface="Canva Sans"/>
                  <a:ea typeface="Canva Sans"/>
                  <a:cs typeface="Canva Sans"/>
                  <a:sym typeface="Canva Sans"/>
                </a:rPr>
                <a:t>To build a deep learning architecture that processes the concatenated vector and performs binary classification (Parkinson’s or not).</a:t>
              </a:r>
            </a:p>
          </p:txBody>
        </p:sp>
      </p:grpSp>
      <p:grpSp>
        <p:nvGrpSpPr>
          <p:cNvPr name="Group 10" id="10"/>
          <p:cNvGrpSpPr/>
          <p:nvPr/>
        </p:nvGrpSpPr>
        <p:grpSpPr>
          <a:xfrm rot="0">
            <a:off x="812042" y="3305245"/>
            <a:ext cx="8807500" cy="976630"/>
            <a:chOff x="0" y="0"/>
            <a:chExt cx="11743333" cy="1302173"/>
          </a:xfrm>
        </p:grpSpPr>
        <p:sp>
          <p:nvSpPr>
            <p:cNvPr name="Freeform 11" id="11"/>
            <p:cNvSpPr/>
            <p:nvPr/>
          </p:nvSpPr>
          <p:spPr>
            <a:xfrm flipH="false" flipV="false" rot="0">
              <a:off x="0" y="0"/>
              <a:ext cx="11743334" cy="1302173"/>
            </a:xfrm>
            <a:custGeom>
              <a:avLst/>
              <a:gdLst/>
              <a:ahLst/>
              <a:cxnLst/>
              <a:rect r="r" b="b" t="t" l="l"/>
              <a:pathLst>
                <a:path h="1302173" w="11743334">
                  <a:moveTo>
                    <a:pt x="0" y="0"/>
                  </a:moveTo>
                  <a:lnTo>
                    <a:pt x="11743334" y="0"/>
                  </a:lnTo>
                  <a:lnTo>
                    <a:pt x="11743334" y="1302173"/>
                  </a:lnTo>
                  <a:lnTo>
                    <a:pt x="0" y="1302173"/>
                  </a:lnTo>
                  <a:close/>
                </a:path>
              </a:pathLst>
            </a:custGeom>
            <a:solidFill>
              <a:srgbClr val="000000">
                <a:alpha val="0"/>
              </a:srgbClr>
            </a:solidFill>
          </p:spPr>
        </p:sp>
        <p:sp>
          <p:nvSpPr>
            <p:cNvPr name="TextBox 12" id="12"/>
            <p:cNvSpPr txBox="true"/>
            <p:nvPr/>
          </p:nvSpPr>
          <p:spPr>
            <a:xfrm>
              <a:off x="0" y="-57150"/>
              <a:ext cx="11743333" cy="1359323"/>
            </a:xfrm>
            <a:prstGeom prst="rect">
              <a:avLst/>
            </a:prstGeom>
          </p:spPr>
          <p:txBody>
            <a:bodyPr anchor="t" rtlCol="false" tIns="0" lIns="0" bIns="0" rIns="0"/>
            <a:lstStyle/>
            <a:p>
              <a:pPr algn="l">
                <a:lnSpc>
                  <a:spcPts val="3919"/>
                </a:lnSpc>
              </a:pPr>
              <a:r>
                <a:rPr lang="en-US" sz="2799">
                  <a:solidFill>
                    <a:srgbClr val="FFFFFF"/>
                  </a:solidFill>
                  <a:latin typeface="Canva Sans"/>
                  <a:ea typeface="Canva Sans"/>
                  <a:cs typeface="Canva Sans"/>
                  <a:sym typeface="Canva Sans"/>
                </a:rPr>
                <a:t>a) Input Layer</a:t>
              </a:r>
            </a:p>
            <a:p>
              <a:pPr algn="l">
                <a:lnSpc>
                  <a:spcPts val="3919"/>
                </a:lnSpc>
              </a:pPr>
              <a:r>
                <a:rPr lang="en-US" sz="2799">
                  <a:solidFill>
                    <a:srgbClr val="FFFFFF"/>
                  </a:solidFill>
                  <a:latin typeface="Canva Sans"/>
                  <a:ea typeface="Canva Sans"/>
                  <a:cs typeface="Canva Sans"/>
                  <a:sym typeface="Canva Sans"/>
                </a:rPr>
                <a:t>Input size: Accept the concatenated feature vector.</a:t>
              </a:r>
            </a:p>
          </p:txBody>
        </p:sp>
      </p:grpSp>
      <p:grpSp>
        <p:nvGrpSpPr>
          <p:cNvPr name="Group 13" id="13"/>
          <p:cNvGrpSpPr/>
          <p:nvPr/>
        </p:nvGrpSpPr>
        <p:grpSpPr>
          <a:xfrm rot="0">
            <a:off x="922169" y="5507001"/>
            <a:ext cx="17196122" cy="2040890"/>
            <a:chOff x="0" y="0"/>
            <a:chExt cx="22928163" cy="2721187"/>
          </a:xfrm>
        </p:grpSpPr>
        <p:sp>
          <p:nvSpPr>
            <p:cNvPr name="Freeform 14" id="14"/>
            <p:cNvSpPr/>
            <p:nvPr/>
          </p:nvSpPr>
          <p:spPr>
            <a:xfrm flipH="false" flipV="false" rot="0">
              <a:off x="0" y="0"/>
              <a:ext cx="22928163" cy="2721187"/>
            </a:xfrm>
            <a:custGeom>
              <a:avLst/>
              <a:gdLst/>
              <a:ahLst/>
              <a:cxnLst/>
              <a:rect r="r" b="b" t="t" l="l"/>
              <a:pathLst>
                <a:path h="2721187" w="22928163">
                  <a:moveTo>
                    <a:pt x="0" y="0"/>
                  </a:moveTo>
                  <a:lnTo>
                    <a:pt x="22928163" y="0"/>
                  </a:lnTo>
                  <a:lnTo>
                    <a:pt x="22928163" y="2721187"/>
                  </a:lnTo>
                  <a:lnTo>
                    <a:pt x="0" y="2721187"/>
                  </a:lnTo>
                  <a:close/>
                </a:path>
              </a:pathLst>
            </a:custGeom>
            <a:solidFill>
              <a:srgbClr val="000000">
                <a:alpha val="0"/>
              </a:srgbClr>
            </a:solidFill>
          </p:spPr>
        </p:sp>
        <p:sp>
          <p:nvSpPr>
            <p:cNvPr name="TextBox 15" id="15"/>
            <p:cNvSpPr txBox="true"/>
            <p:nvPr/>
          </p:nvSpPr>
          <p:spPr>
            <a:xfrm>
              <a:off x="0" y="-57150"/>
              <a:ext cx="22928163" cy="2778337"/>
            </a:xfrm>
            <a:prstGeom prst="rect">
              <a:avLst/>
            </a:prstGeom>
          </p:spPr>
          <p:txBody>
            <a:bodyPr anchor="t" rtlCol="false" tIns="0" lIns="0" bIns="0" rIns="0"/>
            <a:lstStyle/>
            <a:p>
              <a:pPr algn="l">
                <a:lnSpc>
                  <a:spcPts val="4059"/>
                </a:lnSpc>
              </a:pPr>
              <a:r>
                <a:rPr lang="en-US" sz="2900">
                  <a:solidFill>
                    <a:srgbClr val="FFFFFF"/>
                  </a:solidFill>
                  <a:latin typeface="Canva Sans"/>
                  <a:ea typeface="Canva Sans"/>
                  <a:cs typeface="Canva Sans"/>
                  <a:sym typeface="Canva Sans"/>
                </a:rPr>
                <a:t>b) Dense (Fully Connected) Layers</a:t>
              </a:r>
            </a:p>
            <a:p>
              <a:pPr algn="l">
                <a:lnSpc>
                  <a:spcPts val="4059"/>
                </a:lnSpc>
              </a:pPr>
              <a:r>
                <a:rPr lang="en-US" sz="2900">
                  <a:solidFill>
                    <a:srgbClr val="FFFFFF"/>
                  </a:solidFill>
                  <a:latin typeface="Canva Sans"/>
                  <a:ea typeface="Canva Sans"/>
                  <a:cs typeface="Canva Sans"/>
                  <a:sym typeface="Canva Sans"/>
                </a:rPr>
                <a:t>Process the combined vector through multiple fully connected layers to extract deeper patterns.</a:t>
              </a:r>
            </a:p>
            <a:p>
              <a:pPr algn="l">
                <a:lnSpc>
                  <a:spcPts val="4059"/>
                </a:lnSpc>
              </a:pPr>
            </a:p>
            <a:p>
              <a:pPr algn="l">
                <a:lnSpc>
                  <a:spcPts val="4059"/>
                </a:lnSpc>
              </a:pPr>
              <a:r>
                <a:rPr lang="en-US" sz="2900">
                  <a:solidFill>
                    <a:srgbClr val="FFFFFF"/>
                  </a:solidFill>
                  <a:latin typeface="Canva Sans"/>
                  <a:ea typeface="Canva Sans"/>
                  <a:cs typeface="Canva Sans"/>
                  <a:sym typeface="Canva Sans"/>
                </a:rPr>
                <a:t>Example Architecture:</a:t>
              </a:r>
            </a:p>
          </p:txBody>
        </p:sp>
      </p:grpSp>
      <p:grpSp>
        <p:nvGrpSpPr>
          <p:cNvPr name="Group 16" id="16"/>
          <p:cNvGrpSpPr/>
          <p:nvPr/>
        </p:nvGrpSpPr>
        <p:grpSpPr>
          <a:xfrm rot="0">
            <a:off x="6223662" y="7179345"/>
            <a:ext cx="5064570" cy="2722206"/>
            <a:chOff x="0" y="0"/>
            <a:chExt cx="6752760" cy="3629608"/>
          </a:xfrm>
        </p:grpSpPr>
        <p:sp>
          <p:nvSpPr>
            <p:cNvPr name="Freeform 17" id="17"/>
            <p:cNvSpPr/>
            <p:nvPr/>
          </p:nvSpPr>
          <p:spPr>
            <a:xfrm flipH="false" flipV="false" rot="0">
              <a:off x="0" y="0"/>
              <a:ext cx="6752717" cy="3629660"/>
            </a:xfrm>
            <a:custGeom>
              <a:avLst/>
              <a:gdLst/>
              <a:ahLst/>
              <a:cxnLst/>
              <a:rect r="r" b="b" t="t" l="l"/>
              <a:pathLst>
                <a:path h="3629660" w="6752717">
                  <a:moveTo>
                    <a:pt x="0" y="0"/>
                  </a:moveTo>
                  <a:lnTo>
                    <a:pt x="6752717" y="0"/>
                  </a:lnTo>
                  <a:lnTo>
                    <a:pt x="6752717" y="3629660"/>
                  </a:lnTo>
                  <a:lnTo>
                    <a:pt x="0" y="3629660"/>
                  </a:lnTo>
                  <a:lnTo>
                    <a:pt x="0" y="0"/>
                  </a:lnTo>
                  <a:close/>
                </a:path>
              </a:pathLst>
            </a:custGeom>
            <a:blipFill>
              <a:blip r:embed="rId3"/>
              <a:stretch>
                <a:fillRect l="0" t="-27" r="0" b="-25"/>
              </a:stretch>
            </a:blipFill>
          </p:spPr>
        </p:sp>
      </p:grpSp>
    </p:spTree>
  </p:cSld>
  <p:clrMapOvr>
    <a:masterClrMapping/>
  </p:clrMapOvr>
</p:sld>
</file>

<file path=ppt/slides/slide47.xml><?xml version="1.0" encoding="utf-8"?>
<p:sld xmlns:p="http://schemas.openxmlformats.org/presentationml/2006/main" xmlns:a="http://schemas.openxmlformats.org/drawingml/2006/main" xmlns:r="http://schemas.openxmlformats.org/officeDocument/2006/relationships">
  <p:cSld>
    <p:bg>
      <p:bgPr>
        <a:solidFill>
          <a:srgbClr val="1C53A3"/>
        </a:solidFill>
      </p:bgPr>
    </p:bg>
    <p:spTree>
      <p:nvGrpSpPr>
        <p:cNvPr id="1" name=""/>
        <p:cNvGrpSpPr/>
        <p:nvPr/>
      </p:nvGrpSpPr>
      <p:grpSpPr>
        <a:xfrm>
          <a:off x="0" y="0"/>
          <a:ext cx="0" cy="0"/>
          <a:chOff x="0" y="0"/>
          <a:chExt cx="0" cy="0"/>
        </a:xfrm>
      </p:grpSpPr>
      <p:grpSp>
        <p:nvGrpSpPr>
          <p:cNvPr name="Group 2" id="2"/>
          <p:cNvGrpSpPr/>
          <p:nvPr/>
        </p:nvGrpSpPr>
        <p:grpSpPr>
          <a:xfrm rot="0">
            <a:off x="2859895" y="2930035"/>
            <a:ext cx="6451823" cy="836347"/>
            <a:chOff x="0" y="0"/>
            <a:chExt cx="8602431" cy="1115129"/>
          </a:xfrm>
        </p:grpSpPr>
        <p:sp>
          <p:nvSpPr>
            <p:cNvPr name="Freeform 3" id="3"/>
            <p:cNvSpPr/>
            <p:nvPr/>
          </p:nvSpPr>
          <p:spPr>
            <a:xfrm flipH="false" flipV="false" rot="0">
              <a:off x="0" y="0"/>
              <a:ext cx="8602472" cy="1115187"/>
            </a:xfrm>
            <a:custGeom>
              <a:avLst/>
              <a:gdLst/>
              <a:ahLst/>
              <a:cxnLst/>
              <a:rect r="r" b="b" t="t" l="l"/>
              <a:pathLst>
                <a:path h="1115187" w="8602472">
                  <a:moveTo>
                    <a:pt x="0" y="0"/>
                  </a:moveTo>
                  <a:lnTo>
                    <a:pt x="8602472" y="0"/>
                  </a:lnTo>
                  <a:lnTo>
                    <a:pt x="8602472" y="1115187"/>
                  </a:lnTo>
                  <a:lnTo>
                    <a:pt x="0" y="1115187"/>
                  </a:lnTo>
                  <a:lnTo>
                    <a:pt x="0" y="0"/>
                  </a:lnTo>
                  <a:close/>
                </a:path>
              </a:pathLst>
            </a:custGeom>
            <a:blipFill>
              <a:blip r:embed="rId2"/>
              <a:stretch>
                <a:fillRect l="0" t="0" r="0" b="5"/>
              </a:stretch>
            </a:blipFill>
          </p:spPr>
        </p:sp>
      </p:grpSp>
      <p:grpSp>
        <p:nvGrpSpPr>
          <p:cNvPr name="Group 4" id="4"/>
          <p:cNvGrpSpPr/>
          <p:nvPr/>
        </p:nvGrpSpPr>
        <p:grpSpPr>
          <a:xfrm rot="0">
            <a:off x="1028700" y="467506"/>
            <a:ext cx="17259300" cy="2462530"/>
            <a:chOff x="0" y="0"/>
            <a:chExt cx="23012400" cy="3283373"/>
          </a:xfrm>
        </p:grpSpPr>
        <p:sp>
          <p:nvSpPr>
            <p:cNvPr name="Freeform 5" id="5"/>
            <p:cNvSpPr/>
            <p:nvPr/>
          </p:nvSpPr>
          <p:spPr>
            <a:xfrm flipH="false" flipV="false" rot="0">
              <a:off x="0" y="0"/>
              <a:ext cx="23012400" cy="3283373"/>
            </a:xfrm>
            <a:custGeom>
              <a:avLst/>
              <a:gdLst/>
              <a:ahLst/>
              <a:cxnLst/>
              <a:rect r="r" b="b" t="t" l="l"/>
              <a:pathLst>
                <a:path h="3283373" w="23012400">
                  <a:moveTo>
                    <a:pt x="0" y="0"/>
                  </a:moveTo>
                  <a:lnTo>
                    <a:pt x="23012400" y="0"/>
                  </a:lnTo>
                  <a:lnTo>
                    <a:pt x="23012400" y="3283373"/>
                  </a:lnTo>
                  <a:lnTo>
                    <a:pt x="0" y="3283373"/>
                  </a:lnTo>
                  <a:close/>
                </a:path>
              </a:pathLst>
            </a:custGeom>
            <a:solidFill>
              <a:srgbClr val="000000">
                <a:alpha val="0"/>
              </a:srgbClr>
            </a:solidFill>
          </p:spPr>
        </p:sp>
        <p:sp>
          <p:nvSpPr>
            <p:cNvPr name="TextBox 6" id="6"/>
            <p:cNvSpPr txBox="true"/>
            <p:nvPr/>
          </p:nvSpPr>
          <p:spPr>
            <a:xfrm>
              <a:off x="0" y="-57150"/>
              <a:ext cx="23012400" cy="3340523"/>
            </a:xfrm>
            <a:prstGeom prst="rect">
              <a:avLst/>
            </a:prstGeom>
          </p:spPr>
          <p:txBody>
            <a:bodyPr anchor="t" rtlCol="false" tIns="0" lIns="0" bIns="0" rIns="0"/>
            <a:lstStyle/>
            <a:p>
              <a:pPr algn="l">
                <a:lnSpc>
                  <a:spcPts val="3919"/>
                </a:lnSpc>
              </a:pPr>
              <a:r>
                <a:rPr lang="en-US" sz="2799">
                  <a:solidFill>
                    <a:srgbClr val="FFFFFF"/>
                  </a:solidFill>
                  <a:latin typeface="Canva Sans"/>
                  <a:ea typeface="Canva Sans"/>
                  <a:cs typeface="Canva Sans"/>
                  <a:sym typeface="Canva Sans"/>
                </a:rPr>
                <a:t>c) Dropout Regularization</a:t>
              </a:r>
            </a:p>
            <a:p>
              <a:pPr algn="l">
                <a:lnSpc>
                  <a:spcPts val="3919"/>
                </a:lnSpc>
              </a:pPr>
              <a:r>
                <a:rPr lang="en-US" sz="2799">
                  <a:solidFill>
                    <a:srgbClr val="FFFFFF"/>
                  </a:solidFill>
                  <a:latin typeface="Canva Sans"/>
                  <a:ea typeface="Canva Sans"/>
                  <a:cs typeface="Canva Sans"/>
                  <a:sym typeface="Canva Sans"/>
                </a:rPr>
                <a:t>Add dropout layers after dense layers to prevent overfitting. This randomly disables some neurons during training.</a:t>
              </a:r>
            </a:p>
            <a:p>
              <a:pPr algn="l">
                <a:lnSpc>
                  <a:spcPts val="3919"/>
                </a:lnSpc>
              </a:pPr>
              <a:r>
                <a:rPr lang="en-US" sz="2799">
                  <a:solidFill>
                    <a:srgbClr val="FFFFFF"/>
                  </a:solidFill>
                  <a:latin typeface="Canva Sans"/>
                  <a:ea typeface="Canva Sans"/>
                  <a:cs typeface="Canva Sans"/>
                  <a:sym typeface="Canva Sans"/>
                </a:rPr>
                <a:t>Dropout Formula:</a:t>
              </a:r>
            </a:p>
            <a:p>
              <a:pPr algn="l">
                <a:lnSpc>
                  <a:spcPts val="3919"/>
                </a:lnSpc>
              </a:pPr>
            </a:p>
          </p:txBody>
        </p:sp>
      </p:grpSp>
      <p:grpSp>
        <p:nvGrpSpPr>
          <p:cNvPr name="Group 7" id="7"/>
          <p:cNvGrpSpPr/>
          <p:nvPr/>
        </p:nvGrpSpPr>
        <p:grpSpPr>
          <a:xfrm rot="0">
            <a:off x="1028700" y="3709233"/>
            <a:ext cx="9594875" cy="1362710"/>
            <a:chOff x="0" y="0"/>
            <a:chExt cx="12793167" cy="1816947"/>
          </a:xfrm>
        </p:grpSpPr>
        <p:sp>
          <p:nvSpPr>
            <p:cNvPr name="Freeform 8" id="8"/>
            <p:cNvSpPr/>
            <p:nvPr/>
          </p:nvSpPr>
          <p:spPr>
            <a:xfrm flipH="false" flipV="false" rot="0">
              <a:off x="0" y="0"/>
              <a:ext cx="12793166" cy="1816947"/>
            </a:xfrm>
            <a:custGeom>
              <a:avLst/>
              <a:gdLst/>
              <a:ahLst/>
              <a:cxnLst/>
              <a:rect r="r" b="b" t="t" l="l"/>
              <a:pathLst>
                <a:path h="1816947" w="12793166">
                  <a:moveTo>
                    <a:pt x="0" y="0"/>
                  </a:moveTo>
                  <a:lnTo>
                    <a:pt x="12793166" y="0"/>
                  </a:lnTo>
                  <a:lnTo>
                    <a:pt x="12793166" y="1816947"/>
                  </a:lnTo>
                  <a:lnTo>
                    <a:pt x="0" y="1816947"/>
                  </a:lnTo>
                  <a:close/>
                </a:path>
              </a:pathLst>
            </a:custGeom>
            <a:solidFill>
              <a:srgbClr val="000000">
                <a:alpha val="0"/>
              </a:srgbClr>
            </a:solidFill>
          </p:spPr>
        </p:sp>
        <p:sp>
          <p:nvSpPr>
            <p:cNvPr name="TextBox 9" id="9"/>
            <p:cNvSpPr txBox="true"/>
            <p:nvPr/>
          </p:nvSpPr>
          <p:spPr>
            <a:xfrm>
              <a:off x="0" y="-57150"/>
              <a:ext cx="12793167" cy="1874097"/>
            </a:xfrm>
            <a:prstGeom prst="rect">
              <a:avLst/>
            </a:prstGeom>
          </p:spPr>
          <p:txBody>
            <a:bodyPr anchor="t" rtlCol="false" tIns="0" lIns="0" bIns="0" rIns="0"/>
            <a:lstStyle/>
            <a:p>
              <a:pPr algn="l">
                <a:lnSpc>
                  <a:spcPts val="3640"/>
                </a:lnSpc>
              </a:pPr>
              <a:r>
                <a:rPr lang="en-US" sz="2600">
                  <a:solidFill>
                    <a:srgbClr val="FFFFFF"/>
                  </a:solidFill>
                  <a:latin typeface="Canva Sans"/>
                  <a:ea typeface="Canva Sans"/>
                  <a:cs typeface="Canva Sans"/>
                  <a:sym typeface="Canva Sans"/>
                </a:rPr>
                <a:t>Where:</a:t>
              </a:r>
            </a:p>
            <a:p>
              <a:pPr algn="l">
                <a:lnSpc>
                  <a:spcPts val="3640"/>
                </a:lnSpc>
              </a:pPr>
              <a:r>
                <a:rPr lang="en-US" sz="2600">
                  <a:solidFill>
                    <a:srgbClr val="FFFFFF"/>
                  </a:solidFill>
                  <a:latin typeface="Canva Sans"/>
                  <a:ea typeface="Canva Sans"/>
                  <a:cs typeface="Canva Sans"/>
                  <a:sym typeface="Canva Sans"/>
                </a:rPr>
                <a:t>p = Keep probability (e.g., 0.7 means 70% neurons are active)</a:t>
              </a:r>
            </a:p>
            <a:p>
              <a:pPr algn="l">
                <a:lnSpc>
                  <a:spcPts val="3640"/>
                </a:lnSpc>
              </a:pPr>
              <a:r>
                <a:rPr lang="en-US" sz="2600">
                  <a:solidFill>
                    <a:srgbClr val="FFFFFF"/>
                  </a:solidFill>
                  <a:latin typeface="Canva Sans"/>
                  <a:ea typeface="Canva Sans"/>
                  <a:cs typeface="Canva Sans"/>
                  <a:sym typeface="Canva Sans"/>
                </a:rPr>
                <a:t>Typical dropout rate: 0.3 to 0.5</a:t>
              </a:r>
            </a:p>
          </p:txBody>
        </p:sp>
      </p:grpSp>
      <p:grpSp>
        <p:nvGrpSpPr>
          <p:cNvPr name="Group 10" id="10"/>
          <p:cNvGrpSpPr/>
          <p:nvPr/>
        </p:nvGrpSpPr>
        <p:grpSpPr>
          <a:xfrm rot="0">
            <a:off x="682067" y="5202715"/>
            <a:ext cx="17605933" cy="1471930"/>
            <a:chOff x="0" y="0"/>
            <a:chExt cx="23474577" cy="1962573"/>
          </a:xfrm>
        </p:grpSpPr>
        <p:sp>
          <p:nvSpPr>
            <p:cNvPr name="Freeform 11" id="11"/>
            <p:cNvSpPr/>
            <p:nvPr/>
          </p:nvSpPr>
          <p:spPr>
            <a:xfrm flipH="false" flipV="false" rot="0">
              <a:off x="0" y="0"/>
              <a:ext cx="23474578" cy="1962573"/>
            </a:xfrm>
            <a:custGeom>
              <a:avLst/>
              <a:gdLst/>
              <a:ahLst/>
              <a:cxnLst/>
              <a:rect r="r" b="b" t="t" l="l"/>
              <a:pathLst>
                <a:path h="1962573" w="23474578">
                  <a:moveTo>
                    <a:pt x="0" y="0"/>
                  </a:moveTo>
                  <a:lnTo>
                    <a:pt x="23474578" y="0"/>
                  </a:lnTo>
                  <a:lnTo>
                    <a:pt x="23474578" y="1962573"/>
                  </a:lnTo>
                  <a:lnTo>
                    <a:pt x="0" y="1962573"/>
                  </a:lnTo>
                  <a:close/>
                </a:path>
              </a:pathLst>
            </a:custGeom>
            <a:solidFill>
              <a:srgbClr val="000000">
                <a:alpha val="0"/>
              </a:srgbClr>
            </a:solidFill>
          </p:spPr>
        </p:sp>
        <p:sp>
          <p:nvSpPr>
            <p:cNvPr name="TextBox 12" id="12"/>
            <p:cNvSpPr txBox="true"/>
            <p:nvPr/>
          </p:nvSpPr>
          <p:spPr>
            <a:xfrm>
              <a:off x="0" y="-57150"/>
              <a:ext cx="23474577" cy="2019723"/>
            </a:xfrm>
            <a:prstGeom prst="rect">
              <a:avLst/>
            </a:prstGeom>
          </p:spPr>
          <p:txBody>
            <a:bodyPr anchor="t" rtlCol="false" tIns="0" lIns="0" bIns="0" rIns="0"/>
            <a:lstStyle/>
            <a:p>
              <a:pPr algn="l">
                <a:lnSpc>
                  <a:spcPts val="3919"/>
                </a:lnSpc>
              </a:pPr>
              <a:r>
                <a:rPr lang="en-US" sz="2799">
                  <a:solidFill>
                    <a:srgbClr val="FFFFFF"/>
                  </a:solidFill>
                  <a:latin typeface="Canva Sans"/>
                  <a:ea typeface="Canva Sans"/>
                  <a:cs typeface="Canva Sans"/>
                  <a:sym typeface="Canva Sans"/>
                </a:rPr>
                <a:t>d) Output Layer</a:t>
              </a:r>
            </a:p>
            <a:p>
              <a:pPr algn="l">
                <a:lnSpc>
                  <a:spcPts val="3919"/>
                </a:lnSpc>
              </a:pPr>
              <a:r>
                <a:rPr lang="en-US" sz="2799">
                  <a:solidFill>
                    <a:srgbClr val="FFFFFF"/>
                  </a:solidFill>
                  <a:latin typeface="Canva Sans"/>
                  <a:ea typeface="Canva Sans"/>
                  <a:cs typeface="Canva Sans"/>
                  <a:sym typeface="Canva Sans"/>
                </a:rPr>
                <a:t>Binary Classification: Use 1 neuron with a sigmoid activation function to output the probability of Parkinson’s disease.</a:t>
              </a:r>
            </a:p>
          </p:txBody>
        </p:sp>
      </p:grpSp>
      <p:grpSp>
        <p:nvGrpSpPr>
          <p:cNvPr name="Group 13" id="13"/>
          <p:cNvGrpSpPr/>
          <p:nvPr/>
        </p:nvGrpSpPr>
        <p:grpSpPr>
          <a:xfrm rot="0">
            <a:off x="3053931" y="7029190"/>
            <a:ext cx="6063751" cy="2085012"/>
            <a:chOff x="0" y="0"/>
            <a:chExt cx="8085001" cy="2780016"/>
          </a:xfrm>
        </p:grpSpPr>
        <p:sp>
          <p:nvSpPr>
            <p:cNvPr name="Freeform 14" id="14"/>
            <p:cNvSpPr/>
            <p:nvPr/>
          </p:nvSpPr>
          <p:spPr>
            <a:xfrm flipH="false" flipV="false" rot="0">
              <a:off x="0" y="0"/>
              <a:ext cx="8084947" cy="2780030"/>
            </a:xfrm>
            <a:custGeom>
              <a:avLst/>
              <a:gdLst/>
              <a:ahLst/>
              <a:cxnLst/>
              <a:rect r="r" b="b" t="t" l="l"/>
              <a:pathLst>
                <a:path h="2780030" w="8084947">
                  <a:moveTo>
                    <a:pt x="0" y="0"/>
                  </a:moveTo>
                  <a:lnTo>
                    <a:pt x="8084947" y="0"/>
                  </a:lnTo>
                  <a:lnTo>
                    <a:pt x="8084947" y="2780030"/>
                  </a:lnTo>
                  <a:lnTo>
                    <a:pt x="0" y="2780030"/>
                  </a:lnTo>
                  <a:lnTo>
                    <a:pt x="0" y="0"/>
                  </a:lnTo>
                  <a:close/>
                </a:path>
              </a:pathLst>
            </a:custGeom>
            <a:blipFill>
              <a:blip r:embed="rId3"/>
              <a:stretch>
                <a:fillRect l="0" t="0" r="0" b="0"/>
              </a:stretch>
            </a:blipFill>
          </p:spPr>
        </p:sp>
      </p:grpSp>
    </p:spTree>
  </p:cSld>
  <p:clrMapOvr>
    <a:masterClrMapping/>
  </p:clrMapOvr>
</p:sld>
</file>

<file path=ppt/slides/slide48.xml><?xml version="1.0" encoding="utf-8"?>
<p:sld xmlns:p="http://schemas.openxmlformats.org/presentationml/2006/main" xmlns:a="http://schemas.openxmlformats.org/drawingml/2006/main" xmlns:r="http://schemas.openxmlformats.org/officeDocument/2006/relationships">
  <p:cSld>
    <p:bg>
      <p:bgPr>
        <a:solidFill>
          <a:srgbClr val="1C53A3"/>
        </a:solidFill>
      </p:bgPr>
    </p:bg>
    <p:spTree>
      <p:nvGrpSpPr>
        <p:cNvPr id="1" name=""/>
        <p:cNvGrpSpPr/>
        <p:nvPr/>
      </p:nvGrpSpPr>
      <p:grpSpPr>
        <a:xfrm>
          <a:off x="0" y="0"/>
          <a:ext cx="0" cy="0"/>
          <a:chOff x="0" y="0"/>
          <a:chExt cx="0" cy="0"/>
        </a:xfrm>
      </p:grpSpPr>
      <p:grpSp>
        <p:nvGrpSpPr>
          <p:cNvPr name="Group 2" id="2"/>
          <p:cNvGrpSpPr/>
          <p:nvPr/>
        </p:nvGrpSpPr>
        <p:grpSpPr>
          <a:xfrm rot="0">
            <a:off x="660900" y="4576910"/>
            <a:ext cx="7210226" cy="1532173"/>
            <a:chOff x="0" y="0"/>
            <a:chExt cx="9613635" cy="2042897"/>
          </a:xfrm>
        </p:grpSpPr>
        <p:sp>
          <p:nvSpPr>
            <p:cNvPr name="Freeform 3" id="3"/>
            <p:cNvSpPr/>
            <p:nvPr/>
          </p:nvSpPr>
          <p:spPr>
            <a:xfrm flipH="false" flipV="false" rot="0">
              <a:off x="0" y="0"/>
              <a:ext cx="9613646" cy="2042922"/>
            </a:xfrm>
            <a:custGeom>
              <a:avLst/>
              <a:gdLst/>
              <a:ahLst/>
              <a:cxnLst/>
              <a:rect r="r" b="b" t="t" l="l"/>
              <a:pathLst>
                <a:path h="2042922" w="9613646">
                  <a:moveTo>
                    <a:pt x="0" y="0"/>
                  </a:moveTo>
                  <a:lnTo>
                    <a:pt x="9613646" y="0"/>
                  </a:lnTo>
                  <a:lnTo>
                    <a:pt x="9613646" y="2042922"/>
                  </a:lnTo>
                  <a:lnTo>
                    <a:pt x="0" y="2042922"/>
                  </a:lnTo>
                  <a:lnTo>
                    <a:pt x="0" y="0"/>
                  </a:lnTo>
                  <a:close/>
                </a:path>
              </a:pathLst>
            </a:custGeom>
            <a:blipFill>
              <a:blip r:embed="rId2"/>
              <a:stretch>
                <a:fillRect l="-40" t="0" r="-40" b="1"/>
              </a:stretch>
            </a:blipFill>
          </p:spPr>
        </p:sp>
      </p:grpSp>
      <p:grpSp>
        <p:nvGrpSpPr>
          <p:cNvPr name="Group 4" id="4"/>
          <p:cNvGrpSpPr/>
          <p:nvPr/>
        </p:nvGrpSpPr>
        <p:grpSpPr>
          <a:xfrm rot="0">
            <a:off x="9504511" y="4171733"/>
            <a:ext cx="5678783" cy="2579637"/>
            <a:chOff x="0" y="0"/>
            <a:chExt cx="7571711" cy="3439516"/>
          </a:xfrm>
        </p:grpSpPr>
        <p:sp>
          <p:nvSpPr>
            <p:cNvPr name="Freeform 5" id="5"/>
            <p:cNvSpPr/>
            <p:nvPr/>
          </p:nvSpPr>
          <p:spPr>
            <a:xfrm flipH="false" flipV="false" rot="0">
              <a:off x="0" y="0"/>
              <a:ext cx="7571740" cy="3439541"/>
            </a:xfrm>
            <a:custGeom>
              <a:avLst/>
              <a:gdLst/>
              <a:ahLst/>
              <a:cxnLst/>
              <a:rect r="r" b="b" t="t" l="l"/>
              <a:pathLst>
                <a:path h="3439541" w="7571740">
                  <a:moveTo>
                    <a:pt x="0" y="0"/>
                  </a:moveTo>
                  <a:lnTo>
                    <a:pt x="7571740" y="0"/>
                  </a:lnTo>
                  <a:lnTo>
                    <a:pt x="7571740" y="3439541"/>
                  </a:lnTo>
                  <a:lnTo>
                    <a:pt x="0" y="3439541"/>
                  </a:lnTo>
                  <a:lnTo>
                    <a:pt x="0" y="0"/>
                  </a:lnTo>
                  <a:close/>
                </a:path>
              </a:pathLst>
            </a:custGeom>
            <a:blipFill>
              <a:blip r:embed="rId3"/>
              <a:stretch>
                <a:fillRect l="0" t="0" r="0" b="0"/>
              </a:stretch>
            </a:blipFill>
          </p:spPr>
        </p:sp>
      </p:grpSp>
      <p:grpSp>
        <p:nvGrpSpPr>
          <p:cNvPr name="Group 6" id="6"/>
          <p:cNvGrpSpPr/>
          <p:nvPr/>
        </p:nvGrpSpPr>
        <p:grpSpPr>
          <a:xfrm rot="0">
            <a:off x="660900" y="589488"/>
            <a:ext cx="12590562" cy="3551555"/>
            <a:chOff x="0" y="0"/>
            <a:chExt cx="16787416" cy="4735407"/>
          </a:xfrm>
        </p:grpSpPr>
        <p:sp>
          <p:nvSpPr>
            <p:cNvPr name="Freeform 7" id="7"/>
            <p:cNvSpPr/>
            <p:nvPr/>
          </p:nvSpPr>
          <p:spPr>
            <a:xfrm flipH="false" flipV="false" rot="0">
              <a:off x="0" y="0"/>
              <a:ext cx="16787416" cy="4735407"/>
            </a:xfrm>
            <a:custGeom>
              <a:avLst/>
              <a:gdLst/>
              <a:ahLst/>
              <a:cxnLst/>
              <a:rect r="r" b="b" t="t" l="l"/>
              <a:pathLst>
                <a:path h="4735407" w="16787416">
                  <a:moveTo>
                    <a:pt x="0" y="0"/>
                  </a:moveTo>
                  <a:lnTo>
                    <a:pt x="16787416" y="0"/>
                  </a:lnTo>
                  <a:lnTo>
                    <a:pt x="16787416" y="4735407"/>
                  </a:lnTo>
                  <a:lnTo>
                    <a:pt x="0" y="4735407"/>
                  </a:lnTo>
                  <a:close/>
                </a:path>
              </a:pathLst>
            </a:custGeom>
            <a:solidFill>
              <a:srgbClr val="000000">
                <a:alpha val="0"/>
              </a:srgbClr>
            </a:solidFill>
          </p:spPr>
        </p:sp>
        <p:sp>
          <p:nvSpPr>
            <p:cNvPr name="TextBox 8" id="8"/>
            <p:cNvSpPr txBox="true"/>
            <p:nvPr/>
          </p:nvSpPr>
          <p:spPr>
            <a:xfrm>
              <a:off x="0" y="-66675"/>
              <a:ext cx="16787416" cy="4802082"/>
            </a:xfrm>
            <a:prstGeom prst="rect">
              <a:avLst/>
            </a:prstGeom>
          </p:spPr>
          <p:txBody>
            <a:bodyPr anchor="t" rtlCol="false" tIns="0" lIns="0" bIns="0" rIns="0"/>
            <a:lstStyle/>
            <a:p>
              <a:pPr algn="l">
                <a:lnSpc>
                  <a:spcPts val="4620"/>
                </a:lnSpc>
              </a:pPr>
              <a:r>
                <a:rPr lang="en-US" sz="3300" b="true">
                  <a:solidFill>
                    <a:srgbClr val="FFFFFF"/>
                  </a:solidFill>
                  <a:latin typeface="Canva Sans Bold"/>
                  <a:ea typeface="Canva Sans Bold"/>
                  <a:cs typeface="Canva Sans Bold"/>
                  <a:sym typeface="Canva Sans Bold"/>
                </a:rPr>
                <a:t>Step:4 Loss Function and Optimization</a:t>
              </a:r>
            </a:p>
            <a:p>
              <a:pPr algn="l">
                <a:lnSpc>
                  <a:spcPts val="4620"/>
                </a:lnSpc>
              </a:pPr>
            </a:p>
            <a:p>
              <a:pPr algn="l">
                <a:lnSpc>
                  <a:spcPts val="4200"/>
                </a:lnSpc>
              </a:pPr>
              <a:r>
                <a:rPr lang="en-US" sz="3000" b="true">
                  <a:solidFill>
                    <a:srgbClr val="FFFFFF"/>
                  </a:solidFill>
                  <a:latin typeface="Canva Sans Bold"/>
                  <a:ea typeface="Canva Sans Bold"/>
                  <a:cs typeface="Canva Sans Bold"/>
                  <a:sym typeface="Canva Sans Bold"/>
                </a:rPr>
                <a:t>Objective:</a:t>
              </a:r>
            </a:p>
            <a:p>
              <a:pPr algn="l">
                <a:lnSpc>
                  <a:spcPts val="3640"/>
                </a:lnSpc>
              </a:pPr>
              <a:r>
                <a:rPr lang="en-US" sz="2600">
                  <a:solidFill>
                    <a:srgbClr val="FFFFFF"/>
                  </a:solidFill>
                  <a:latin typeface="Canva Sans"/>
                  <a:ea typeface="Canva Sans"/>
                  <a:cs typeface="Canva Sans"/>
                  <a:sym typeface="Canva Sans"/>
                </a:rPr>
                <a:t>Use appropriate metrics to train the model for accurate predictions.</a:t>
              </a:r>
            </a:p>
            <a:p>
              <a:pPr algn="l">
                <a:lnSpc>
                  <a:spcPts val="3640"/>
                </a:lnSpc>
              </a:pPr>
              <a:r>
                <a:rPr lang="en-US" sz="2600">
                  <a:solidFill>
                    <a:srgbClr val="FFFFFF"/>
                  </a:solidFill>
                  <a:latin typeface="Canva Sans"/>
                  <a:ea typeface="Canva Sans"/>
                  <a:cs typeface="Canva Sans"/>
                  <a:sym typeface="Canva Sans"/>
                </a:rPr>
                <a:t>1.Loss Function: Use Binary Cross-Entropy (BCE) for a binary classification task.</a:t>
              </a:r>
            </a:p>
            <a:p>
              <a:pPr algn="l">
                <a:lnSpc>
                  <a:spcPts val="3640"/>
                </a:lnSpc>
              </a:pPr>
            </a:p>
            <a:p>
              <a:pPr algn="l">
                <a:lnSpc>
                  <a:spcPts val="3919"/>
                </a:lnSpc>
              </a:pPr>
              <a:r>
                <a:rPr lang="en-US" sz="2799">
                  <a:solidFill>
                    <a:srgbClr val="FFFFFF"/>
                  </a:solidFill>
                  <a:latin typeface="Canva Sans"/>
                  <a:ea typeface="Canva Sans"/>
                  <a:cs typeface="Canva Sans"/>
                  <a:sym typeface="Canva Sans"/>
                </a:rPr>
                <a:t>Binary Cross-Entropy Formula:</a:t>
              </a:r>
            </a:p>
          </p:txBody>
        </p:sp>
      </p:grpSp>
      <p:grpSp>
        <p:nvGrpSpPr>
          <p:cNvPr name="Group 9" id="9"/>
          <p:cNvGrpSpPr/>
          <p:nvPr/>
        </p:nvGrpSpPr>
        <p:grpSpPr>
          <a:xfrm rot="0">
            <a:off x="909008" y="8088229"/>
            <a:ext cx="7081912" cy="448310"/>
            <a:chOff x="0" y="0"/>
            <a:chExt cx="9442549" cy="597747"/>
          </a:xfrm>
        </p:grpSpPr>
        <p:sp>
          <p:nvSpPr>
            <p:cNvPr name="Freeform 10" id="10"/>
            <p:cNvSpPr/>
            <p:nvPr/>
          </p:nvSpPr>
          <p:spPr>
            <a:xfrm flipH="false" flipV="false" rot="0">
              <a:off x="0" y="0"/>
              <a:ext cx="9442549" cy="597747"/>
            </a:xfrm>
            <a:custGeom>
              <a:avLst/>
              <a:gdLst/>
              <a:ahLst/>
              <a:cxnLst/>
              <a:rect r="r" b="b" t="t" l="l"/>
              <a:pathLst>
                <a:path h="597747" w="9442549">
                  <a:moveTo>
                    <a:pt x="0" y="0"/>
                  </a:moveTo>
                  <a:lnTo>
                    <a:pt x="9442549" y="0"/>
                  </a:lnTo>
                  <a:lnTo>
                    <a:pt x="9442549" y="597747"/>
                  </a:lnTo>
                  <a:lnTo>
                    <a:pt x="0" y="597747"/>
                  </a:lnTo>
                  <a:close/>
                </a:path>
              </a:pathLst>
            </a:custGeom>
            <a:solidFill>
              <a:srgbClr val="000000">
                <a:alpha val="0"/>
              </a:srgbClr>
            </a:solidFill>
          </p:spPr>
        </p:sp>
        <p:sp>
          <p:nvSpPr>
            <p:cNvPr name="TextBox 11" id="11"/>
            <p:cNvSpPr txBox="true"/>
            <p:nvPr/>
          </p:nvSpPr>
          <p:spPr>
            <a:xfrm>
              <a:off x="0" y="-57150"/>
              <a:ext cx="9442549" cy="654897"/>
            </a:xfrm>
            <a:prstGeom prst="rect">
              <a:avLst/>
            </a:prstGeom>
          </p:spPr>
          <p:txBody>
            <a:bodyPr anchor="t" rtlCol="false" tIns="0" lIns="0" bIns="0" rIns="0"/>
            <a:lstStyle/>
            <a:p>
              <a:pPr algn="ctr">
                <a:lnSpc>
                  <a:spcPts val="3640"/>
                </a:lnSpc>
              </a:pPr>
              <a:r>
                <a:rPr lang="en-US" sz="2600">
                  <a:solidFill>
                    <a:srgbClr val="FFFFFF"/>
                  </a:solidFill>
                  <a:latin typeface="Canva Sans"/>
                  <a:ea typeface="Canva Sans"/>
                  <a:cs typeface="Canva Sans"/>
                  <a:sym typeface="Canva Sans"/>
                </a:rPr>
                <a:t>2.Optimizer: Use Adam for adaptive learning.</a:t>
              </a:r>
            </a:p>
          </p:txBody>
        </p:sp>
      </p:grpSp>
    </p:spTree>
  </p:cSld>
  <p:clrMapOvr>
    <a:masterClrMapping/>
  </p:clrMapOvr>
</p:sld>
</file>

<file path=ppt/slides/slide49.xml><?xml version="1.0" encoding="utf-8"?>
<p:sld xmlns:p="http://schemas.openxmlformats.org/presentationml/2006/main" xmlns:a="http://schemas.openxmlformats.org/drawingml/2006/main" xmlns:r="http://schemas.openxmlformats.org/officeDocument/2006/relationships">
  <p:cSld>
    <p:bg>
      <p:bgPr>
        <a:solidFill>
          <a:srgbClr val="1C53A3"/>
        </a:solidFill>
      </p:bgPr>
    </p:bg>
    <p:spTree>
      <p:nvGrpSpPr>
        <p:cNvPr id="1" name=""/>
        <p:cNvGrpSpPr/>
        <p:nvPr/>
      </p:nvGrpSpPr>
      <p:grpSpPr>
        <a:xfrm>
          <a:off x="0" y="0"/>
          <a:ext cx="0" cy="0"/>
          <a:chOff x="0" y="0"/>
          <a:chExt cx="0" cy="0"/>
        </a:xfrm>
      </p:grpSpPr>
      <p:grpSp>
        <p:nvGrpSpPr>
          <p:cNvPr name="Group 2" id="2"/>
          <p:cNvGrpSpPr/>
          <p:nvPr/>
        </p:nvGrpSpPr>
        <p:grpSpPr>
          <a:xfrm rot="0">
            <a:off x="692620" y="3186970"/>
            <a:ext cx="11301259" cy="3913061"/>
            <a:chOff x="0" y="0"/>
            <a:chExt cx="15068345" cy="5217415"/>
          </a:xfrm>
        </p:grpSpPr>
        <p:sp>
          <p:nvSpPr>
            <p:cNvPr name="Freeform 3" id="3"/>
            <p:cNvSpPr/>
            <p:nvPr/>
          </p:nvSpPr>
          <p:spPr>
            <a:xfrm flipH="false" flipV="false" rot="0">
              <a:off x="0" y="0"/>
              <a:ext cx="15068296" cy="5217414"/>
            </a:xfrm>
            <a:custGeom>
              <a:avLst/>
              <a:gdLst/>
              <a:ahLst/>
              <a:cxnLst/>
              <a:rect r="r" b="b" t="t" l="l"/>
              <a:pathLst>
                <a:path h="5217414" w="15068296">
                  <a:moveTo>
                    <a:pt x="0" y="0"/>
                  </a:moveTo>
                  <a:lnTo>
                    <a:pt x="15068296" y="0"/>
                  </a:lnTo>
                  <a:lnTo>
                    <a:pt x="15068296" y="5217414"/>
                  </a:lnTo>
                  <a:lnTo>
                    <a:pt x="0" y="5217414"/>
                  </a:lnTo>
                  <a:lnTo>
                    <a:pt x="0" y="0"/>
                  </a:lnTo>
                  <a:close/>
                </a:path>
              </a:pathLst>
            </a:custGeom>
            <a:blipFill>
              <a:blip r:embed="rId2"/>
              <a:stretch>
                <a:fillRect l="0" t="-85" r="0" b="-85"/>
              </a:stretch>
            </a:blipFill>
          </p:spPr>
        </p:sp>
      </p:grpSp>
      <p:grpSp>
        <p:nvGrpSpPr>
          <p:cNvPr name="Group 4" id="4"/>
          <p:cNvGrpSpPr/>
          <p:nvPr/>
        </p:nvGrpSpPr>
        <p:grpSpPr>
          <a:xfrm rot="0">
            <a:off x="609039" y="705167"/>
            <a:ext cx="5408935" cy="580390"/>
            <a:chOff x="0" y="0"/>
            <a:chExt cx="7211913" cy="773853"/>
          </a:xfrm>
        </p:grpSpPr>
        <p:sp>
          <p:nvSpPr>
            <p:cNvPr name="Freeform 5" id="5"/>
            <p:cNvSpPr/>
            <p:nvPr/>
          </p:nvSpPr>
          <p:spPr>
            <a:xfrm flipH="false" flipV="false" rot="0">
              <a:off x="0" y="0"/>
              <a:ext cx="7211913" cy="773853"/>
            </a:xfrm>
            <a:custGeom>
              <a:avLst/>
              <a:gdLst/>
              <a:ahLst/>
              <a:cxnLst/>
              <a:rect r="r" b="b" t="t" l="l"/>
              <a:pathLst>
                <a:path h="773853" w="7211913">
                  <a:moveTo>
                    <a:pt x="0" y="0"/>
                  </a:moveTo>
                  <a:lnTo>
                    <a:pt x="7211913" y="0"/>
                  </a:lnTo>
                  <a:lnTo>
                    <a:pt x="7211913" y="773853"/>
                  </a:lnTo>
                  <a:lnTo>
                    <a:pt x="0" y="773853"/>
                  </a:lnTo>
                  <a:close/>
                </a:path>
              </a:pathLst>
            </a:custGeom>
            <a:solidFill>
              <a:srgbClr val="000000">
                <a:alpha val="0"/>
              </a:srgbClr>
            </a:solidFill>
          </p:spPr>
        </p:sp>
        <p:sp>
          <p:nvSpPr>
            <p:cNvPr name="TextBox 6" id="6"/>
            <p:cNvSpPr txBox="true"/>
            <p:nvPr/>
          </p:nvSpPr>
          <p:spPr>
            <a:xfrm>
              <a:off x="0" y="-66675"/>
              <a:ext cx="7211913" cy="840528"/>
            </a:xfrm>
            <a:prstGeom prst="rect">
              <a:avLst/>
            </a:prstGeom>
          </p:spPr>
          <p:txBody>
            <a:bodyPr anchor="t" rtlCol="false" tIns="0" lIns="0" bIns="0" rIns="0"/>
            <a:lstStyle/>
            <a:p>
              <a:pPr algn="ctr">
                <a:lnSpc>
                  <a:spcPts val="4759"/>
                </a:lnSpc>
              </a:pPr>
              <a:r>
                <a:rPr lang="en-US" sz="3399" b="true">
                  <a:solidFill>
                    <a:srgbClr val="FFFFFF"/>
                  </a:solidFill>
                  <a:latin typeface="Canva Sans Bold"/>
                  <a:ea typeface="Canva Sans Bold"/>
                  <a:cs typeface="Canva Sans Bold"/>
                  <a:sym typeface="Canva Sans Bold"/>
                </a:rPr>
                <a:t>Step:5 Evaluation Metrics</a:t>
              </a:r>
            </a:p>
          </p:txBody>
        </p:sp>
      </p:grpSp>
      <p:grpSp>
        <p:nvGrpSpPr>
          <p:cNvPr name="Group 7" id="7"/>
          <p:cNvGrpSpPr/>
          <p:nvPr/>
        </p:nvGrpSpPr>
        <p:grpSpPr>
          <a:xfrm rot="0">
            <a:off x="558102" y="1763934"/>
            <a:ext cx="12093401" cy="1047750"/>
            <a:chOff x="0" y="0"/>
            <a:chExt cx="16124535" cy="1397000"/>
          </a:xfrm>
        </p:grpSpPr>
        <p:sp>
          <p:nvSpPr>
            <p:cNvPr name="Freeform 8" id="8"/>
            <p:cNvSpPr/>
            <p:nvPr/>
          </p:nvSpPr>
          <p:spPr>
            <a:xfrm flipH="false" flipV="false" rot="0">
              <a:off x="0" y="0"/>
              <a:ext cx="16124535" cy="1397000"/>
            </a:xfrm>
            <a:custGeom>
              <a:avLst/>
              <a:gdLst/>
              <a:ahLst/>
              <a:cxnLst/>
              <a:rect r="r" b="b" t="t" l="l"/>
              <a:pathLst>
                <a:path h="1397000" w="16124535">
                  <a:moveTo>
                    <a:pt x="0" y="0"/>
                  </a:moveTo>
                  <a:lnTo>
                    <a:pt x="16124535" y="0"/>
                  </a:lnTo>
                  <a:lnTo>
                    <a:pt x="16124535" y="1397000"/>
                  </a:lnTo>
                  <a:lnTo>
                    <a:pt x="0" y="1397000"/>
                  </a:lnTo>
                  <a:close/>
                </a:path>
              </a:pathLst>
            </a:custGeom>
            <a:solidFill>
              <a:srgbClr val="000000">
                <a:alpha val="0"/>
              </a:srgbClr>
            </a:solidFill>
          </p:spPr>
        </p:sp>
        <p:sp>
          <p:nvSpPr>
            <p:cNvPr name="TextBox 9" id="9"/>
            <p:cNvSpPr txBox="true"/>
            <p:nvPr/>
          </p:nvSpPr>
          <p:spPr>
            <a:xfrm>
              <a:off x="0" y="-57150"/>
              <a:ext cx="16124535" cy="1454150"/>
            </a:xfrm>
            <a:prstGeom prst="rect">
              <a:avLst/>
            </a:prstGeom>
          </p:spPr>
          <p:txBody>
            <a:bodyPr anchor="t" rtlCol="false" tIns="0" lIns="0" bIns="0" rIns="0"/>
            <a:lstStyle/>
            <a:p>
              <a:pPr algn="l">
                <a:lnSpc>
                  <a:spcPts val="4200"/>
                </a:lnSpc>
              </a:pPr>
              <a:r>
                <a:rPr lang="en-US" sz="3000" b="true">
                  <a:solidFill>
                    <a:srgbClr val="FFFFFF"/>
                  </a:solidFill>
                  <a:latin typeface="Canva Sans Bold"/>
                  <a:ea typeface="Canva Sans Bold"/>
                  <a:cs typeface="Canva Sans Bold"/>
                  <a:sym typeface="Canva Sans Bold"/>
                </a:rPr>
                <a:t>Objective:</a:t>
              </a:r>
            </a:p>
            <a:p>
              <a:pPr algn="l">
                <a:lnSpc>
                  <a:spcPts val="4200"/>
                </a:lnSpc>
              </a:pPr>
              <a:r>
                <a:rPr lang="en-US" sz="3000">
                  <a:solidFill>
                    <a:srgbClr val="FFFFFF"/>
                  </a:solidFill>
                  <a:latin typeface="Canva Sans"/>
                  <a:ea typeface="Canva Sans"/>
                  <a:cs typeface="Canva Sans"/>
                  <a:sym typeface="Canva Sans"/>
                </a:rPr>
                <a:t>Measure model performance using relevant classification metrics:</a:t>
              </a:r>
            </a:p>
          </p:txBody>
        </p:sp>
      </p:grpSp>
    </p:spTree>
  </p:cSld>
  <p:clrMapOvr>
    <a:masterClrMapping/>
  </p:clrMapOvr>
</p:sld>
</file>

<file path=ppt/slides/slide5.xml><?xml version="1.0" encoding="utf-8"?>
<p:sld xmlns:p="http://schemas.openxmlformats.org/presentationml/2006/main" xmlns:a="http://schemas.openxmlformats.org/drawingml/2006/main">
  <p:cSld>
    <p:bg>
      <p:bgPr>
        <a:solidFill>
          <a:srgbClr val="1C53A3"/>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324810" y="230960"/>
          <a:ext cx="15582900" cy="8877300"/>
        </p:xfrm>
        <a:graphic>
          <a:graphicData uri="http://schemas.openxmlformats.org/drawingml/2006/table">
            <a:tbl>
              <a:tblPr/>
              <a:tblGrid>
                <a:gridCol w="10766828"/>
                <a:gridCol w="1905860"/>
                <a:gridCol w="2910211"/>
              </a:tblGrid>
              <a:tr h="1278628">
                <a:tc>
                  <a:txBody>
                    <a:bodyPr anchor="t" rtlCol="false"/>
                    <a:lstStyle/>
                    <a:p>
                      <a:pPr algn="l">
                        <a:lnSpc>
                          <a:spcPts val="3078"/>
                        </a:lnSpc>
                        <a:defRPr/>
                      </a:pPr>
                      <a:r>
                        <a:rPr lang="en-US" sz="2199">
                          <a:solidFill>
                            <a:srgbClr val="FFFFFF"/>
                          </a:solidFill>
                          <a:latin typeface="Arimo"/>
                          <a:ea typeface="Arimo"/>
                          <a:cs typeface="Arimo"/>
                          <a:sym typeface="Arimo"/>
                        </a:rPr>
                        <a:t>Early Detection of Parkinson’s Disease by </a:t>
                      </a:r>
                      <a:endParaRPr lang="en-US" sz="1100"/>
                    </a:p>
                    <a:p>
                      <a:pPr algn="l">
                        <a:lnSpc>
                          <a:spcPts val="3078"/>
                        </a:lnSpc>
                      </a:pPr>
                      <a:r>
                        <a:rPr lang="en-US" sz="2199">
                          <a:solidFill>
                            <a:srgbClr val="FFFFFF"/>
                          </a:solidFill>
                          <a:latin typeface="Arimo"/>
                          <a:ea typeface="Arimo"/>
                          <a:cs typeface="Arimo"/>
                          <a:sym typeface="Arimo"/>
                        </a:rPr>
                        <a:t>Neural Network Models</a:t>
                      </a:r>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b="true">
                          <a:solidFill>
                            <a:srgbClr val="FFFFFF"/>
                          </a:solidFill>
                          <a:latin typeface="Noto Serif Bold"/>
                          <a:ea typeface="Noto Serif Bold"/>
                          <a:cs typeface="Noto Serif Bold"/>
                          <a:sym typeface="Noto Serif Bold"/>
                        </a:rPr>
                        <a:t>2022</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240"/>
                        </a:lnSpc>
                        <a:defRPr/>
                      </a:pPr>
                      <a:r>
                        <a:rPr lang="en-US" sz="1600">
                          <a:solidFill>
                            <a:srgbClr val="FFFFFF"/>
                          </a:solidFill>
                          <a:latin typeface="Arimo"/>
                          <a:ea typeface="Arimo"/>
                          <a:cs typeface="Arimo"/>
                          <a:sym typeface="Arimo"/>
                        </a:rPr>
                        <a:t>Fu-Cheng Wang</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787132">
                <a:tc>
                  <a:txBody>
                    <a:bodyPr anchor="t" rtlCol="false"/>
                    <a:lstStyle/>
                    <a:p>
                      <a:pPr algn="l">
                        <a:lnSpc>
                          <a:spcPts val="2239"/>
                        </a:lnSpc>
                        <a:defRPr/>
                      </a:pPr>
                      <a:endParaRPr lang="en-US" sz="1100"/>
                    </a:p>
                    <a:p>
                      <a:pPr algn="l">
                        <a:lnSpc>
                          <a:spcPts val="3078"/>
                        </a:lnSpc>
                      </a:pPr>
                      <a:r>
                        <a:rPr lang="en-US" sz="2199">
                          <a:solidFill>
                            <a:srgbClr val="FFFFFF"/>
                          </a:solidFill>
                          <a:latin typeface="Noto Serif"/>
                          <a:ea typeface="Noto Serif"/>
                          <a:cs typeface="Noto Serif"/>
                          <a:sym typeface="Noto Serif"/>
                        </a:rPr>
                        <a:t>A Spectrogram-Based Deep Feature Assisted Computer-Aided</a:t>
                      </a:r>
                    </a:p>
                    <a:p>
                      <a:pPr algn="l">
                        <a:lnSpc>
                          <a:spcPts val="3078"/>
                        </a:lnSpc>
                      </a:pPr>
                      <a:r>
                        <a:rPr lang="en-US" sz="2199">
                          <a:solidFill>
                            <a:srgbClr val="FFFFFF"/>
                          </a:solidFill>
                          <a:latin typeface="Noto Serif"/>
                          <a:ea typeface="Noto Serif"/>
                          <a:cs typeface="Noto Serif"/>
                          <a:sym typeface="Noto Serif"/>
                        </a:rPr>
                        <a:t> Diagnostic System for Parkinson’s Disease</a:t>
                      </a:r>
                    </a:p>
                    <a:p>
                      <a:pPr algn="l">
                        <a:lnSpc>
                          <a:spcPts val="2239"/>
                        </a:lnSpc>
                      </a:pPr>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Noto Serif"/>
                          <a:ea typeface="Noto Serif"/>
                          <a:cs typeface="Noto Serif"/>
                          <a:sym typeface="Noto Serif"/>
                        </a:rPr>
                        <a:t>2020</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240"/>
                        </a:lnSpc>
                        <a:defRPr/>
                      </a:pPr>
                      <a:r>
                        <a:rPr lang="en-US" sz="1600">
                          <a:solidFill>
                            <a:srgbClr val="FFFFFF"/>
                          </a:solidFill>
                          <a:latin typeface="Arimo"/>
                          <a:ea typeface="Arimo"/>
                          <a:cs typeface="Arimo"/>
                          <a:sym typeface="Arimo"/>
                        </a:rPr>
                        <a:t>Muazzam Maqsood</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523531">
                <a:tc>
                  <a:txBody>
                    <a:bodyPr anchor="t" rtlCol="false"/>
                    <a:lstStyle/>
                    <a:p>
                      <a:pPr algn="l">
                        <a:lnSpc>
                          <a:spcPts val="2239"/>
                        </a:lnSpc>
                        <a:defRPr/>
                      </a:pPr>
                      <a:endParaRPr lang="en-US" sz="1100"/>
                    </a:p>
                    <a:p>
                      <a:pPr algn="l">
                        <a:lnSpc>
                          <a:spcPts val="3078"/>
                        </a:lnSpc>
                      </a:pPr>
                      <a:r>
                        <a:rPr lang="en-US" sz="2199">
                          <a:solidFill>
                            <a:srgbClr val="FFFFFF"/>
                          </a:solidFill>
                          <a:latin typeface="Noto Serif"/>
                          <a:ea typeface="Noto Serif"/>
                          <a:cs typeface="Noto Serif"/>
                          <a:sym typeface="Noto Serif"/>
                        </a:rPr>
                        <a:t>Multi-Level Graph Neural Network With Sparsity </a:t>
                      </a:r>
                    </a:p>
                    <a:p>
                      <a:pPr algn="l">
                        <a:lnSpc>
                          <a:spcPts val="3078"/>
                        </a:lnSpc>
                      </a:pPr>
                      <a:r>
                        <a:rPr lang="en-US" sz="2199">
                          <a:solidFill>
                            <a:srgbClr val="FFFFFF"/>
                          </a:solidFill>
                          <a:latin typeface="Noto Serif"/>
                          <a:ea typeface="Noto Serif"/>
                          <a:cs typeface="Noto Serif"/>
                          <a:sym typeface="Noto Serif"/>
                        </a:rPr>
                        <a:t>Pooling for Recognizing Parkinson’s Disease</a:t>
                      </a:r>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Noto Serif"/>
                          <a:ea typeface="Noto Serif"/>
                          <a:cs typeface="Noto Serif"/>
                          <a:sym typeface="Noto Serif"/>
                        </a:rPr>
                        <a:t>2023</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1959"/>
                        </a:lnSpc>
                        <a:defRPr/>
                      </a:pPr>
                      <a:r>
                        <a:rPr lang="en-US" sz="1399" b="true">
                          <a:solidFill>
                            <a:srgbClr val="FFFFFF"/>
                          </a:solidFill>
                          <a:latin typeface="Arimo Bold"/>
                          <a:ea typeface="Arimo Bold"/>
                          <a:cs typeface="Arimo Bold"/>
                          <a:sym typeface="Arimo Bold"/>
                        </a:rPr>
                        <a:t>Xiaobo Zhang</a:t>
                      </a:r>
                      <a:endParaRPr lang="en-US" sz="1100"/>
                    </a:p>
                    <a:p>
                      <a:pPr algn="ctr">
                        <a:lnSpc>
                          <a:spcPts val="1959"/>
                        </a:lnSpc>
                      </a:pPr>
                      <a:r>
                        <a:rPr lang="en-US" sz="1399" b="true">
                          <a:solidFill>
                            <a:srgbClr val="FFFFFF"/>
                          </a:solidFill>
                          <a:latin typeface="Arimo Bold"/>
                          <a:ea typeface="Arimo Bold"/>
                          <a:cs typeface="Arimo Bold"/>
                          <a:sym typeface="Arimo Bold"/>
                        </a:rPr>
                        <a:t>Tianrui Li</a:t>
                      </a:r>
                    </a:p>
                    <a:p>
                      <a:pPr algn="ctr">
                        <a:lnSpc>
                          <a:spcPts val="1959"/>
                        </a:lnSpc>
                      </a:pPr>
                      <a:r>
                        <a:rPr lang="en-US" sz="1399" b="true">
                          <a:solidFill>
                            <a:srgbClr val="FFFFFF"/>
                          </a:solidFill>
                          <a:latin typeface="Arimo Bold"/>
                          <a:ea typeface="Arimo Bold"/>
                          <a:cs typeface="Arimo Bold"/>
                          <a:sym typeface="Arimo Bold"/>
                        </a:rPr>
                        <a:t>Yuxin Zhou</a:t>
                      </a:r>
                    </a:p>
                    <a:p>
                      <a:pPr algn="ctr">
                        <a:lnSpc>
                          <a:spcPts val="1959"/>
                        </a:lnSpc>
                      </a:pPr>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632377">
                <a:tc>
                  <a:txBody>
                    <a:bodyPr anchor="t" rtlCol="false"/>
                    <a:lstStyle/>
                    <a:p>
                      <a:pPr algn="l">
                        <a:lnSpc>
                          <a:spcPts val="3078"/>
                        </a:lnSpc>
                        <a:defRPr/>
                      </a:pPr>
                      <a:endParaRPr lang="en-US" sz="1100"/>
                    </a:p>
                    <a:p>
                      <a:pPr algn="l">
                        <a:lnSpc>
                          <a:spcPts val="3078"/>
                        </a:lnSpc>
                      </a:pPr>
                      <a:r>
                        <a:rPr lang="en-US" sz="2199">
                          <a:solidFill>
                            <a:srgbClr val="FFFFFF"/>
                          </a:solidFill>
                          <a:latin typeface="Noto Serif"/>
                          <a:ea typeface="Noto Serif"/>
                          <a:cs typeface="Noto Serif"/>
                          <a:sym typeface="Noto Serif"/>
                        </a:rPr>
                        <a:t>An Interpretable Deep Learning Optimized Wearable Daily Detection System for Parkinson’s Disease</a:t>
                      </a:r>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Noto Serif"/>
                          <a:ea typeface="Noto Serif"/>
                          <a:cs typeface="Noto Serif"/>
                          <a:sym typeface="Noto Serif"/>
                        </a:rPr>
                        <a:t>2023</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238"/>
                        </a:lnSpc>
                        <a:defRPr/>
                      </a:pPr>
                      <a:r>
                        <a:rPr lang="en-US" sz="1599">
                          <a:solidFill>
                            <a:srgbClr val="FFFFFF"/>
                          </a:solidFill>
                          <a:latin typeface="Arimo"/>
                          <a:ea typeface="Arimo"/>
                          <a:cs typeface="Arimo"/>
                          <a:sym typeface="Arimo"/>
                        </a:rPr>
                        <a:t>Zhanfang Sun</a:t>
                      </a:r>
                      <a:endParaRPr lang="en-US" sz="1100"/>
                    </a:p>
                    <a:p>
                      <a:pPr algn="ctr">
                        <a:lnSpc>
                          <a:spcPts val="2238"/>
                        </a:lnSpc>
                      </a:pPr>
                      <a:r>
                        <a:rPr lang="en-US" sz="1599">
                          <a:solidFill>
                            <a:srgbClr val="FFFFFF"/>
                          </a:solidFill>
                          <a:latin typeface="Arimo"/>
                          <a:ea typeface="Arimo"/>
                          <a:cs typeface="Arimo"/>
                          <a:sym typeface="Arimo"/>
                        </a:rPr>
                        <a:t>Tao Xin</a:t>
                      </a:r>
                    </a:p>
                    <a:p>
                      <a:pPr algn="ctr">
                        <a:lnSpc>
                          <a:spcPts val="2238"/>
                        </a:lnSpc>
                      </a:pPr>
                      <a:r>
                        <a:rPr lang="en-US" sz="1599">
                          <a:solidFill>
                            <a:srgbClr val="FFFFFF"/>
                          </a:solidFill>
                          <a:latin typeface="Arimo"/>
                          <a:ea typeface="Arimo"/>
                          <a:cs typeface="Arimo"/>
                          <a:sym typeface="Arimo"/>
                        </a:rPr>
                        <a:t> Yan Chen</a:t>
                      </a:r>
                    </a:p>
                    <a:p>
                      <a:pPr algn="ctr">
                        <a:lnSpc>
                          <a:spcPts val="2238"/>
                        </a:lnSpc>
                      </a:pPr>
                      <a:r>
                        <a:rPr lang="en-US" sz="1599">
                          <a:solidFill>
                            <a:srgbClr val="FFFFFF"/>
                          </a:solidFill>
                          <a:latin typeface="Arimo"/>
                          <a:ea typeface="Arimo"/>
                          <a:cs typeface="Arimo"/>
                          <a:sym typeface="Arimo"/>
                        </a:rPr>
                        <a:t>Fei Su</a:t>
                      </a:r>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377005">
                <a:tc>
                  <a:txBody>
                    <a:bodyPr anchor="t" rtlCol="false"/>
                    <a:lstStyle/>
                    <a:p>
                      <a:pPr algn="l">
                        <a:lnSpc>
                          <a:spcPts val="3078"/>
                        </a:lnSpc>
                        <a:defRPr/>
                      </a:pPr>
                      <a:r>
                        <a:rPr lang="en-US" sz="2199">
                          <a:solidFill>
                            <a:srgbClr val="FFFFFF"/>
                          </a:solidFill>
                          <a:latin typeface="Arimo"/>
                          <a:ea typeface="Arimo"/>
                          <a:cs typeface="Arimo"/>
                          <a:sym typeface="Arimo"/>
                        </a:rPr>
                        <a:t>Deep Learning-Based Parkinson’s DiseaseClassification Using Vocal Feature Sets</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499"/>
                        </a:lnSpc>
                        <a:defRPr/>
                      </a:pPr>
                      <a:r>
                        <a:rPr lang="en-US" sz="2499">
                          <a:solidFill>
                            <a:srgbClr val="FFFFFF"/>
                          </a:solidFill>
                          <a:latin typeface="Noto Serif"/>
                          <a:ea typeface="Noto Serif"/>
                          <a:cs typeface="Noto Serif"/>
                          <a:sym typeface="Noto Serif"/>
                        </a:rPr>
                        <a:t>2019</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238"/>
                        </a:lnSpc>
                        <a:defRPr/>
                      </a:pPr>
                      <a:r>
                        <a:rPr lang="en-US" sz="1599">
                          <a:solidFill>
                            <a:srgbClr val="FFFFFF"/>
                          </a:solidFill>
                          <a:latin typeface="Arimo"/>
                          <a:ea typeface="Arimo"/>
                          <a:cs typeface="Arimo"/>
                          <a:sym typeface="Arimo"/>
                        </a:rPr>
                        <a:t>HAKAN GUNDUZ</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r h="1278628">
                <a:tc>
                  <a:txBody>
                    <a:bodyPr anchor="t" rtlCol="false"/>
                    <a:lstStyle/>
                    <a:p>
                      <a:pPr algn="l">
                        <a:lnSpc>
                          <a:spcPts val="3078"/>
                        </a:lnSpc>
                        <a:defRPr/>
                      </a:pPr>
                      <a:r>
                        <a:rPr lang="en-US" sz="2199">
                          <a:solidFill>
                            <a:srgbClr val="FFFFFF"/>
                          </a:solidFill>
                          <a:latin typeface="Arimo"/>
                          <a:ea typeface="Arimo"/>
                          <a:cs typeface="Arimo"/>
                          <a:sym typeface="Arimo"/>
                        </a:rPr>
                        <a:t>Multi-Model Fusion of CNNs for Identification of Parkinson’s Disease Using Handwritten Samples</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3639"/>
                        </a:lnSpc>
                        <a:defRPr/>
                      </a:pPr>
                      <a:r>
                        <a:rPr lang="en-US" sz="2599">
                          <a:solidFill>
                            <a:srgbClr val="FFFFFF"/>
                          </a:solidFill>
                          <a:latin typeface="Noto Serif"/>
                          <a:ea typeface="Noto Serif"/>
                          <a:cs typeface="Noto Serif"/>
                          <a:sym typeface="Noto Serif"/>
                        </a:rPr>
                        <a:t>2023</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c>
                  <a:txBody>
                    <a:bodyPr anchor="t" rtlCol="false"/>
                    <a:lstStyle/>
                    <a:p>
                      <a:pPr algn="ctr">
                        <a:lnSpc>
                          <a:spcPts val="2240"/>
                        </a:lnSpc>
                        <a:defRPr/>
                      </a:pPr>
                      <a:r>
                        <a:rPr lang="en-US" sz="1600">
                          <a:solidFill>
                            <a:srgbClr val="FFFFFF"/>
                          </a:solidFill>
                          <a:latin typeface="Arimo"/>
                          <a:ea typeface="Arimo"/>
                          <a:cs typeface="Arimo"/>
                          <a:sym typeface="Arimo"/>
                        </a:rPr>
                        <a:t>Fahmi Khalifa</a:t>
                      </a:r>
                      <a:endParaRPr lang="en-US" sz="1100"/>
                    </a:p>
                  </a:txBody>
                  <a:tcPr marL="190500" marR="190500" marT="190500" marB="190500" anchor="ctr">
                    <a:lnL cmpd="sng" algn="ctr" cap="flat" w="38100">
                      <a:solidFill>
                        <a:srgbClr val="FFFFFF"/>
                      </a:solidFill>
                      <a:prstDash val="solid"/>
                      <a:round/>
                      <a:headEnd type="none" w="med" len="med"/>
                      <a:tailEnd type="none" w="med" len="med"/>
                    </a:lnL>
                    <a:lnR cmpd="sng" algn="ctr" cap="flat" w="38100">
                      <a:solidFill>
                        <a:srgbClr val="FFFFFF"/>
                      </a:solidFill>
                      <a:prstDash val="solid"/>
                      <a:round/>
                      <a:headEnd type="none" w="med" len="med"/>
                      <a:tailEnd type="none" w="med" len="med"/>
                    </a:lnR>
                    <a:lnT cmpd="sng" algn="ctr" cap="flat" w="38100">
                      <a:solidFill>
                        <a:srgbClr val="FFFFFF"/>
                      </a:solidFill>
                      <a:prstDash val="solid"/>
                      <a:round/>
                      <a:headEnd type="none" w="med" len="med"/>
                      <a:tailEnd type="none" w="med" len="med"/>
                    </a:lnT>
                    <a:lnB cmpd="sng" algn="ctr" cap="flat" w="38100">
                      <a:solidFill>
                        <a:srgbClr val="FFFFFF"/>
                      </a:solidFill>
                      <a:prstDash val="solid"/>
                      <a:round/>
                      <a:headEnd type="none" w="med" len="med"/>
                      <a:tailEnd type="none" w="med" len="med"/>
                    </a:lnB>
                  </a:tcPr>
                </a:tc>
              </a:tr>
            </a:tbl>
          </a:graphicData>
        </a:graphic>
      </p:graphicFrame>
    </p:spTree>
  </p:cSld>
  <p:clrMapOvr>
    <a:masterClrMapping/>
  </p:clrMapOvr>
</p:sld>
</file>

<file path=ppt/slides/slide50.xml><?xml version="1.0" encoding="utf-8"?>
<p:sld xmlns:p="http://schemas.openxmlformats.org/presentationml/2006/main" xmlns:a="http://schemas.openxmlformats.org/drawingml/2006/main">
  <p:cSld>
    <p:bg>
      <p:bgPr>
        <a:solidFill>
          <a:srgbClr val="1C53A3"/>
        </a:solidFill>
      </p:bgPr>
    </p:bg>
    <p:spTree>
      <p:nvGrpSpPr>
        <p:cNvPr id="1" name=""/>
        <p:cNvGrpSpPr/>
        <p:nvPr/>
      </p:nvGrpSpPr>
      <p:grpSpPr>
        <a:xfrm>
          <a:off x="0" y="0"/>
          <a:ext cx="0" cy="0"/>
          <a:chOff x="0" y="0"/>
          <a:chExt cx="0" cy="0"/>
        </a:xfrm>
      </p:grpSpPr>
      <p:sp>
        <p:nvSpPr>
          <p:cNvPr name="TextBox 2" id="2"/>
          <p:cNvSpPr txBox="true"/>
          <p:nvPr/>
        </p:nvSpPr>
        <p:spPr>
          <a:xfrm rot="0">
            <a:off x="1417166" y="4061515"/>
            <a:ext cx="15453669" cy="1701032"/>
          </a:xfrm>
          <a:prstGeom prst="rect">
            <a:avLst/>
          </a:prstGeom>
        </p:spPr>
        <p:txBody>
          <a:bodyPr anchor="t" rtlCol="false" tIns="0" lIns="0" bIns="0" rIns="0">
            <a:spAutoFit/>
          </a:bodyPr>
          <a:lstStyle/>
          <a:p>
            <a:pPr algn="ctr">
              <a:lnSpc>
                <a:spcPts val="6895"/>
              </a:lnSpc>
              <a:spcBef>
                <a:spcPct val="0"/>
              </a:spcBef>
            </a:pPr>
            <a:r>
              <a:rPr lang="en-US" b="true" sz="4929">
                <a:solidFill>
                  <a:srgbClr val="FFFFFF"/>
                </a:solidFill>
                <a:latin typeface="Canva Sans Bold"/>
                <a:ea typeface="Canva Sans Bold"/>
                <a:cs typeface="Canva Sans Bold"/>
                <a:sym typeface="Canva Sans Bold"/>
              </a:rPr>
              <a:t>List of Algorithms </a:t>
            </a:r>
          </a:p>
          <a:p>
            <a:pPr algn="ctr">
              <a:lnSpc>
                <a:spcPts val="6895"/>
              </a:lnSpc>
              <a:spcBef>
                <a:spcPct val="0"/>
              </a:spcBef>
            </a:pPr>
            <a:r>
              <a:rPr lang="en-US" b="true" sz="4929">
                <a:solidFill>
                  <a:srgbClr val="FFFFFF"/>
                </a:solidFill>
                <a:latin typeface="Canva Sans Bold"/>
                <a:ea typeface="Canva Sans Bold"/>
                <a:cs typeface="Canva Sans Bold"/>
                <a:sym typeface="Canva Sans Bold"/>
              </a:rPr>
              <a:t>(Each Algorithm – Explanation – Working Principle)</a:t>
            </a:r>
          </a:p>
        </p:txBody>
      </p:sp>
    </p:spTree>
  </p:cSld>
  <p:clrMapOvr>
    <a:masterClrMapping/>
  </p:clrMapOvr>
</p:sld>
</file>

<file path=ppt/slides/slide51.xml><?xml version="1.0" encoding="utf-8"?>
<p:sld xmlns:p="http://schemas.openxmlformats.org/presentationml/2006/main" xmlns:a="http://schemas.openxmlformats.org/drawingml/2006/main">
  <p:cSld>
    <p:bg>
      <p:bgPr>
        <a:solidFill>
          <a:srgbClr val="1C53A3"/>
        </a:solidFill>
      </p:bgPr>
    </p:bg>
    <p:spTree>
      <p:nvGrpSpPr>
        <p:cNvPr id="1" name=""/>
        <p:cNvGrpSpPr/>
        <p:nvPr/>
      </p:nvGrpSpPr>
      <p:grpSpPr>
        <a:xfrm>
          <a:off x="0" y="0"/>
          <a:ext cx="0" cy="0"/>
          <a:chOff x="0" y="0"/>
          <a:chExt cx="0" cy="0"/>
        </a:xfrm>
      </p:grpSpPr>
      <p:sp>
        <p:nvSpPr>
          <p:cNvPr name="TextBox 2" id="2"/>
          <p:cNvSpPr txBox="true"/>
          <p:nvPr/>
        </p:nvSpPr>
        <p:spPr>
          <a:xfrm rot="0">
            <a:off x="486722" y="791733"/>
            <a:ext cx="17801278" cy="9198833"/>
          </a:xfrm>
          <a:prstGeom prst="rect">
            <a:avLst/>
          </a:prstGeom>
        </p:spPr>
        <p:txBody>
          <a:bodyPr anchor="t" rtlCol="false" tIns="0" lIns="0" bIns="0" rIns="0">
            <a:spAutoFit/>
          </a:bodyPr>
          <a:lstStyle/>
          <a:p>
            <a:pPr algn="l">
              <a:lnSpc>
                <a:spcPts val="4327"/>
              </a:lnSpc>
              <a:spcBef>
                <a:spcPct val="0"/>
              </a:spcBef>
            </a:pPr>
            <a:r>
              <a:rPr lang="en-US" b="true" sz="3091">
                <a:solidFill>
                  <a:srgbClr val="FFFFFF"/>
                </a:solidFill>
                <a:latin typeface="Canva Sans Bold"/>
                <a:ea typeface="Canva Sans Bold"/>
                <a:cs typeface="Canva Sans Bold"/>
                <a:sym typeface="Canva Sans Bold"/>
              </a:rPr>
              <a:t>1. CNN-LSTM (Gait - Unimodal)</a:t>
            </a:r>
          </a:p>
          <a:p>
            <a:pPr algn="l">
              <a:lnSpc>
                <a:spcPts val="4327"/>
              </a:lnSpc>
              <a:spcBef>
                <a:spcPct val="0"/>
              </a:spcBef>
            </a:pPr>
            <a:r>
              <a:rPr lang="en-US" b="true" sz="3091">
                <a:solidFill>
                  <a:srgbClr val="FFFFFF"/>
                </a:solidFill>
                <a:latin typeface="Canva Sans Bold"/>
                <a:ea typeface="Canva Sans Bold"/>
                <a:cs typeface="Canva Sans Bold"/>
                <a:sym typeface="Canva Sans Bold"/>
              </a:rPr>
              <a:t>Overview:</a:t>
            </a:r>
          </a:p>
          <a:p>
            <a:pPr algn="l">
              <a:lnSpc>
                <a:spcPts val="4327"/>
              </a:lnSpc>
              <a:spcBef>
                <a:spcPct val="0"/>
              </a:spcBef>
            </a:pPr>
            <a:r>
              <a:rPr lang="en-US" b="true" sz="3091">
                <a:solidFill>
                  <a:srgbClr val="FFFFFF"/>
                </a:solidFill>
                <a:latin typeface="Canva Sans Bold"/>
                <a:ea typeface="Canva Sans Bold"/>
                <a:cs typeface="Canva Sans Bold"/>
                <a:sym typeface="Canva Sans Bold"/>
              </a:rPr>
              <a:t> Combines CNN’s spatial feature extraction with LSTM’s temporal modeling, ideal for sequential data like gait.</a:t>
            </a:r>
          </a:p>
          <a:p>
            <a:pPr algn="l">
              <a:lnSpc>
                <a:spcPts val="4327"/>
              </a:lnSpc>
              <a:spcBef>
                <a:spcPct val="0"/>
              </a:spcBef>
            </a:pPr>
            <a:r>
              <a:rPr lang="en-US" b="true" sz="3091">
                <a:solidFill>
                  <a:srgbClr val="FFFFFF"/>
                </a:solidFill>
                <a:latin typeface="Canva Sans Bold"/>
                <a:ea typeface="Canva Sans Bold"/>
                <a:cs typeface="Canva Sans Bold"/>
                <a:sym typeface="Canva Sans Bold"/>
              </a:rPr>
              <a:t>Working:</a:t>
            </a:r>
          </a:p>
          <a:p>
            <a:pPr algn="l" marL="667393" indent="-333697" lvl="1">
              <a:lnSpc>
                <a:spcPts val="4327"/>
              </a:lnSpc>
              <a:spcBef>
                <a:spcPct val="0"/>
              </a:spcBef>
              <a:buFont typeface="Arial"/>
              <a:buChar char="•"/>
            </a:pPr>
            <a:r>
              <a:rPr lang="en-US" b="true" sz="3091">
                <a:solidFill>
                  <a:srgbClr val="FFFFFF"/>
                </a:solidFill>
                <a:latin typeface="Canva Sans Bold"/>
                <a:ea typeface="Canva Sans Bold"/>
                <a:cs typeface="Canva Sans Bold"/>
                <a:sym typeface="Canva Sans Bold"/>
              </a:rPr>
              <a:t>CNN extracts local temporal features from 1D time-series.</a:t>
            </a:r>
          </a:p>
          <a:p>
            <a:pPr algn="l" marL="667393" indent="-333697" lvl="1">
              <a:lnSpc>
                <a:spcPts val="4327"/>
              </a:lnSpc>
              <a:spcBef>
                <a:spcPct val="0"/>
              </a:spcBef>
              <a:buFont typeface="Arial"/>
              <a:buChar char="•"/>
            </a:pPr>
            <a:r>
              <a:rPr lang="en-US" b="true" sz="3091">
                <a:solidFill>
                  <a:srgbClr val="FFFFFF"/>
                </a:solidFill>
                <a:latin typeface="Canva Sans Bold"/>
                <a:ea typeface="Canva Sans Bold"/>
                <a:cs typeface="Canva Sans Bold"/>
                <a:sym typeface="Canva Sans Bold"/>
              </a:rPr>
              <a:t>LSTM captures long-term dependencies across time.</a:t>
            </a:r>
          </a:p>
          <a:p>
            <a:pPr algn="l" marL="667393" indent="-333697" lvl="1">
              <a:lnSpc>
                <a:spcPts val="4327"/>
              </a:lnSpc>
              <a:spcBef>
                <a:spcPct val="0"/>
              </a:spcBef>
              <a:buFont typeface="Arial"/>
              <a:buChar char="•"/>
            </a:pPr>
            <a:r>
              <a:rPr lang="en-US" b="true" sz="3091">
                <a:solidFill>
                  <a:srgbClr val="FFFFFF"/>
                </a:solidFill>
                <a:latin typeface="Canva Sans Bold"/>
                <a:ea typeface="Canva Sans Bold"/>
                <a:cs typeface="Canva Sans Bold"/>
                <a:sym typeface="Canva Sans Bold"/>
              </a:rPr>
              <a:t>Final dense layer outputs classification (e.g., gait anomalies).</a:t>
            </a:r>
          </a:p>
          <a:p>
            <a:pPr algn="l">
              <a:lnSpc>
                <a:spcPts val="4327"/>
              </a:lnSpc>
              <a:spcBef>
                <a:spcPct val="0"/>
              </a:spcBef>
            </a:pPr>
            <a:r>
              <a:rPr lang="en-US" b="true" sz="3091">
                <a:solidFill>
                  <a:srgbClr val="FFFFFF"/>
                </a:solidFill>
                <a:latin typeface="Canva Sans Bold"/>
                <a:ea typeface="Canva Sans Bold"/>
                <a:cs typeface="Canva Sans Bold"/>
                <a:sym typeface="Canva Sans Bold"/>
              </a:rPr>
              <a:t>Applications:</a:t>
            </a:r>
          </a:p>
          <a:p>
            <a:pPr algn="l">
              <a:lnSpc>
                <a:spcPts val="4327"/>
              </a:lnSpc>
              <a:spcBef>
                <a:spcPct val="0"/>
              </a:spcBef>
            </a:pPr>
            <a:r>
              <a:rPr lang="en-US" b="true" sz="3091">
                <a:solidFill>
                  <a:srgbClr val="FFFFFF"/>
                </a:solidFill>
                <a:latin typeface="Canva Sans Bold"/>
                <a:ea typeface="Canva Sans Bold"/>
                <a:cs typeface="Canva Sans Bold"/>
                <a:sym typeface="Canva Sans Bold"/>
              </a:rPr>
              <a:t> Used in activity recognition, ECG/EEG analysis, and sequential biomedical data.</a:t>
            </a:r>
          </a:p>
          <a:p>
            <a:pPr algn="l">
              <a:lnSpc>
                <a:spcPts val="4327"/>
              </a:lnSpc>
              <a:spcBef>
                <a:spcPct val="0"/>
              </a:spcBef>
            </a:pPr>
            <a:r>
              <a:rPr lang="en-US" b="true" sz="3091">
                <a:solidFill>
                  <a:srgbClr val="FFFFFF"/>
                </a:solidFill>
                <a:latin typeface="Canva Sans Bold"/>
                <a:ea typeface="Canva Sans Bold"/>
                <a:cs typeface="Canva Sans Bold"/>
                <a:sym typeface="Canva Sans Bold"/>
              </a:rPr>
              <a:t>Pros:</a:t>
            </a:r>
          </a:p>
          <a:p>
            <a:pPr algn="l" marL="667393" indent="-333697" lvl="1">
              <a:lnSpc>
                <a:spcPts val="4327"/>
              </a:lnSpc>
              <a:spcBef>
                <a:spcPct val="0"/>
              </a:spcBef>
              <a:buFont typeface="Arial"/>
              <a:buChar char="•"/>
            </a:pPr>
            <a:r>
              <a:rPr lang="en-US" b="true" sz="3091">
                <a:solidFill>
                  <a:srgbClr val="FFFFFF"/>
                </a:solidFill>
                <a:latin typeface="Canva Sans Bold"/>
                <a:ea typeface="Canva Sans Bold"/>
                <a:cs typeface="Canva Sans Bold"/>
                <a:sym typeface="Canva Sans Bold"/>
              </a:rPr>
              <a:t>Captures both spatial &amp; temporal features</a:t>
            </a:r>
          </a:p>
          <a:p>
            <a:pPr algn="l" marL="667393" indent="-333697" lvl="1">
              <a:lnSpc>
                <a:spcPts val="4327"/>
              </a:lnSpc>
              <a:spcBef>
                <a:spcPct val="0"/>
              </a:spcBef>
              <a:buFont typeface="Arial"/>
              <a:buChar char="•"/>
            </a:pPr>
            <a:r>
              <a:rPr lang="en-US" b="true" sz="3091">
                <a:solidFill>
                  <a:srgbClr val="FFFFFF"/>
                </a:solidFill>
                <a:latin typeface="Canva Sans Bold"/>
                <a:ea typeface="Canva Sans Bold"/>
                <a:cs typeface="Canva Sans Bold"/>
                <a:sym typeface="Canva Sans Bold"/>
              </a:rPr>
              <a:t>Minimal manual feature engineering</a:t>
            </a:r>
          </a:p>
          <a:p>
            <a:pPr algn="l" marL="667393" indent="-333697" lvl="1">
              <a:lnSpc>
                <a:spcPts val="4327"/>
              </a:lnSpc>
              <a:spcBef>
                <a:spcPct val="0"/>
              </a:spcBef>
              <a:buFont typeface="Arial"/>
              <a:buChar char="•"/>
            </a:pPr>
            <a:r>
              <a:rPr lang="en-US" b="true" sz="3091">
                <a:solidFill>
                  <a:srgbClr val="FFFFFF"/>
                </a:solidFill>
                <a:latin typeface="Canva Sans Bold"/>
                <a:ea typeface="Canva Sans Bold"/>
                <a:cs typeface="Canva Sans Bold"/>
                <a:sym typeface="Canva Sans Bold"/>
              </a:rPr>
              <a:t>Cons:</a:t>
            </a:r>
          </a:p>
          <a:p>
            <a:pPr algn="l" marL="667393" indent="-333697" lvl="1">
              <a:lnSpc>
                <a:spcPts val="4327"/>
              </a:lnSpc>
              <a:spcBef>
                <a:spcPct val="0"/>
              </a:spcBef>
              <a:buFont typeface="Arial"/>
              <a:buChar char="•"/>
            </a:pPr>
            <a:r>
              <a:rPr lang="en-US" b="true" sz="3091">
                <a:solidFill>
                  <a:srgbClr val="FFFFFF"/>
                </a:solidFill>
                <a:latin typeface="Canva Sans Bold"/>
                <a:ea typeface="Canva Sans Bold"/>
                <a:cs typeface="Canva Sans Bold"/>
                <a:sym typeface="Canva Sans Bold"/>
              </a:rPr>
              <a:t>Computationally heavy</a:t>
            </a:r>
          </a:p>
          <a:p>
            <a:pPr algn="l" marL="667393" indent="-333697" lvl="1">
              <a:lnSpc>
                <a:spcPts val="4327"/>
              </a:lnSpc>
              <a:spcBef>
                <a:spcPct val="0"/>
              </a:spcBef>
              <a:buFont typeface="Arial"/>
              <a:buChar char="•"/>
            </a:pPr>
            <a:r>
              <a:rPr lang="en-US" b="true" sz="3091">
                <a:solidFill>
                  <a:srgbClr val="FFFFFF"/>
                </a:solidFill>
                <a:latin typeface="Canva Sans Bold"/>
                <a:ea typeface="Canva Sans Bold"/>
                <a:cs typeface="Canva Sans Bold"/>
                <a:sym typeface="Canva Sans Bold"/>
              </a:rPr>
              <a:t>Needs large datasets</a:t>
            </a:r>
          </a:p>
          <a:p>
            <a:pPr algn="l">
              <a:lnSpc>
                <a:spcPts val="4327"/>
              </a:lnSpc>
              <a:spcBef>
                <a:spcPct val="0"/>
              </a:spcBef>
            </a:pPr>
          </a:p>
        </p:txBody>
      </p:sp>
    </p:spTree>
  </p:cSld>
  <p:clrMapOvr>
    <a:masterClrMapping/>
  </p:clrMapOvr>
</p:sld>
</file>

<file path=ppt/slides/slide52.xml><?xml version="1.0" encoding="utf-8"?>
<p:sld xmlns:p="http://schemas.openxmlformats.org/presentationml/2006/main" xmlns:a="http://schemas.openxmlformats.org/drawingml/2006/main">
  <p:cSld>
    <p:bg>
      <p:bgPr>
        <a:solidFill>
          <a:srgbClr val="1C53A3"/>
        </a:solidFill>
      </p:bgPr>
    </p:bg>
    <p:spTree>
      <p:nvGrpSpPr>
        <p:cNvPr id="1" name=""/>
        <p:cNvGrpSpPr/>
        <p:nvPr/>
      </p:nvGrpSpPr>
      <p:grpSpPr>
        <a:xfrm>
          <a:off x="0" y="0"/>
          <a:ext cx="0" cy="0"/>
          <a:chOff x="0" y="0"/>
          <a:chExt cx="0" cy="0"/>
        </a:xfrm>
      </p:grpSpPr>
      <p:sp>
        <p:nvSpPr>
          <p:cNvPr name="TextBox 2" id="2"/>
          <p:cNvSpPr txBox="true"/>
          <p:nvPr/>
        </p:nvSpPr>
        <p:spPr>
          <a:xfrm rot="0">
            <a:off x="891409" y="843784"/>
            <a:ext cx="17396591" cy="9199004"/>
          </a:xfrm>
          <a:prstGeom prst="rect">
            <a:avLst/>
          </a:prstGeom>
        </p:spPr>
        <p:txBody>
          <a:bodyPr anchor="t" rtlCol="false" tIns="0" lIns="0" bIns="0" rIns="0">
            <a:spAutoFit/>
          </a:bodyPr>
          <a:lstStyle/>
          <a:p>
            <a:pPr algn="l">
              <a:lnSpc>
                <a:spcPts val="4336"/>
              </a:lnSpc>
              <a:spcBef>
                <a:spcPct val="0"/>
              </a:spcBef>
            </a:pPr>
            <a:r>
              <a:rPr lang="en-US" b="true" sz="3099">
                <a:solidFill>
                  <a:srgbClr val="F5F5F5"/>
                </a:solidFill>
                <a:latin typeface="Canva Sans Bold"/>
                <a:ea typeface="Canva Sans Bold"/>
                <a:cs typeface="Canva Sans Bold"/>
                <a:sym typeface="Canva Sans Bold"/>
              </a:rPr>
              <a:t>2. CNN (Speech - Unimodal)</a:t>
            </a:r>
          </a:p>
          <a:p>
            <a:pPr algn="l">
              <a:lnSpc>
                <a:spcPts val="4336"/>
              </a:lnSpc>
              <a:spcBef>
                <a:spcPct val="0"/>
              </a:spcBef>
            </a:pPr>
            <a:r>
              <a:rPr lang="en-US" b="true" sz="3099">
                <a:solidFill>
                  <a:srgbClr val="F5F5F5"/>
                </a:solidFill>
                <a:latin typeface="Canva Sans Bold"/>
                <a:ea typeface="Canva Sans Bold"/>
                <a:cs typeface="Canva Sans Bold"/>
                <a:sym typeface="Canva Sans Bold"/>
              </a:rPr>
              <a:t>Overview:</a:t>
            </a:r>
          </a:p>
          <a:p>
            <a:pPr algn="l">
              <a:lnSpc>
                <a:spcPts val="4336"/>
              </a:lnSpc>
              <a:spcBef>
                <a:spcPct val="0"/>
              </a:spcBef>
            </a:pPr>
            <a:r>
              <a:rPr lang="en-US" b="true" sz="3099">
                <a:solidFill>
                  <a:srgbClr val="F5F5F5"/>
                </a:solidFill>
                <a:latin typeface="Canva Sans Bold"/>
                <a:ea typeface="Canva Sans Bold"/>
                <a:cs typeface="Canva Sans Bold"/>
                <a:sym typeface="Canva Sans Bold"/>
              </a:rPr>
              <a:t> CNNs analyze Mel spectrograms of speech to detect vocal irregularities (e.g., Parkinson’s symptoms).</a:t>
            </a:r>
          </a:p>
          <a:p>
            <a:pPr algn="l">
              <a:lnSpc>
                <a:spcPts val="4336"/>
              </a:lnSpc>
              <a:spcBef>
                <a:spcPct val="0"/>
              </a:spcBef>
            </a:pPr>
            <a:r>
              <a:rPr lang="en-US" b="true" sz="3099">
                <a:solidFill>
                  <a:srgbClr val="F5F5F5"/>
                </a:solidFill>
                <a:latin typeface="Canva Sans Bold"/>
                <a:ea typeface="Canva Sans Bold"/>
                <a:cs typeface="Canva Sans Bold"/>
                <a:sym typeface="Canva Sans Bold"/>
              </a:rPr>
              <a:t>Working:</a:t>
            </a:r>
          </a:p>
          <a:p>
            <a:pPr algn="l" marL="669288" indent="-334644" lvl="1">
              <a:lnSpc>
                <a:spcPts val="4336"/>
              </a:lnSpc>
              <a:spcBef>
                <a:spcPct val="0"/>
              </a:spcBef>
              <a:buFont typeface="Arial"/>
              <a:buChar char="•"/>
            </a:pPr>
            <a:r>
              <a:rPr lang="en-US" b="true" sz="3099">
                <a:solidFill>
                  <a:srgbClr val="F5F5F5"/>
                </a:solidFill>
                <a:latin typeface="Canva Sans Bold"/>
                <a:ea typeface="Canva Sans Bold"/>
                <a:cs typeface="Canva Sans Bold"/>
                <a:sym typeface="Canva Sans Bold"/>
              </a:rPr>
              <a:t>Audio is converted to Mel spectrograms.</a:t>
            </a:r>
          </a:p>
          <a:p>
            <a:pPr algn="l" marL="669288" indent="-334644" lvl="1">
              <a:lnSpc>
                <a:spcPts val="4336"/>
              </a:lnSpc>
              <a:spcBef>
                <a:spcPct val="0"/>
              </a:spcBef>
              <a:buFont typeface="Arial"/>
              <a:buChar char="•"/>
            </a:pPr>
            <a:r>
              <a:rPr lang="en-US" b="true" sz="3099">
                <a:solidFill>
                  <a:srgbClr val="F5F5F5"/>
                </a:solidFill>
                <a:latin typeface="Canva Sans Bold"/>
                <a:ea typeface="Canva Sans Bold"/>
                <a:cs typeface="Canva Sans Bold"/>
                <a:sym typeface="Canva Sans Bold"/>
              </a:rPr>
              <a:t>CNN learns visual speech patterns (e.g., jitter, slurring).</a:t>
            </a:r>
          </a:p>
          <a:p>
            <a:pPr algn="l" marL="669288" indent="-334644" lvl="1">
              <a:lnSpc>
                <a:spcPts val="4336"/>
              </a:lnSpc>
              <a:spcBef>
                <a:spcPct val="0"/>
              </a:spcBef>
              <a:buFont typeface="Arial"/>
              <a:buChar char="•"/>
            </a:pPr>
            <a:r>
              <a:rPr lang="en-US" b="true" sz="3099">
                <a:solidFill>
                  <a:srgbClr val="F5F5F5"/>
                </a:solidFill>
                <a:latin typeface="Canva Sans Bold"/>
                <a:ea typeface="Canva Sans Bold"/>
                <a:cs typeface="Canva Sans Bold"/>
                <a:sym typeface="Canva Sans Bold"/>
              </a:rPr>
              <a:t>Dense layer classifies healthy vs affected speech.</a:t>
            </a:r>
          </a:p>
          <a:p>
            <a:pPr algn="l">
              <a:lnSpc>
                <a:spcPts val="4336"/>
              </a:lnSpc>
              <a:spcBef>
                <a:spcPct val="0"/>
              </a:spcBef>
            </a:pPr>
            <a:r>
              <a:rPr lang="en-US" b="true" sz="3099">
                <a:solidFill>
                  <a:srgbClr val="F5F5F5"/>
                </a:solidFill>
                <a:latin typeface="Canva Sans Bold"/>
                <a:ea typeface="Canva Sans Bold"/>
                <a:cs typeface="Canva Sans Bold"/>
                <a:sym typeface="Canva Sans Bold"/>
              </a:rPr>
              <a:t>Applications:</a:t>
            </a:r>
          </a:p>
          <a:p>
            <a:pPr algn="l">
              <a:lnSpc>
                <a:spcPts val="4336"/>
              </a:lnSpc>
              <a:spcBef>
                <a:spcPct val="0"/>
              </a:spcBef>
            </a:pPr>
            <a:r>
              <a:rPr lang="en-US" b="true" sz="3099">
                <a:solidFill>
                  <a:srgbClr val="F5F5F5"/>
                </a:solidFill>
                <a:latin typeface="Canva Sans Bold"/>
                <a:ea typeface="Canva Sans Bold"/>
                <a:cs typeface="Canva Sans Bold"/>
                <a:sym typeface="Canva Sans Bold"/>
              </a:rPr>
              <a:t> Speech disorder detection, emotion recognition, telehealth.</a:t>
            </a:r>
          </a:p>
          <a:p>
            <a:pPr algn="l">
              <a:lnSpc>
                <a:spcPts val="4336"/>
              </a:lnSpc>
              <a:spcBef>
                <a:spcPct val="0"/>
              </a:spcBef>
            </a:pPr>
            <a:r>
              <a:rPr lang="en-US" b="true" sz="3099">
                <a:solidFill>
                  <a:srgbClr val="F5F5F5"/>
                </a:solidFill>
                <a:latin typeface="Canva Sans Bold"/>
                <a:ea typeface="Canva Sans Bold"/>
                <a:cs typeface="Canva Sans Bold"/>
                <a:sym typeface="Canva Sans Bold"/>
              </a:rPr>
              <a:t>Pros:</a:t>
            </a:r>
          </a:p>
          <a:p>
            <a:pPr algn="l" marL="669288" indent="-334644" lvl="1">
              <a:lnSpc>
                <a:spcPts val="4336"/>
              </a:lnSpc>
              <a:spcBef>
                <a:spcPct val="0"/>
              </a:spcBef>
              <a:buFont typeface="Arial"/>
              <a:buChar char="•"/>
            </a:pPr>
            <a:r>
              <a:rPr lang="en-US" b="true" sz="3099">
                <a:solidFill>
                  <a:srgbClr val="F5F5F5"/>
                </a:solidFill>
                <a:latin typeface="Canva Sans Bold"/>
                <a:ea typeface="Canva Sans Bold"/>
                <a:cs typeface="Canva Sans Bold"/>
                <a:sym typeface="Canva Sans Bold"/>
              </a:rPr>
              <a:t>High accuracy</a:t>
            </a:r>
          </a:p>
          <a:p>
            <a:pPr algn="l" marL="669288" indent="-334644" lvl="1">
              <a:lnSpc>
                <a:spcPts val="4336"/>
              </a:lnSpc>
              <a:spcBef>
                <a:spcPct val="0"/>
              </a:spcBef>
              <a:buFont typeface="Arial"/>
              <a:buChar char="•"/>
            </a:pPr>
            <a:r>
              <a:rPr lang="en-US" b="true" sz="3099">
                <a:solidFill>
                  <a:srgbClr val="F5F5F5"/>
                </a:solidFill>
                <a:latin typeface="Canva Sans Bold"/>
                <a:ea typeface="Canva Sans Bold"/>
                <a:cs typeface="Canva Sans Bold"/>
                <a:sym typeface="Canva Sans Bold"/>
              </a:rPr>
              <a:t>No manual feature design</a:t>
            </a:r>
          </a:p>
          <a:p>
            <a:pPr algn="l" marL="669288" indent="-334644" lvl="1">
              <a:lnSpc>
                <a:spcPts val="4336"/>
              </a:lnSpc>
              <a:spcBef>
                <a:spcPct val="0"/>
              </a:spcBef>
              <a:buFont typeface="Arial"/>
              <a:buChar char="•"/>
            </a:pPr>
            <a:r>
              <a:rPr lang="en-US" b="true" sz="3099">
                <a:solidFill>
                  <a:srgbClr val="F5F5F5"/>
                </a:solidFill>
                <a:latin typeface="Canva Sans Bold"/>
                <a:ea typeface="Canva Sans Bold"/>
                <a:cs typeface="Canva Sans Bold"/>
                <a:sym typeface="Canva Sans Bold"/>
              </a:rPr>
              <a:t>Cons:</a:t>
            </a:r>
          </a:p>
          <a:p>
            <a:pPr algn="l" marL="669288" indent="-334644" lvl="1">
              <a:lnSpc>
                <a:spcPts val="4336"/>
              </a:lnSpc>
              <a:spcBef>
                <a:spcPct val="0"/>
              </a:spcBef>
              <a:buFont typeface="Arial"/>
              <a:buChar char="•"/>
            </a:pPr>
            <a:r>
              <a:rPr lang="en-US" b="true" sz="3099">
                <a:solidFill>
                  <a:srgbClr val="F5F5F5"/>
                </a:solidFill>
                <a:latin typeface="Canva Sans Bold"/>
                <a:ea typeface="Canva Sans Bold"/>
                <a:cs typeface="Canva Sans Bold"/>
                <a:sym typeface="Canva Sans Bold"/>
              </a:rPr>
              <a:t>Sensitive to noise</a:t>
            </a:r>
          </a:p>
          <a:p>
            <a:pPr algn="l" marL="669288" indent="-334644" lvl="1">
              <a:lnSpc>
                <a:spcPts val="4336"/>
              </a:lnSpc>
              <a:spcBef>
                <a:spcPct val="0"/>
              </a:spcBef>
              <a:buFont typeface="Arial"/>
              <a:buChar char="•"/>
            </a:pPr>
            <a:r>
              <a:rPr lang="en-US" b="true" sz="3099">
                <a:solidFill>
                  <a:srgbClr val="F5F5F5"/>
                </a:solidFill>
                <a:latin typeface="Canva Sans Bold"/>
                <a:ea typeface="Canva Sans Bold"/>
                <a:cs typeface="Canva Sans Bold"/>
                <a:sym typeface="Canva Sans Bold"/>
              </a:rPr>
              <a:t>Requires labeled data</a:t>
            </a:r>
          </a:p>
          <a:p>
            <a:pPr algn="l">
              <a:lnSpc>
                <a:spcPts val="4336"/>
              </a:lnSpc>
              <a:spcBef>
                <a:spcPct val="0"/>
              </a:spcBef>
            </a:pPr>
          </a:p>
        </p:txBody>
      </p:sp>
    </p:spTree>
  </p:cSld>
  <p:clrMapOvr>
    <a:masterClrMapping/>
  </p:clrMapOvr>
</p:sld>
</file>

<file path=ppt/slides/slide53.xml><?xml version="1.0" encoding="utf-8"?>
<p:sld xmlns:p="http://schemas.openxmlformats.org/presentationml/2006/main" xmlns:a="http://schemas.openxmlformats.org/drawingml/2006/main">
  <p:cSld>
    <p:bg>
      <p:bgPr>
        <a:solidFill>
          <a:srgbClr val="1C53A3"/>
        </a:solidFill>
      </p:bgPr>
    </p:bg>
    <p:spTree>
      <p:nvGrpSpPr>
        <p:cNvPr id="1" name=""/>
        <p:cNvGrpSpPr/>
        <p:nvPr/>
      </p:nvGrpSpPr>
      <p:grpSpPr>
        <a:xfrm>
          <a:off x="0" y="0"/>
          <a:ext cx="0" cy="0"/>
          <a:chOff x="0" y="0"/>
          <a:chExt cx="0" cy="0"/>
        </a:xfrm>
      </p:grpSpPr>
      <p:sp>
        <p:nvSpPr>
          <p:cNvPr name="TextBox 2" id="2"/>
          <p:cNvSpPr txBox="true"/>
          <p:nvPr/>
        </p:nvSpPr>
        <p:spPr>
          <a:xfrm rot="0">
            <a:off x="457643" y="414419"/>
            <a:ext cx="16460167" cy="8515351"/>
          </a:xfrm>
          <a:prstGeom prst="rect">
            <a:avLst/>
          </a:prstGeom>
        </p:spPr>
        <p:txBody>
          <a:bodyPr anchor="t" rtlCol="false" tIns="0" lIns="0" bIns="0" rIns="0">
            <a:spAutoFit/>
          </a:bodyPr>
          <a:lstStyle/>
          <a:p>
            <a:pPr algn="l">
              <a:lnSpc>
                <a:spcPts val="4208"/>
              </a:lnSpc>
              <a:spcBef>
                <a:spcPct val="0"/>
              </a:spcBef>
            </a:pPr>
            <a:r>
              <a:rPr lang="en-US" b="true" sz="3007">
                <a:solidFill>
                  <a:srgbClr val="F5F5F5"/>
                </a:solidFill>
                <a:latin typeface="Canva Sans Bold"/>
                <a:ea typeface="Canva Sans Bold"/>
                <a:cs typeface="Canva Sans Bold"/>
                <a:sym typeface="Canva Sans Bold"/>
              </a:rPr>
              <a:t>3</a:t>
            </a:r>
            <a:r>
              <a:rPr lang="en-US" b="true" sz="3007">
                <a:solidFill>
                  <a:srgbClr val="F5F5F5"/>
                </a:solidFill>
                <a:latin typeface="Canva Sans Bold"/>
                <a:ea typeface="Canva Sans Bold"/>
                <a:cs typeface="Canva Sans Bold"/>
                <a:sym typeface="Canva Sans Bold"/>
              </a:rPr>
              <a:t>. ResNet-50 (Handwriting - Unimodal)</a:t>
            </a:r>
          </a:p>
          <a:p>
            <a:pPr algn="l">
              <a:lnSpc>
                <a:spcPts val="4208"/>
              </a:lnSpc>
              <a:spcBef>
                <a:spcPct val="0"/>
              </a:spcBef>
            </a:pPr>
            <a:r>
              <a:rPr lang="en-US" b="true" sz="3007">
                <a:solidFill>
                  <a:srgbClr val="F5F5F5"/>
                </a:solidFill>
                <a:latin typeface="Canva Sans Bold"/>
                <a:ea typeface="Canva Sans Bold"/>
                <a:cs typeface="Canva Sans Bold"/>
                <a:sym typeface="Canva Sans Bold"/>
              </a:rPr>
              <a:t>Overview:</a:t>
            </a:r>
          </a:p>
          <a:p>
            <a:pPr algn="l">
              <a:lnSpc>
                <a:spcPts val="4210"/>
              </a:lnSpc>
              <a:spcBef>
                <a:spcPct val="0"/>
              </a:spcBef>
            </a:pPr>
            <a:r>
              <a:rPr lang="en-US" b="true" sz="3007">
                <a:solidFill>
                  <a:srgbClr val="F5F5F5"/>
                </a:solidFill>
                <a:latin typeface="Canva Sans Bold"/>
                <a:ea typeface="Canva Sans Bold"/>
                <a:cs typeface="Canva Sans Bold"/>
                <a:sym typeface="Canva Sans Bold"/>
              </a:rPr>
              <a:t> Deep CNN with residual blocks for analyzing spiral drawings and detecting motor issues.</a:t>
            </a:r>
          </a:p>
          <a:p>
            <a:pPr algn="l">
              <a:lnSpc>
                <a:spcPts val="4210"/>
              </a:lnSpc>
              <a:spcBef>
                <a:spcPct val="0"/>
              </a:spcBef>
            </a:pPr>
            <a:r>
              <a:rPr lang="en-US" b="true" sz="3007">
                <a:solidFill>
                  <a:srgbClr val="F5F5F5"/>
                </a:solidFill>
                <a:latin typeface="Canva Sans Bold"/>
                <a:ea typeface="Canva Sans Bold"/>
                <a:cs typeface="Canva Sans Bold"/>
                <a:sym typeface="Canva Sans Bold"/>
              </a:rPr>
              <a:t>Working:</a:t>
            </a:r>
          </a:p>
          <a:p>
            <a:pPr algn="l" marL="649426" indent="-324713" lvl="1">
              <a:lnSpc>
                <a:spcPts val="4208"/>
              </a:lnSpc>
              <a:spcBef>
                <a:spcPct val="0"/>
              </a:spcBef>
              <a:buFont typeface="Arial"/>
              <a:buChar char="•"/>
            </a:pPr>
            <a:r>
              <a:rPr lang="en-US" b="true" sz="3007">
                <a:solidFill>
                  <a:srgbClr val="F5F5F5"/>
                </a:solidFill>
                <a:latin typeface="Canva Sans Bold"/>
                <a:ea typeface="Canva Sans Bold"/>
                <a:cs typeface="Canva Sans Bold"/>
                <a:sym typeface="Canva Sans Bold"/>
              </a:rPr>
              <a:t>Extracts features from handwriting images.</a:t>
            </a:r>
          </a:p>
          <a:p>
            <a:pPr algn="l" marL="649426" indent="-324713" lvl="1">
              <a:lnSpc>
                <a:spcPts val="4208"/>
              </a:lnSpc>
              <a:spcBef>
                <a:spcPct val="0"/>
              </a:spcBef>
              <a:buFont typeface="Arial"/>
              <a:buChar char="•"/>
            </a:pPr>
            <a:r>
              <a:rPr lang="en-US" b="true" sz="3007">
                <a:solidFill>
                  <a:srgbClr val="F5F5F5"/>
                </a:solidFill>
                <a:latin typeface="Canva Sans Bold"/>
                <a:ea typeface="Canva Sans Bold"/>
                <a:cs typeface="Canva Sans Bold"/>
                <a:sym typeface="Canva Sans Bold"/>
              </a:rPr>
              <a:t>Identifies tremors, shakiness, irregular strokes.</a:t>
            </a:r>
          </a:p>
          <a:p>
            <a:pPr algn="l" marL="649426" indent="-324713" lvl="1">
              <a:lnSpc>
                <a:spcPts val="4208"/>
              </a:lnSpc>
              <a:spcBef>
                <a:spcPct val="0"/>
              </a:spcBef>
              <a:buFont typeface="Arial"/>
              <a:buChar char="•"/>
            </a:pPr>
            <a:r>
              <a:rPr lang="en-US" b="true" sz="3007">
                <a:solidFill>
                  <a:srgbClr val="F5F5F5"/>
                </a:solidFill>
                <a:latin typeface="Canva Sans Bold"/>
                <a:ea typeface="Canva Sans Bold"/>
                <a:cs typeface="Canva Sans Bold"/>
                <a:sym typeface="Canva Sans Bold"/>
              </a:rPr>
              <a:t>Final layer classifies PD presence.</a:t>
            </a:r>
          </a:p>
          <a:p>
            <a:pPr algn="l">
              <a:lnSpc>
                <a:spcPts val="4208"/>
              </a:lnSpc>
              <a:spcBef>
                <a:spcPct val="0"/>
              </a:spcBef>
            </a:pPr>
            <a:r>
              <a:rPr lang="en-US" b="true" sz="3007">
                <a:solidFill>
                  <a:srgbClr val="F5F5F5"/>
                </a:solidFill>
                <a:latin typeface="Canva Sans Bold"/>
                <a:ea typeface="Canva Sans Bold"/>
                <a:cs typeface="Canva Sans Bold"/>
                <a:sym typeface="Canva Sans Bold"/>
              </a:rPr>
              <a:t>Applications:</a:t>
            </a:r>
          </a:p>
          <a:p>
            <a:pPr algn="l">
              <a:lnSpc>
                <a:spcPts val="4210"/>
              </a:lnSpc>
              <a:spcBef>
                <a:spcPct val="0"/>
              </a:spcBef>
            </a:pPr>
            <a:r>
              <a:rPr lang="en-US" b="true" sz="3007">
                <a:solidFill>
                  <a:srgbClr val="F5F5F5"/>
                </a:solidFill>
                <a:latin typeface="Canva Sans Bold"/>
                <a:ea typeface="Canva Sans Bold"/>
                <a:cs typeface="Canva Sans Bold"/>
                <a:sym typeface="Canva Sans Bold"/>
              </a:rPr>
              <a:t> PD detection, signature verification, motor disorder screening.</a:t>
            </a:r>
          </a:p>
          <a:p>
            <a:pPr algn="l">
              <a:lnSpc>
                <a:spcPts val="4208"/>
              </a:lnSpc>
              <a:spcBef>
                <a:spcPct val="0"/>
              </a:spcBef>
            </a:pPr>
            <a:r>
              <a:rPr lang="en-US" b="true" sz="3007">
                <a:solidFill>
                  <a:srgbClr val="F5F5F5"/>
                </a:solidFill>
                <a:latin typeface="Canva Sans Bold"/>
                <a:ea typeface="Canva Sans Bold"/>
                <a:cs typeface="Canva Sans Bold"/>
                <a:sym typeface="Canva Sans Bold"/>
              </a:rPr>
              <a:t>Pros:</a:t>
            </a:r>
          </a:p>
          <a:p>
            <a:pPr algn="l" marL="649426" indent="-324713" lvl="1">
              <a:lnSpc>
                <a:spcPts val="4208"/>
              </a:lnSpc>
              <a:spcBef>
                <a:spcPct val="0"/>
              </a:spcBef>
              <a:buFont typeface="Arial"/>
              <a:buChar char="•"/>
            </a:pPr>
            <a:r>
              <a:rPr lang="en-US" b="true" sz="3007">
                <a:solidFill>
                  <a:srgbClr val="F5F5F5"/>
                </a:solidFill>
                <a:latin typeface="Canva Sans Bold"/>
                <a:ea typeface="Canva Sans Bold"/>
                <a:cs typeface="Canva Sans Bold"/>
                <a:sym typeface="Canva Sans Bold"/>
              </a:rPr>
              <a:t>Deep, accurate architecture</a:t>
            </a:r>
          </a:p>
          <a:p>
            <a:pPr algn="l" marL="649426" indent="-324713" lvl="1">
              <a:lnSpc>
                <a:spcPts val="4210"/>
              </a:lnSpc>
              <a:spcBef>
                <a:spcPct val="0"/>
              </a:spcBef>
              <a:buFont typeface="Arial"/>
              <a:buChar char="•"/>
            </a:pPr>
            <a:r>
              <a:rPr lang="en-US" b="true" sz="3007">
                <a:solidFill>
                  <a:srgbClr val="F5F5F5"/>
                </a:solidFill>
                <a:latin typeface="Canva Sans Bold"/>
                <a:ea typeface="Canva Sans Bold"/>
                <a:cs typeface="Canva Sans Bold"/>
                <a:sym typeface="Canva Sans Bold"/>
              </a:rPr>
              <a:t>Works on raw images</a:t>
            </a:r>
          </a:p>
          <a:p>
            <a:pPr algn="l" marL="649426" indent="-324713" lvl="1">
              <a:lnSpc>
                <a:spcPts val="4208"/>
              </a:lnSpc>
              <a:spcBef>
                <a:spcPct val="0"/>
              </a:spcBef>
              <a:buFont typeface="Arial"/>
              <a:buChar char="•"/>
            </a:pPr>
            <a:r>
              <a:rPr lang="en-US" b="true" sz="3007">
                <a:solidFill>
                  <a:srgbClr val="F5F5F5"/>
                </a:solidFill>
                <a:latin typeface="Canva Sans Bold"/>
                <a:ea typeface="Canva Sans Bold"/>
                <a:cs typeface="Canva Sans Bold"/>
                <a:sym typeface="Canva Sans Bold"/>
              </a:rPr>
              <a:t>Cons:</a:t>
            </a:r>
          </a:p>
          <a:p>
            <a:pPr algn="l" marL="649426" indent="-324713" lvl="1">
              <a:lnSpc>
                <a:spcPts val="4208"/>
              </a:lnSpc>
              <a:spcBef>
                <a:spcPct val="0"/>
              </a:spcBef>
              <a:buFont typeface="Arial"/>
              <a:buChar char="•"/>
            </a:pPr>
            <a:r>
              <a:rPr lang="en-US" b="true" sz="3007">
                <a:solidFill>
                  <a:srgbClr val="F5F5F5"/>
                </a:solidFill>
                <a:latin typeface="Canva Sans Bold"/>
                <a:ea typeface="Canva Sans Bold"/>
                <a:cs typeface="Canva Sans Bold"/>
                <a:sym typeface="Canva Sans Bold"/>
              </a:rPr>
              <a:t>High training cost</a:t>
            </a:r>
          </a:p>
          <a:p>
            <a:pPr algn="l" marL="649426" indent="-324713" lvl="1">
              <a:lnSpc>
                <a:spcPts val="4208"/>
              </a:lnSpc>
              <a:spcBef>
                <a:spcPct val="0"/>
              </a:spcBef>
              <a:buFont typeface="Arial"/>
              <a:buChar char="•"/>
            </a:pPr>
            <a:r>
              <a:rPr lang="en-US" b="true" sz="3007">
                <a:solidFill>
                  <a:srgbClr val="F5F5F5"/>
                </a:solidFill>
                <a:latin typeface="Canva Sans Bold"/>
                <a:ea typeface="Canva Sans Bold"/>
                <a:cs typeface="Canva Sans Bold"/>
                <a:sym typeface="Canva Sans Bold"/>
              </a:rPr>
              <a:t>Needs good quality labeled images</a:t>
            </a:r>
          </a:p>
          <a:p>
            <a:pPr algn="l">
              <a:lnSpc>
                <a:spcPts val="4210"/>
              </a:lnSpc>
              <a:spcBef>
                <a:spcPct val="0"/>
              </a:spcBef>
            </a:pPr>
          </a:p>
        </p:txBody>
      </p:sp>
    </p:spTree>
  </p:cSld>
  <p:clrMapOvr>
    <a:masterClrMapping/>
  </p:clrMapOvr>
</p:sld>
</file>

<file path=ppt/slides/slide54.xml><?xml version="1.0" encoding="utf-8"?>
<p:sld xmlns:p="http://schemas.openxmlformats.org/presentationml/2006/main" xmlns:a="http://schemas.openxmlformats.org/drawingml/2006/main" xmlns:r="http://schemas.openxmlformats.org/officeDocument/2006/relationships">
  <p:cSld>
    <p:bg>
      <p:bgPr>
        <a:solidFill>
          <a:srgbClr val="1C53A3"/>
        </a:solidFill>
      </p:bgPr>
    </p:bg>
    <p:spTree>
      <p:nvGrpSpPr>
        <p:cNvPr id="1" name=""/>
        <p:cNvGrpSpPr/>
        <p:nvPr/>
      </p:nvGrpSpPr>
      <p:grpSpPr>
        <a:xfrm>
          <a:off x="0" y="0"/>
          <a:ext cx="0" cy="0"/>
          <a:chOff x="0" y="0"/>
          <a:chExt cx="0" cy="0"/>
        </a:xfrm>
      </p:grpSpPr>
      <p:sp>
        <p:nvSpPr>
          <p:cNvPr name="TextBox 2" id="2"/>
          <p:cNvSpPr txBox="true"/>
          <p:nvPr/>
        </p:nvSpPr>
        <p:spPr>
          <a:xfrm rot="0">
            <a:off x="457643" y="414419"/>
            <a:ext cx="17172146" cy="8515351"/>
          </a:xfrm>
          <a:prstGeom prst="rect">
            <a:avLst/>
          </a:prstGeom>
        </p:spPr>
        <p:txBody>
          <a:bodyPr anchor="t" rtlCol="false" tIns="0" lIns="0" bIns="0" rIns="0">
            <a:spAutoFit/>
          </a:bodyPr>
          <a:lstStyle/>
          <a:p>
            <a:pPr algn="l">
              <a:lnSpc>
                <a:spcPts val="4208"/>
              </a:lnSpc>
              <a:spcBef>
                <a:spcPct val="0"/>
              </a:spcBef>
            </a:pPr>
            <a:r>
              <a:rPr lang="en-US" b="true" sz="3007">
                <a:solidFill>
                  <a:srgbClr val="F5F5F5"/>
                </a:solidFill>
                <a:latin typeface="Canva Sans Bold"/>
                <a:ea typeface="Canva Sans Bold"/>
                <a:cs typeface="Canva Sans Bold"/>
                <a:sym typeface="Canva Sans Bold"/>
              </a:rPr>
              <a:t>4</a:t>
            </a:r>
            <a:r>
              <a:rPr lang="en-US" b="true" sz="3007">
                <a:solidFill>
                  <a:srgbClr val="F5F5F5"/>
                </a:solidFill>
                <a:latin typeface="Canva Sans Bold"/>
                <a:ea typeface="Canva Sans Bold"/>
                <a:cs typeface="Canva Sans Bold"/>
                <a:sym typeface="Canva Sans Bold"/>
              </a:rPr>
              <a:t>. Random Forest (Bimodal)</a:t>
            </a:r>
          </a:p>
          <a:p>
            <a:pPr algn="l">
              <a:lnSpc>
                <a:spcPts val="4208"/>
              </a:lnSpc>
              <a:spcBef>
                <a:spcPct val="0"/>
              </a:spcBef>
            </a:pPr>
            <a:r>
              <a:rPr lang="en-US" b="true" sz="3007">
                <a:solidFill>
                  <a:srgbClr val="F5F5F5"/>
                </a:solidFill>
                <a:latin typeface="Canva Sans Bold"/>
                <a:ea typeface="Canva Sans Bold"/>
                <a:cs typeface="Canva Sans Bold"/>
                <a:sym typeface="Canva Sans Bold"/>
              </a:rPr>
              <a:t>Overview:</a:t>
            </a:r>
          </a:p>
          <a:p>
            <a:pPr algn="l">
              <a:lnSpc>
                <a:spcPts val="4210"/>
              </a:lnSpc>
              <a:spcBef>
                <a:spcPct val="0"/>
              </a:spcBef>
            </a:pPr>
            <a:r>
              <a:rPr lang="en-US" b="true" sz="3007">
                <a:solidFill>
                  <a:srgbClr val="F5F5F5"/>
                </a:solidFill>
                <a:latin typeface="Canva Sans Bold"/>
                <a:ea typeface="Canva Sans Bold"/>
                <a:cs typeface="Canva Sans Bold"/>
                <a:sym typeface="Canva Sans Bold"/>
              </a:rPr>
              <a:t> An ensemble of decision trees, great for combining multimodal features (e.g., speech + gait).</a:t>
            </a:r>
          </a:p>
          <a:p>
            <a:pPr algn="l">
              <a:lnSpc>
                <a:spcPts val="4210"/>
              </a:lnSpc>
              <a:spcBef>
                <a:spcPct val="0"/>
              </a:spcBef>
            </a:pPr>
            <a:r>
              <a:rPr lang="en-US" b="true" sz="3007">
                <a:solidFill>
                  <a:srgbClr val="F5F5F5"/>
                </a:solidFill>
                <a:latin typeface="Canva Sans Bold"/>
                <a:ea typeface="Canva Sans Bold"/>
                <a:cs typeface="Canva Sans Bold"/>
                <a:sym typeface="Canva Sans Bold"/>
              </a:rPr>
              <a:t>Working:</a:t>
            </a:r>
          </a:p>
          <a:p>
            <a:pPr algn="l" marL="649426" indent="-324713" lvl="1">
              <a:lnSpc>
                <a:spcPts val="4208"/>
              </a:lnSpc>
              <a:spcBef>
                <a:spcPct val="0"/>
              </a:spcBef>
              <a:buFont typeface="Arial"/>
              <a:buChar char="•"/>
            </a:pPr>
            <a:r>
              <a:rPr lang="en-US" b="true" sz="3007">
                <a:solidFill>
                  <a:srgbClr val="F5F5F5"/>
                </a:solidFill>
                <a:latin typeface="Canva Sans Bold"/>
                <a:ea typeface="Canva Sans Bold"/>
                <a:cs typeface="Canva Sans Bold"/>
                <a:sym typeface="Canva Sans Bold"/>
              </a:rPr>
              <a:t>Processes pre-extracted features from various modalities.</a:t>
            </a:r>
          </a:p>
          <a:p>
            <a:pPr algn="l" marL="649426" indent="-324713" lvl="1">
              <a:lnSpc>
                <a:spcPts val="4208"/>
              </a:lnSpc>
              <a:spcBef>
                <a:spcPct val="0"/>
              </a:spcBef>
              <a:buFont typeface="Arial"/>
              <a:buChar char="•"/>
            </a:pPr>
            <a:r>
              <a:rPr lang="en-US" b="true" sz="3007">
                <a:solidFill>
                  <a:srgbClr val="F5F5F5"/>
                </a:solidFill>
                <a:latin typeface="Canva Sans Bold"/>
                <a:ea typeface="Canva Sans Bold"/>
                <a:cs typeface="Canva Sans Bold"/>
                <a:sym typeface="Canva Sans Bold"/>
              </a:rPr>
              <a:t>Aggr</a:t>
            </a:r>
            <a:r>
              <a:rPr lang="en-US" b="true" sz="3007">
                <a:solidFill>
                  <a:srgbClr val="F5F5F5"/>
                </a:solidFill>
                <a:latin typeface="Canva Sans Bold"/>
                <a:ea typeface="Canva Sans Bold"/>
                <a:cs typeface="Canva Sans Bold"/>
                <a:sym typeface="Canva Sans Bold"/>
              </a:rPr>
              <a:t>egates decisions from multiple trees.</a:t>
            </a:r>
          </a:p>
          <a:p>
            <a:pPr algn="l" marL="649426" indent="-324713" lvl="1">
              <a:lnSpc>
                <a:spcPts val="4208"/>
              </a:lnSpc>
              <a:spcBef>
                <a:spcPct val="0"/>
              </a:spcBef>
              <a:buFont typeface="Arial"/>
              <a:buChar char="•"/>
            </a:pPr>
            <a:r>
              <a:rPr lang="en-US" b="true" sz="3007">
                <a:solidFill>
                  <a:srgbClr val="F5F5F5"/>
                </a:solidFill>
                <a:latin typeface="Canva Sans Bold"/>
                <a:ea typeface="Canva Sans Bold"/>
                <a:cs typeface="Canva Sans Bold"/>
                <a:sym typeface="Canva Sans Bold"/>
              </a:rPr>
              <a:t>Outputs f</a:t>
            </a:r>
            <a:r>
              <a:rPr lang="en-US" b="true" sz="3007">
                <a:solidFill>
                  <a:srgbClr val="F5F5F5"/>
                </a:solidFill>
                <a:latin typeface="Canva Sans Bold"/>
                <a:ea typeface="Canva Sans Bold"/>
                <a:cs typeface="Canva Sans Bold"/>
                <a:sym typeface="Canva Sans Bold"/>
              </a:rPr>
              <a:t>inal classification.</a:t>
            </a:r>
          </a:p>
          <a:p>
            <a:pPr algn="l">
              <a:lnSpc>
                <a:spcPts val="4208"/>
              </a:lnSpc>
              <a:spcBef>
                <a:spcPct val="0"/>
              </a:spcBef>
            </a:pPr>
            <a:r>
              <a:rPr lang="en-US" b="true" sz="3007">
                <a:solidFill>
                  <a:srgbClr val="F5F5F5"/>
                </a:solidFill>
                <a:latin typeface="Canva Sans Bold"/>
                <a:ea typeface="Canva Sans Bold"/>
                <a:cs typeface="Canva Sans Bold"/>
                <a:sym typeface="Canva Sans Bold"/>
              </a:rPr>
              <a:t>Applications:</a:t>
            </a:r>
          </a:p>
          <a:p>
            <a:pPr algn="l">
              <a:lnSpc>
                <a:spcPts val="4210"/>
              </a:lnSpc>
              <a:spcBef>
                <a:spcPct val="0"/>
              </a:spcBef>
            </a:pPr>
            <a:r>
              <a:rPr lang="en-US" b="true" sz="3007">
                <a:solidFill>
                  <a:srgbClr val="F5F5F5"/>
                </a:solidFill>
                <a:latin typeface="Canva Sans Bold"/>
                <a:ea typeface="Canva Sans Bold"/>
                <a:cs typeface="Canva Sans Bold"/>
                <a:sym typeface="Canva Sans Bold"/>
              </a:rPr>
              <a:t> Multimodal PD diagnosis, general medical AI systems.</a:t>
            </a:r>
          </a:p>
          <a:p>
            <a:pPr algn="l">
              <a:lnSpc>
                <a:spcPts val="4208"/>
              </a:lnSpc>
              <a:spcBef>
                <a:spcPct val="0"/>
              </a:spcBef>
            </a:pPr>
            <a:r>
              <a:rPr lang="en-US" b="true" sz="3007">
                <a:solidFill>
                  <a:srgbClr val="F5F5F5"/>
                </a:solidFill>
                <a:latin typeface="Canva Sans Bold"/>
                <a:ea typeface="Canva Sans Bold"/>
                <a:cs typeface="Canva Sans Bold"/>
                <a:sym typeface="Canva Sans Bold"/>
              </a:rPr>
              <a:t>Pros:</a:t>
            </a:r>
          </a:p>
          <a:p>
            <a:pPr algn="l" marL="649426" indent="-324713" lvl="1">
              <a:lnSpc>
                <a:spcPts val="4208"/>
              </a:lnSpc>
              <a:spcBef>
                <a:spcPct val="0"/>
              </a:spcBef>
              <a:buFont typeface="Arial"/>
              <a:buChar char="•"/>
            </a:pPr>
            <a:r>
              <a:rPr lang="en-US" b="true" sz="3007">
                <a:solidFill>
                  <a:srgbClr val="F5F5F5"/>
                </a:solidFill>
                <a:latin typeface="Canva Sans Bold"/>
                <a:ea typeface="Canva Sans Bold"/>
                <a:cs typeface="Canva Sans Bold"/>
                <a:sym typeface="Canva Sans Bold"/>
              </a:rPr>
              <a:t>Easy to</a:t>
            </a:r>
            <a:r>
              <a:rPr lang="en-US" b="true" sz="3007">
                <a:solidFill>
                  <a:srgbClr val="F5F5F5"/>
                </a:solidFill>
                <a:latin typeface="Canva Sans Bold"/>
                <a:ea typeface="Canva Sans Bold"/>
                <a:cs typeface="Canva Sans Bold"/>
                <a:sym typeface="Canva Sans Bold"/>
              </a:rPr>
              <a:t> train, interpretable</a:t>
            </a:r>
          </a:p>
          <a:p>
            <a:pPr algn="l" marL="649426" indent="-324713" lvl="1">
              <a:lnSpc>
                <a:spcPts val="4210"/>
              </a:lnSpc>
              <a:spcBef>
                <a:spcPct val="0"/>
              </a:spcBef>
              <a:buFont typeface="Arial"/>
              <a:buChar char="•"/>
            </a:pPr>
            <a:r>
              <a:rPr lang="en-US" b="true" sz="3007">
                <a:solidFill>
                  <a:srgbClr val="F5F5F5"/>
                </a:solidFill>
                <a:latin typeface="Canva Sans Bold"/>
                <a:ea typeface="Canva Sans Bold"/>
                <a:cs typeface="Canva Sans Bold"/>
                <a:sym typeface="Canva Sans Bold"/>
              </a:rPr>
              <a:t>Works on small datasets</a:t>
            </a:r>
          </a:p>
          <a:p>
            <a:pPr algn="l" marL="649426" indent="-324713" lvl="1">
              <a:lnSpc>
                <a:spcPts val="4208"/>
              </a:lnSpc>
              <a:spcBef>
                <a:spcPct val="0"/>
              </a:spcBef>
              <a:buFont typeface="Arial"/>
              <a:buChar char="•"/>
            </a:pPr>
            <a:r>
              <a:rPr lang="en-US" b="true" sz="3007">
                <a:solidFill>
                  <a:srgbClr val="F5F5F5"/>
                </a:solidFill>
                <a:latin typeface="Canva Sans Bold"/>
                <a:ea typeface="Canva Sans Bold"/>
                <a:cs typeface="Canva Sans Bold"/>
                <a:sym typeface="Canva Sans Bold"/>
              </a:rPr>
              <a:t>Cons:</a:t>
            </a:r>
          </a:p>
          <a:p>
            <a:pPr algn="l" marL="649426" indent="-324713" lvl="1">
              <a:lnSpc>
                <a:spcPts val="4208"/>
              </a:lnSpc>
              <a:spcBef>
                <a:spcPct val="0"/>
              </a:spcBef>
              <a:buFont typeface="Arial"/>
              <a:buChar char="•"/>
            </a:pPr>
            <a:r>
              <a:rPr lang="en-US" b="true" sz="3007">
                <a:solidFill>
                  <a:srgbClr val="F5F5F5"/>
                </a:solidFill>
                <a:latin typeface="Canva Sans Bold"/>
                <a:ea typeface="Canva Sans Bold"/>
                <a:cs typeface="Canva Sans Bold"/>
                <a:sym typeface="Canva Sans Bold"/>
              </a:rPr>
              <a:t>L</a:t>
            </a:r>
            <a:r>
              <a:rPr lang="en-US" b="true" sz="3007">
                <a:solidFill>
                  <a:srgbClr val="F5F5F5"/>
                </a:solidFill>
                <a:latin typeface="Canva Sans Bold"/>
                <a:ea typeface="Canva Sans Bold"/>
                <a:cs typeface="Canva Sans Bold"/>
                <a:sym typeface="Canva Sans Bold"/>
              </a:rPr>
              <a:t>imited to pre-extracted features</a:t>
            </a:r>
          </a:p>
          <a:p>
            <a:pPr algn="l" marL="649426" indent="-324713" lvl="1">
              <a:lnSpc>
                <a:spcPts val="4208"/>
              </a:lnSpc>
              <a:spcBef>
                <a:spcPct val="0"/>
              </a:spcBef>
              <a:buFont typeface="Arial"/>
              <a:buChar char="•"/>
            </a:pPr>
            <a:r>
              <a:rPr lang="en-US" b="true" sz="3007">
                <a:solidFill>
                  <a:srgbClr val="F5F5F5"/>
                </a:solidFill>
                <a:latin typeface="Canva Sans Bold"/>
                <a:ea typeface="Canva Sans Bold"/>
                <a:cs typeface="Canva Sans Bold"/>
                <a:sym typeface="Canva Sans Bold"/>
              </a:rPr>
              <a:t>Not suitable for raw data</a:t>
            </a:r>
          </a:p>
          <a:p>
            <a:pPr algn="l">
              <a:lnSpc>
                <a:spcPts val="4210"/>
              </a:lnSpc>
              <a:spcBef>
                <a:spcPct val="0"/>
              </a:spcBef>
            </a:pPr>
          </a:p>
        </p:txBody>
      </p:sp>
      <p:sp>
        <p:nvSpPr>
          <p:cNvPr name="Freeform 3" id="3"/>
          <p:cNvSpPr/>
          <p:nvPr/>
        </p:nvSpPr>
        <p:spPr>
          <a:xfrm flipH="false" flipV="false" rot="0">
            <a:off x="10113719" y="5249599"/>
            <a:ext cx="8174281" cy="5037401"/>
          </a:xfrm>
          <a:custGeom>
            <a:avLst/>
            <a:gdLst/>
            <a:ahLst/>
            <a:cxnLst/>
            <a:rect r="r" b="b" t="t" l="l"/>
            <a:pathLst>
              <a:path h="5037401" w="8174281">
                <a:moveTo>
                  <a:pt x="0" y="0"/>
                </a:moveTo>
                <a:lnTo>
                  <a:pt x="8174281" y="0"/>
                </a:lnTo>
                <a:lnTo>
                  <a:pt x="8174281" y="5037401"/>
                </a:lnTo>
                <a:lnTo>
                  <a:pt x="0" y="5037401"/>
                </a:lnTo>
                <a:lnTo>
                  <a:pt x="0" y="0"/>
                </a:lnTo>
                <a:close/>
              </a:path>
            </a:pathLst>
          </a:custGeom>
          <a:blipFill>
            <a:blip r:embed="rId2"/>
            <a:stretch>
              <a:fillRect l="0" t="0" r="0" b="0"/>
            </a:stretch>
          </a:blipFill>
        </p:spPr>
      </p:sp>
    </p:spTree>
  </p:cSld>
  <p:clrMapOvr>
    <a:masterClrMapping/>
  </p:clrMapOvr>
</p:sld>
</file>

<file path=ppt/slides/slide55.xml><?xml version="1.0" encoding="utf-8"?>
<p:sld xmlns:p="http://schemas.openxmlformats.org/presentationml/2006/main" xmlns:a="http://schemas.openxmlformats.org/drawingml/2006/main" xmlns:r="http://schemas.openxmlformats.org/officeDocument/2006/relationships">
  <p:cSld>
    <p:bg>
      <p:bgPr>
        <a:solidFill>
          <a:srgbClr val="1C53A3"/>
        </a:solidFill>
      </p:bgPr>
    </p:bg>
    <p:spTree>
      <p:nvGrpSpPr>
        <p:cNvPr id="1" name=""/>
        <p:cNvGrpSpPr/>
        <p:nvPr/>
      </p:nvGrpSpPr>
      <p:grpSpPr>
        <a:xfrm>
          <a:off x="0" y="0"/>
          <a:ext cx="0" cy="0"/>
          <a:chOff x="0" y="0"/>
          <a:chExt cx="0" cy="0"/>
        </a:xfrm>
      </p:grpSpPr>
      <p:sp>
        <p:nvSpPr>
          <p:cNvPr name="TextBox 2" id="2"/>
          <p:cNvSpPr txBox="true"/>
          <p:nvPr/>
        </p:nvSpPr>
        <p:spPr>
          <a:xfrm rot="0">
            <a:off x="457643" y="433469"/>
            <a:ext cx="14493620" cy="9948515"/>
          </a:xfrm>
          <a:prstGeom prst="rect">
            <a:avLst/>
          </a:prstGeom>
        </p:spPr>
        <p:txBody>
          <a:bodyPr anchor="t" rtlCol="false" tIns="0" lIns="0" bIns="0" rIns="0">
            <a:spAutoFit/>
          </a:bodyPr>
          <a:lstStyle/>
          <a:p>
            <a:pPr algn="l">
              <a:lnSpc>
                <a:spcPts val="3420"/>
              </a:lnSpc>
              <a:spcBef>
                <a:spcPct val="0"/>
              </a:spcBef>
            </a:pPr>
            <a:r>
              <a:rPr lang="en-US" b="true" sz="2445">
                <a:solidFill>
                  <a:srgbClr val="F5F5F5"/>
                </a:solidFill>
                <a:latin typeface="Canva Sans Bold"/>
                <a:ea typeface="Canva Sans Bold"/>
                <a:cs typeface="Canva Sans Bold"/>
                <a:sym typeface="Canva Sans Bold"/>
              </a:rPr>
              <a:t>5</a:t>
            </a:r>
            <a:r>
              <a:rPr lang="en-US" b="true" sz="2445">
                <a:solidFill>
                  <a:srgbClr val="F5F5F5"/>
                </a:solidFill>
                <a:latin typeface="Canva Sans Bold"/>
                <a:ea typeface="Canva Sans Bold"/>
                <a:cs typeface="Canva Sans Bold"/>
                <a:sym typeface="Canva Sans Bold"/>
              </a:rPr>
              <a:t>. MLP (Trimodal)</a:t>
            </a:r>
          </a:p>
          <a:p>
            <a:pPr algn="l">
              <a:lnSpc>
                <a:spcPts val="3420"/>
              </a:lnSpc>
              <a:spcBef>
                <a:spcPct val="0"/>
              </a:spcBef>
            </a:pPr>
            <a:r>
              <a:rPr lang="en-US" b="true" sz="2445">
                <a:solidFill>
                  <a:srgbClr val="F5F5F5"/>
                </a:solidFill>
                <a:latin typeface="Canva Sans Bold"/>
                <a:ea typeface="Canva Sans Bold"/>
                <a:cs typeface="Canva Sans Bold"/>
                <a:sym typeface="Canva Sans Bold"/>
              </a:rPr>
              <a:t>Overview:</a:t>
            </a:r>
          </a:p>
          <a:p>
            <a:pPr algn="l">
              <a:lnSpc>
                <a:spcPts val="3422"/>
              </a:lnSpc>
              <a:spcBef>
                <a:spcPct val="0"/>
              </a:spcBef>
            </a:pPr>
            <a:r>
              <a:rPr lang="en-US" b="true" sz="2445">
                <a:solidFill>
                  <a:srgbClr val="F5F5F5"/>
                </a:solidFill>
                <a:latin typeface="Canva Sans Bold"/>
                <a:ea typeface="Canva Sans Bold"/>
                <a:cs typeface="Canva Sans Bold"/>
                <a:sym typeface="Canva Sans Bold"/>
              </a:rPr>
              <a:t> A feedforward neural network used to model complex patterns in fused feature data from gait, handwriting, and audio.</a:t>
            </a:r>
          </a:p>
          <a:p>
            <a:pPr algn="l">
              <a:lnSpc>
                <a:spcPts val="3422"/>
              </a:lnSpc>
              <a:spcBef>
                <a:spcPct val="0"/>
              </a:spcBef>
            </a:pPr>
            <a:r>
              <a:rPr lang="en-US" b="true" sz="2445">
                <a:solidFill>
                  <a:srgbClr val="F5F5F5"/>
                </a:solidFill>
                <a:latin typeface="Canva Sans Bold"/>
                <a:ea typeface="Canva Sans Bold"/>
                <a:cs typeface="Canva Sans Bold"/>
                <a:sym typeface="Canva Sans Bold"/>
              </a:rPr>
              <a:t>Working:</a:t>
            </a:r>
          </a:p>
          <a:p>
            <a:pPr algn="l" marL="527894" indent="-263947" lvl="1">
              <a:lnSpc>
                <a:spcPts val="3420"/>
              </a:lnSpc>
              <a:spcBef>
                <a:spcPct val="0"/>
              </a:spcBef>
              <a:buFont typeface="Arial"/>
              <a:buChar char="•"/>
            </a:pPr>
            <a:r>
              <a:rPr lang="en-US" b="true" sz="2445">
                <a:solidFill>
                  <a:srgbClr val="F5F5F5"/>
                </a:solidFill>
                <a:latin typeface="Canva Sans Bold"/>
                <a:ea typeface="Canva Sans Bold"/>
                <a:cs typeface="Canva Sans Bold"/>
                <a:sym typeface="Canva Sans Bold"/>
              </a:rPr>
              <a:t>Feature Extraction: Extract vectors from all 3 modalities.</a:t>
            </a:r>
          </a:p>
          <a:p>
            <a:pPr algn="l" marL="527894" indent="-263947" lvl="1">
              <a:lnSpc>
                <a:spcPts val="3420"/>
              </a:lnSpc>
              <a:spcBef>
                <a:spcPct val="0"/>
              </a:spcBef>
              <a:buFont typeface="Arial"/>
              <a:buChar char="•"/>
            </a:pPr>
            <a:r>
              <a:rPr lang="en-US" b="true" sz="2445">
                <a:solidFill>
                  <a:srgbClr val="F5F5F5"/>
                </a:solidFill>
                <a:latin typeface="Canva Sans Bold"/>
                <a:ea typeface="Canva Sans Bold"/>
                <a:cs typeface="Canva Sans Bold"/>
                <a:sym typeface="Canva Sans Bold"/>
              </a:rPr>
              <a:t>Fusion: Concat</a:t>
            </a:r>
            <a:r>
              <a:rPr lang="en-US" b="true" sz="2445">
                <a:solidFill>
                  <a:srgbClr val="F5F5F5"/>
                </a:solidFill>
                <a:latin typeface="Canva Sans Bold"/>
                <a:ea typeface="Canva Sans Bold"/>
                <a:cs typeface="Canva Sans Bold"/>
                <a:sym typeface="Canva Sans Bold"/>
              </a:rPr>
              <a:t>enate into one input vector.</a:t>
            </a:r>
          </a:p>
          <a:p>
            <a:pPr algn="l" marL="527894" indent="-263947" lvl="1">
              <a:lnSpc>
                <a:spcPts val="3420"/>
              </a:lnSpc>
              <a:spcBef>
                <a:spcPct val="0"/>
              </a:spcBef>
              <a:buFont typeface="Arial"/>
              <a:buChar char="•"/>
            </a:pPr>
            <a:r>
              <a:rPr lang="en-US" b="true" sz="2445">
                <a:solidFill>
                  <a:srgbClr val="F5F5F5"/>
                </a:solidFill>
                <a:latin typeface="Canva Sans Bold"/>
                <a:ea typeface="Canva Sans Bold"/>
                <a:cs typeface="Canva Sans Bold"/>
                <a:sym typeface="Canva Sans Bold"/>
              </a:rPr>
              <a:t>Input → Hidden Layers: Non-linear activations (ReLU/tanh) with backpropagation.</a:t>
            </a:r>
          </a:p>
          <a:p>
            <a:pPr algn="l" marL="527894" indent="-263947" lvl="1">
              <a:lnSpc>
                <a:spcPts val="3420"/>
              </a:lnSpc>
              <a:spcBef>
                <a:spcPct val="0"/>
              </a:spcBef>
              <a:buFont typeface="Arial"/>
              <a:buChar char="•"/>
            </a:pPr>
            <a:r>
              <a:rPr lang="en-US" b="true" sz="2445">
                <a:solidFill>
                  <a:srgbClr val="F5F5F5"/>
                </a:solidFill>
                <a:latin typeface="Canva Sans Bold"/>
                <a:ea typeface="Canva Sans Bold"/>
                <a:cs typeface="Canva Sans Bold"/>
                <a:sym typeface="Canva Sans Bold"/>
              </a:rPr>
              <a:t>Output: S</a:t>
            </a:r>
            <a:r>
              <a:rPr lang="en-US" b="true" sz="2445">
                <a:solidFill>
                  <a:srgbClr val="F5F5F5"/>
                </a:solidFill>
                <a:latin typeface="Canva Sans Bold"/>
                <a:ea typeface="Canva Sans Bold"/>
                <a:cs typeface="Canva Sans Bold"/>
                <a:sym typeface="Canva Sans Bold"/>
              </a:rPr>
              <a:t>igmoid/Softmax layer gives class probabilities.</a:t>
            </a:r>
          </a:p>
          <a:p>
            <a:pPr algn="l" marL="527894" indent="-263947" lvl="1">
              <a:lnSpc>
                <a:spcPts val="3420"/>
              </a:lnSpc>
              <a:spcBef>
                <a:spcPct val="0"/>
              </a:spcBef>
              <a:buFont typeface="Arial"/>
              <a:buChar char="•"/>
            </a:pPr>
            <a:r>
              <a:rPr lang="en-US" b="true" sz="2445">
                <a:solidFill>
                  <a:srgbClr val="F5F5F5"/>
                </a:solidFill>
                <a:latin typeface="Canva Sans Bold"/>
                <a:ea typeface="Canva Sans Bold"/>
                <a:cs typeface="Canva Sans Bold"/>
                <a:sym typeface="Canva Sans Bold"/>
              </a:rPr>
              <a:t>Prediction: Parkinson’s or Healthy.</a:t>
            </a:r>
          </a:p>
          <a:p>
            <a:pPr algn="l">
              <a:lnSpc>
                <a:spcPts val="3420"/>
              </a:lnSpc>
              <a:spcBef>
                <a:spcPct val="0"/>
              </a:spcBef>
            </a:pPr>
            <a:r>
              <a:rPr lang="en-US" b="true" sz="2445">
                <a:solidFill>
                  <a:srgbClr val="F5F5F5"/>
                </a:solidFill>
                <a:latin typeface="Canva Sans Bold"/>
                <a:ea typeface="Canva Sans Bold"/>
                <a:cs typeface="Canva Sans Bold"/>
                <a:sym typeface="Canva Sans Bold"/>
              </a:rPr>
              <a:t>Applications:</a:t>
            </a:r>
          </a:p>
          <a:p>
            <a:pPr algn="l">
              <a:lnSpc>
                <a:spcPts val="3422"/>
              </a:lnSpc>
              <a:spcBef>
                <a:spcPct val="0"/>
              </a:spcBef>
            </a:pPr>
            <a:r>
              <a:rPr lang="en-US" b="true" sz="2445">
                <a:solidFill>
                  <a:srgbClr val="F5F5F5"/>
                </a:solidFill>
                <a:latin typeface="Canva Sans Bold"/>
                <a:ea typeface="Canva Sans Bold"/>
                <a:cs typeface="Canva Sans Bold"/>
                <a:sym typeface="Canva Sans Bold"/>
              </a:rPr>
              <a:t> Used in PD detection from multiple modalities, speech and health data integration.</a:t>
            </a:r>
          </a:p>
          <a:p>
            <a:pPr algn="l">
              <a:lnSpc>
                <a:spcPts val="3420"/>
              </a:lnSpc>
              <a:spcBef>
                <a:spcPct val="0"/>
              </a:spcBef>
            </a:pPr>
            <a:r>
              <a:rPr lang="en-US" b="true" sz="2445">
                <a:solidFill>
                  <a:srgbClr val="F5F5F5"/>
                </a:solidFill>
                <a:latin typeface="Canva Sans Bold"/>
                <a:ea typeface="Canva Sans Bold"/>
                <a:cs typeface="Canva Sans Bold"/>
                <a:sym typeface="Canva Sans Bold"/>
              </a:rPr>
              <a:t>Pros:</a:t>
            </a:r>
          </a:p>
          <a:p>
            <a:pPr algn="l">
              <a:lnSpc>
                <a:spcPts val="3420"/>
              </a:lnSpc>
              <a:spcBef>
                <a:spcPct val="0"/>
              </a:spcBef>
            </a:pPr>
            <a:r>
              <a:rPr lang="en-US" b="true" sz="2445">
                <a:solidFill>
                  <a:srgbClr val="F5F5F5"/>
                </a:solidFill>
                <a:latin typeface="Canva Sans Bold"/>
                <a:ea typeface="Canva Sans Bold"/>
                <a:cs typeface="Canva Sans Bold"/>
                <a:sym typeface="Canva Sans Bold"/>
              </a:rPr>
              <a:t> ✔ Models non-linear</a:t>
            </a:r>
            <a:r>
              <a:rPr lang="en-US" b="true" sz="2445">
                <a:solidFill>
                  <a:srgbClr val="F5F5F5"/>
                </a:solidFill>
                <a:latin typeface="Canva Sans Bold"/>
                <a:ea typeface="Canva Sans Bold"/>
                <a:cs typeface="Canva Sans Bold"/>
                <a:sym typeface="Canva Sans Bold"/>
              </a:rPr>
              <a:t> patterns</a:t>
            </a:r>
          </a:p>
          <a:p>
            <a:pPr algn="l">
              <a:lnSpc>
                <a:spcPts val="3420"/>
              </a:lnSpc>
              <a:spcBef>
                <a:spcPct val="0"/>
              </a:spcBef>
            </a:pPr>
            <a:r>
              <a:rPr lang="en-US" b="true" sz="2445">
                <a:solidFill>
                  <a:srgbClr val="F5F5F5"/>
                </a:solidFill>
                <a:latin typeface="Canva Sans Bold"/>
                <a:ea typeface="Canva Sans Bold"/>
                <a:cs typeface="Canva Sans Bold"/>
                <a:sym typeface="Canva Sans Bold"/>
              </a:rPr>
              <a:t> ✔ Handles high-dimensional data</a:t>
            </a:r>
          </a:p>
          <a:p>
            <a:pPr algn="l">
              <a:lnSpc>
                <a:spcPts val="3420"/>
              </a:lnSpc>
              <a:spcBef>
                <a:spcPct val="0"/>
              </a:spcBef>
            </a:pPr>
            <a:r>
              <a:rPr lang="en-US" b="true" sz="2445">
                <a:solidFill>
                  <a:srgbClr val="F5F5F5"/>
                </a:solidFill>
                <a:latin typeface="Canva Sans Bold"/>
                <a:ea typeface="Canva Sans Bold"/>
                <a:cs typeface="Canva Sans Bold"/>
                <a:sym typeface="Canva Sans Bold"/>
              </a:rPr>
              <a:t> ✔ Learns from raw features</a:t>
            </a:r>
          </a:p>
          <a:p>
            <a:pPr algn="l">
              <a:lnSpc>
                <a:spcPts val="3420"/>
              </a:lnSpc>
              <a:spcBef>
                <a:spcPct val="0"/>
              </a:spcBef>
            </a:pPr>
            <a:r>
              <a:rPr lang="en-US" b="true" sz="2445">
                <a:solidFill>
                  <a:srgbClr val="F5F5F5"/>
                </a:solidFill>
                <a:latin typeface="Canva Sans Bold"/>
                <a:ea typeface="Canva Sans Bold"/>
                <a:cs typeface="Canva Sans Bold"/>
                <a:sym typeface="Canva Sans Bold"/>
              </a:rPr>
              <a:t> ✔ Flexible architecture</a:t>
            </a:r>
          </a:p>
          <a:p>
            <a:pPr algn="l">
              <a:lnSpc>
                <a:spcPts val="3420"/>
              </a:lnSpc>
              <a:spcBef>
                <a:spcPct val="0"/>
              </a:spcBef>
            </a:pPr>
            <a:r>
              <a:rPr lang="en-US" b="true" sz="2445">
                <a:solidFill>
                  <a:srgbClr val="F5F5F5"/>
                </a:solidFill>
                <a:latin typeface="Canva Sans Bold"/>
                <a:ea typeface="Canva Sans Bold"/>
                <a:cs typeface="Canva Sans Bold"/>
                <a:sym typeface="Canva Sans Bold"/>
              </a:rPr>
              <a:t>C</a:t>
            </a:r>
            <a:r>
              <a:rPr lang="en-US" b="true" sz="2445">
                <a:solidFill>
                  <a:srgbClr val="F5F5F5"/>
                </a:solidFill>
                <a:latin typeface="Canva Sans Bold"/>
                <a:ea typeface="Canva Sans Bold"/>
                <a:cs typeface="Canva Sans Bold"/>
                <a:sym typeface="Canva Sans Bold"/>
              </a:rPr>
              <a:t>ons:</a:t>
            </a:r>
          </a:p>
          <a:p>
            <a:pPr algn="l">
              <a:lnSpc>
                <a:spcPts val="3422"/>
              </a:lnSpc>
              <a:spcBef>
                <a:spcPct val="0"/>
              </a:spcBef>
            </a:pPr>
            <a:r>
              <a:rPr lang="en-US" b="true" sz="2445">
                <a:solidFill>
                  <a:srgbClr val="F5F5F5"/>
                </a:solidFill>
                <a:latin typeface="Canva Sans Bold"/>
                <a:ea typeface="Canva Sans Bold"/>
                <a:cs typeface="Canva Sans Bold"/>
                <a:sym typeface="Canva Sans Bold"/>
              </a:rPr>
              <a:t> ✘ Needs large datasets</a:t>
            </a:r>
          </a:p>
          <a:p>
            <a:pPr algn="l">
              <a:lnSpc>
                <a:spcPts val="3420"/>
              </a:lnSpc>
              <a:spcBef>
                <a:spcPct val="0"/>
              </a:spcBef>
            </a:pPr>
            <a:r>
              <a:rPr lang="en-US" b="true" sz="2445">
                <a:solidFill>
                  <a:srgbClr val="F5F5F5"/>
                </a:solidFill>
                <a:latin typeface="Canva Sans Bold"/>
                <a:ea typeface="Canva Sans Bold"/>
                <a:cs typeface="Canva Sans Bold"/>
                <a:sym typeface="Canva Sans Bold"/>
              </a:rPr>
              <a:t> ✘ Pr</a:t>
            </a:r>
            <a:r>
              <a:rPr lang="en-US" b="true" sz="2445">
                <a:solidFill>
                  <a:srgbClr val="F5F5F5"/>
                </a:solidFill>
                <a:latin typeface="Canva Sans Bold"/>
                <a:ea typeface="Canva Sans Bold"/>
                <a:cs typeface="Canva Sans Bold"/>
                <a:sym typeface="Canva Sans Bold"/>
              </a:rPr>
              <a:t>one to overfitting</a:t>
            </a:r>
          </a:p>
          <a:p>
            <a:pPr algn="l">
              <a:lnSpc>
                <a:spcPts val="3420"/>
              </a:lnSpc>
              <a:spcBef>
                <a:spcPct val="0"/>
              </a:spcBef>
            </a:pPr>
            <a:r>
              <a:rPr lang="en-US" b="true" sz="2445">
                <a:solidFill>
                  <a:srgbClr val="F5F5F5"/>
                </a:solidFill>
                <a:latin typeface="Canva Sans Bold"/>
                <a:ea typeface="Canva Sans Bold"/>
                <a:cs typeface="Canva Sans Bold"/>
                <a:sym typeface="Canva Sans Bold"/>
              </a:rPr>
              <a:t> ✘ Black-box model</a:t>
            </a:r>
          </a:p>
          <a:p>
            <a:pPr algn="l">
              <a:lnSpc>
                <a:spcPts val="3420"/>
              </a:lnSpc>
              <a:spcBef>
                <a:spcPct val="0"/>
              </a:spcBef>
            </a:pPr>
            <a:r>
              <a:rPr lang="en-US" b="true" sz="2445">
                <a:solidFill>
                  <a:srgbClr val="F5F5F5"/>
                </a:solidFill>
                <a:latin typeface="Canva Sans Bold"/>
                <a:ea typeface="Canva Sans Bold"/>
                <a:cs typeface="Canva Sans Bold"/>
                <a:sym typeface="Canva Sans Bold"/>
              </a:rPr>
              <a:t> ✘ </a:t>
            </a:r>
            <a:r>
              <a:rPr lang="en-US" b="true" sz="2445">
                <a:solidFill>
                  <a:srgbClr val="F5F5F5"/>
                </a:solidFill>
                <a:latin typeface="Canva Sans Bold"/>
                <a:ea typeface="Canva Sans Bold"/>
                <a:cs typeface="Canva Sans Bold"/>
                <a:sym typeface="Canva Sans Bold"/>
              </a:rPr>
              <a:t>Not ideal for time-series</a:t>
            </a:r>
          </a:p>
          <a:p>
            <a:pPr algn="l">
              <a:lnSpc>
                <a:spcPts val="3422"/>
              </a:lnSpc>
              <a:spcBef>
                <a:spcPct val="0"/>
              </a:spcBef>
            </a:pPr>
          </a:p>
        </p:txBody>
      </p:sp>
      <p:sp>
        <p:nvSpPr>
          <p:cNvPr name="Freeform 3" id="3"/>
          <p:cNvSpPr/>
          <p:nvPr/>
        </p:nvSpPr>
        <p:spPr>
          <a:xfrm flipH="false" flipV="false" rot="0">
            <a:off x="10522648" y="5874813"/>
            <a:ext cx="6736652" cy="4237188"/>
          </a:xfrm>
          <a:custGeom>
            <a:avLst/>
            <a:gdLst/>
            <a:ahLst/>
            <a:cxnLst/>
            <a:rect r="r" b="b" t="t" l="l"/>
            <a:pathLst>
              <a:path h="4237188" w="6736652">
                <a:moveTo>
                  <a:pt x="0" y="0"/>
                </a:moveTo>
                <a:lnTo>
                  <a:pt x="6736652" y="0"/>
                </a:lnTo>
                <a:lnTo>
                  <a:pt x="6736652" y="4237187"/>
                </a:lnTo>
                <a:lnTo>
                  <a:pt x="0" y="4237187"/>
                </a:lnTo>
                <a:lnTo>
                  <a:pt x="0" y="0"/>
                </a:lnTo>
                <a:close/>
              </a:path>
            </a:pathLst>
          </a:custGeom>
          <a:blipFill>
            <a:blip r:embed="rId2"/>
            <a:stretch>
              <a:fillRect l="0" t="0" r="0" b="0"/>
            </a:stretch>
          </a:blipFill>
        </p:spPr>
      </p:sp>
    </p:spTree>
  </p:cSld>
  <p:clrMapOvr>
    <a:masterClrMapping/>
  </p:clrMapOvr>
</p:sld>
</file>

<file path=ppt/slides/slide56.xml><?xml version="1.0" encoding="utf-8"?>
<p:sld xmlns:p="http://schemas.openxmlformats.org/presentationml/2006/main" xmlns:a="http://schemas.openxmlformats.org/drawingml/2006/main" xmlns:r="http://schemas.openxmlformats.org/officeDocument/2006/relationships">
  <p:cSld>
    <p:bg>
      <p:bgPr>
        <a:solidFill>
          <a:srgbClr val="1C53A3"/>
        </a:solidFill>
      </p:bgPr>
    </p:bg>
    <p:spTree>
      <p:nvGrpSpPr>
        <p:cNvPr id="1" name=""/>
        <p:cNvGrpSpPr/>
        <p:nvPr/>
      </p:nvGrpSpPr>
      <p:grpSpPr>
        <a:xfrm>
          <a:off x="0" y="0"/>
          <a:ext cx="0" cy="0"/>
          <a:chOff x="0" y="0"/>
          <a:chExt cx="0" cy="0"/>
        </a:xfrm>
      </p:grpSpPr>
      <p:sp>
        <p:nvSpPr>
          <p:cNvPr name="TextBox 2" id="2"/>
          <p:cNvSpPr txBox="true"/>
          <p:nvPr/>
        </p:nvSpPr>
        <p:spPr>
          <a:xfrm rot="0">
            <a:off x="457643" y="433469"/>
            <a:ext cx="16867543" cy="9514934"/>
          </a:xfrm>
          <a:prstGeom prst="rect">
            <a:avLst/>
          </a:prstGeom>
        </p:spPr>
        <p:txBody>
          <a:bodyPr anchor="t" rtlCol="false" tIns="0" lIns="0" bIns="0" rIns="0">
            <a:spAutoFit/>
          </a:bodyPr>
          <a:lstStyle/>
          <a:p>
            <a:pPr algn="l">
              <a:lnSpc>
                <a:spcPts val="3420"/>
              </a:lnSpc>
              <a:spcBef>
                <a:spcPct val="0"/>
              </a:spcBef>
            </a:pPr>
            <a:r>
              <a:rPr lang="en-US" b="true" sz="2445">
                <a:solidFill>
                  <a:srgbClr val="F5F5F5"/>
                </a:solidFill>
                <a:latin typeface="Canva Sans Bold"/>
                <a:ea typeface="Canva Sans Bold"/>
                <a:cs typeface="Canva Sans Bold"/>
                <a:sym typeface="Canva Sans Bold"/>
              </a:rPr>
              <a:t>6</a:t>
            </a:r>
            <a:r>
              <a:rPr lang="en-US" b="true" sz="2445">
                <a:solidFill>
                  <a:srgbClr val="F5F5F5"/>
                </a:solidFill>
                <a:latin typeface="Canva Sans Bold"/>
                <a:ea typeface="Canva Sans Bold"/>
                <a:cs typeface="Canva Sans Bold"/>
                <a:sym typeface="Canva Sans Bold"/>
              </a:rPr>
              <a:t>. XGBoost (Trimodal)</a:t>
            </a:r>
          </a:p>
          <a:p>
            <a:pPr algn="l">
              <a:lnSpc>
                <a:spcPts val="3420"/>
              </a:lnSpc>
              <a:spcBef>
                <a:spcPct val="0"/>
              </a:spcBef>
            </a:pPr>
            <a:r>
              <a:rPr lang="en-US" b="true" sz="2445">
                <a:solidFill>
                  <a:srgbClr val="F5F5F5"/>
                </a:solidFill>
                <a:latin typeface="Canva Sans Bold"/>
                <a:ea typeface="Canva Sans Bold"/>
                <a:cs typeface="Canva Sans Bold"/>
                <a:sym typeface="Canva Sans Bold"/>
              </a:rPr>
              <a:t>Overview:</a:t>
            </a:r>
          </a:p>
          <a:p>
            <a:pPr algn="l">
              <a:lnSpc>
                <a:spcPts val="3422"/>
              </a:lnSpc>
              <a:spcBef>
                <a:spcPct val="0"/>
              </a:spcBef>
            </a:pPr>
            <a:r>
              <a:rPr lang="en-US" b="true" sz="2445">
                <a:solidFill>
                  <a:srgbClr val="F5F5F5"/>
                </a:solidFill>
                <a:latin typeface="Canva Sans Bold"/>
                <a:ea typeface="Canva Sans Bold"/>
                <a:cs typeface="Canva Sans Bold"/>
                <a:sym typeface="Canva Sans Bold"/>
              </a:rPr>
              <a:t> An advanced gradient boosting method ideal for structured data with strong regularization to avoid overfitting.</a:t>
            </a:r>
          </a:p>
          <a:p>
            <a:pPr algn="l">
              <a:lnSpc>
                <a:spcPts val="3422"/>
              </a:lnSpc>
              <a:spcBef>
                <a:spcPct val="0"/>
              </a:spcBef>
            </a:pPr>
            <a:r>
              <a:rPr lang="en-US" b="true" sz="2445">
                <a:solidFill>
                  <a:srgbClr val="F5F5F5"/>
                </a:solidFill>
                <a:latin typeface="Canva Sans Bold"/>
                <a:ea typeface="Canva Sans Bold"/>
                <a:cs typeface="Canva Sans Bold"/>
                <a:sym typeface="Canva Sans Bold"/>
              </a:rPr>
              <a:t>Working:</a:t>
            </a:r>
          </a:p>
          <a:p>
            <a:pPr algn="l" marL="527894" indent="-263947" lvl="1">
              <a:lnSpc>
                <a:spcPts val="3420"/>
              </a:lnSpc>
              <a:spcBef>
                <a:spcPct val="0"/>
              </a:spcBef>
              <a:buFont typeface="Arial"/>
              <a:buChar char="•"/>
            </a:pPr>
            <a:r>
              <a:rPr lang="en-US" b="true" sz="2445">
                <a:solidFill>
                  <a:srgbClr val="F5F5F5"/>
                </a:solidFill>
                <a:latin typeface="Canva Sans Bold"/>
                <a:ea typeface="Canva Sans Bold"/>
                <a:cs typeface="Canva Sans Bold"/>
                <a:sym typeface="Canva Sans Bold"/>
              </a:rPr>
              <a:t>Feature Extraction + Fusion: Combine gait, handwriting, and a</a:t>
            </a:r>
            <a:r>
              <a:rPr lang="en-US" b="true" sz="2445">
                <a:solidFill>
                  <a:srgbClr val="F5F5F5"/>
                </a:solidFill>
                <a:latin typeface="Canva Sans Bold"/>
                <a:ea typeface="Canva Sans Bold"/>
                <a:cs typeface="Canva Sans Bold"/>
                <a:sym typeface="Canva Sans Bold"/>
              </a:rPr>
              <a:t>udio featur</a:t>
            </a:r>
            <a:r>
              <a:rPr lang="en-US" b="true" sz="2445">
                <a:solidFill>
                  <a:srgbClr val="F5F5F5"/>
                </a:solidFill>
                <a:latin typeface="Canva Sans Bold"/>
                <a:ea typeface="Canva Sans Bold"/>
                <a:cs typeface="Canva Sans Bold"/>
                <a:sym typeface="Canva Sans Bold"/>
              </a:rPr>
              <a:t>es.</a:t>
            </a:r>
          </a:p>
          <a:p>
            <a:pPr algn="l" marL="527894" indent="-263947" lvl="1">
              <a:lnSpc>
                <a:spcPts val="3420"/>
              </a:lnSpc>
              <a:spcBef>
                <a:spcPct val="0"/>
              </a:spcBef>
              <a:buFont typeface="Arial"/>
              <a:buChar char="•"/>
            </a:pPr>
            <a:r>
              <a:rPr lang="en-US" b="true" sz="2445">
                <a:solidFill>
                  <a:srgbClr val="F5F5F5"/>
                </a:solidFill>
                <a:latin typeface="Canva Sans Bold"/>
                <a:ea typeface="Canva Sans Bold"/>
                <a:cs typeface="Canva Sans Bold"/>
                <a:sym typeface="Canva Sans Bold"/>
              </a:rPr>
              <a:t>Initialization: Base prediction.</a:t>
            </a:r>
          </a:p>
          <a:p>
            <a:pPr algn="l" marL="527894" indent="-263947" lvl="1">
              <a:lnSpc>
                <a:spcPts val="3420"/>
              </a:lnSpc>
              <a:spcBef>
                <a:spcPct val="0"/>
              </a:spcBef>
              <a:buFont typeface="Arial"/>
              <a:buChar char="•"/>
            </a:pPr>
            <a:r>
              <a:rPr lang="en-US" b="true" sz="2445">
                <a:solidFill>
                  <a:srgbClr val="F5F5F5"/>
                </a:solidFill>
                <a:latin typeface="Canva Sans Bold"/>
                <a:ea typeface="Canva Sans Bold"/>
                <a:cs typeface="Canva Sans Bold"/>
                <a:sym typeface="Canva Sans Bold"/>
              </a:rPr>
              <a:t>Boos</a:t>
            </a:r>
            <a:r>
              <a:rPr lang="en-US" b="true" sz="2445">
                <a:solidFill>
                  <a:srgbClr val="F5F5F5"/>
                </a:solidFill>
                <a:latin typeface="Canva Sans Bold"/>
                <a:ea typeface="Canva Sans Bold"/>
                <a:cs typeface="Canva Sans Bold"/>
                <a:sym typeface="Canva Sans Bold"/>
              </a:rPr>
              <a:t>ting: Sequential trees learn from previous errors.</a:t>
            </a:r>
          </a:p>
          <a:p>
            <a:pPr algn="l" marL="527894" indent="-263947" lvl="1">
              <a:lnSpc>
                <a:spcPts val="3420"/>
              </a:lnSpc>
              <a:spcBef>
                <a:spcPct val="0"/>
              </a:spcBef>
              <a:buFont typeface="Arial"/>
              <a:buChar char="•"/>
            </a:pPr>
            <a:r>
              <a:rPr lang="en-US" b="true" sz="2445">
                <a:solidFill>
                  <a:srgbClr val="F5F5F5"/>
                </a:solidFill>
                <a:latin typeface="Canva Sans Bold"/>
                <a:ea typeface="Canva Sans Bold"/>
                <a:cs typeface="Canva Sans Bold"/>
                <a:sym typeface="Canva Sans Bold"/>
              </a:rPr>
              <a:t>Regularized Objective</a:t>
            </a:r>
            <a:r>
              <a:rPr lang="en-US" b="true" sz="2445">
                <a:solidFill>
                  <a:srgbClr val="F5F5F5"/>
                </a:solidFill>
                <a:latin typeface="Canva Sans Bold"/>
                <a:ea typeface="Canva Sans Bold"/>
                <a:cs typeface="Canva Sans Bold"/>
                <a:sym typeface="Canva Sans Bold"/>
              </a:rPr>
              <a:t>: C</a:t>
            </a:r>
            <a:r>
              <a:rPr lang="en-US" b="true" sz="2445">
                <a:solidFill>
                  <a:srgbClr val="F5F5F5"/>
                </a:solidFill>
                <a:latin typeface="Canva Sans Bold"/>
                <a:ea typeface="Canva Sans Bold"/>
                <a:cs typeface="Canva Sans Bold"/>
                <a:sym typeface="Canva Sans Bold"/>
              </a:rPr>
              <a:t>ombines loss with model complexity.</a:t>
            </a:r>
          </a:p>
          <a:p>
            <a:pPr algn="l" marL="527894" indent="-263947" lvl="1">
              <a:lnSpc>
                <a:spcPts val="3420"/>
              </a:lnSpc>
              <a:spcBef>
                <a:spcPct val="0"/>
              </a:spcBef>
              <a:buFont typeface="Arial"/>
              <a:buChar char="•"/>
            </a:pPr>
            <a:r>
              <a:rPr lang="en-US" b="true" sz="2445">
                <a:solidFill>
                  <a:srgbClr val="F5F5F5"/>
                </a:solidFill>
                <a:latin typeface="Canva Sans Bold"/>
                <a:ea typeface="Canva Sans Bold"/>
                <a:cs typeface="Canva Sans Bold"/>
                <a:sym typeface="Canva Sans Bold"/>
              </a:rPr>
              <a:t>Prediction: Aggregated decision from all trees.</a:t>
            </a:r>
          </a:p>
          <a:p>
            <a:pPr algn="l">
              <a:lnSpc>
                <a:spcPts val="3420"/>
              </a:lnSpc>
              <a:spcBef>
                <a:spcPct val="0"/>
              </a:spcBef>
            </a:pPr>
            <a:r>
              <a:rPr lang="en-US" b="true" sz="2445">
                <a:solidFill>
                  <a:srgbClr val="F5F5F5"/>
                </a:solidFill>
                <a:latin typeface="Canva Sans Bold"/>
                <a:ea typeface="Canva Sans Bold"/>
                <a:cs typeface="Canva Sans Bold"/>
                <a:sym typeface="Canva Sans Bold"/>
              </a:rPr>
              <a:t>Applications:</a:t>
            </a:r>
          </a:p>
          <a:p>
            <a:pPr algn="l">
              <a:lnSpc>
                <a:spcPts val="3420"/>
              </a:lnSpc>
              <a:spcBef>
                <a:spcPct val="0"/>
              </a:spcBef>
            </a:pPr>
            <a:r>
              <a:rPr lang="en-US" b="true" sz="2445">
                <a:solidFill>
                  <a:srgbClr val="F5F5F5"/>
                </a:solidFill>
                <a:latin typeface="Canva Sans Bold"/>
                <a:ea typeface="Canva Sans Bold"/>
                <a:cs typeface="Canva Sans Bold"/>
                <a:sym typeface="Canva Sans Bold"/>
              </a:rPr>
              <a:t> Robust model for medical diagnosis systems, especially effective for structured features.</a:t>
            </a:r>
          </a:p>
          <a:p>
            <a:pPr algn="l">
              <a:lnSpc>
                <a:spcPts val="3420"/>
              </a:lnSpc>
              <a:spcBef>
                <a:spcPct val="0"/>
              </a:spcBef>
            </a:pPr>
            <a:r>
              <a:rPr lang="en-US" b="true" sz="2445">
                <a:solidFill>
                  <a:srgbClr val="F5F5F5"/>
                </a:solidFill>
                <a:latin typeface="Canva Sans Bold"/>
                <a:ea typeface="Canva Sans Bold"/>
                <a:cs typeface="Canva Sans Bold"/>
                <a:sym typeface="Canva Sans Bold"/>
              </a:rPr>
              <a:t>Pros:</a:t>
            </a:r>
          </a:p>
          <a:p>
            <a:pPr algn="l">
              <a:lnSpc>
                <a:spcPts val="3420"/>
              </a:lnSpc>
              <a:spcBef>
                <a:spcPct val="0"/>
              </a:spcBef>
            </a:pPr>
            <a:r>
              <a:rPr lang="en-US" b="true" sz="2445">
                <a:solidFill>
                  <a:srgbClr val="F5F5F5"/>
                </a:solidFill>
                <a:latin typeface="Canva Sans Bold"/>
                <a:ea typeface="Canva Sans Bold"/>
                <a:cs typeface="Canva Sans Bold"/>
                <a:sym typeface="Canva Sans Bold"/>
              </a:rPr>
              <a:t> ✔ High accuracy &amp; scalability</a:t>
            </a:r>
          </a:p>
          <a:p>
            <a:pPr algn="l">
              <a:lnSpc>
                <a:spcPts val="3420"/>
              </a:lnSpc>
              <a:spcBef>
                <a:spcPct val="0"/>
              </a:spcBef>
            </a:pPr>
            <a:r>
              <a:rPr lang="en-US" b="true" sz="2445">
                <a:solidFill>
                  <a:srgbClr val="F5F5F5"/>
                </a:solidFill>
                <a:latin typeface="Canva Sans Bold"/>
                <a:ea typeface="Canva Sans Bold"/>
                <a:cs typeface="Canva Sans Bold"/>
                <a:sym typeface="Canva Sans Bold"/>
              </a:rPr>
              <a:t> ✔ Regularization</a:t>
            </a:r>
            <a:r>
              <a:rPr lang="en-US" b="true" sz="2445">
                <a:solidFill>
                  <a:srgbClr val="F5F5F5"/>
                </a:solidFill>
                <a:latin typeface="Canva Sans Bold"/>
                <a:ea typeface="Canva Sans Bold"/>
                <a:cs typeface="Canva Sans Bold"/>
                <a:sym typeface="Canva Sans Bold"/>
              </a:rPr>
              <a:t> reduces overfi</a:t>
            </a:r>
            <a:r>
              <a:rPr lang="en-US" b="true" sz="2445">
                <a:solidFill>
                  <a:srgbClr val="F5F5F5"/>
                </a:solidFill>
                <a:latin typeface="Canva Sans Bold"/>
                <a:ea typeface="Canva Sans Bold"/>
                <a:cs typeface="Canva Sans Bold"/>
                <a:sym typeface="Canva Sans Bold"/>
              </a:rPr>
              <a:t>tting</a:t>
            </a:r>
          </a:p>
          <a:p>
            <a:pPr algn="l">
              <a:lnSpc>
                <a:spcPts val="3420"/>
              </a:lnSpc>
              <a:spcBef>
                <a:spcPct val="0"/>
              </a:spcBef>
            </a:pPr>
            <a:r>
              <a:rPr lang="en-US" b="true" sz="2445">
                <a:solidFill>
                  <a:srgbClr val="F5F5F5"/>
                </a:solidFill>
                <a:latin typeface="Canva Sans Bold"/>
                <a:ea typeface="Canva Sans Bold"/>
                <a:cs typeface="Canva Sans Bold"/>
                <a:sym typeface="Canva Sans Bold"/>
              </a:rPr>
              <a:t> ✔ Handles missing data</a:t>
            </a:r>
          </a:p>
          <a:p>
            <a:pPr algn="l">
              <a:lnSpc>
                <a:spcPts val="3420"/>
              </a:lnSpc>
              <a:spcBef>
                <a:spcPct val="0"/>
              </a:spcBef>
            </a:pPr>
            <a:r>
              <a:rPr lang="en-US" b="true" sz="2445">
                <a:solidFill>
                  <a:srgbClr val="F5F5F5"/>
                </a:solidFill>
                <a:latin typeface="Canva Sans Bold"/>
                <a:ea typeface="Canva Sans Bold"/>
                <a:cs typeface="Canva Sans Bold"/>
                <a:sym typeface="Canva Sans Bold"/>
              </a:rPr>
              <a:t> ✔ Feature importance is interpretable</a:t>
            </a:r>
          </a:p>
          <a:p>
            <a:pPr algn="l">
              <a:lnSpc>
                <a:spcPts val="3420"/>
              </a:lnSpc>
              <a:spcBef>
                <a:spcPct val="0"/>
              </a:spcBef>
            </a:pPr>
            <a:r>
              <a:rPr lang="en-US" b="true" sz="2445">
                <a:solidFill>
                  <a:srgbClr val="F5F5F5"/>
                </a:solidFill>
                <a:latin typeface="Canva Sans Bold"/>
                <a:ea typeface="Canva Sans Bold"/>
                <a:cs typeface="Canva Sans Bold"/>
                <a:sym typeface="Canva Sans Bold"/>
              </a:rPr>
              <a:t>C</a:t>
            </a:r>
            <a:r>
              <a:rPr lang="en-US" b="true" sz="2445">
                <a:solidFill>
                  <a:srgbClr val="F5F5F5"/>
                </a:solidFill>
                <a:latin typeface="Canva Sans Bold"/>
                <a:ea typeface="Canva Sans Bold"/>
                <a:cs typeface="Canva Sans Bold"/>
                <a:sym typeface="Canva Sans Bold"/>
              </a:rPr>
              <a:t>ons:</a:t>
            </a:r>
          </a:p>
          <a:p>
            <a:pPr algn="l">
              <a:lnSpc>
                <a:spcPts val="3422"/>
              </a:lnSpc>
              <a:spcBef>
                <a:spcPct val="0"/>
              </a:spcBef>
            </a:pPr>
            <a:r>
              <a:rPr lang="en-US" b="true" sz="2445">
                <a:solidFill>
                  <a:srgbClr val="F5F5F5"/>
                </a:solidFill>
                <a:latin typeface="Canva Sans Bold"/>
                <a:ea typeface="Canva Sans Bold"/>
                <a:cs typeface="Canva Sans Bold"/>
                <a:sym typeface="Canva Sans Bold"/>
              </a:rPr>
              <a:t> ✘ Complex model</a:t>
            </a:r>
          </a:p>
          <a:p>
            <a:pPr algn="l">
              <a:lnSpc>
                <a:spcPts val="3420"/>
              </a:lnSpc>
              <a:spcBef>
                <a:spcPct val="0"/>
              </a:spcBef>
            </a:pPr>
            <a:r>
              <a:rPr lang="en-US" b="true" sz="2445">
                <a:solidFill>
                  <a:srgbClr val="F5F5F5"/>
                </a:solidFill>
                <a:latin typeface="Canva Sans Bold"/>
                <a:ea typeface="Canva Sans Bold"/>
                <a:cs typeface="Canva Sans Bold"/>
                <a:sym typeface="Canva Sans Bold"/>
              </a:rPr>
              <a:t> ✘ Ne</a:t>
            </a:r>
            <a:r>
              <a:rPr lang="en-US" b="true" sz="2445">
                <a:solidFill>
                  <a:srgbClr val="F5F5F5"/>
                </a:solidFill>
                <a:latin typeface="Canva Sans Bold"/>
                <a:ea typeface="Canva Sans Bold"/>
                <a:cs typeface="Canva Sans Bold"/>
                <a:sym typeface="Canva Sans Bold"/>
              </a:rPr>
              <a:t>eds tuning</a:t>
            </a:r>
          </a:p>
          <a:p>
            <a:pPr algn="l">
              <a:lnSpc>
                <a:spcPts val="3420"/>
              </a:lnSpc>
              <a:spcBef>
                <a:spcPct val="0"/>
              </a:spcBef>
            </a:pPr>
            <a:r>
              <a:rPr lang="en-US" b="true" sz="2445">
                <a:solidFill>
                  <a:srgbClr val="F5F5F5"/>
                </a:solidFill>
                <a:latin typeface="Canva Sans Bold"/>
                <a:ea typeface="Canva Sans Bold"/>
                <a:cs typeface="Canva Sans Bold"/>
                <a:sym typeface="Canva Sans Bold"/>
              </a:rPr>
              <a:t> ✘ Memory-intensive</a:t>
            </a:r>
          </a:p>
          <a:p>
            <a:pPr algn="l">
              <a:lnSpc>
                <a:spcPts val="3420"/>
              </a:lnSpc>
              <a:spcBef>
                <a:spcPct val="0"/>
              </a:spcBef>
            </a:pPr>
            <a:r>
              <a:rPr lang="en-US" b="true" sz="2445">
                <a:solidFill>
                  <a:srgbClr val="F5F5F5"/>
                </a:solidFill>
                <a:latin typeface="Canva Sans Bold"/>
                <a:ea typeface="Canva Sans Bold"/>
                <a:cs typeface="Canva Sans Bold"/>
                <a:sym typeface="Canva Sans Bold"/>
              </a:rPr>
              <a:t> ✘ Less</a:t>
            </a:r>
            <a:r>
              <a:rPr lang="en-US" b="true" sz="2445">
                <a:solidFill>
                  <a:srgbClr val="F5F5F5"/>
                </a:solidFill>
                <a:latin typeface="Canva Sans Bold"/>
                <a:ea typeface="Canva Sans Bold"/>
                <a:cs typeface="Canva Sans Bold"/>
                <a:sym typeface="Canva Sans Bold"/>
              </a:rPr>
              <a:t> effective for raw/unstructured data</a:t>
            </a:r>
          </a:p>
          <a:p>
            <a:pPr algn="l">
              <a:lnSpc>
                <a:spcPts val="3422"/>
              </a:lnSpc>
              <a:spcBef>
                <a:spcPct val="0"/>
              </a:spcBef>
            </a:pPr>
          </a:p>
        </p:txBody>
      </p:sp>
      <p:sp>
        <p:nvSpPr>
          <p:cNvPr name="Freeform 3" id="3"/>
          <p:cNvSpPr/>
          <p:nvPr/>
        </p:nvSpPr>
        <p:spPr>
          <a:xfrm flipH="false" flipV="false" rot="0">
            <a:off x="8340213" y="5471314"/>
            <a:ext cx="8715729" cy="4655959"/>
          </a:xfrm>
          <a:custGeom>
            <a:avLst/>
            <a:gdLst/>
            <a:ahLst/>
            <a:cxnLst/>
            <a:rect r="r" b="b" t="t" l="l"/>
            <a:pathLst>
              <a:path h="4655959" w="8715729">
                <a:moveTo>
                  <a:pt x="0" y="0"/>
                </a:moveTo>
                <a:lnTo>
                  <a:pt x="8715729" y="0"/>
                </a:lnTo>
                <a:lnTo>
                  <a:pt x="8715729" y="4655959"/>
                </a:lnTo>
                <a:lnTo>
                  <a:pt x="0" y="4655959"/>
                </a:lnTo>
                <a:lnTo>
                  <a:pt x="0" y="0"/>
                </a:lnTo>
                <a:close/>
              </a:path>
            </a:pathLst>
          </a:custGeom>
          <a:blipFill>
            <a:blip r:embed="rId2"/>
            <a:stretch>
              <a:fillRect l="0" t="0" r="0" b="0"/>
            </a:stretch>
          </a:blipFill>
        </p:spPr>
      </p:sp>
    </p:spTree>
  </p:cSld>
  <p:clrMapOvr>
    <a:masterClrMapping/>
  </p:clrMapOvr>
</p:sld>
</file>

<file path=ppt/slides/slide57.xml><?xml version="1.0" encoding="utf-8"?>
<p:sld xmlns:p="http://schemas.openxmlformats.org/presentationml/2006/main" xmlns:a="http://schemas.openxmlformats.org/drawingml/2006/main">
  <p:cSld>
    <p:bg>
      <p:bgPr>
        <a:solidFill>
          <a:srgbClr val="1C53A3"/>
        </a:solidFill>
      </p:bgPr>
    </p:bg>
    <p:spTree>
      <p:nvGrpSpPr>
        <p:cNvPr id="1" name=""/>
        <p:cNvGrpSpPr/>
        <p:nvPr/>
      </p:nvGrpSpPr>
      <p:grpSpPr>
        <a:xfrm>
          <a:off x="0" y="0"/>
          <a:ext cx="0" cy="0"/>
          <a:chOff x="0" y="0"/>
          <a:chExt cx="0" cy="0"/>
        </a:xfrm>
      </p:grpSpPr>
      <p:sp>
        <p:nvSpPr>
          <p:cNvPr name="TextBox 2" id="2"/>
          <p:cNvSpPr txBox="true"/>
          <p:nvPr/>
        </p:nvSpPr>
        <p:spPr>
          <a:xfrm rot="0">
            <a:off x="5793693" y="4631096"/>
            <a:ext cx="6700614" cy="920033"/>
          </a:xfrm>
          <a:prstGeom prst="rect">
            <a:avLst/>
          </a:prstGeom>
        </p:spPr>
        <p:txBody>
          <a:bodyPr anchor="t" rtlCol="false" tIns="0" lIns="0" bIns="0" rIns="0">
            <a:spAutoFit/>
          </a:bodyPr>
          <a:lstStyle/>
          <a:p>
            <a:pPr algn="ctr">
              <a:lnSpc>
                <a:spcPts val="7560"/>
              </a:lnSpc>
              <a:spcBef>
                <a:spcPct val="0"/>
              </a:spcBef>
            </a:pPr>
            <a:r>
              <a:rPr lang="en-US" b="true" sz="5400">
                <a:solidFill>
                  <a:srgbClr val="FFFFFF"/>
                </a:solidFill>
                <a:latin typeface="Canva Sans Bold"/>
                <a:ea typeface="Canva Sans Bold"/>
                <a:cs typeface="Canva Sans Bold"/>
                <a:sym typeface="Canva Sans Bold"/>
              </a:rPr>
              <a:t>Dataset Description</a:t>
            </a:r>
          </a:p>
        </p:txBody>
      </p:sp>
    </p:spTree>
  </p:cSld>
  <p:clrMapOvr>
    <a:masterClrMapping/>
  </p:clrMapOvr>
</p:sld>
</file>

<file path=ppt/slides/slide58.xml><?xml version="1.0" encoding="utf-8"?>
<p:sld xmlns:p="http://schemas.openxmlformats.org/presentationml/2006/main" xmlns:a="http://schemas.openxmlformats.org/drawingml/2006/main">
  <p:cSld>
    <p:bg>
      <p:bgPr>
        <a:solidFill>
          <a:srgbClr val="1C53A3"/>
        </a:solidFill>
      </p:bgPr>
    </p:bg>
    <p:spTree>
      <p:nvGrpSpPr>
        <p:cNvPr id="1" name=""/>
        <p:cNvGrpSpPr/>
        <p:nvPr/>
      </p:nvGrpSpPr>
      <p:grpSpPr>
        <a:xfrm>
          <a:off x="0" y="0"/>
          <a:ext cx="0" cy="0"/>
          <a:chOff x="0" y="0"/>
          <a:chExt cx="0" cy="0"/>
        </a:xfrm>
      </p:grpSpPr>
      <p:sp>
        <p:nvSpPr>
          <p:cNvPr name="TextBox 2" id="2"/>
          <p:cNvSpPr txBox="true"/>
          <p:nvPr/>
        </p:nvSpPr>
        <p:spPr>
          <a:xfrm rot="0">
            <a:off x="328309" y="480072"/>
            <a:ext cx="17959691" cy="8359128"/>
          </a:xfrm>
          <a:prstGeom prst="rect">
            <a:avLst/>
          </a:prstGeom>
        </p:spPr>
        <p:txBody>
          <a:bodyPr anchor="t" rtlCol="false" tIns="0" lIns="0" bIns="0" rIns="0">
            <a:spAutoFit/>
          </a:bodyPr>
          <a:lstStyle/>
          <a:p>
            <a:pPr algn="l">
              <a:lnSpc>
                <a:spcPts val="3358"/>
              </a:lnSpc>
              <a:spcBef>
                <a:spcPct val="0"/>
              </a:spcBef>
            </a:pPr>
            <a:r>
              <a:rPr lang="en-US" b="true" sz="2399">
                <a:solidFill>
                  <a:srgbClr val="F5F5F5"/>
                </a:solidFill>
                <a:latin typeface="Canva Sans Bold"/>
                <a:ea typeface="Canva Sans Bold"/>
                <a:cs typeface="Canva Sans Bold"/>
                <a:sym typeface="Canva Sans Bold"/>
              </a:rPr>
              <a:t>1. Voice Dataset</a:t>
            </a:r>
          </a:p>
          <a:p>
            <a:pPr algn="l">
              <a:lnSpc>
                <a:spcPts val="3358"/>
              </a:lnSpc>
              <a:spcBef>
                <a:spcPct val="0"/>
              </a:spcBef>
            </a:pPr>
          </a:p>
          <a:p>
            <a:pPr algn="l">
              <a:lnSpc>
                <a:spcPts val="3358"/>
              </a:lnSpc>
              <a:spcBef>
                <a:spcPct val="0"/>
              </a:spcBef>
            </a:pPr>
            <a:r>
              <a:rPr lang="en-US" b="true" sz="2399">
                <a:solidFill>
                  <a:srgbClr val="F5F5F5"/>
                </a:solidFill>
                <a:latin typeface="Canva Sans Bold"/>
                <a:ea typeface="Canva Sans Bold"/>
                <a:cs typeface="Canva Sans Bold"/>
                <a:sym typeface="Canva Sans Bold"/>
              </a:rPr>
              <a:t>Name</a:t>
            </a:r>
            <a:r>
              <a:rPr lang="en-US" sz="2399">
                <a:solidFill>
                  <a:srgbClr val="F5F5F5"/>
                </a:solidFill>
                <a:latin typeface="Canva Sans"/>
                <a:ea typeface="Canva Sans"/>
                <a:cs typeface="Canva Sans"/>
                <a:sym typeface="Canva Sans"/>
              </a:rPr>
              <a:t>- Voice Samples for Patients with Parkinson's Disease and Healthy Controls</a:t>
            </a:r>
          </a:p>
          <a:p>
            <a:pPr algn="l">
              <a:lnSpc>
                <a:spcPts val="3358"/>
              </a:lnSpc>
              <a:spcBef>
                <a:spcPct val="0"/>
              </a:spcBef>
            </a:pPr>
            <a:r>
              <a:rPr lang="en-US" b="true" sz="2399" u="sng">
                <a:solidFill>
                  <a:srgbClr val="F5F5F5"/>
                </a:solidFill>
                <a:latin typeface="Canva Sans Bold"/>
                <a:ea typeface="Canva Sans Bold"/>
                <a:cs typeface="Canva Sans Bold"/>
                <a:sym typeface="Canva Sans Bold"/>
              </a:rPr>
              <a:t>Contents of the Dataset:</a:t>
            </a:r>
          </a:p>
          <a:p>
            <a:pPr algn="l">
              <a:lnSpc>
                <a:spcPts val="3358"/>
              </a:lnSpc>
              <a:spcBef>
                <a:spcPct val="0"/>
              </a:spcBef>
            </a:pPr>
            <a:r>
              <a:rPr lang="en-US" b="true" sz="2399">
                <a:solidFill>
                  <a:srgbClr val="F5F5F5"/>
                </a:solidFill>
                <a:latin typeface="Canva Sans Bold"/>
                <a:ea typeface="Canva Sans Bold"/>
                <a:cs typeface="Canva Sans Bold"/>
                <a:sym typeface="Canva Sans Bold"/>
              </a:rPr>
              <a:t>Demographics File:</a:t>
            </a:r>
            <a:r>
              <a:rPr lang="en-US" sz="2399">
                <a:solidFill>
                  <a:srgbClr val="F5F5F5"/>
                </a:solidFill>
                <a:latin typeface="Canva Sans"/>
                <a:ea typeface="Canva Sans"/>
                <a:cs typeface="Canva Sans"/>
                <a:sym typeface="Canva Sans"/>
              </a:rPr>
              <a:t> This file includes the following details for each participant:</a:t>
            </a:r>
          </a:p>
          <a:p>
            <a:pPr algn="l">
              <a:lnSpc>
                <a:spcPts val="3358"/>
              </a:lnSpc>
              <a:spcBef>
                <a:spcPct val="0"/>
              </a:spcBef>
            </a:pPr>
            <a:r>
              <a:rPr lang="en-US" b="true" sz="2399">
                <a:solidFill>
                  <a:srgbClr val="F5F5F5"/>
                </a:solidFill>
                <a:latin typeface="Canva Sans Bold"/>
                <a:ea typeface="Canva Sans Bold"/>
                <a:cs typeface="Canva Sans Bold"/>
                <a:sym typeface="Canva Sans Bold"/>
              </a:rPr>
              <a:t>Sample ID</a:t>
            </a:r>
          </a:p>
          <a:p>
            <a:pPr algn="l">
              <a:lnSpc>
                <a:spcPts val="3358"/>
              </a:lnSpc>
              <a:spcBef>
                <a:spcPct val="0"/>
              </a:spcBef>
            </a:pPr>
            <a:r>
              <a:rPr lang="en-US" b="true" sz="2399">
                <a:solidFill>
                  <a:srgbClr val="F5F5F5"/>
                </a:solidFill>
                <a:latin typeface="Canva Sans Bold"/>
                <a:ea typeface="Canva Sans Bold"/>
                <a:cs typeface="Canva Sans Bold"/>
                <a:sym typeface="Canva Sans Bold"/>
              </a:rPr>
              <a:t>Age</a:t>
            </a:r>
          </a:p>
          <a:p>
            <a:pPr algn="l">
              <a:lnSpc>
                <a:spcPts val="3358"/>
              </a:lnSpc>
              <a:spcBef>
                <a:spcPct val="0"/>
              </a:spcBef>
            </a:pPr>
            <a:r>
              <a:rPr lang="en-US" b="true" sz="2399">
                <a:solidFill>
                  <a:srgbClr val="F5F5F5"/>
                </a:solidFill>
                <a:latin typeface="Canva Sans Bold"/>
                <a:ea typeface="Canva Sans Bold"/>
                <a:cs typeface="Canva Sans Bold"/>
                <a:sym typeface="Canva Sans Bold"/>
              </a:rPr>
              <a:t>Sex</a:t>
            </a:r>
          </a:p>
          <a:p>
            <a:pPr algn="l">
              <a:lnSpc>
                <a:spcPts val="3358"/>
              </a:lnSpc>
              <a:spcBef>
                <a:spcPct val="0"/>
              </a:spcBef>
            </a:pPr>
            <a:r>
              <a:rPr lang="en-US" sz="2399">
                <a:solidFill>
                  <a:srgbClr val="F5F5F5"/>
                </a:solidFill>
                <a:latin typeface="Canva Sans"/>
                <a:ea typeface="Canva Sans"/>
                <a:cs typeface="Canva Sans"/>
                <a:sym typeface="Canva Sans"/>
              </a:rPr>
              <a:t>Label indicating group classification—either HC (Healthy Control) or PwPD (Patient with Parkinson's Disease)</a:t>
            </a:r>
          </a:p>
          <a:p>
            <a:pPr algn="l">
              <a:lnSpc>
                <a:spcPts val="3358"/>
              </a:lnSpc>
              <a:spcBef>
                <a:spcPct val="0"/>
              </a:spcBef>
            </a:pPr>
            <a:r>
              <a:rPr lang="en-US" sz="2399">
                <a:solidFill>
                  <a:srgbClr val="F5F5F5"/>
                </a:solidFill>
                <a:latin typeface="Canva Sans"/>
                <a:ea typeface="Canva Sans"/>
                <a:cs typeface="Canva Sans"/>
                <a:sym typeface="Canva Sans"/>
              </a:rPr>
              <a:t>The Sample ID serves as a key linking each participant to their corresponding voice recording files.</a:t>
            </a:r>
          </a:p>
          <a:p>
            <a:pPr algn="l">
              <a:lnSpc>
                <a:spcPts val="3358"/>
              </a:lnSpc>
              <a:spcBef>
                <a:spcPct val="0"/>
              </a:spcBef>
            </a:pPr>
            <a:r>
              <a:rPr lang="en-US" sz="2399">
                <a:solidFill>
                  <a:srgbClr val="F5F5F5"/>
                </a:solidFill>
                <a:latin typeface="Canva Sans"/>
                <a:ea typeface="Canva Sans"/>
                <a:cs typeface="Canva Sans"/>
                <a:sym typeface="Canva Sans"/>
              </a:rPr>
              <a:t>Voice Recordings: The dataset contains audio files in .wav format, capturing participants' prolonged enunciation of the vowel sound /a/. These recordings were collected using the participants' telephones, ensuring a naturalistic setting</a:t>
            </a:r>
          </a:p>
          <a:p>
            <a:pPr algn="l">
              <a:lnSpc>
                <a:spcPts val="3358"/>
              </a:lnSpc>
              <a:spcBef>
                <a:spcPct val="0"/>
              </a:spcBef>
            </a:pPr>
            <a:r>
              <a:rPr lang="en-US" sz="2399">
                <a:solidFill>
                  <a:srgbClr val="F5F5F5"/>
                </a:solidFill>
                <a:latin typeface="Canva Sans"/>
                <a:ea typeface="Canva Sans"/>
                <a:cs typeface="Canva Sans"/>
                <a:sym typeface="Canva Sans"/>
              </a:rPr>
              <a:t>Features:</a:t>
            </a:r>
          </a:p>
          <a:p>
            <a:pPr algn="l">
              <a:lnSpc>
                <a:spcPts val="3358"/>
              </a:lnSpc>
              <a:spcBef>
                <a:spcPct val="0"/>
              </a:spcBef>
            </a:pPr>
            <a:r>
              <a:rPr lang="en-US" sz="2399">
                <a:solidFill>
                  <a:srgbClr val="F5F5F5"/>
                </a:solidFill>
                <a:latin typeface="Canva Sans"/>
                <a:ea typeface="Canva Sans"/>
                <a:cs typeface="Canva Sans"/>
                <a:sym typeface="Canva Sans"/>
              </a:rPr>
              <a:t>Raw audio recordings in .wav format</a:t>
            </a:r>
          </a:p>
          <a:p>
            <a:pPr algn="l">
              <a:lnSpc>
                <a:spcPts val="3358"/>
              </a:lnSpc>
              <a:spcBef>
                <a:spcPct val="0"/>
              </a:spcBef>
            </a:pPr>
            <a:r>
              <a:rPr lang="en-US" sz="2399">
                <a:solidFill>
                  <a:srgbClr val="F5F5F5"/>
                </a:solidFill>
                <a:latin typeface="Canva Sans"/>
                <a:ea typeface="Canva Sans"/>
                <a:cs typeface="Canva Sans"/>
                <a:sym typeface="Canva Sans"/>
              </a:rPr>
              <a:t>Sustained vowel phonations (/a/)</a:t>
            </a:r>
          </a:p>
          <a:p>
            <a:pPr algn="l">
              <a:lnSpc>
                <a:spcPts val="3358"/>
              </a:lnSpc>
              <a:spcBef>
                <a:spcPct val="0"/>
              </a:spcBef>
            </a:pPr>
            <a:r>
              <a:rPr lang="en-US" sz="2399">
                <a:solidFill>
                  <a:srgbClr val="F5F5F5"/>
                </a:solidFill>
                <a:latin typeface="Canva Sans"/>
                <a:ea typeface="Canva Sans"/>
                <a:cs typeface="Canva Sans"/>
                <a:sym typeface="Canva Sans"/>
              </a:rPr>
              <a:t>Data from Parkinson’s patients and healthy controls</a:t>
            </a:r>
          </a:p>
          <a:p>
            <a:pPr algn="l">
              <a:lnSpc>
                <a:spcPts val="3358"/>
              </a:lnSpc>
              <a:spcBef>
                <a:spcPct val="0"/>
              </a:spcBef>
            </a:pPr>
            <a:r>
              <a:rPr lang="en-US" sz="2399">
                <a:solidFill>
                  <a:srgbClr val="F5F5F5"/>
                </a:solidFill>
                <a:latin typeface="Canva Sans"/>
                <a:ea typeface="Canva Sans"/>
                <a:cs typeface="Canva Sans"/>
                <a:sym typeface="Canva Sans"/>
              </a:rPr>
              <a:t>Useful for vocal feature extraction (e.g., jitter, shimmer, MFCCs, and HNR)</a:t>
            </a:r>
          </a:p>
          <a:p>
            <a:pPr algn="l">
              <a:lnSpc>
                <a:spcPts val="3358"/>
              </a:lnSpc>
              <a:spcBef>
                <a:spcPct val="0"/>
              </a:spcBef>
            </a:pPr>
            <a:r>
              <a:rPr lang="en-US" b="true" sz="2399">
                <a:solidFill>
                  <a:srgbClr val="F5F5F5"/>
                </a:solidFill>
                <a:latin typeface="Canva Sans Bold"/>
                <a:ea typeface="Canva Sans Bold"/>
                <a:cs typeface="Canva Sans Bold"/>
                <a:sym typeface="Canva Sans Bold"/>
              </a:rPr>
              <a:t>Link :</a:t>
            </a:r>
            <a:r>
              <a:rPr lang="en-US" sz="2399">
                <a:solidFill>
                  <a:srgbClr val="F5F5F5"/>
                </a:solidFill>
                <a:latin typeface="Canva Sans"/>
                <a:ea typeface="Canva Sans"/>
                <a:cs typeface="Canva Sans"/>
                <a:sym typeface="Canva Sans"/>
              </a:rPr>
              <a:t> https://figshare.com/articles/dataset/Voice_Samples_for_Patients_with_Parkinson_s_Disease_and_Healthy_Controls/23849127</a:t>
            </a:r>
          </a:p>
        </p:txBody>
      </p:sp>
    </p:spTree>
  </p:cSld>
  <p:clrMapOvr>
    <a:masterClrMapping/>
  </p:clrMapOvr>
</p:sld>
</file>

<file path=ppt/slides/slide59.xml><?xml version="1.0" encoding="utf-8"?>
<p:sld xmlns:p="http://schemas.openxmlformats.org/presentationml/2006/main" xmlns:a="http://schemas.openxmlformats.org/drawingml/2006/main">
  <p:cSld>
    <p:bg>
      <p:bgPr>
        <a:solidFill>
          <a:srgbClr val="1C53A3"/>
        </a:solidFill>
      </p:bgPr>
    </p:bg>
    <p:spTree>
      <p:nvGrpSpPr>
        <p:cNvPr id="1" name=""/>
        <p:cNvGrpSpPr/>
        <p:nvPr/>
      </p:nvGrpSpPr>
      <p:grpSpPr>
        <a:xfrm>
          <a:off x="0" y="0"/>
          <a:ext cx="0" cy="0"/>
          <a:chOff x="0" y="0"/>
          <a:chExt cx="0" cy="0"/>
        </a:xfrm>
      </p:grpSpPr>
      <p:grpSp>
        <p:nvGrpSpPr>
          <p:cNvPr name="Group 2" id="2"/>
          <p:cNvGrpSpPr/>
          <p:nvPr/>
        </p:nvGrpSpPr>
        <p:grpSpPr>
          <a:xfrm rot="0">
            <a:off x="191954" y="239894"/>
            <a:ext cx="18096046" cy="9580614"/>
            <a:chOff x="0" y="0"/>
            <a:chExt cx="24128061" cy="12774152"/>
          </a:xfrm>
        </p:grpSpPr>
        <p:sp>
          <p:nvSpPr>
            <p:cNvPr name="Freeform 3" id="3"/>
            <p:cNvSpPr/>
            <p:nvPr/>
          </p:nvSpPr>
          <p:spPr>
            <a:xfrm flipH="false" flipV="false" rot="0">
              <a:off x="0" y="0"/>
              <a:ext cx="24128061" cy="12774152"/>
            </a:xfrm>
            <a:custGeom>
              <a:avLst/>
              <a:gdLst/>
              <a:ahLst/>
              <a:cxnLst/>
              <a:rect r="r" b="b" t="t" l="l"/>
              <a:pathLst>
                <a:path h="12774152" w="24128061">
                  <a:moveTo>
                    <a:pt x="0" y="0"/>
                  </a:moveTo>
                  <a:lnTo>
                    <a:pt x="24128061" y="0"/>
                  </a:lnTo>
                  <a:lnTo>
                    <a:pt x="24128061" y="12774152"/>
                  </a:lnTo>
                  <a:lnTo>
                    <a:pt x="0" y="12774152"/>
                  </a:lnTo>
                  <a:close/>
                </a:path>
              </a:pathLst>
            </a:custGeom>
            <a:solidFill>
              <a:srgbClr val="000000">
                <a:alpha val="0"/>
              </a:srgbClr>
            </a:solidFill>
          </p:spPr>
        </p:sp>
        <p:sp>
          <p:nvSpPr>
            <p:cNvPr name="TextBox 4" id="4"/>
            <p:cNvSpPr txBox="true"/>
            <p:nvPr/>
          </p:nvSpPr>
          <p:spPr>
            <a:xfrm>
              <a:off x="0" y="-57150"/>
              <a:ext cx="24128061" cy="12831302"/>
            </a:xfrm>
            <a:prstGeom prst="rect">
              <a:avLst/>
            </a:prstGeom>
          </p:spPr>
          <p:txBody>
            <a:bodyPr anchor="t" rtlCol="false" tIns="0" lIns="0" bIns="0" rIns="0"/>
            <a:lstStyle/>
            <a:p>
              <a:pPr algn="l">
                <a:lnSpc>
                  <a:spcPts val="3779"/>
                </a:lnSpc>
              </a:pPr>
              <a:r>
                <a:rPr lang="en-US" sz="2700" b="true">
                  <a:solidFill>
                    <a:srgbClr val="FFFFFF"/>
                  </a:solidFill>
                  <a:latin typeface="Canva Sans Bold"/>
                  <a:ea typeface="Canva Sans Bold"/>
                  <a:cs typeface="Canva Sans Bold"/>
                  <a:sym typeface="Canva Sans Bold"/>
                </a:rPr>
                <a:t>2. Handwriting Dataset</a:t>
              </a:r>
            </a:p>
            <a:p>
              <a:pPr algn="l">
                <a:lnSpc>
                  <a:spcPts val="3779"/>
                </a:lnSpc>
              </a:pPr>
            </a:p>
            <a:p>
              <a:pPr algn="l">
                <a:lnSpc>
                  <a:spcPts val="3779"/>
                </a:lnSpc>
              </a:pPr>
              <a:r>
                <a:rPr lang="en-US" sz="2700" b="true">
                  <a:solidFill>
                    <a:srgbClr val="FFFFFF"/>
                  </a:solidFill>
                  <a:latin typeface="Canva Sans Bold"/>
                  <a:ea typeface="Canva Sans Bold"/>
                  <a:cs typeface="Canva Sans Bold"/>
                  <a:sym typeface="Canva Sans Bold"/>
                </a:rPr>
                <a:t>Parkinson’s Disease Spiral Drawings Using Digitized Graphics Tablet</a:t>
              </a:r>
            </a:p>
            <a:p>
              <a:pPr algn="l">
                <a:lnSpc>
                  <a:spcPts val="3779"/>
                </a:lnSpc>
              </a:pPr>
            </a:p>
            <a:p>
              <a:pPr algn="l">
                <a:lnSpc>
                  <a:spcPts val="3779"/>
                </a:lnSpc>
              </a:pPr>
              <a:r>
                <a:rPr lang="en-US" sz="2700" b="true">
                  <a:solidFill>
                    <a:srgbClr val="FFFFFF"/>
                  </a:solidFill>
                  <a:latin typeface="Canva Sans Bold"/>
                  <a:ea typeface="Canva Sans Bold"/>
                  <a:cs typeface="Canva Sans Bold"/>
                  <a:sym typeface="Canva Sans Bold"/>
                </a:rPr>
                <a:t>Description:</a:t>
              </a:r>
            </a:p>
            <a:p>
              <a:pPr algn="l">
                <a:lnSpc>
                  <a:spcPts val="3779"/>
                </a:lnSpc>
              </a:pPr>
              <a:r>
                <a:rPr lang="en-US" sz="2700">
                  <a:solidFill>
                    <a:srgbClr val="FFFFFF"/>
                  </a:solidFill>
                  <a:latin typeface="Canva Sans"/>
                  <a:ea typeface="Canva Sans"/>
                  <a:cs typeface="Canva Sans"/>
                  <a:sym typeface="Canva Sans"/>
                </a:rPr>
                <a:t>This dataset consists of spiral drawings captured using a digitized graphics tablet from individuals with and without Parkinson’s disease. It helps analyze motor impairments by examining handwriting abnormalities.</a:t>
              </a:r>
            </a:p>
            <a:p>
              <a:pPr algn="l">
                <a:lnSpc>
                  <a:spcPts val="3779"/>
                </a:lnSpc>
              </a:pPr>
            </a:p>
            <a:p>
              <a:pPr algn="l">
                <a:lnSpc>
                  <a:spcPts val="3779"/>
                </a:lnSpc>
              </a:pPr>
              <a:r>
                <a:rPr lang="en-US" sz="2700" b="true">
                  <a:solidFill>
                    <a:srgbClr val="FFFFFF"/>
                  </a:solidFill>
                  <a:latin typeface="Canva Sans Bold"/>
                  <a:ea typeface="Canva Sans Bold"/>
                  <a:cs typeface="Canva Sans Bold"/>
                  <a:sym typeface="Canva Sans Bold"/>
                </a:rPr>
                <a:t>Features:</a:t>
              </a:r>
            </a:p>
            <a:p>
              <a:pPr algn="l" marL="617220" indent="-205740" lvl="2">
                <a:lnSpc>
                  <a:spcPts val="3779"/>
                </a:lnSpc>
                <a:buFont typeface="Arial"/>
                <a:buChar char="⚬"/>
              </a:pPr>
              <a:r>
                <a:rPr lang="en-US" sz="2700">
                  <a:solidFill>
                    <a:srgbClr val="FFFFFF"/>
                  </a:solidFill>
                  <a:latin typeface="Canva Sans"/>
                  <a:ea typeface="Canva Sans"/>
                  <a:cs typeface="Canva Sans"/>
                  <a:sym typeface="Canva Sans"/>
                </a:rPr>
                <a:t>Spiral drawing images from Parkinson’s patients and healthy controls.</a:t>
              </a:r>
            </a:p>
            <a:p>
              <a:pPr algn="l" marL="617220" indent="-205740" lvl="2">
                <a:lnSpc>
                  <a:spcPts val="3779"/>
                </a:lnSpc>
                <a:buFont typeface="Arial"/>
                <a:buChar char="⚬"/>
              </a:pPr>
              <a:r>
                <a:rPr lang="en-US" sz="2700">
                  <a:solidFill>
                    <a:srgbClr val="FFFFFF"/>
                  </a:solidFill>
                  <a:latin typeface="Canva Sans"/>
                  <a:ea typeface="Canva Sans"/>
                  <a:cs typeface="Canva Sans"/>
                  <a:sym typeface="Canva Sans"/>
                </a:rPr>
                <a:t>Dynamic motion signals (pressure, speed, acceleration, tilt).</a:t>
              </a:r>
            </a:p>
            <a:p>
              <a:pPr algn="l" marL="617220" indent="-205740" lvl="2">
                <a:lnSpc>
                  <a:spcPts val="3779"/>
                </a:lnSpc>
                <a:buFont typeface="Arial"/>
                <a:buChar char="⚬"/>
              </a:pPr>
              <a:r>
                <a:rPr lang="en-US" sz="2700">
                  <a:solidFill>
                    <a:srgbClr val="FFFFFF"/>
                  </a:solidFill>
                  <a:latin typeface="Canva Sans"/>
                  <a:ea typeface="Canva Sans"/>
                  <a:cs typeface="Canva Sans"/>
                  <a:sym typeface="Canva Sans"/>
                </a:rPr>
                <a:t>High-resolution handwriting data for fine motor analysis.</a:t>
              </a:r>
            </a:p>
            <a:p>
              <a:pPr algn="l" marL="617220" indent="-205740" lvl="2">
                <a:lnSpc>
                  <a:spcPts val="3779"/>
                </a:lnSpc>
              </a:pPr>
            </a:p>
            <a:p>
              <a:pPr algn="l" marL="617220" indent="-205740" lvl="2">
                <a:lnSpc>
                  <a:spcPts val="3779"/>
                </a:lnSpc>
              </a:pPr>
              <a:r>
                <a:rPr lang="en-US" sz="2700">
                  <a:solidFill>
                    <a:srgbClr val="FFFFFF"/>
                  </a:solidFill>
                  <a:latin typeface="Canva Sans"/>
                  <a:ea typeface="Canva Sans"/>
                  <a:cs typeface="Canva Sans"/>
                  <a:sym typeface="Canva Sans"/>
                </a:rPr>
                <a:t>Data collection utilized a</a:t>
              </a:r>
              <a:r>
                <a:rPr lang="en-US" b="true" sz="2700">
                  <a:solidFill>
                    <a:srgbClr val="FFFFFF"/>
                  </a:solidFill>
                  <a:latin typeface="Canva Sans Bold"/>
                  <a:ea typeface="Canva Sans Bold"/>
                  <a:cs typeface="Canva Sans Bold"/>
                  <a:sym typeface="Canva Sans Bold"/>
                </a:rPr>
                <a:t> Wacom Cintiq 12WX </a:t>
              </a:r>
              <a:r>
                <a:rPr lang="en-US" sz="2700">
                  <a:solidFill>
                    <a:srgbClr val="FFFFFF"/>
                  </a:solidFill>
                  <a:latin typeface="Canva Sans"/>
                  <a:ea typeface="Canva Sans"/>
                  <a:cs typeface="Canva Sans"/>
                  <a:sym typeface="Canva Sans"/>
                </a:rPr>
                <a:t>graphics tablet with specialized software developed in C#.</a:t>
              </a:r>
              <a:r>
                <a:rPr lang="en-US" b="true" sz="2700">
                  <a:solidFill>
                    <a:srgbClr val="FFFFFF"/>
                  </a:solidFill>
                  <a:latin typeface="Canva Sans Bold"/>
                  <a:ea typeface="Canva Sans Bold"/>
                  <a:cs typeface="Canva Sans Bold"/>
                  <a:sym typeface="Canva Sans Bold"/>
                </a:rPr>
                <a:t> </a:t>
              </a:r>
            </a:p>
            <a:p>
              <a:pPr algn="l" marL="617220" indent="-205740" lvl="2">
                <a:lnSpc>
                  <a:spcPts val="3779"/>
                </a:lnSpc>
              </a:pPr>
            </a:p>
            <a:p>
              <a:pPr algn="l" marL="617220" indent="-205740" lvl="2">
                <a:lnSpc>
                  <a:spcPts val="3779"/>
                </a:lnSpc>
              </a:pPr>
              <a:r>
                <a:rPr lang="en-US" b="true" sz="2700">
                  <a:solidFill>
                    <a:srgbClr val="FFFFFF"/>
                  </a:solidFill>
                  <a:latin typeface="Canva Sans Bold"/>
                  <a:ea typeface="Canva Sans Bold"/>
                  <a:cs typeface="Canva Sans Bold"/>
                  <a:sym typeface="Canva Sans Bold"/>
                </a:rPr>
                <a:t>Link: </a:t>
              </a:r>
            </a:p>
            <a:p>
              <a:pPr algn="l" marL="617220" indent="-205740" lvl="2">
                <a:lnSpc>
                  <a:spcPts val="3779"/>
                </a:lnSpc>
              </a:pPr>
              <a:r>
                <a:rPr lang="en-US" sz="2700">
                  <a:solidFill>
                    <a:srgbClr val="FFFFFF"/>
                  </a:solidFill>
                  <a:latin typeface="Canva Sans"/>
                  <a:ea typeface="Canva Sans"/>
                  <a:cs typeface="Canva Sans"/>
                  <a:sym typeface="Canva Sans"/>
                </a:rPr>
                <a:t>https://archive.ics.uci.edu/dataset/395/parkinson+disease+spiral+drawings+using+digitized+graphics+tablet</a:t>
              </a:r>
            </a:p>
            <a:p>
              <a:pPr algn="l" marL="617220" indent="-205740" lvl="2">
                <a:lnSpc>
                  <a:spcPts val="3779"/>
                </a:lnSpc>
              </a:pPr>
            </a:p>
            <a:p>
              <a:pPr algn="l" marL="617220" indent="-205740" lvl="2">
                <a:lnSpc>
                  <a:spcPts val="3779"/>
                </a:lnSpc>
              </a:pP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C53A3"/>
        </a:solidFill>
      </p:bgPr>
    </p:bg>
    <p:spTree>
      <p:nvGrpSpPr>
        <p:cNvPr id="1" name=""/>
        <p:cNvGrpSpPr/>
        <p:nvPr/>
      </p:nvGrpSpPr>
      <p:grpSpPr>
        <a:xfrm>
          <a:off x="0" y="0"/>
          <a:ext cx="0" cy="0"/>
          <a:chOff x="0" y="0"/>
          <a:chExt cx="0" cy="0"/>
        </a:xfrm>
      </p:grpSpPr>
      <p:sp>
        <p:nvSpPr>
          <p:cNvPr name="Freeform 2" id="2"/>
          <p:cNvSpPr/>
          <p:nvPr/>
        </p:nvSpPr>
        <p:spPr>
          <a:xfrm flipH="false" flipV="false" rot="0">
            <a:off x="15178962" y="7380004"/>
            <a:ext cx="4198776" cy="4114800"/>
          </a:xfrm>
          <a:custGeom>
            <a:avLst/>
            <a:gdLst/>
            <a:ahLst/>
            <a:cxnLst/>
            <a:rect r="r" b="b" t="t" l="l"/>
            <a:pathLst>
              <a:path h="4114800" w="4198776">
                <a:moveTo>
                  <a:pt x="0" y="0"/>
                </a:moveTo>
                <a:lnTo>
                  <a:pt x="4198776" y="0"/>
                </a:lnTo>
                <a:lnTo>
                  <a:pt x="419877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94" r="0" b="-94"/>
            </a:stretch>
          </a:blipFill>
        </p:spPr>
      </p:sp>
      <p:sp>
        <p:nvSpPr>
          <p:cNvPr name="Freeform 3" id="3"/>
          <p:cNvSpPr/>
          <p:nvPr/>
        </p:nvSpPr>
        <p:spPr>
          <a:xfrm flipH="false" flipV="false" rot="0">
            <a:off x="16382387" y="3951642"/>
            <a:ext cx="4198776" cy="4114800"/>
          </a:xfrm>
          <a:custGeom>
            <a:avLst/>
            <a:gdLst/>
            <a:ahLst/>
            <a:cxnLst/>
            <a:rect r="r" b="b" t="t" l="l"/>
            <a:pathLst>
              <a:path h="4114800" w="4198776">
                <a:moveTo>
                  <a:pt x="0" y="0"/>
                </a:moveTo>
                <a:lnTo>
                  <a:pt x="4198776" y="0"/>
                </a:lnTo>
                <a:lnTo>
                  <a:pt x="419877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94" r="0" b="-94"/>
            </a:stretch>
          </a:blipFill>
        </p:spPr>
      </p:sp>
      <p:sp>
        <p:nvSpPr>
          <p:cNvPr name="Freeform 4" id="4"/>
          <p:cNvSpPr/>
          <p:nvPr/>
        </p:nvSpPr>
        <p:spPr>
          <a:xfrm flipH="false" flipV="false" rot="0">
            <a:off x="15470790" y="-555006"/>
            <a:ext cx="4027944" cy="4114800"/>
          </a:xfrm>
          <a:custGeom>
            <a:avLst/>
            <a:gdLst/>
            <a:ahLst/>
            <a:cxnLst/>
            <a:rect r="r" b="b" t="t" l="l"/>
            <a:pathLst>
              <a:path h="4114800" w="4027944">
                <a:moveTo>
                  <a:pt x="0" y="0"/>
                </a:moveTo>
                <a:lnTo>
                  <a:pt x="4027944" y="0"/>
                </a:lnTo>
                <a:lnTo>
                  <a:pt x="402794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101" r="0" b="-101"/>
            </a:stretch>
          </a:blipFill>
        </p:spPr>
      </p:sp>
      <p:sp>
        <p:nvSpPr>
          <p:cNvPr name="Freeform 5" id="5"/>
          <p:cNvSpPr/>
          <p:nvPr/>
        </p:nvSpPr>
        <p:spPr>
          <a:xfrm flipH="false" flipV="false" rot="0">
            <a:off x="-269178" y="8036486"/>
            <a:ext cx="4027944" cy="4114800"/>
          </a:xfrm>
          <a:custGeom>
            <a:avLst/>
            <a:gdLst/>
            <a:ahLst/>
            <a:cxnLst/>
            <a:rect r="r" b="b" t="t" l="l"/>
            <a:pathLst>
              <a:path h="4114800" w="4027944">
                <a:moveTo>
                  <a:pt x="0" y="0"/>
                </a:moveTo>
                <a:lnTo>
                  <a:pt x="4027944" y="0"/>
                </a:lnTo>
                <a:lnTo>
                  <a:pt x="402794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14" t="0" r="-14" b="0"/>
            </a:stretch>
          </a:blipFill>
        </p:spPr>
      </p:sp>
      <p:grpSp>
        <p:nvGrpSpPr>
          <p:cNvPr name="Group 6" id="6"/>
          <p:cNvGrpSpPr/>
          <p:nvPr/>
        </p:nvGrpSpPr>
        <p:grpSpPr>
          <a:xfrm rot="0">
            <a:off x="0" y="-13328"/>
            <a:ext cx="5284102" cy="720315"/>
            <a:chOff x="0" y="0"/>
            <a:chExt cx="7045469" cy="960420"/>
          </a:xfrm>
        </p:grpSpPr>
        <p:sp>
          <p:nvSpPr>
            <p:cNvPr name="Freeform 7" id="7"/>
            <p:cNvSpPr/>
            <p:nvPr/>
          </p:nvSpPr>
          <p:spPr>
            <a:xfrm flipH="false" flipV="false" rot="0">
              <a:off x="0" y="0"/>
              <a:ext cx="7045469" cy="960420"/>
            </a:xfrm>
            <a:custGeom>
              <a:avLst/>
              <a:gdLst/>
              <a:ahLst/>
              <a:cxnLst/>
              <a:rect r="r" b="b" t="t" l="l"/>
              <a:pathLst>
                <a:path h="960420" w="7045469">
                  <a:moveTo>
                    <a:pt x="0" y="0"/>
                  </a:moveTo>
                  <a:lnTo>
                    <a:pt x="7045469" y="0"/>
                  </a:lnTo>
                  <a:lnTo>
                    <a:pt x="7045469" y="960420"/>
                  </a:lnTo>
                  <a:lnTo>
                    <a:pt x="0" y="960420"/>
                  </a:lnTo>
                  <a:close/>
                </a:path>
              </a:pathLst>
            </a:custGeom>
            <a:solidFill>
              <a:srgbClr val="000000">
                <a:alpha val="0"/>
              </a:srgbClr>
            </a:solidFill>
          </p:spPr>
        </p:sp>
        <p:sp>
          <p:nvSpPr>
            <p:cNvPr name="TextBox 8" id="8"/>
            <p:cNvSpPr txBox="true"/>
            <p:nvPr/>
          </p:nvSpPr>
          <p:spPr>
            <a:xfrm>
              <a:off x="0" y="-76200"/>
              <a:ext cx="7045469" cy="1036620"/>
            </a:xfrm>
            <a:prstGeom prst="rect">
              <a:avLst/>
            </a:prstGeom>
          </p:spPr>
          <p:txBody>
            <a:bodyPr anchor="t" rtlCol="false" tIns="0" lIns="0" bIns="0" rIns="0"/>
            <a:lstStyle/>
            <a:p>
              <a:pPr algn="ctr">
                <a:lnSpc>
                  <a:spcPts val="5971"/>
                </a:lnSpc>
              </a:pPr>
              <a:r>
                <a:rPr lang="en-US" sz="4264" b="true">
                  <a:solidFill>
                    <a:srgbClr val="FFFFFF"/>
                  </a:solidFill>
                  <a:latin typeface="Canva Sans Bold"/>
                  <a:ea typeface="Canva Sans Bold"/>
                  <a:cs typeface="Canva Sans Bold"/>
                  <a:sym typeface="Canva Sans Bold"/>
                </a:rPr>
                <a:t>Literature Review</a:t>
              </a:r>
            </a:p>
          </p:txBody>
        </p:sp>
      </p:grpSp>
      <p:grpSp>
        <p:nvGrpSpPr>
          <p:cNvPr name="Group 9" id="9"/>
          <p:cNvGrpSpPr/>
          <p:nvPr/>
        </p:nvGrpSpPr>
        <p:grpSpPr>
          <a:xfrm rot="0">
            <a:off x="1028700" y="1136891"/>
            <a:ext cx="15415507" cy="7222097"/>
            <a:chOff x="0" y="0"/>
            <a:chExt cx="20554009" cy="9629462"/>
          </a:xfrm>
        </p:grpSpPr>
        <p:sp>
          <p:nvSpPr>
            <p:cNvPr name="Freeform 10" id="10"/>
            <p:cNvSpPr/>
            <p:nvPr/>
          </p:nvSpPr>
          <p:spPr>
            <a:xfrm flipH="false" flipV="false" rot="0">
              <a:off x="0" y="0"/>
              <a:ext cx="20554009" cy="9629463"/>
            </a:xfrm>
            <a:custGeom>
              <a:avLst/>
              <a:gdLst/>
              <a:ahLst/>
              <a:cxnLst/>
              <a:rect r="r" b="b" t="t" l="l"/>
              <a:pathLst>
                <a:path h="9629463" w="20554009">
                  <a:moveTo>
                    <a:pt x="0" y="0"/>
                  </a:moveTo>
                  <a:lnTo>
                    <a:pt x="20554009" y="0"/>
                  </a:lnTo>
                  <a:lnTo>
                    <a:pt x="20554009" y="9629463"/>
                  </a:lnTo>
                  <a:lnTo>
                    <a:pt x="0" y="9629463"/>
                  </a:lnTo>
                  <a:close/>
                </a:path>
              </a:pathLst>
            </a:custGeom>
            <a:solidFill>
              <a:srgbClr val="000000">
                <a:alpha val="0"/>
              </a:srgbClr>
            </a:solidFill>
          </p:spPr>
        </p:sp>
        <p:sp>
          <p:nvSpPr>
            <p:cNvPr name="TextBox 11" id="11"/>
            <p:cNvSpPr txBox="true"/>
            <p:nvPr/>
          </p:nvSpPr>
          <p:spPr>
            <a:xfrm>
              <a:off x="0" y="-85725"/>
              <a:ext cx="20554009" cy="9715187"/>
            </a:xfrm>
            <a:prstGeom prst="rect">
              <a:avLst/>
            </a:prstGeom>
          </p:spPr>
          <p:txBody>
            <a:bodyPr anchor="t" rtlCol="false" tIns="0" lIns="0" bIns="0" rIns="0"/>
            <a:lstStyle/>
            <a:p>
              <a:pPr algn="just">
                <a:lnSpc>
                  <a:spcPts val="4050"/>
                </a:lnSpc>
              </a:pPr>
              <a:r>
                <a:rPr lang="en-US" sz="2700" b="true">
                  <a:solidFill>
                    <a:srgbClr val="FFFFFF"/>
                  </a:solidFill>
                  <a:latin typeface="Canva Sans Bold"/>
                  <a:ea typeface="Canva Sans Bold"/>
                  <a:cs typeface="Canva Sans Bold"/>
                  <a:sym typeface="Canva Sans Bold"/>
                </a:rPr>
                <a:t>1)  Deep Feature Extraction From the Vocal Vectors Using Sparse Autoencoders for Parkinson’s Classification</a:t>
              </a:r>
            </a:p>
            <a:p>
              <a:pPr algn="just">
                <a:lnSpc>
                  <a:spcPts val="4050"/>
                </a:lnSpc>
              </a:pPr>
              <a:r>
                <a:rPr lang="en-US" sz="2700" b="true">
                  <a:solidFill>
                    <a:srgbClr val="FFFFFF"/>
                  </a:solidFill>
                  <a:latin typeface="Canva Sans Bold"/>
                  <a:ea typeface="Canva Sans Bold"/>
                  <a:cs typeface="Canva Sans Bold"/>
                  <a:sym typeface="Canva Sans Bold"/>
                </a:rPr>
                <a:t>Methodology: </a:t>
              </a:r>
              <a:r>
                <a:rPr lang="en-US" sz="2700">
                  <a:solidFill>
                    <a:srgbClr val="FFFFFF"/>
                  </a:solidFill>
                  <a:latin typeface="Canva Sans"/>
                  <a:ea typeface="Canva Sans"/>
                  <a:cs typeface="Canva Sans"/>
                  <a:sym typeface="Canva Sans"/>
                </a:rPr>
                <a:t>Utilizes adaptive wolf search optimization for feature selection and sparse autoencoders to extract deep features from vocal vectors for Parkinson's classification using supervised machine learning models.</a:t>
              </a:r>
            </a:p>
            <a:p>
              <a:pPr algn="just">
                <a:lnSpc>
                  <a:spcPts val="4050"/>
                </a:lnSpc>
              </a:pPr>
              <a:r>
                <a:rPr lang="en-US" sz="2700" b="true">
                  <a:solidFill>
                    <a:srgbClr val="FFFFFF"/>
                  </a:solidFill>
                  <a:latin typeface="Canva Sans Bold"/>
                  <a:ea typeface="Canva Sans Bold"/>
                  <a:cs typeface="Canva Sans Bold"/>
                  <a:sym typeface="Canva Sans Bold"/>
                </a:rPr>
                <a:t>Parameters:</a:t>
              </a:r>
              <a:r>
                <a:rPr lang="en-US" sz="2700">
                  <a:solidFill>
                    <a:srgbClr val="FFFFFF"/>
                  </a:solidFill>
                  <a:latin typeface="Canva Sans"/>
                  <a:ea typeface="Canva Sans"/>
                  <a:cs typeface="Canva Sans"/>
                  <a:sym typeface="Canva Sans"/>
                </a:rPr>
                <a:t> Analyzed 756 instances with 754 attributes from the UCI Parkinson's Disease dataset; feature set compressed to 8 latent features using sparse autoencoders and evaluated through 10-fold cross-validation.</a:t>
              </a:r>
            </a:p>
            <a:p>
              <a:pPr algn="just">
                <a:lnSpc>
                  <a:spcPts val="4050"/>
                </a:lnSpc>
              </a:pPr>
              <a:r>
                <a:rPr lang="en-US" sz="2700" b="true">
                  <a:solidFill>
                    <a:srgbClr val="FFFFFF"/>
                  </a:solidFill>
                  <a:latin typeface="Canva Sans Bold"/>
                  <a:ea typeface="Canva Sans Bold"/>
                  <a:cs typeface="Canva Sans Bold"/>
                  <a:sym typeface="Canva Sans Bold"/>
                </a:rPr>
                <a:t>Applications:</a:t>
              </a:r>
              <a:r>
                <a:rPr lang="en-US" sz="2700">
                  <a:solidFill>
                    <a:srgbClr val="FFFFFF"/>
                  </a:solidFill>
                  <a:latin typeface="Canva Sans"/>
                  <a:ea typeface="Canva Sans"/>
                  <a:cs typeface="Canva Sans"/>
                  <a:sym typeface="Canva Sans"/>
                </a:rPr>
                <a:t> Offers a computational tool for early and accurate Parkinson’s disease diagnosis based on vocal impairments, enhancing clinical decision-making.</a:t>
              </a:r>
            </a:p>
            <a:p>
              <a:pPr algn="just">
                <a:lnSpc>
                  <a:spcPts val="4050"/>
                </a:lnSpc>
              </a:pPr>
              <a:r>
                <a:rPr lang="en-US" sz="2700" b="true">
                  <a:solidFill>
                    <a:srgbClr val="FFFFFF"/>
                  </a:solidFill>
                  <a:latin typeface="Canva Sans Bold"/>
                  <a:ea typeface="Canva Sans Bold"/>
                  <a:cs typeface="Canva Sans Bold"/>
                  <a:sym typeface="Canva Sans Bold"/>
                </a:rPr>
                <a:t>Result/Performance:</a:t>
              </a:r>
              <a:r>
                <a:rPr lang="en-US" sz="2700">
                  <a:solidFill>
                    <a:srgbClr val="FFFFFF"/>
                  </a:solidFill>
                  <a:latin typeface="Canva Sans"/>
                  <a:ea typeface="Canva Sans"/>
                  <a:cs typeface="Canva Sans"/>
                  <a:sym typeface="Canva Sans"/>
                </a:rPr>
                <a:t> The adaptive wolf search-sparse autoencoder-LDA model achieved 95% accuracy, outperforming benchmarked models in F1 score and RMSE.</a:t>
              </a:r>
            </a:p>
            <a:p>
              <a:pPr algn="just">
                <a:lnSpc>
                  <a:spcPts val="4050"/>
                </a:lnSpc>
              </a:pPr>
              <a:r>
                <a:rPr lang="en-US" sz="2700" b="true">
                  <a:solidFill>
                    <a:srgbClr val="FFFFFF"/>
                  </a:solidFill>
                  <a:latin typeface="Canva Sans Bold"/>
                  <a:ea typeface="Canva Sans Bold"/>
                  <a:cs typeface="Canva Sans Bold"/>
                  <a:sym typeface="Canva Sans Bold"/>
                </a:rPr>
                <a:t>Challenges</a:t>
              </a:r>
              <a:r>
                <a:rPr lang="en-US" sz="2700">
                  <a:solidFill>
                    <a:srgbClr val="FFFFFF"/>
                  </a:solidFill>
                  <a:latin typeface="Canva Sans"/>
                  <a:ea typeface="Canva Sans"/>
                  <a:cs typeface="Canva Sans"/>
                  <a:sym typeface="Canva Sans"/>
                </a:rPr>
                <a:t>: Limited dataset size, risk of overfitting, reliance on supervised machine learning algorithms, and computational complexity of feature extraction techniques</a:t>
              </a:r>
            </a:p>
          </p:txBody>
        </p:sp>
      </p:grpSp>
    </p:spTree>
  </p:cSld>
  <p:clrMapOvr>
    <a:masterClrMapping/>
  </p:clrMapOvr>
</p:sld>
</file>

<file path=ppt/slides/slide60.xml><?xml version="1.0" encoding="utf-8"?>
<p:sld xmlns:p="http://schemas.openxmlformats.org/presentationml/2006/main" xmlns:a="http://schemas.openxmlformats.org/drawingml/2006/main">
  <p:cSld>
    <p:bg>
      <p:bgPr>
        <a:solidFill>
          <a:srgbClr val="1C53A3"/>
        </a:solidFill>
      </p:bgPr>
    </p:bg>
    <p:spTree>
      <p:nvGrpSpPr>
        <p:cNvPr id="1" name=""/>
        <p:cNvGrpSpPr/>
        <p:nvPr/>
      </p:nvGrpSpPr>
      <p:grpSpPr>
        <a:xfrm>
          <a:off x="0" y="0"/>
          <a:ext cx="0" cy="0"/>
          <a:chOff x="0" y="0"/>
          <a:chExt cx="0" cy="0"/>
        </a:xfrm>
      </p:grpSpPr>
      <p:grpSp>
        <p:nvGrpSpPr>
          <p:cNvPr name="Group 2" id="2"/>
          <p:cNvGrpSpPr/>
          <p:nvPr/>
        </p:nvGrpSpPr>
        <p:grpSpPr>
          <a:xfrm rot="0">
            <a:off x="281336" y="344263"/>
            <a:ext cx="18006664" cy="7745908"/>
            <a:chOff x="0" y="0"/>
            <a:chExt cx="24008885" cy="10327877"/>
          </a:xfrm>
        </p:grpSpPr>
        <p:sp>
          <p:nvSpPr>
            <p:cNvPr name="Freeform 3" id="3"/>
            <p:cNvSpPr/>
            <p:nvPr/>
          </p:nvSpPr>
          <p:spPr>
            <a:xfrm flipH="false" flipV="false" rot="0">
              <a:off x="0" y="0"/>
              <a:ext cx="24008885" cy="10327877"/>
            </a:xfrm>
            <a:custGeom>
              <a:avLst/>
              <a:gdLst/>
              <a:ahLst/>
              <a:cxnLst/>
              <a:rect r="r" b="b" t="t" l="l"/>
              <a:pathLst>
                <a:path h="10327877" w="24008885">
                  <a:moveTo>
                    <a:pt x="0" y="0"/>
                  </a:moveTo>
                  <a:lnTo>
                    <a:pt x="24008885" y="0"/>
                  </a:lnTo>
                  <a:lnTo>
                    <a:pt x="24008885" y="10327877"/>
                  </a:lnTo>
                  <a:lnTo>
                    <a:pt x="0" y="10327877"/>
                  </a:lnTo>
                  <a:close/>
                </a:path>
              </a:pathLst>
            </a:custGeom>
            <a:solidFill>
              <a:srgbClr val="000000">
                <a:alpha val="0"/>
              </a:srgbClr>
            </a:solidFill>
          </p:spPr>
        </p:sp>
        <p:sp>
          <p:nvSpPr>
            <p:cNvPr name="TextBox 4" id="4"/>
            <p:cNvSpPr txBox="true"/>
            <p:nvPr/>
          </p:nvSpPr>
          <p:spPr>
            <a:xfrm>
              <a:off x="0" y="-66675"/>
              <a:ext cx="24008885" cy="10394552"/>
            </a:xfrm>
            <a:prstGeom prst="rect">
              <a:avLst/>
            </a:prstGeom>
          </p:spPr>
          <p:txBody>
            <a:bodyPr anchor="t" rtlCol="false" tIns="0" lIns="0" bIns="0" rIns="0"/>
            <a:lstStyle/>
            <a:p>
              <a:pPr algn="l">
                <a:lnSpc>
                  <a:spcPts val="4686"/>
                </a:lnSpc>
              </a:pPr>
            </a:p>
            <a:p>
              <a:pPr algn="l">
                <a:lnSpc>
                  <a:spcPts val="4686"/>
                </a:lnSpc>
              </a:pPr>
              <a:r>
                <a:rPr lang="en-US" sz="3347" b="true">
                  <a:solidFill>
                    <a:srgbClr val="FFFFFF"/>
                  </a:solidFill>
                  <a:latin typeface="Canva Sans Bold"/>
                  <a:ea typeface="Canva Sans Bold"/>
                  <a:cs typeface="Canva Sans Bold"/>
                  <a:sym typeface="Canva Sans Bold"/>
                </a:rPr>
                <a:t>The dataset is organized into two main folders:</a:t>
              </a:r>
            </a:p>
            <a:p>
              <a:pPr algn="l">
                <a:lnSpc>
                  <a:spcPts val="4686"/>
                </a:lnSpc>
              </a:pPr>
              <a:r>
                <a:rPr lang="en-US" sz="3347" b="true">
                  <a:solidFill>
                    <a:srgbClr val="FFFFFF"/>
                  </a:solidFill>
                  <a:latin typeface="Canva Sans Bold"/>
                  <a:ea typeface="Canva Sans Bold"/>
                  <a:cs typeface="Canva Sans Bold"/>
                  <a:sym typeface="Canva Sans Bold"/>
                </a:rPr>
                <a:t>PWP: </a:t>
              </a:r>
              <a:r>
                <a:rPr lang="en-US" sz="3347">
                  <a:solidFill>
                    <a:srgbClr val="FFFFFF"/>
                  </a:solidFill>
                  <a:latin typeface="Canva Sans"/>
                  <a:ea typeface="Canva Sans"/>
                  <a:cs typeface="Canva Sans"/>
                  <a:sym typeface="Canva Sans"/>
                </a:rPr>
                <a:t>Contains handwriting samples from individuals with Parkinson's Disease.</a:t>
              </a:r>
            </a:p>
            <a:p>
              <a:pPr algn="l">
                <a:lnSpc>
                  <a:spcPts val="4686"/>
                </a:lnSpc>
              </a:pPr>
              <a:r>
                <a:rPr lang="en-US" sz="3347" b="true">
                  <a:solidFill>
                    <a:srgbClr val="FFFFFF"/>
                  </a:solidFill>
                  <a:latin typeface="Canva Sans Bold"/>
                  <a:ea typeface="Canva Sans Bold"/>
                  <a:cs typeface="Canva Sans Bold"/>
                  <a:sym typeface="Canva Sans Bold"/>
                </a:rPr>
                <a:t>Healthy: </a:t>
              </a:r>
              <a:r>
                <a:rPr lang="en-US" sz="3347">
                  <a:solidFill>
                    <a:srgbClr val="FFFFFF"/>
                  </a:solidFill>
                  <a:latin typeface="Canva Sans"/>
                  <a:ea typeface="Canva Sans"/>
                  <a:cs typeface="Canva Sans"/>
                  <a:sym typeface="Canva Sans"/>
                </a:rPr>
                <a:t>Contains samples from healthy individuals.</a:t>
              </a:r>
            </a:p>
            <a:p>
              <a:pPr algn="l">
                <a:lnSpc>
                  <a:spcPts val="4686"/>
                </a:lnSpc>
              </a:pPr>
              <a:r>
                <a:rPr lang="en-US" sz="3347" b="true">
                  <a:solidFill>
                    <a:srgbClr val="FFFFFF"/>
                  </a:solidFill>
                  <a:latin typeface="Canva Sans Bold"/>
                  <a:ea typeface="Canva Sans Bold"/>
                  <a:cs typeface="Canva Sans Bold"/>
                  <a:sym typeface="Canva Sans Bold"/>
                </a:rPr>
                <a:t>Each file within these folders is formatted as a CSV and includes the following columns:</a:t>
              </a:r>
            </a:p>
            <a:p>
              <a:pPr algn="l" marL="2029815" indent="-405963" lvl="4">
                <a:lnSpc>
                  <a:spcPts val="4686"/>
                </a:lnSpc>
                <a:buFont typeface="Arial"/>
                <a:buChar char="•"/>
              </a:pPr>
              <a:r>
                <a:rPr lang="en-US" b="true" sz="3347">
                  <a:solidFill>
                    <a:srgbClr val="FFFFFF"/>
                  </a:solidFill>
                  <a:latin typeface="Canva Sans Bold"/>
                  <a:ea typeface="Canva Sans Bold"/>
                  <a:cs typeface="Canva Sans Bold"/>
                  <a:sym typeface="Canva Sans Bold"/>
                </a:rPr>
                <a:t>x: </a:t>
              </a:r>
              <a:r>
                <a:rPr lang="en-US" sz="3347">
                  <a:solidFill>
                    <a:srgbClr val="FFFFFF"/>
                  </a:solidFill>
                  <a:latin typeface="Canva Sans"/>
                  <a:ea typeface="Canva Sans"/>
                  <a:cs typeface="Canva Sans"/>
                  <a:sym typeface="Canva Sans"/>
                </a:rPr>
                <a:t>X-coordinate  </a:t>
              </a:r>
            </a:p>
            <a:p>
              <a:pPr algn="l" marL="2029815" indent="-405963" lvl="4">
                <a:lnSpc>
                  <a:spcPts val="4686"/>
                </a:lnSpc>
                <a:buFont typeface="Arial"/>
                <a:buChar char="•"/>
              </a:pPr>
              <a:r>
                <a:rPr lang="en-US" b="true" sz="3347">
                  <a:solidFill>
                    <a:srgbClr val="FFFFFF"/>
                  </a:solidFill>
                  <a:latin typeface="Canva Sans Bold"/>
                  <a:ea typeface="Canva Sans Bold"/>
                  <a:cs typeface="Canva Sans Bold"/>
                  <a:sym typeface="Canva Sans Bold"/>
                </a:rPr>
                <a:t>y: </a:t>
              </a:r>
              <a:r>
                <a:rPr lang="en-US" sz="3347">
                  <a:solidFill>
                    <a:srgbClr val="FFFFFF"/>
                  </a:solidFill>
                  <a:latin typeface="Canva Sans"/>
                  <a:ea typeface="Canva Sans"/>
                  <a:cs typeface="Canva Sans"/>
                  <a:sym typeface="Canva Sans"/>
                </a:rPr>
                <a:t>Y-coordinate</a:t>
              </a:r>
              <a:r>
                <a:rPr lang="en-US" b="true" sz="3347">
                  <a:solidFill>
                    <a:srgbClr val="FFFFFF"/>
                  </a:solidFill>
                  <a:latin typeface="Canva Sans Bold"/>
                  <a:ea typeface="Canva Sans Bold"/>
                  <a:cs typeface="Canva Sans Bold"/>
                  <a:sym typeface="Canva Sans Bold"/>
                </a:rPr>
                <a:t> </a:t>
              </a:r>
            </a:p>
            <a:p>
              <a:pPr algn="l" marL="2029815" indent="-405963" lvl="4">
                <a:lnSpc>
                  <a:spcPts val="4686"/>
                </a:lnSpc>
                <a:buFont typeface="Arial"/>
                <a:buChar char="•"/>
              </a:pPr>
              <a:r>
                <a:rPr lang="en-US" b="true" sz="3347">
                  <a:solidFill>
                    <a:srgbClr val="FFFFFF"/>
                  </a:solidFill>
                  <a:latin typeface="Canva Sans Bold"/>
                  <a:ea typeface="Canva Sans Bold"/>
                  <a:cs typeface="Canva Sans Bold"/>
                  <a:sym typeface="Canva Sans Bold"/>
                </a:rPr>
                <a:t>z: </a:t>
              </a:r>
              <a:r>
                <a:rPr lang="en-US" sz="3347">
                  <a:solidFill>
                    <a:srgbClr val="FFFFFF"/>
                  </a:solidFill>
                  <a:latin typeface="Canva Sans"/>
                  <a:ea typeface="Canva Sans"/>
                  <a:cs typeface="Canva Sans"/>
                  <a:sym typeface="Canva Sans"/>
                </a:rPr>
                <a:t>Z-coordinate </a:t>
              </a:r>
            </a:p>
            <a:p>
              <a:pPr algn="l" marL="2029815" indent="-405963" lvl="4">
                <a:lnSpc>
                  <a:spcPts val="4686"/>
                </a:lnSpc>
                <a:buFont typeface="Arial"/>
                <a:buChar char="•"/>
              </a:pPr>
              <a:r>
                <a:rPr lang="en-US" b="true" sz="3347">
                  <a:solidFill>
                    <a:srgbClr val="FFFFFF"/>
                  </a:solidFill>
                  <a:latin typeface="Canva Sans Bold"/>
                  <a:ea typeface="Canva Sans Bold"/>
                  <a:cs typeface="Canva Sans Bold"/>
                  <a:sym typeface="Canva Sans Bold"/>
                </a:rPr>
                <a:t>pressure: </a:t>
              </a:r>
              <a:r>
                <a:rPr lang="en-US" sz="3347">
                  <a:solidFill>
                    <a:srgbClr val="FFFFFF"/>
                  </a:solidFill>
                  <a:latin typeface="Canva Sans"/>
                  <a:ea typeface="Canva Sans"/>
                  <a:cs typeface="Canva Sans"/>
                  <a:sym typeface="Canva Sans"/>
                </a:rPr>
                <a:t>Pressure exerted on the screen (0-1023 scale).</a:t>
              </a:r>
            </a:p>
            <a:p>
              <a:pPr algn="l" marL="2029815" indent="-405963" lvl="4">
                <a:lnSpc>
                  <a:spcPts val="4686"/>
                </a:lnSpc>
                <a:buFont typeface="Arial"/>
                <a:buChar char="•"/>
              </a:pPr>
              <a:r>
                <a:rPr lang="en-US" b="true" sz="3347">
                  <a:solidFill>
                    <a:srgbClr val="FFFFFF"/>
                  </a:solidFill>
                  <a:latin typeface="Canva Sans Bold"/>
                  <a:ea typeface="Canva Sans Bold"/>
                  <a:cs typeface="Canva Sans Bold"/>
                  <a:sym typeface="Canva Sans Bold"/>
                </a:rPr>
                <a:t>angle: </a:t>
              </a:r>
              <a:r>
                <a:rPr lang="en-US" sz="3347">
                  <a:solidFill>
                    <a:srgbClr val="FFFFFF"/>
                  </a:solidFill>
                  <a:latin typeface="Canva Sans"/>
                  <a:ea typeface="Canva Sans"/>
                  <a:cs typeface="Canva Sans"/>
                  <a:sym typeface="Canva Sans"/>
                </a:rPr>
                <a:t>Grip angle of the pen.</a:t>
              </a:r>
            </a:p>
            <a:p>
              <a:pPr algn="l" marL="2029815" indent="-405963" lvl="4">
                <a:lnSpc>
                  <a:spcPts val="4686"/>
                </a:lnSpc>
                <a:buFont typeface="Arial"/>
                <a:buChar char="•"/>
              </a:pPr>
              <a:r>
                <a:rPr lang="en-US" b="true" sz="3347">
                  <a:solidFill>
                    <a:srgbClr val="FFFFFF"/>
                  </a:solidFill>
                  <a:latin typeface="Canva Sans Bold"/>
                  <a:ea typeface="Canva Sans Bold"/>
                  <a:cs typeface="Canva Sans Bold"/>
                  <a:sym typeface="Canva Sans Bold"/>
                </a:rPr>
                <a:t>time: </a:t>
              </a:r>
              <a:r>
                <a:rPr lang="en-US" sz="3347">
                  <a:solidFill>
                    <a:srgbClr val="FFFFFF"/>
                  </a:solidFill>
                  <a:latin typeface="Canva Sans"/>
                  <a:ea typeface="Canva Sans"/>
                  <a:cs typeface="Canva Sans"/>
                  <a:sym typeface="Canva Sans"/>
                </a:rPr>
                <a:t>Timestamp in milliseconds </a:t>
              </a:r>
            </a:p>
            <a:p>
              <a:pPr algn="l" marL="2029815" indent="-405963" lvl="4">
                <a:lnSpc>
                  <a:spcPts val="4686"/>
                </a:lnSpc>
                <a:buFont typeface="Arial"/>
                <a:buChar char="•"/>
              </a:pPr>
              <a:r>
                <a:rPr lang="en-US" b="true" sz="3347">
                  <a:solidFill>
                    <a:srgbClr val="FFFFFF"/>
                  </a:solidFill>
                  <a:latin typeface="Canva Sans Bold"/>
                  <a:ea typeface="Canva Sans Bold"/>
                  <a:cs typeface="Canva Sans Bold"/>
                  <a:sym typeface="Canva Sans Bold"/>
                </a:rPr>
                <a:t>testid: </a:t>
              </a:r>
              <a:r>
                <a:rPr lang="en-US" sz="3347">
                  <a:solidFill>
                    <a:srgbClr val="FFFFFF"/>
                  </a:solidFill>
                  <a:latin typeface="Canva Sans"/>
                  <a:ea typeface="Canva Sans"/>
                  <a:cs typeface="Canva Sans"/>
                  <a:sym typeface="Canva Sans"/>
                </a:rPr>
                <a:t>Identifier for the test type (0 for SST, 1 for DST, 2 for STCP).</a:t>
              </a:r>
            </a:p>
          </p:txBody>
        </p:sp>
      </p:grpSp>
    </p:spTree>
  </p:cSld>
  <p:clrMapOvr>
    <a:masterClrMapping/>
  </p:clrMapOvr>
</p:sld>
</file>

<file path=ppt/slides/slide61.xml><?xml version="1.0" encoding="utf-8"?>
<p:sld xmlns:p="http://schemas.openxmlformats.org/presentationml/2006/main" xmlns:a="http://schemas.openxmlformats.org/drawingml/2006/main">
  <p:cSld>
    <p:bg>
      <p:bgPr>
        <a:solidFill>
          <a:srgbClr val="1C53A3"/>
        </a:solidFill>
      </p:bgPr>
    </p:bg>
    <p:spTree>
      <p:nvGrpSpPr>
        <p:cNvPr id="1" name=""/>
        <p:cNvGrpSpPr/>
        <p:nvPr/>
      </p:nvGrpSpPr>
      <p:grpSpPr>
        <a:xfrm>
          <a:off x="0" y="0"/>
          <a:ext cx="0" cy="0"/>
          <a:chOff x="0" y="0"/>
          <a:chExt cx="0" cy="0"/>
        </a:xfrm>
      </p:grpSpPr>
      <p:grpSp>
        <p:nvGrpSpPr>
          <p:cNvPr name="Group 2" id="2"/>
          <p:cNvGrpSpPr/>
          <p:nvPr/>
        </p:nvGrpSpPr>
        <p:grpSpPr>
          <a:xfrm rot="0">
            <a:off x="261852" y="242301"/>
            <a:ext cx="18026148" cy="3093720"/>
            <a:chOff x="0" y="0"/>
            <a:chExt cx="24034864" cy="4124960"/>
          </a:xfrm>
        </p:grpSpPr>
        <p:sp>
          <p:nvSpPr>
            <p:cNvPr name="Freeform 3" id="3"/>
            <p:cNvSpPr/>
            <p:nvPr/>
          </p:nvSpPr>
          <p:spPr>
            <a:xfrm flipH="false" flipV="false" rot="0">
              <a:off x="0" y="0"/>
              <a:ext cx="24034865" cy="4124960"/>
            </a:xfrm>
            <a:custGeom>
              <a:avLst/>
              <a:gdLst/>
              <a:ahLst/>
              <a:cxnLst/>
              <a:rect r="r" b="b" t="t" l="l"/>
              <a:pathLst>
                <a:path h="4124960" w="24034865">
                  <a:moveTo>
                    <a:pt x="0" y="0"/>
                  </a:moveTo>
                  <a:lnTo>
                    <a:pt x="24034865" y="0"/>
                  </a:lnTo>
                  <a:lnTo>
                    <a:pt x="24034865" y="4124960"/>
                  </a:lnTo>
                  <a:lnTo>
                    <a:pt x="0" y="4124960"/>
                  </a:lnTo>
                  <a:close/>
                </a:path>
              </a:pathLst>
            </a:custGeom>
            <a:solidFill>
              <a:srgbClr val="000000">
                <a:alpha val="0"/>
              </a:srgbClr>
            </a:solidFill>
          </p:spPr>
        </p:sp>
        <p:sp>
          <p:nvSpPr>
            <p:cNvPr name="TextBox 4" id="4"/>
            <p:cNvSpPr txBox="true"/>
            <p:nvPr/>
          </p:nvSpPr>
          <p:spPr>
            <a:xfrm>
              <a:off x="0" y="-57150"/>
              <a:ext cx="24034864" cy="4182110"/>
            </a:xfrm>
            <a:prstGeom prst="rect">
              <a:avLst/>
            </a:prstGeom>
          </p:spPr>
          <p:txBody>
            <a:bodyPr anchor="t" rtlCol="false" tIns="0" lIns="0" bIns="0" rIns="0"/>
            <a:lstStyle/>
            <a:p>
              <a:pPr algn="l">
                <a:lnSpc>
                  <a:spcPts val="3779"/>
                </a:lnSpc>
              </a:pPr>
              <a:r>
                <a:rPr lang="en-US" sz="2700" b="true">
                  <a:solidFill>
                    <a:srgbClr val="FFFFFF"/>
                  </a:solidFill>
                  <a:latin typeface="Canva Sans Bold"/>
                  <a:ea typeface="Canva Sans Bold"/>
                  <a:cs typeface="Canva Sans Bold"/>
                  <a:sym typeface="Canva Sans Bold"/>
                </a:rPr>
                <a:t>Gait (Movement) Dataset - Sensor-Based Gait Data in Parkinson’s Disease</a:t>
              </a:r>
            </a:p>
            <a:p>
              <a:pPr algn="l">
                <a:lnSpc>
                  <a:spcPts val="3779"/>
                </a:lnSpc>
              </a:pPr>
              <a:r>
                <a:rPr lang="en-US" sz="2700" b="true">
                  <a:solidFill>
                    <a:srgbClr val="FFFFFF"/>
                  </a:solidFill>
                  <a:latin typeface="Canva Sans Bold"/>
                  <a:ea typeface="Canva Sans Bold"/>
                  <a:cs typeface="Canva Sans Bold"/>
                  <a:sym typeface="Canva Sans Bold"/>
                </a:rPr>
                <a:t>Description:</a:t>
              </a:r>
            </a:p>
            <a:p>
              <a:pPr algn="l">
                <a:lnSpc>
                  <a:spcPts val="3359"/>
                </a:lnSpc>
              </a:pPr>
              <a:r>
                <a:rPr lang="en-US" sz="2400">
                  <a:solidFill>
                    <a:srgbClr val="FFFFFF"/>
                  </a:solidFill>
                  <a:latin typeface="Canva Sans"/>
                  <a:ea typeface="Canva Sans"/>
                  <a:cs typeface="Canva Sans"/>
                  <a:sym typeface="Canva Sans"/>
                </a:rPr>
                <a:t>This dataset contains sensor-based motion data collected from individuals with Parkinson’s disease (PD) and healthy controls during a turning-in-place task. The data was recorded using Inertial Measurement Units (IMUs), which capture acceleration and angular velocity in multiple directions. It is useful for analyzing gait patterns, postural stability, and detecting Freezing of Gait (FoG), a key symptom of PD.</a:t>
              </a:r>
            </a:p>
            <a:p>
              <a:pPr algn="l">
                <a:lnSpc>
                  <a:spcPts val="3779"/>
                </a:lnSpc>
              </a:pPr>
            </a:p>
          </p:txBody>
        </p:sp>
      </p:grpSp>
      <p:grpSp>
        <p:nvGrpSpPr>
          <p:cNvPr name="Group 5" id="5"/>
          <p:cNvGrpSpPr/>
          <p:nvPr/>
        </p:nvGrpSpPr>
        <p:grpSpPr>
          <a:xfrm rot="0">
            <a:off x="261852" y="3104159"/>
            <a:ext cx="18026148" cy="1234439"/>
            <a:chOff x="0" y="0"/>
            <a:chExt cx="24034864" cy="1645919"/>
          </a:xfrm>
        </p:grpSpPr>
        <p:sp>
          <p:nvSpPr>
            <p:cNvPr name="Freeform 6" id="6"/>
            <p:cNvSpPr/>
            <p:nvPr/>
          </p:nvSpPr>
          <p:spPr>
            <a:xfrm flipH="false" flipV="false" rot="0">
              <a:off x="0" y="0"/>
              <a:ext cx="24034865" cy="1645919"/>
            </a:xfrm>
            <a:custGeom>
              <a:avLst/>
              <a:gdLst/>
              <a:ahLst/>
              <a:cxnLst/>
              <a:rect r="r" b="b" t="t" l="l"/>
              <a:pathLst>
                <a:path h="1645919" w="24034865">
                  <a:moveTo>
                    <a:pt x="0" y="0"/>
                  </a:moveTo>
                  <a:lnTo>
                    <a:pt x="24034865" y="0"/>
                  </a:lnTo>
                  <a:lnTo>
                    <a:pt x="24034865" y="1645919"/>
                  </a:lnTo>
                  <a:lnTo>
                    <a:pt x="0" y="1645919"/>
                  </a:lnTo>
                  <a:close/>
                </a:path>
              </a:pathLst>
            </a:custGeom>
            <a:solidFill>
              <a:srgbClr val="000000">
                <a:alpha val="0"/>
              </a:srgbClr>
            </a:solidFill>
          </p:spPr>
        </p:sp>
        <p:sp>
          <p:nvSpPr>
            <p:cNvPr name="TextBox 7" id="7"/>
            <p:cNvSpPr txBox="true"/>
            <p:nvPr/>
          </p:nvSpPr>
          <p:spPr>
            <a:xfrm>
              <a:off x="0" y="-38100"/>
              <a:ext cx="24034864" cy="1684019"/>
            </a:xfrm>
            <a:prstGeom prst="rect">
              <a:avLst/>
            </a:prstGeom>
          </p:spPr>
          <p:txBody>
            <a:bodyPr anchor="t" rtlCol="false" tIns="0" lIns="0" bIns="0" rIns="0"/>
            <a:lstStyle/>
            <a:p>
              <a:pPr algn="l">
                <a:lnSpc>
                  <a:spcPts val="3359"/>
                </a:lnSpc>
              </a:pPr>
              <a:r>
                <a:rPr lang="en-US" sz="2400" b="true">
                  <a:solidFill>
                    <a:srgbClr val="FFFFFF"/>
                  </a:solidFill>
                  <a:latin typeface="Canva Sans Bold"/>
                  <a:ea typeface="Canva Sans Bold"/>
                  <a:cs typeface="Canva Sans Bold"/>
                  <a:sym typeface="Canva Sans Bold"/>
                </a:rPr>
                <a:t>Dataset Structure:</a:t>
              </a:r>
              <a:r>
                <a:rPr lang="en-US" sz="2400">
                  <a:solidFill>
                    <a:srgbClr val="FFFFFF"/>
                  </a:solidFill>
                  <a:latin typeface="Canva Sans"/>
                  <a:ea typeface="Canva Sans"/>
                  <a:cs typeface="Canva Sans"/>
                  <a:sym typeface="Canva Sans"/>
                </a:rPr>
                <a:t> CSV file containing time-series motion data with columns: Frame # (Frame Number), Time [s] (Timestamp), ACC ML/AP/SI (Acceleration in different axes), GYR ML/AP/SI (Gyroscope data), and Freezing Event (Indicator for Freezing of Gait).</a:t>
              </a:r>
            </a:p>
          </p:txBody>
        </p:sp>
      </p:grpSp>
      <p:grpSp>
        <p:nvGrpSpPr>
          <p:cNvPr name="Group 8" id="8"/>
          <p:cNvGrpSpPr/>
          <p:nvPr/>
        </p:nvGrpSpPr>
        <p:grpSpPr>
          <a:xfrm rot="0">
            <a:off x="261852" y="4582562"/>
            <a:ext cx="10622310" cy="1653539"/>
            <a:chOff x="0" y="0"/>
            <a:chExt cx="14163080" cy="2204719"/>
          </a:xfrm>
        </p:grpSpPr>
        <p:sp>
          <p:nvSpPr>
            <p:cNvPr name="Freeform 9" id="9"/>
            <p:cNvSpPr/>
            <p:nvPr/>
          </p:nvSpPr>
          <p:spPr>
            <a:xfrm flipH="false" flipV="false" rot="0">
              <a:off x="0" y="0"/>
              <a:ext cx="14163080" cy="2204719"/>
            </a:xfrm>
            <a:custGeom>
              <a:avLst/>
              <a:gdLst/>
              <a:ahLst/>
              <a:cxnLst/>
              <a:rect r="r" b="b" t="t" l="l"/>
              <a:pathLst>
                <a:path h="2204719" w="14163080">
                  <a:moveTo>
                    <a:pt x="0" y="0"/>
                  </a:moveTo>
                  <a:lnTo>
                    <a:pt x="14163080" y="0"/>
                  </a:lnTo>
                  <a:lnTo>
                    <a:pt x="14163080" y="2204719"/>
                  </a:lnTo>
                  <a:lnTo>
                    <a:pt x="0" y="2204719"/>
                  </a:lnTo>
                  <a:close/>
                </a:path>
              </a:pathLst>
            </a:custGeom>
            <a:solidFill>
              <a:srgbClr val="000000">
                <a:alpha val="0"/>
              </a:srgbClr>
            </a:solidFill>
          </p:spPr>
        </p:sp>
        <p:sp>
          <p:nvSpPr>
            <p:cNvPr name="TextBox 10" id="10"/>
            <p:cNvSpPr txBox="true"/>
            <p:nvPr/>
          </p:nvSpPr>
          <p:spPr>
            <a:xfrm>
              <a:off x="0" y="-38100"/>
              <a:ext cx="14163080" cy="2242819"/>
            </a:xfrm>
            <a:prstGeom prst="rect">
              <a:avLst/>
            </a:prstGeom>
          </p:spPr>
          <p:txBody>
            <a:bodyPr anchor="t" rtlCol="false" tIns="0" lIns="0" bIns="0" rIns="0"/>
            <a:lstStyle/>
            <a:p>
              <a:pPr algn="l">
                <a:lnSpc>
                  <a:spcPts val="3359"/>
                </a:lnSpc>
              </a:pPr>
              <a:r>
                <a:rPr lang="en-US" sz="2400" b="true">
                  <a:solidFill>
                    <a:srgbClr val="FFFFFF"/>
                  </a:solidFill>
                  <a:latin typeface="Canva Sans Bold"/>
                  <a:ea typeface="Canva Sans Bold"/>
                  <a:cs typeface="Canva Sans Bold"/>
                  <a:sym typeface="Canva Sans Bold"/>
                </a:rPr>
                <a:t>File Contents:</a:t>
              </a:r>
            </a:p>
            <a:p>
              <a:pPr algn="l">
                <a:lnSpc>
                  <a:spcPts val="3359"/>
                </a:lnSpc>
              </a:pPr>
              <a:r>
                <a:rPr lang="en-US" sz="2400">
                  <a:solidFill>
                    <a:srgbClr val="FFFFFF"/>
                  </a:solidFill>
                  <a:latin typeface="Canva Sans"/>
                  <a:ea typeface="Canva Sans"/>
                  <a:cs typeface="Canva Sans"/>
                  <a:sym typeface="Canva Sans"/>
                </a:rPr>
                <a:t>CSV File (e.g., gait_data.csv)</a:t>
              </a:r>
            </a:p>
            <a:p>
              <a:pPr algn="l">
                <a:lnSpc>
                  <a:spcPts val="3359"/>
                </a:lnSpc>
              </a:pPr>
              <a:r>
                <a:rPr lang="en-US" sz="2400">
                  <a:solidFill>
                    <a:srgbClr val="FFFFFF"/>
                  </a:solidFill>
                  <a:latin typeface="Canva Sans"/>
                  <a:ea typeface="Canva Sans"/>
                  <a:cs typeface="Canva Sans"/>
                  <a:sym typeface="Canva Sans"/>
                </a:rPr>
                <a:t>Contains sensor readings recorded over time.</a:t>
              </a:r>
            </a:p>
            <a:p>
              <a:pPr algn="l">
                <a:lnSpc>
                  <a:spcPts val="3359"/>
                </a:lnSpc>
              </a:pPr>
              <a:r>
                <a:rPr lang="en-US" sz="2400">
                  <a:solidFill>
                    <a:srgbClr val="FFFFFF"/>
                  </a:solidFill>
                  <a:latin typeface="Canva Sans"/>
                  <a:ea typeface="Canva Sans"/>
                  <a:cs typeface="Canva Sans"/>
                  <a:sym typeface="Canva Sans"/>
                </a:rPr>
                <a:t>Each row represents a single time frame in the gait movement sequence.</a:t>
              </a:r>
            </a:p>
          </p:txBody>
        </p:sp>
      </p:grpSp>
      <p:grpSp>
        <p:nvGrpSpPr>
          <p:cNvPr name="Group 11" id="11"/>
          <p:cNvGrpSpPr/>
          <p:nvPr/>
        </p:nvGrpSpPr>
        <p:grpSpPr>
          <a:xfrm rot="0">
            <a:off x="261852" y="6373440"/>
            <a:ext cx="1681535" cy="1002449"/>
            <a:chOff x="0" y="0"/>
            <a:chExt cx="2242047" cy="1336599"/>
          </a:xfrm>
        </p:grpSpPr>
        <p:sp>
          <p:nvSpPr>
            <p:cNvPr name="Freeform 12" id="12"/>
            <p:cNvSpPr/>
            <p:nvPr/>
          </p:nvSpPr>
          <p:spPr>
            <a:xfrm flipH="false" flipV="false" rot="0">
              <a:off x="0" y="0"/>
              <a:ext cx="2242047" cy="1336599"/>
            </a:xfrm>
            <a:custGeom>
              <a:avLst/>
              <a:gdLst/>
              <a:ahLst/>
              <a:cxnLst/>
              <a:rect r="r" b="b" t="t" l="l"/>
              <a:pathLst>
                <a:path h="1336599" w="2242047">
                  <a:moveTo>
                    <a:pt x="0" y="0"/>
                  </a:moveTo>
                  <a:lnTo>
                    <a:pt x="2242047" y="0"/>
                  </a:lnTo>
                  <a:lnTo>
                    <a:pt x="2242047" y="1336599"/>
                  </a:lnTo>
                  <a:lnTo>
                    <a:pt x="0" y="1336599"/>
                  </a:lnTo>
                  <a:close/>
                </a:path>
              </a:pathLst>
            </a:custGeom>
            <a:solidFill>
              <a:srgbClr val="000000">
                <a:alpha val="0"/>
              </a:srgbClr>
            </a:solidFill>
          </p:spPr>
        </p:sp>
        <p:sp>
          <p:nvSpPr>
            <p:cNvPr name="TextBox 13" id="13"/>
            <p:cNvSpPr txBox="true"/>
            <p:nvPr/>
          </p:nvSpPr>
          <p:spPr>
            <a:xfrm>
              <a:off x="0" y="-47625"/>
              <a:ext cx="2242047" cy="1384224"/>
            </a:xfrm>
            <a:prstGeom prst="rect">
              <a:avLst/>
            </a:prstGeom>
          </p:spPr>
          <p:txBody>
            <a:bodyPr anchor="t" rtlCol="false" tIns="0" lIns="0" bIns="0" rIns="0"/>
            <a:lstStyle/>
            <a:p>
              <a:pPr algn="l">
                <a:lnSpc>
                  <a:spcPts val="4071"/>
                </a:lnSpc>
              </a:pPr>
              <a:r>
                <a:rPr lang="en-US" sz="2908" b="true">
                  <a:solidFill>
                    <a:srgbClr val="FFFFFF"/>
                  </a:solidFill>
                  <a:latin typeface="Canva Sans Bold"/>
                  <a:ea typeface="Canva Sans Bold"/>
                  <a:cs typeface="Canva Sans Bold"/>
                  <a:sym typeface="Canva Sans Bold"/>
                </a:rPr>
                <a:t>Features:</a:t>
              </a:r>
            </a:p>
            <a:p>
              <a:pPr algn="l">
                <a:lnSpc>
                  <a:spcPts val="4071"/>
                </a:lnSpc>
              </a:pPr>
            </a:p>
          </p:txBody>
        </p:sp>
      </p:grpSp>
      <p:grpSp>
        <p:nvGrpSpPr>
          <p:cNvPr name="Group 14" id="14"/>
          <p:cNvGrpSpPr/>
          <p:nvPr/>
        </p:nvGrpSpPr>
        <p:grpSpPr>
          <a:xfrm rot="0">
            <a:off x="261852" y="6850852"/>
            <a:ext cx="9906120" cy="3589654"/>
            <a:chOff x="0" y="0"/>
            <a:chExt cx="13208160" cy="4786205"/>
          </a:xfrm>
        </p:grpSpPr>
        <p:sp>
          <p:nvSpPr>
            <p:cNvPr name="Freeform 15" id="15"/>
            <p:cNvSpPr/>
            <p:nvPr/>
          </p:nvSpPr>
          <p:spPr>
            <a:xfrm flipH="false" flipV="false" rot="0">
              <a:off x="0" y="0"/>
              <a:ext cx="13208160" cy="4786206"/>
            </a:xfrm>
            <a:custGeom>
              <a:avLst/>
              <a:gdLst/>
              <a:ahLst/>
              <a:cxnLst/>
              <a:rect r="r" b="b" t="t" l="l"/>
              <a:pathLst>
                <a:path h="4786206" w="13208160">
                  <a:moveTo>
                    <a:pt x="0" y="0"/>
                  </a:moveTo>
                  <a:lnTo>
                    <a:pt x="13208160" y="0"/>
                  </a:lnTo>
                  <a:lnTo>
                    <a:pt x="13208160" y="4786206"/>
                  </a:lnTo>
                  <a:lnTo>
                    <a:pt x="0" y="4786206"/>
                  </a:lnTo>
                  <a:close/>
                </a:path>
              </a:pathLst>
            </a:custGeom>
            <a:solidFill>
              <a:srgbClr val="000000">
                <a:alpha val="0"/>
              </a:srgbClr>
            </a:solidFill>
          </p:spPr>
        </p:sp>
        <p:sp>
          <p:nvSpPr>
            <p:cNvPr name="TextBox 16" id="16"/>
            <p:cNvSpPr txBox="true"/>
            <p:nvPr/>
          </p:nvSpPr>
          <p:spPr>
            <a:xfrm>
              <a:off x="0" y="-47625"/>
              <a:ext cx="13208160" cy="4833830"/>
            </a:xfrm>
            <a:prstGeom prst="rect">
              <a:avLst/>
            </a:prstGeom>
          </p:spPr>
          <p:txBody>
            <a:bodyPr anchor="t" rtlCol="false" tIns="0" lIns="0" bIns="0" rIns="0"/>
            <a:lstStyle/>
            <a:p>
              <a:pPr algn="l">
                <a:lnSpc>
                  <a:spcPts val="3220"/>
                </a:lnSpc>
              </a:pPr>
              <a:r>
                <a:rPr lang="en-US" sz="2300">
                  <a:solidFill>
                    <a:srgbClr val="FFFFFF"/>
                  </a:solidFill>
                  <a:latin typeface="Canva Sans"/>
                  <a:ea typeface="Canva Sans"/>
                  <a:cs typeface="Canva Sans"/>
                  <a:sym typeface="Canva Sans"/>
                </a:rPr>
                <a:t>Acceleration Data (m/s²)</a:t>
              </a:r>
            </a:p>
            <a:p>
              <a:pPr algn="l">
                <a:lnSpc>
                  <a:spcPts val="3220"/>
                </a:lnSpc>
              </a:pPr>
              <a:r>
                <a:rPr lang="en-US" sz="2300">
                  <a:solidFill>
                    <a:srgbClr val="FFFFFF"/>
                  </a:solidFill>
                  <a:latin typeface="Canva Sans"/>
                  <a:ea typeface="Canva Sans"/>
                  <a:cs typeface="Canva Sans"/>
                  <a:sym typeface="Canva Sans"/>
                </a:rPr>
                <a:t>Mediolateral (ACC ML): Side-to-side motion.</a:t>
              </a:r>
            </a:p>
            <a:p>
              <a:pPr algn="l">
                <a:lnSpc>
                  <a:spcPts val="3220"/>
                </a:lnSpc>
              </a:pPr>
              <a:r>
                <a:rPr lang="en-US" sz="2300">
                  <a:solidFill>
                    <a:srgbClr val="FFFFFF"/>
                  </a:solidFill>
                  <a:latin typeface="Canva Sans"/>
                  <a:ea typeface="Canva Sans"/>
                  <a:cs typeface="Canva Sans"/>
                  <a:sym typeface="Canva Sans"/>
                </a:rPr>
                <a:t>Anteroposterior (ACC AP): Forward-backward movement.</a:t>
              </a:r>
            </a:p>
            <a:p>
              <a:pPr algn="l">
                <a:lnSpc>
                  <a:spcPts val="3220"/>
                </a:lnSpc>
              </a:pPr>
              <a:r>
                <a:rPr lang="en-US" sz="2300">
                  <a:solidFill>
                    <a:srgbClr val="FFFFFF"/>
                  </a:solidFill>
                  <a:latin typeface="Canva Sans"/>
                  <a:ea typeface="Canva Sans"/>
                  <a:cs typeface="Canva Sans"/>
                  <a:sym typeface="Canva Sans"/>
                </a:rPr>
                <a:t>Superior-Inferior (ACC SI): Vertical (up-down) motion.</a:t>
              </a:r>
            </a:p>
            <a:p>
              <a:pPr algn="l">
                <a:lnSpc>
                  <a:spcPts val="3220"/>
                </a:lnSpc>
              </a:pPr>
              <a:r>
                <a:rPr lang="en-US" sz="2300">
                  <a:solidFill>
                    <a:srgbClr val="FFFFFF"/>
                  </a:solidFill>
                  <a:latin typeface="Canva Sans"/>
                  <a:ea typeface="Canva Sans"/>
                  <a:cs typeface="Canva Sans"/>
                  <a:sym typeface="Canva Sans"/>
                </a:rPr>
                <a:t>Angular Velocity Data (deg/s)</a:t>
              </a:r>
            </a:p>
            <a:p>
              <a:pPr algn="l">
                <a:lnSpc>
                  <a:spcPts val="3220"/>
                </a:lnSpc>
              </a:pPr>
              <a:r>
                <a:rPr lang="en-US" sz="2300">
                  <a:solidFill>
                    <a:srgbClr val="FFFFFF"/>
                  </a:solidFill>
                  <a:latin typeface="Canva Sans"/>
                  <a:ea typeface="Canva Sans"/>
                  <a:cs typeface="Canva Sans"/>
                  <a:sym typeface="Canva Sans"/>
                </a:rPr>
                <a:t>Mediolateral (GYR ML): Side-to-side rotation.</a:t>
              </a:r>
            </a:p>
            <a:p>
              <a:pPr algn="l">
                <a:lnSpc>
                  <a:spcPts val="3220"/>
                </a:lnSpc>
              </a:pPr>
              <a:r>
                <a:rPr lang="en-US" sz="2300">
                  <a:solidFill>
                    <a:srgbClr val="FFFFFF"/>
                  </a:solidFill>
                  <a:latin typeface="Canva Sans"/>
                  <a:ea typeface="Canva Sans"/>
                  <a:cs typeface="Canva Sans"/>
                  <a:sym typeface="Canva Sans"/>
                </a:rPr>
                <a:t>Anteroposterior (GYR AP): Forward-backward tilting.</a:t>
              </a:r>
            </a:p>
            <a:p>
              <a:pPr algn="l">
                <a:lnSpc>
                  <a:spcPts val="3220"/>
                </a:lnSpc>
              </a:pPr>
              <a:r>
                <a:rPr lang="en-US" sz="2300">
                  <a:solidFill>
                    <a:srgbClr val="FFFFFF"/>
                  </a:solidFill>
                  <a:latin typeface="Canva Sans"/>
                  <a:ea typeface="Canva Sans"/>
                  <a:cs typeface="Canva Sans"/>
                  <a:sym typeface="Canva Sans"/>
                </a:rPr>
                <a:t>Superior-Inferior (GYR SI): Twisting or rotation around the vertical axis.</a:t>
              </a:r>
            </a:p>
            <a:p>
              <a:pPr algn="l">
                <a:lnSpc>
                  <a:spcPts val="3220"/>
                </a:lnSpc>
              </a:pPr>
            </a:p>
          </p:txBody>
        </p:sp>
      </p:grpSp>
      <p:grpSp>
        <p:nvGrpSpPr>
          <p:cNvPr name="Group 17" id="17"/>
          <p:cNvGrpSpPr/>
          <p:nvPr/>
        </p:nvGrpSpPr>
        <p:grpSpPr>
          <a:xfrm rot="0">
            <a:off x="9660117" y="6850852"/>
            <a:ext cx="8761586" cy="1189354"/>
            <a:chOff x="0" y="0"/>
            <a:chExt cx="11682115" cy="1585805"/>
          </a:xfrm>
        </p:grpSpPr>
        <p:sp>
          <p:nvSpPr>
            <p:cNvPr name="Freeform 18" id="18"/>
            <p:cNvSpPr/>
            <p:nvPr/>
          </p:nvSpPr>
          <p:spPr>
            <a:xfrm flipH="false" flipV="false" rot="0">
              <a:off x="0" y="0"/>
              <a:ext cx="11682115" cy="1585805"/>
            </a:xfrm>
            <a:custGeom>
              <a:avLst/>
              <a:gdLst/>
              <a:ahLst/>
              <a:cxnLst/>
              <a:rect r="r" b="b" t="t" l="l"/>
              <a:pathLst>
                <a:path h="1585805" w="11682115">
                  <a:moveTo>
                    <a:pt x="0" y="0"/>
                  </a:moveTo>
                  <a:lnTo>
                    <a:pt x="11682115" y="0"/>
                  </a:lnTo>
                  <a:lnTo>
                    <a:pt x="11682115" y="1585805"/>
                  </a:lnTo>
                  <a:lnTo>
                    <a:pt x="0" y="1585805"/>
                  </a:lnTo>
                  <a:close/>
                </a:path>
              </a:pathLst>
            </a:custGeom>
            <a:solidFill>
              <a:srgbClr val="000000">
                <a:alpha val="0"/>
              </a:srgbClr>
            </a:solidFill>
          </p:spPr>
        </p:sp>
        <p:sp>
          <p:nvSpPr>
            <p:cNvPr name="TextBox 19" id="19"/>
            <p:cNvSpPr txBox="true"/>
            <p:nvPr/>
          </p:nvSpPr>
          <p:spPr>
            <a:xfrm>
              <a:off x="0" y="-47625"/>
              <a:ext cx="11682115" cy="1633430"/>
            </a:xfrm>
            <a:prstGeom prst="rect">
              <a:avLst/>
            </a:prstGeom>
          </p:spPr>
          <p:txBody>
            <a:bodyPr anchor="t" rtlCol="false" tIns="0" lIns="0" bIns="0" rIns="0"/>
            <a:lstStyle/>
            <a:p>
              <a:pPr algn="l">
                <a:lnSpc>
                  <a:spcPts val="3220"/>
                </a:lnSpc>
              </a:pPr>
              <a:r>
                <a:rPr lang="en-US" sz="2300">
                  <a:solidFill>
                    <a:srgbClr val="FFFFFF"/>
                  </a:solidFill>
                  <a:latin typeface="Canva Sans"/>
                  <a:ea typeface="Canva Sans"/>
                  <a:cs typeface="Canva Sans"/>
                  <a:sym typeface="Canva Sans"/>
                </a:rPr>
                <a:t>Freezing of Gait (FoG) Flag</a:t>
              </a:r>
            </a:p>
            <a:p>
              <a:pPr algn="l">
                <a:lnSpc>
                  <a:spcPts val="3220"/>
                </a:lnSpc>
              </a:pPr>
              <a:r>
                <a:rPr lang="en-US" sz="2300">
                  <a:solidFill>
                    <a:srgbClr val="FFFFFF"/>
                  </a:solidFill>
                  <a:latin typeface="Canva Sans"/>
                  <a:ea typeface="Canva Sans"/>
                  <a:cs typeface="Canva Sans"/>
                  <a:sym typeface="Canva Sans"/>
                </a:rPr>
                <a:t>0 → No freezing detected</a:t>
              </a:r>
            </a:p>
            <a:p>
              <a:pPr algn="l">
                <a:lnSpc>
                  <a:spcPts val="3220"/>
                </a:lnSpc>
              </a:pPr>
              <a:r>
                <a:rPr lang="en-US" sz="2300">
                  <a:solidFill>
                    <a:srgbClr val="FFFFFF"/>
                  </a:solidFill>
                  <a:latin typeface="Canva Sans"/>
                  <a:ea typeface="Canva Sans"/>
                  <a:cs typeface="Canva Sans"/>
                  <a:sym typeface="Canva Sans"/>
                </a:rPr>
                <a:t>1 → Freezing detected (inability to move despite intent to walk)</a:t>
              </a:r>
            </a:p>
          </p:txBody>
        </p:sp>
      </p:grpSp>
      <p:grpSp>
        <p:nvGrpSpPr>
          <p:cNvPr name="Group 20" id="20"/>
          <p:cNvGrpSpPr/>
          <p:nvPr/>
        </p:nvGrpSpPr>
        <p:grpSpPr>
          <a:xfrm rot="0">
            <a:off x="9171390" y="8678381"/>
            <a:ext cx="9116610" cy="524272"/>
            <a:chOff x="0" y="0"/>
            <a:chExt cx="12155480" cy="699029"/>
          </a:xfrm>
        </p:grpSpPr>
        <p:sp>
          <p:nvSpPr>
            <p:cNvPr name="Freeform 21" id="21"/>
            <p:cNvSpPr/>
            <p:nvPr/>
          </p:nvSpPr>
          <p:spPr>
            <a:xfrm flipH="false" flipV="false" rot="0">
              <a:off x="0" y="0"/>
              <a:ext cx="12155480" cy="699029"/>
            </a:xfrm>
            <a:custGeom>
              <a:avLst/>
              <a:gdLst/>
              <a:ahLst/>
              <a:cxnLst/>
              <a:rect r="r" b="b" t="t" l="l"/>
              <a:pathLst>
                <a:path h="699029" w="12155480">
                  <a:moveTo>
                    <a:pt x="0" y="0"/>
                  </a:moveTo>
                  <a:lnTo>
                    <a:pt x="12155480" y="0"/>
                  </a:lnTo>
                  <a:lnTo>
                    <a:pt x="12155480" y="699029"/>
                  </a:lnTo>
                  <a:lnTo>
                    <a:pt x="0" y="699029"/>
                  </a:lnTo>
                  <a:close/>
                </a:path>
              </a:pathLst>
            </a:custGeom>
            <a:solidFill>
              <a:srgbClr val="000000">
                <a:alpha val="0"/>
              </a:srgbClr>
            </a:solidFill>
          </p:spPr>
        </p:sp>
        <p:sp>
          <p:nvSpPr>
            <p:cNvPr name="TextBox 22" id="22"/>
            <p:cNvSpPr txBox="true"/>
            <p:nvPr/>
          </p:nvSpPr>
          <p:spPr>
            <a:xfrm>
              <a:off x="0" y="-28575"/>
              <a:ext cx="12155480" cy="727604"/>
            </a:xfrm>
            <a:prstGeom prst="rect">
              <a:avLst/>
            </a:prstGeom>
          </p:spPr>
          <p:txBody>
            <a:bodyPr anchor="t" rtlCol="false" tIns="0" lIns="0" bIns="0" rIns="0"/>
            <a:lstStyle/>
            <a:p>
              <a:pPr algn="ctr">
                <a:lnSpc>
                  <a:spcPts val="2118"/>
                </a:lnSpc>
              </a:pPr>
              <a:r>
                <a:rPr lang="en-US" sz="1513" b="true">
                  <a:solidFill>
                    <a:srgbClr val="FFFFFF"/>
                  </a:solidFill>
                  <a:latin typeface="Canva Sans Bold"/>
                  <a:ea typeface="Canva Sans Bold"/>
                  <a:cs typeface="Canva Sans Bold"/>
                  <a:sym typeface="Canva Sans Bold"/>
                </a:rPr>
                <a:t>https://figshare.com/articles/dataset/A_public_dataset_of_video_acceleration_and_angular_velocity_in_individuals_with_Parkinson_s_disease_during_the_turning-in-place_task/14984667</a:t>
              </a:r>
            </a:p>
          </p:txBody>
        </p:sp>
      </p:grpSp>
    </p:spTree>
  </p:cSld>
  <p:clrMapOvr>
    <a:masterClrMapping/>
  </p:clrMapOvr>
</p:sld>
</file>

<file path=ppt/slides/slide62.xml><?xml version="1.0" encoding="utf-8"?>
<p:sld xmlns:p="http://schemas.openxmlformats.org/presentationml/2006/main" xmlns:a="http://schemas.openxmlformats.org/drawingml/2006/main">
  <p:cSld>
    <p:bg>
      <p:bgPr>
        <a:solidFill>
          <a:srgbClr val="1C53A3"/>
        </a:solidFill>
      </p:bgPr>
    </p:bg>
    <p:spTree>
      <p:nvGrpSpPr>
        <p:cNvPr id="1" name=""/>
        <p:cNvGrpSpPr/>
        <p:nvPr/>
      </p:nvGrpSpPr>
      <p:grpSpPr>
        <a:xfrm>
          <a:off x="0" y="0"/>
          <a:ext cx="0" cy="0"/>
          <a:chOff x="0" y="0"/>
          <a:chExt cx="0" cy="0"/>
        </a:xfrm>
      </p:grpSpPr>
      <p:sp>
        <p:nvSpPr>
          <p:cNvPr name="TextBox 2" id="2"/>
          <p:cNvSpPr txBox="true"/>
          <p:nvPr/>
        </p:nvSpPr>
        <p:spPr>
          <a:xfrm rot="0">
            <a:off x="228822" y="610248"/>
            <a:ext cx="17830357" cy="8999829"/>
          </a:xfrm>
          <a:prstGeom prst="rect">
            <a:avLst/>
          </a:prstGeom>
        </p:spPr>
        <p:txBody>
          <a:bodyPr anchor="t" rtlCol="false" tIns="0" lIns="0" bIns="0" rIns="0">
            <a:spAutoFit/>
          </a:bodyPr>
          <a:lstStyle/>
          <a:p>
            <a:pPr algn="ctr">
              <a:lnSpc>
                <a:spcPts val="4832"/>
              </a:lnSpc>
              <a:spcBef>
                <a:spcPct val="0"/>
              </a:spcBef>
            </a:pPr>
            <a:r>
              <a:rPr lang="en-US" b="true" sz="3452" u="sng">
                <a:solidFill>
                  <a:srgbClr val="F5F5F5"/>
                </a:solidFill>
                <a:latin typeface="Canva Sans Bold"/>
                <a:ea typeface="Canva Sans Bold"/>
                <a:cs typeface="Canva Sans Bold"/>
                <a:sym typeface="Canva Sans Bold"/>
              </a:rPr>
              <a:t>Software Used</a:t>
            </a:r>
          </a:p>
          <a:p>
            <a:pPr algn="l">
              <a:lnSpc>
                <a:spcPts val="3712"/>
              </a:lnSpc>
              <a:spcBef>
                <a:spcPct val="0"/>
              </a:spcBef>
            </a:pPr>
            <a:r>
              <a:rPr lang="en-US" b="true" sz="2652">
                <a:solidFill>
                  <a:srgbClr val="F5F5F5"/>
                </a:solidFill>
                <a:latin typeface="Canva Sans Bold"/>
                <a:ea typeface="Canva Sans Bold"/>
                <a:cs typeface="Canva Sans Bold"/>
                <a:sym typeface="Canva Sans Bold"/>
              </a:rPr>
              <a:t>Programming Language</a:t>
            </a:r>
          </a:p>
          <a:p>
            <a:pPr algn="l">
              <a:lnSpc>
                <a:spcPts val="3712"/>
              </a:lnSpc>
              <a:spcBef>
                <a:spcPct val="0"/>
              </a:spcBef>
            </a:pPr>
            <a:r>
              <a:rPr lang="en-US" sz="2652">
                <a:solidFill>
                  <a:srgbClr val="F5F5F5"/>
                </a:solidFill>
                <a:latin typeface="Canva Sans"/>
                <a:ea typeface="Canva Sans"/>
                <a:cs typeface="Canva Sans"/>
                <a:sym typeface="Canva Sans"/>
              </a:rPr>
              <a:t> Python was used due to its simplicity, flexibility, and extensive support for data science and machine learning tasks.</a:t>
            </a:r>
          </a:p>
          <a:p>
            <a:pPr algn="l">
              <a:lnSpc>
                <a:spcPts val="3712"/>
              </a:lnSpc>
              <a:spcBef>
                <a:spcPct val="0"/>
              </a:spcBef>
            </a:pPr>
            <a:r>
              <a:rPr lang="en-US" b="true" sz="2652">
                <a:solidFill>
                  <a:srgbClr val="F5F5F5"/>
                </a:solidFill>
                <a:latin typeface="Canva Sans Bold"/>
                <a:ea typeface="Canva Sans Bold"/>
                <a:cs typeface="Canva Sans Bold"/>
                <a:sym typeface="Canva Sans Bold"/>
              </a:rPr>
              <a:t>Development Environment</a:t>
            </a:r>
          </a:p>
          <a:p>
            <a:pPr algn="l">
              <a:lnSpc>
                <a:spcPts val="3712"/>
              </a:lnSpc>
              <a:spcBef>
                <a:spcPct val="0"/>
              </a:spcBef>
            </a:pPr>
            <a:r>
              <a:rPr lang="en-US" sz="2652">
                <a:solidFill>
                  <a:srgbClr val="F5F5F5"/>
                </a:solidFill>
                <a:latin typeface="Canva Sans"/>
                <a:ea typeface="Canva Sans"/>
                <a:cs typeface="Canva Sans"/>
                <a:sym typeface="Canva Sans"/>
              </a:rPr>
              <a:t> Jupyter Notebook served as the primary environment for coding, experimentation, and visualization. It allowed interactive development and easy debugging.</a:t>
            </a:r>
          </a:p>
          <a:p>
            <a:pPr algn="l">
              <a:lnSpc>
                <a:spcPts val="3712"/>
              </a:lnSpc>
              <a:spcBef>
                <a:spcPct val="0"/>
              </a:spcBef>
            </a:pPr>
            <a:r>
              <a:rPr lang="en-US" b="true" sz="2652">
                <a:solidFill>
                  <a:srgbClr val="F5F5F5"/>
                </a:solidFill>
                <a:latin typeface="Canva Sans Bold"/>
                <a:ea typeface="Canva Sans Bold"/>
                <a:cs typeface="Canva Sans Bold"/>
                <a:sym typeface="Canva Sans Bold"/>
              </a:rPr>
              <a:t>Key Python Libraries and Frameworks</a:t>
            </a:r>
          </a:p>
          <a:p>
            <a:pPr algn="l" marL="572588" indent="-286294" lvl="1">
              <a:lnSpc>
                <a:spcPts val="3712"/>
              </a:lnSpc>
              <a:buFont typeface="Arial"/>
              <a:buChar char="•"/>
            </a:pPr>
            <a:r>
              <a:rPr lang="en-US" sz="2652">
                <a:solidFill>
                  <a:srgbClr val="F5F5F5"/>
                </a:solidFill>
                <a:latin typeface="Canva Sans"/>
                <a:ea typeface="Canva Sans"/>
                <a:cs typeface="Canva Sans"/>
                <a:sym typeface="Canva Sans"/>
              </a:rPr>
              <a:t>NumPy and Pandas: Used for data manipulation, preprocessing, and feature extraction.</a:t>
            </a:r>
          </a:p>
          <a:p>
            <a:pPr algn="l" marL="572588" indent="-286294" lvl="1">
              <a:lnSpc>
                <a:spcPts val="3712"/>
              </a:lnSpc>
              <a:buFont typeface="Arial"/>
              <a:buChar char="•"/>
            </a:pPr>
            <a:r>
              <a:rPr lang="en-US" sz="2652">
                <a:solidFill>
                  <a:srgbClr val="F5F5F5"/>
                </a:solidFill>
                <a:latin typeface="Canva Sans"/>
                <a:ea typeface="Canva Sans"/>
                <a:cs typeface="Canva Sans"/>
                <a:sym typeface="Canva Sans"/>
              </a:rPr>
              <a:t>Scikit-learn: Implemented traditional machine learning algorithms such as SVM, Logistic Regression, and Random Forest. Also used for evaluation metrics.</a:t>
            </a:r>
          </a:p>
          <a:p>
            <a:pPr algn="l" marL="572588" indent="-286294" lvl="1">
              <a:lnSpc>
                <a:spcPts val="3712"/>
              </a:lnSpc>
              <a:buFont typeface="Arial"/>
              <a:buChar char="•"/>
            </a:pPr>
            <a:r>
              <a:rPr lang="en-US" sz="2652">
                <a:solidFill>
                  <a:srgbClr val="F5F5F5"/>
                </a:solidFill>
                <a:latin typeface="Canva Sans"/>
                <a:ea typeface="Canva Sans"/>
                <a:cs typeface="Canva Sans"/>
                <a:sym typeface="Canva Sans"/>
              </a:rPr>
              <a:t>Librosa: Utilized for audio processing and extracting voice features like MFCCs, Chroma, and Spectral Contrast.</a:t>
            </a:r>
          </a:p>
          <a:p>
            <a:pPr algn="l" marL="572588" indent="-286294" lvl="1">
              <a:lnSpc>
                <a:spcPts val="3712"/>
              </a:lnSpc>
              <a:buFont typeface="Arial"/>
              <a:buChar char="•"/>
            </a:pPr>
            <a:r>
              <a:rPr lang="en-US" sz="2652">
                <a:solidFill>
                  <a:srgbClr val="F5F5F5"/>
                </a:solidFill>
                <a:latin typeface="Canva Sans"/>
                <a:ea typeface="Canva Sans"/>
                <a:cs typeface="Canva Sans"/>
                <a:sym typeface="Canva Sans"/>
              </a:rPr>
              <a:t>Matplotlib and Seaborn: Used for generating plots and visualizations, including performance metrics and data distributions.</a:t>
            </a:r>
          </a:p>
          <a:p>
            <a:pPr algn="l" marL="572588" indent="-286294" lvl="1">
              <a:lnSpc>
                <a:spcPts val="3710"/>
              </a:lnSpc>
              <a:buFont typeface="Arial"/>
              <a:buChar char="•"/>
            </a:pPr>
            <a:r>
              <a:rPr lang="en-US" sz="2652">
                <a:solidFill>
                  <a:srgbClr val="F5F5F5"/>
                </a:solidFill>
                <a:latin typeface="Canva Sans"/>
                <a:ea typeface="Canva Sans"/>
                <a:cs typeface="Canva Sans"/>
                <a:sym typeface="Canva Sans"/>
              </a:rPr>
              <a:t>TensorFlow and Keras: Applied for designing, training, and evaluating deep learning models like CNNs.</a:t>
            </a:r>
          </a:p>
          <a:p>
            <a:pPr algn="l" marL="572588" indent="-286294" lvl="1">
              <a:lnSpc>
                <a:spcPts val="3712"/>
              </a:lnSpc>
              <a:spcBef>
                <a:spcPct val="0"/>
              </a:spcBef>
              <a:buFont typeface="Arial"/>
              <a:buChar char="•"/>
            </a:pPr>
            <a:r>
              <a:rPr lang="en-US" sz="2652">
                <a:solidFill>
                  <a:srgbClr val="F5F5F5"/>
                </a:solidFill>
                <a:latin typeface="Canva Sans"/>
                <a:ea typeface="Canva Sans"/>
                <a:cs typeface="Canva Sans"/>
                <a:sym typeface="Canva Sans"/>
              </a:rPr>
              <a:t>Soundfile and SciPy: Used for reading and processing audio files in .wav format.</a:t>
            </a:r>
          </a:p>
          <a:p>
            <a:pPr algn="l">
              <a:lnSpc>
                <a:spcPts val="3712"/>
              </a:lnSpc>
              <a:spcBef>
                <a:spcPct val="0"/>
              </a:spcBef>
            </a:pPr>
            <a:r>
              <a:rPr lang="en-US" b="true" sz="2652">
                <a:solidFill>
                  <a:srgbClr val="F5F5F5"/>
                </a:solidFill>
                <a:latin typeface="Canva Sans Bold"/>
                <a:ea typeface="Canva Sans Bold"/>
                <a:cs typeface="Canva Sans Bold"/>
                <a:sym typeface="Canva Sans Bold"/>
              </a:rPr>
              <a:t>Other Tools</a:t>
            </a:r>
          </a:p>
          <a:p>
            <a:pPr algn="l">
              <a:lnSpc>
                <a:spcPts val="3712"/>
              </a:lnSpc>
              <a:spcBef>
                <a:spcPct val="0"/>
              </a:spcBef>
            </a:pPr>
            <a:r>
              <a:rPr lang="en-US" sz="2652">
                <a:solidFill>
                  <a:srgbClr val="F5F5F5"/>
                </a:solidFill>
                <a:latin typeface="Canva Sans"/>
                <a:ea typeface="Canva Sans"/>
                <a:cs typeface="Canva Sans"/>
                <a:sym typeface="Canva Sans"/>
              </a:rPr>
              <a:t> Google Colab was used to run the notebooks . </a:t>
            </a:r>
          </a:p>
        </p:txBody>
      </p:sp>
    </p:spTree>
  </p:cSld>
  <p:clrMapOvr>
    <a:masterClrMapping/>
  </p:clrMapOvr>
</p:sld>
</file>

<file path=ppt/slides/slide63.xml><?xml version="1.0" encoding="utf-8"?>
<p:sld xmlns:p="http://schemas.openxmlformats.org/presentationml/2006/main" xmlns:a="http://schemas.openxmlformats.org/drawingml/2006/main">
  <p:cSld>
    <p:bg>
      <p:bgPr>
        <a:solidFill>
          <a:srgbClr val="1C53A3"/>
        </a:solidFill>
      </p:bgPr>
    </p:bg>
    <p:spTree>
      <p:nvGrpSpPr>
        <p:cNvPr id="1" name=""/>
        <p:cNvGrpSpPr/>
        <p:nvPr/>
      </p:nvGrpSpPr>
      <p:grpSpPr>
        <a:xfrm>
          <a:off x="0" y="0"/>
          <a:ext cx="0" cy="0"/>
          <a:chOff x="0" y="0"/>
          <a:chExt cx="0" cy="0"/>
        </a:xfrm>
      </p:grpSpPr>
      <p:sp>
        <p:nvSpPr>
          <p:cNvPr name="TextBox 2" id="2"/>
          <p:cNvSpPr txBox="true"/>
          <p:nvPr/>
        </p:nvSpPr>
        <p:spPr>
          <a:xfrm rot="0">
            <a:off x="882501" y="3477543"/>
            <a:ext cx="16522999" cy="1774671"/>
          </a:xfrm>
          <a:prstGeom prst="rect">
            <a:avLst/>
          </a:prstGeom>
        </p:spPr>
        <p:txBody>
          <a:bodyPr anchor="t" rtlCol="false" tIns="0" lIns="0" bIns="0" rIns="0">
            <a:spAutoFit/>
          </a:bodyPr>
          <a:lstStyle/>
          <a:p>
            <a:pPr algn="ctr">
              <a:lnSpc>
                <a:spcPts val="7181"/>
              </a:lnSpc>
              <a:spcBef>
                <a:spcPct val="0"/>
              </a:spcBef>
            </a:pPr>
            <a:r>
              <a:rPr lang="en-US" b="true" sz="5129">
                <a:solidFill>
                  <a:srgbClr val="FFFFFF"/>
                </a:solidFill>
                <a:latin typeface="Canva Sans Bold"/>
                <a:ea typeface="Canva Sans Bold"/>
                <a:cs typeface="Canva Sans Bold"/>
                <a:sym typeface="Canva Sans Bold"/>
              </a:rPr>
              <a:t>Result Analysis: Multimodal Parkinson’s Detection System</a:t>
            </a:r>
          </a:p>
        </p:txBody>
      </p:sp>
    </p:spTree>
  </p:cSld>
  <p:clrMapOvr>
    <a:masterClrMapping/>
  </p:clrMapOvr>
</p:sld>
</file>

<file path=ppt/slides/slide64.xml><?xml version="1.0" encoding="utf-8"?>
<p:sld xmlns:p="http://schemas.openxmlformats.org/presentationml/2006/main" xmlns:a="http://schemas.openxmlformats.org/drawingml/2006/main">
  <p:cSld>
    <p:bg>
      <p:bgPr>
        <a:solidFill>
          <a:srgbClr val="1C53A3"/>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260576" y="2425487"/>
          <a:ext cx="17432167" cy="4114800"/>
        </p:xfrm>
        <a:graphic>
          <a:graphicData uri="http://schemas.openxmlformats.org/drawingml/2006/table">
            <a:tbl>
              <a:tblPr/>
              <a:tblGrid>
                <a:gridCol w="3052824"/>
                <a:gridCol w="2746958"/>
                <a:gridCol w="1512574"/>
                <a:gridCol w="1565477"/>
                <a:gridCol w="2023962"/>
                <a:gridCol w="2023962"/>
                <a:gridCol w="2129766"/>
                <a:gridCol w="2376643"/>
              </a:tblGrid>
              <a:tr h="1028700">
                <a:tc>
                  <a:txBody>
                    <a:bodyPr anchor="t" rtlCol="false"/>
                    <a:lstStyle/>
                    <a:p>
                      <a:pPr algn="l">
                        <a:lnSpc>
                          <a:spcPts val="2800"/>
                        </a:lnSpc>
                        <a:defRPr/>
                      </a:pPr>
                      <a:r>
                        <a:rPr lang="en-US" sz="2000" b="true">
                          <a:solidFill>
                            <a:srgbClr val="FFFFFF"/>
                          </a:solidFill>
                          <a:latin typeface="Canva Sans Bold"/>
                          <a:ea typeface="Canva Sans Bold"/>
                          <a:cs typeface="Canva Sans Bold"/>
                          <a:sym typeface="Canva Sans Bold"/>
                        </a:rPr>
                        <a:t>Modality Combination</a:t>
                      </a:r>
                      <a:endParaRPr lang="en-US" sz="1100"/>
                    </a:p>
                  </a:txBody>
                  <a:tcPr marL="123825" marR="123825" marT="123825" marB="12382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2800"/>
                        </a:lnSpc>
                        <a:defRPr/>
                      </a:pPr>
                      <a:r>
                        <a:rPr lang="en-US" sz="2000" b="true">
                          <a:solidFill>
                            <a:srgbClr val="FFFFFF"/>
                          </a:solidFill>
                          <a:latin typeface="Canva Sans Bold"/>
                          <a:ea typeface="Canva Sans Bold"/>
                          <a:cs typeface="Canva Sans Bold"/>
                          <a:sym typeface="Canva Sans Bold"/>
                        </a:rPr>
                        <a:t>Fusion Technique</a:t>
                      </a:r>
                      <a:endParaRPr lang="en-US" sz="1100"/>
                    </a:p>
                  </a:txBody>
                  <a:tcPr marL="123825" marR="123825" marT="123825" marB="12382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2800"/>
                        </a:lnSpc>
                        <a:defRPr/>
                      </a:pPr>
                      <a:r>
                        <a:rPr lang="en-US" sz="2000" b="true">
                          <a:solidFill>
                            <a:srgbClr val="FFFFFF"/>
                          </a:solidFill>
                          <a:latin typeface="Canva Sans Bold"/>
                          <a:ea typeface="Canva Sans Bold"/>
                          <a:cs typeface="Canva Sans Bold"/>
                          <a:sym typeface="Canva Sans Bold"/>
                        </a:rPr>
                        <a:t>Model</a:t>
                      </a:r>
                      <a:endParaRPr lang="en-US" sz="1100"/>
                    </a:p>
                  </a:txBody>
                  <a:tcPr marL="123825" marR="123825" marT="123825" marB="12382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2800"/>
                        </a:lnSpc>
                        <a:defRPr/>
                      </a:pPr>
                      <a:r>
                        <a:rPr lang="en-US" sz="2000" b="true">
                          <a:solidFill>
                            <a:srgbClr val="FFFFFF"/>
                          </a:solidFill>
                          <a:latin typeface="Canva Sans Bold"/>
                          <a:ea typeface="Canva Sans Bold"/>
                          <a:cs typeface="Canva Sans Bold"/>
                          <a:sym typeface="Canva Sans Bold"/>
                        </a:rPr>
                        <a:t>Accuracy</a:t>
                      </a:r>
                      <a:endParaRPr lang="en-US" sz="1100"/>
                    </a:p>
                  </a:txBody>
                  <a:tcPr marL="123825" marR="123825" marT="123825" marB="12382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2800"/>
                        </a:lnSpc>
                        <a:defRPr/>
                      </a:pPr>
                      <a:r>
                        <a:rPr lang="en-US" sz="2000" b="true">
                          <a:solidFill>
                            <a:srgbClr val="FFFFFF"/>
                          </a:solidFill>
                          <a:latin typeface="Canva Sans Bold"/>
                          <a:ea typeface="Canva Sans Bold"/>
                          <a:cs typeface="Canva Sans Bold"/>
                          <a:sym typeface="Canva Sans Bold"/>
                        </a:rPr>
                        <a:t>Precision (Non-PD / PD)</a:t>
                      </a:r>
                      <a:endParaRPr lang="en-US" sz="1100"/>
                    </a:p>
                  </a:txBody>
                  <a:tcPr marL="123825" marR="123825" marT="123825" marB="12382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2800"/>
                        </a:lnSpc>
                        <a:defRPr/>
                      </a:pPr>
                      <a:r>
                        <a:rPr lang="en-US" sz="2000" b="true">
                          <a:solidFill>
                            <a:srgbClr val="FFFFFF"/>
                          </a:solidFill>
                          <a:latin typeface="Canva Sans Bold"/>
                          <a:ea typeface="Canva Sans Bold"/>
                          <a:cs typeface="Canva Sans Bold"/>
                          <a:sym typeface="Canva Sans Bold"/>
                        </a:rPr>
                        <a:t>Recall (Non-PD / PD)</a:t>
                      </a:r>
                      <a:endParaRPr lang="en-US" sz="1100"/>
                    </a:p>
                  </a:txBody>
                  <a:tcPr marL="123825" marR="123825" marT="123825" marB="12382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2800"/>
                        </a:lnSpc>
                        <a:defRPr/>
                      </a:pPr>
                      <a:r>
                        <a:rPr lang="en-US" sz="2000" b="true">
                          <a:solidFill>
                            <a:srgbClr val="FFFFFF"/>
                          </a:solidFill>
                          <a:latin typeface="Canva Sans Bold"/>
                          <a:ea typeface="Canva Sans Bold"/>
                          <a:cs typeface="Canva Sans Bold"/>
                          <a:sym typeface="Canva Sans Bold"/>
                        </a:rPr>
                        <a:t>F1-Score (Non-PD / PD)</a:t>
                      </a:r>
                      <a:endParaRPr lang="en-US" sz="1100"/>
                    </a:p>
                  </a:txBody>
                  <a:tcPr marL="123825" marR="123825" marT="123825" marB="12382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2800"/>
                        </a:lnSpc>
                        <a:defRPr/>
                      </a:pPr>
                      <a:r>
                        <a:rPr lang="en-US" sz="2000" b="true">
                          <a:solidFill>
                            <a:srgbClr val="FFFFFF"/>
                          </a:solidFill>
                          <a:latin typeface="Canva Sans Bold"/>
                          <a:ea typeface="Canva Sans Bold"/>
                          <a:cs typeface="Canva Sans Bold"/>
                          <a:sym typeface="Canva Sans Bold"/>
                        </a:rPr>
                        <a:t>Overall F1-Score</a:t>
                      </a:r>
                      <a:endParaRPr lang="en-US" sz="1100"/>
                    </a:p>
                  </a:txBody>
                  <a:tcPr marL="123825" marR="123825" marT="123825" marB="12382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r>
              <a:tr h="1028700">
                <a:tc>
                  <a:txBody>
                    <a:bodyPr anchor="t" rtlCol="false"/>
                    <a:lstStyle/>
                    <a:p>
                      <a:pPr algn="l">
                        <a:lnSpc>
                          <a:spcPts val="2800"/>
                        </a:lnSpc>
                        <a:defRPr/>
                      </a:pPr>
                      <a:r>
                        <a:rPr lang="en-US" sz="2000" b="true">
                          <a:solidFill>
                            <a:srgbClr val="FFFFFF"/>
                          </a:solidFill>
                          <a:latin typeface="Canva Sans Bold"/>
                          <a:ea typeface="Canva Sans Bold"/>
                          <a:cs typeface="Canva Sans Bold"/>
                          <a:sym typeface="Canva Sans Bold"/>
                        </a:rPr>
                        <a:t>Speech + Gait</a:t>
                      </a:r>
                      <a:endParaRPr lang="en-US" sz="1100"/>
                    </a:p>
                  </a:txBody>
                  <a:tcPr marL="123825" marR="123825" marT="123825" marB="12382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2800"/>
                        </a:lnSpc>
                        <a:defRPr/>
                      </a:pPr>
                      <a:r>
                        <a:rPr lang="en-US" sz="2000" b="true">
                          <a:solidFill>
                            <a:srgbClr val="FFFFFF"/>
                          </a:solidFill>
                          <a:latin typeface="Canva Sans Bold"/>
                          <a:ea typeface="Canva Sans Bold"/>
                          <a:cs typeface="Canva Sans Bold"/>
                          <a:sym typeface="Canva Sans Bold"/>
                        </a:rPr>
                        <a:t>Sequence Fusion</a:t>
                      </a:r>
                      <a:endParaRPr lang="en-US" sz="1100"/>
                    </a:p>
                  </a:txBody>
                  <a:tcPr marL="123825" marR="123825" marT="123825" marB="12382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2800"/>
                        </a:lnSpc>
                        <a:defRPr/>
                      </a:pPr>
                      <a:r>
                        <a:rPr lang="en-US" sz="2000" b="true">
                          <a:solidFill>
                            <a:srgbClr val="FFFFFF"/>
                          </a:solidFill>
                          <a:latin typeface="Canva Sans Bold"/>
                          <a:ea typeface="Canva Sans Bold"/>
                          <a:cs typeface="Canva Sans Bold"/>
                          <a:sym typeface="Canva Sans Bold"/>
                        </a:rPr>
                        <a:t>Random Forest</a:t>
                      </a:r>
                      <a:endParaRPr lang="en-US" sz="1100"/>
                    </a:p>
                  </a:txBody>
                  <a:tcPr marL="123825" marR="123825" marT="123825" marB="12382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2800"/>
                        </a:lnSpc>
                        <a:defRPr/>
                      </a:pPr>
                      <a:r>
                        <a:rPr lang="en-US" sz="2000" b="true">
                          <a:solidFill>
                            <a:srgbClr val="FFFFFF"/>
                          </a:solidFill>
                          <a:latin typeface="Canva Sans Bold"/>
                          <a:ea typeface="Canva Sans Bold"/>
                          <a:cs typeface="Canva Sans Bold"/>
                          <a:sym typeface="Canva Sans Bold"/>
                        </a:rPr>
                        <a:t>0.88</a:t>
                      </a:r>
                      <a:endParaRPr lang="en-US" sz="1100"/>
                    </a:p>
                  </a:txBody>
                  <a:tcPr marL="123825" marR="123825" marT="123825" marB="12382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2800"/>
                        </a:lnSpc>
                        <a:defRPr/>
                      </a:pPr>
                      <a:r>
                        <a:rPr lang="en-US" sz="2000" b="true">
                          <a:solidFill>
                            <a:srgbClr val="FFFFFF"/>
                          </a:solidFill>
                          <a:latin typeface="Canva Sans Bold"/>
                          <a:ea typeface="Canva Sans Bold"/>
                          <a:cs typeface="Canva Sans Bold"/>
                          <a:sym typeface="Canva Sans Bold"/>
                        </a:rPr>
                        <a:t>0.82 / 1.00</a:t>
                      </a:r>
                      <a:endParaRPr lang="en-US" sz="1100"/>
                    </a:p>
                  </a:txBody>
                  <a:tcPr marL="123825" marR="123825" marT="123825" marB="12382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2800"/>
                        </a:lnSpc>
                        <a:defRPr/>
                      </a:pPr>
                      <a:r>
                        <a:rPr lang="en-US" sz="2000" b="true">
                          <a:solidFill>
                            <a:srgbClr val="FFFFFF"/>
                          </a:solidFill>
                          <a:latin typeface="Canva Sans Bold"/>
                          <a:ea typeface="Canva Sans Bold"/>
                          <a:cs typeface="Canva Sans Bold"/>
                          <a:sym typeface="Canva Sans Bold"/>
                        </a:rPr>
                        <a:t>1.00 / 0.75</a:t>
                      </a:r>
                      <a:endParaRPr lang="en-US" sz="1100"/>
                    </a:p>
                  </a:txBody>
                  <a:tcPr marL="123825" marR="123825" marT="123825" marB="12382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2800"/>
                        </a:lnSpc>
                        <a:defRPr/>
                      </a:pPr>
                      <a:r>
                        <a:rPr lang="en-US" sz="2000" b="true">
                          <a:solidFill>
                            <a:srgbClr val="FFFFFF"/>
                          </a:solidFill>
                          <a:latin typeface="Canva Sans Bold"/>
                          <a:ea typeface="Canva Sans Bold"/>
                          <a:cs typeface="Canva Sans Bold"/>
                          <a:sym typeface="Canva Sans Bold"/>
                        </a:rPr>
                        <a:t>0.90 / 0.86</a:t>
                      </a:r>
                      <a:endParaRPr lang="en-US" sz="1100"/>
                    </a:p>
                  </a:txBody>
                  <a:tcPr marL="123825" marR="123825" marT="123825" marB="12382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2800"/>
                        </a:lnSpc>
                        <a:defRPr/>
                      </a:pPr>
                      <a:r>
                        <a:rPr lang="en-US" sz="2000" b="true">
                          <a:solidFill>
                            <a:srgbClr val="FFFFFF"/>
                          </a:solidFill>
                          <a:latin typeface="Canva Sans Bold"/>
                          <a:ea typeface="Canva Sans Bold"/>
                          <a:cs typeface="Canva Sans Bold"/>
                          <a:sym typeface="Canva Sans Bold"/>
                        </a:rPr>
                        <a:t>0.88</a:t>
                      </a:r>
                      <a:endParaRPr lang="en-US" sz="1100"/>
                    </a:p>
                  </a:txBody>
                  <a:tcPr marL="123825" marR="123825" marT="123825" marB="12382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r>
              <a:tr h="1028700">
                <a:tc>
                  <a:txBody>
                    <a:bodyPr anchor="t" rtlCol="false"/>
                    <a:lstStyle/>
                    <a:p>
                      <a:pPr algn="l">
                        <a:lnSpc>
                          <a:spcPts val="2800"/>
                        </a:lnSpc>
                        <a:defRPr/>
                      </a:pPr>
                      <a:r>
                        <a:rPr lang="en-US" sz="2000" b="true">
                          <a:solidFill>
                            <a:srgbClr val="FFFFFF"/>
                          </a:solidFill>
                          <a:latin typeface="Canva Sans Bold"/>
                          <a:ea typeface="Canva Sans Bold"/>
                          <a:cs typeface="Canva Sans Bold"/>
                          <a:sym typeface="Canva Sans Bold"/>
                        </a:rPr>
                        <a:t>Speech + Handwritten</a:t>
                      </a:r>
                      <a:endParaRPr lang="en-US" sz="1100"/>
                    </a:p>
                  </a:txBody>
                  <a:tcPr marL="123825" marR="123825" marT="123825" marB="12382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2800"/>
                        </a:lnSpc>
                        <a:defRPr/>
                      </a:pPr>
                      <a:r>
                        <a:rPr lang="en-US" sz="2000" b="true">
                          <a:solidFill>
                            <a:srgbClr val="FFFFFF"/>
                          </a:solidFill>
                          <a:latin typeface="Canva Sans Bold"/>
                          <a:ea typeface="Canva Sans Bold"/>
                          <a:cs typeface="Canva Sans Bold"/>
                          <a:sym typeface="Canva Sans Bold"/>
                        </a:rPr>
                        <a:t>Feature Concatenation</a:t>
                      </a:r>
                      <a:endParaRPr lang="en-US" sz="1100"/>
                    </a:p>
                  </a:txBody>
                  <a:tcPr marL="123825" marR="123825" marT="123825" marB="12382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2800"/>
                        </a:lnSpc>
                        <a:defRPr/>
                      </a:pPr>
                      <a:r>
                        <a:rPr lang="en-US" sz="2000" b="true">
                          <a:solidFill>
                            <a:srgbClr val="FFFFFF"/>
                          </a:solidFill>
                          <a:latin typeface="Canva Sans Bold"/>
                          <a:ea typeface="Canva Sans Bold"/>
                          <a:cs typeface="Canva Sans Bold"/>
                          <a:sym typeface="Canva Sans Bold"/>
                        </a:rPr>
                        <a:t>Random Forest</a:t>
                      </a:r>
                      <a:endParaRPr lang="en-US" sz="1100"/>
                    </a:p>
                  </a:txBody>
                  <a:tcPr marL="123825" marR="123825" marT="123825" marB="12382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2800"/>
                        </a:lnSpc>
                        <a:defRPr/>
                      </a:pPr>
                      <a:r>
                        <a:rPr lang="en-US" sz="2000" b="true">
                          <a:solidFill>
                            <a:srgbClr val="FFFFFF"/>
                          </a:solidFill>
                          <a:latin typeface="Canva Sans Bold"/>
                          <a:ea typeface="Canva Sans Bold"/>
                          <a:cs typeface="Canva Sans Bold"/>
                          <a:sym typeface="Canva Sans Bold"/>
                        </a:rPr>
                        <a:t>0.80</a:t>
                      </a:r>
                      <a:endParaRPr lang="en-US" sz="1100"/>
                    </a:p>
                  </a:txBody>
                  <a:tcPr marL="123825" marR="123825" marT="123825" marB="12382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2800"/>
                        </a:lnSpc>
                        <a:defRPr/>
                      </a:pPr>
                      <a:r>
                        <a:rPr lang="en-US" sz="2000" b="true">
                          <a:solidFill>
                            <a:srgbClr val="FFFFFF"/>
                          </a:solidFill>
                          <a:latin typeface="Canva Sans Bold"/>
                          <a:ea typeface="Canva Sans Bold"/>
                          <a:cs typeface="Canva Sans Bold"/>
                          <a:sym typeface="Canva Sans Bold"/>
                        </a:rPr>
                        <a:t>0.89 / 0.67</a:t>
                      </a:r>
                      <a:endParaRPr lang="en-US" sz="1100"/>
                    </a:p>
                  </a:txBody>
                  <a:tcPr marL="123825" marR="123825" marT="123825" marB="12382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2800"/>
                        </a:lnSpc>
                        <a:defRPr/>
                      </a:pPr>
                      <a:r>
                        <a:rPr lang="en-US" sz="2000" b="true">
                          <a:solidFill>
                            <a:srgbClr val="FFFFFF"/>
                          </a:solidFill>
                          <a:latin typeface="Canva Sans Bold"/>
                          <a:ea typeface="Canva Sans Bold"/>
                          <a:cs typeface="Canva Sans Bold"/>
                          <a:sym typeface="Canva Sans Bold"/>
                        </a:rPr>
                        <a:t>0.80 / 0.80</a:t>
                      </a:r>
                      <a:endParaRPr lang="en-US" sz="1100"/>
                    </a:p>
                  </a:txBody>
                  <a:tcPr marL="123825" marR="123825" marT="123825" marB="12382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2800"/>
                        </a:lnSpc>
                        <a:defRPr/>
                      </a:pPr>
                      <a:r>
                        <a:rPr lang="en-US" sz="2000" b="true">
                          <a:solidFill>
                            <a:srgbClr val="FFFFFF"/>
                          </a:solidFill>
                          <a:latin typeface="Canva Sans Bold"/>
                          <a:ea typeface="Canva Sans Bold"/>
                          <a:cs typeface="Canva Sans Bold"/>
                          <a:sym typeface="Canva Sans Bold"/>
                        </a:rPr>
                        <a:t>0.84 / 0.73</a:t>
                      </a:r>
                      <a:endParaRPr lang="en-US" sz="1100"/>
                    </a:p>
                  </a:txBody>
                  <a:tcPr marL="123825" marR="123825" marT="123825" marB="12382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2800"/>
                        </a:lnSpc>
                        <a:defRPr/>
                      </a:pPr>
                      <a:r>
                        <a:rPr lang="en-US" sz="2000" b="true">
                          <a:solidFill>
                            <a:srgbClr val="FFFFFF"/>
                          </a:solidFill>
                          <a:latin typeface="Canva Sans Bold"/>
                          <a:ea typeface="Canva Sans Bold"/>
                          <a:cs typeface="Canva Sans Bold"/>
                          <a:sym typeface="Canva Sans Bold"/>
                        </a:rPr>
                        <a:t>0.78</a:t>
                      </a:r>
                      <a:endParaRPr lang="en-US" sz="1100"/>
                    </a:p>
                  </a:txBody>
                  <a:tcPr marL="123825" marR="123825" marT="123825" marB="12382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r>
              <a:tr h="1028700">
                <a:tc>
                  <a:txBody>
                    <a:bodyPr anchor="t" rtlCol="false"/>
                    <a:lstStyle/>
                    <a:p>
                      <a:pPr algn="l">
                        <a:lnSpc>
                          <a:spcPts val="2800"/>
                        </a:lnSpc>
                        <a:defRPr/>
                      </a:pPr>
                      <a:r>
                        <a:rPr lang="en-US" sz="2000" b="true">
                          <a:solidFill>
                            <a:srgbClr val="FFFFFF"/>
                          </a:solidFill>
                          <a:latin typeface="Canva Sans Bold"/>
                          <a:ea typeface="Canva Sans Bold"/>
                          <a:cs typeface="Canva Sans Bold"/>
                          <a:sym typeface="Canva Sans Bold"/>
                        </a:rPr>
                        <a:t>Handwritten + Gait</a:t>
                      </a:r>
                      <a:endParaRPr lang="en-US" sz="1100"/>
                    </a:p>
                  </a:txBody>
                  <a:tcPr marL="123825" marR="123825" marT="123825" marB="12382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2800"/>
                        </a:lnSpc>
                        <a:defRPr/>
                      </a:pPr>
                      <a:r>
                        <a:rPr lang="en-US" sz="2000" b="true">
                          <a:solidFill>
                            <a:srgbClr val="FFFFFF"/>
                          </a:solidFill>
                          <a:latin typeface="Canva Sans Bold"/>
                          <a:ea typeface="Canva Sans Bold"/>
                          <a:cs typeface="Canva Sans Bold"/>
                          <a:sym typeface="Canva Sans Bold"/>
                        </a:rPr>
                        <a:t>Feature Concatenation</a:t>
                      </a:r>
                      <a:endParaRPr lang="en-US" sz="1100"/>
                    </a:p>
                  </a:txBody>
                  <a:tcPr marL="123825" marR="123825" marT="123825" marB="12382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2800"/>
                        </a:lnSpc>
                        <a:defRPr/>
                      </a:pPr>
                      <a:r>
                        <a:rPr lang="en-US" sz="2000" b="true">
                          <a:solidFill>
                            <a:srgbClr val="FFFFFF"/>
                          </a:solidFill>
                          <a:latin typeface="Canva Sans Bold"/>
                          <a:ea typeface="Canva Sans Bold"/>
                          <a:cs typeface="Canva Sans Bold"/>
                          <a:sym typeface="Canva Sans Bold"/>
                        </a:rPr>
                        <a:t>Random Forest</a:t>
                      </a:r>
                      <a:endParaRPr lang="en-US" sz="1100"/>
                    </a:p>
                  </a:txBody>
                  <a:tcPr marL="123825" marR="123825" marT="123825" marB="12382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2800"/>
                        </a:lnSpc>
                        <a:defRPr/>
                      </a:pPr>
                      <a:r>
                        <a:rPr lang="en-US" sz="2000" b="true">
                          <a:solidFill>
                            <a:srgbClr val="FFFFFF"/>
                          </a:solidFill>
                          <a:latin typeface="Canva Sans Bold"/>
                          <a:ea typeface="Canva Sans Bold"/>
                          <a:cs typeface="Canva Sans Bold"/>
                          <a:sym typeface="Canva Sans Bold"/>
                        </a:rPr>
                        <a:t>0.87</a:t>
                      </a:r>
                      <a:endParaRPr lang="en-US" sz="1100"/>
                    </a:p>
                  </a:txBody>
                  <a:tcPr marL="123825" marR="123825" marT="123825" marB="12382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2800"/>
                        </a:lnSpc>
                        <a:defRPr/>
                      </a:pPr>
                      <a:r>
                        <a:rPr lang="en-US" sz="2000" b="true">
                          <a:solidFill>
                            <a:srgbClr val="FFFFFF"/>
                          </a:solidFill>
                          <a:latin typeface="Canva Sans Bold"/>
                          <a:ea typeface="Canva Sans Bold"/>
                          <a:cs typeface="Canva Sans Bold"/>
                          <a:sym typeface="Canva Sans Bold"/>
                        </a:rPr>
                        <a:t>0.88 / 0.86</a:t>
                      </a:r>
                      <a:endParaRPr lang="en-US" sz="1100"/>
                    </a:p>
                  </a:txBody>
                  <a:tcPr marL="123825" marR="123825" marT="123825" marB="12382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2800"/>
                        </a:lnSpc>
                        <a:defRPr/>
                      </a:pPr>
                      <a:r>
                        <a:rPr lang="en-US" sz="2000" b="true">
                          <a:solidFill>
                            <a:srgbClr val="FFFFFF"/>
                          </a:solidFill>
                          <a:latin typeface="Canva Sans Bold"/>
                          <a:ea typeface="Canva Sans Bold"/>
                          <a:cs typeface="Canva Sans Bold"/>
                          <a:sym typeface="Canva Sans Bold"/>
                        </a:rPr>
                        <a:t>0.88 / 0.86</a:t>
                      </a:r>
                      <a:endParaRPr lang="en-US" sz="1100"/>
                    </a:p>
                  </a:txBody>
                  <a:tcPr marL="123825" marR="123825" marT="123825" marB="12382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2800"/>
                        </a:lnSpc>
                        <a:defRPr/>
                      </a:pPr>
                      <a:r>
                        <a:rPr lang="en-US" sz="2000" b="true">
                          <a:solidFill>
                            <a:srgbClr val="FFFFFF"/>
                          </a:solidFill>
                          <a:latin typeface="Canva Sans Bold"/>
                          <a:ea typeface="Canva Sans Bold"/>
                          <a:cs typeface="Canva Sans Bold"/>
                          <a:sym typeface="Canva Sans Bold"/>
                        </a:rPr>
                        <a:t>0.88 / 0.86</a:t>
                      </a:r>
                      <a:endParaRPr lang="en-US" sz="1100"/>
                    </a:p>
                  </a:txBody>
                  <a:tcPr marL="123825" marR="123825" marT="123825" marB="12382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2800"/>
                        </a:lnSpc>
                        <a:defRPr/>
                      </a:pPr>
                      <a:r>
                        <a:rPr lang="en-US" sz="2000" b="true">
                          <a:solidFill>
                            <a:srgbClr val="FFFFFF"/>
                          </a:solidFill>
                          <a:latin typeface="Canva Sans Bold"/>
                          <a:ea typeface="Canva Sans Bold"/>
                          <a:cs typeface="Canva Sans Bold"/>
                          <a:sym typeface="Canva Sans Bold"/>
                        </a:rPr>
                        <a:t>0.87</a:t>
                      </a:r>
                      <a:endParaRPr lang="en-US" sz="1100"/>
                    </a:p>
                  </a:txBody>
                  <a:tcPr marL="123825" marR="123825" marT="123825" marB="123825"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r>
            </a:tbl>
          </a:graphicData>
        </a:graphic>
      </p:graphicFrame>
      <p:sp>
        <p:nvSpPr>
          <p:cNvPr name="TextBox 3" id="3"/>
          <p:cNvSpPr txBox="true"/>
          <p:nvPr/>
        </p:nvSpPr>
        <p:spPr>
          <a:xfrm rot="0">
            <a:off x="601025" y="398199"/>
            <a:ext cx="9194527" cy="869796"/>
          </a:xfrm>
          <a:prstGeom prst="rect">
            <a:avLst/>
          </a:prstGeom>
        </p:spPr>
        <p:txBody>
          <a:bodyPr anchor="t" rtlCol="false" tIns="0" lIns="0" bIns="0" rIns="0">
            <a:spAutoFit/>
          </a:bodyPr>
          <a:lstStyle/>
          <a:p>
            <a:pPr algn="ctr">
              <a:lnSpc>
                <a:spcPts val="7181"/>
              </a:lnSpc>
              <a:spcBef>
                <a:spcPct val="0"/>
              </a:spcBef>
            </a:pPr>
            <a:r>
              <a:rPr lang="en-US" b="true" sz="5129">
                <a:solidFill>
                  <a:srgbClr val="FFFFFF"/>
                </a:solidFill>
                <a:latin typeface="Canva Sans Bold"/>
                <a:ea typeface="Canva Sans Bold"/>
                <a:cs typeface="Canva Sans Bold"/>
                <a:sym typeface="Canva Sans Bold"/>
              </a:rPr>
              <a:t>Bimodal Fusion Performance</a:t>
            </a:r>
          </a:p>
        </p:txBody>
      </p:sp>
    </p:spTree>
  </p:cSld>
  <p:clrMapOvr>
    <a:masterClrMapping/>
  </p:clrMapOvr>
</p:sld>
</file>

<file path=ppt/slides/slide65.xml><?xml version="1.0" encoding="utf-8"?>
<p:sld xmlns:p="http://schemas.openxmlformats.org/presentationml/2006/main" xmlns:a="http://schemas.openxmlformats.org/drawingml/2006/main" xmlns:r="http://schemas.openxmlformats.org/officeDocument/2006/relationships">
  <p:cSld>
    <p:bg>
      <p:bgPr>
        <a:solidFill>
          <a:srgbClr val="1C53A3"/>
        </a:solidFill>
      </p:bgPr>
    </p:bg>
    <p:spTree>
      <p:nvGrpSpPr>
        <p:cNvPr id="1" name=""/>
        <p:cNvGrpSpPr/>
        <p:nvPr/>
      </p:nvGrpSpPr>
      <p:grpSpPr>
        <a:xfrm>
          <a:off x="0" y="0"/>
          <a:ext cx="0" cy="0"/>
          <a:chOff x="0" y="0"/>
          <a:chExt cx="0" cy="0"/>
        </a:xfrm>
      </p:grpSpPr>
      <p:sp>
        <p:nvSpPr>
          <p:cNvPr name="TextBox 2" id="2"/>
          <p:cNvSpPr txBox="true"/>
          <p:nvPr/>
        </p:nvSpPr>
        <p:spPr>
          <a:xfrm rot="0">
            <a:off x="807283" y="546177"/>
            <a:ext cx="7090990" cy="869796"/>
          </a:xfrm>
          <a:prstGeom prst="rect">
            <a:avLst/>
          </a:prstGeom>
        </p:spPr>
        <p:txBody>
          <a:bodyPr anchor="t" rtlCol="false" tIns="0" lIns="0" bIns="0" rIns="0">
            <a:spAutoFit/>
          </a:bodyPr>
          <a:lstStyle/>
          <a:p>
            <a:pPr algn="ctr">
              <a:lnSpc>
                <a:spcPts val="7181"/>
              </a:lnSpc>
              <a:spcBef>
                <a:spcPct val="0"/>
              </a:spcBef>
            </a:pPr>
            <a:r>
              <a:rPr lang="en-US" b="true" sz="5129">
                <a:solidFill>
                  <a:srgbClr val="FFFFFF"/>
                </a:solidFill>
                <a:latin typeface="Canva Sans Bold"/>
                <a:ea typeface="Canva Sans Bold"/>
                <a:cs typeface="Canva Sans Bold"/>
                <a:sym typeface="Canva Sans Bold"/>
              </a:rPr>
              <a:t>Trimodal Fusion (All 3)</a:t>
            </a:r>
          </a:p>
        </p:txBody>
      </p:sp>
      <p:graphicFrame>
        <p:nvGraphicFramePr>
          <p:cNvPr name="Object 3" id="3"/>
          <p:cNvGraphicFramePr/>
          <p:nvPr/>
        </p:nvGraphicFramePr>
        <p:xfrm>
          <a:off x="1528652" y="2176728"/>
          <a:ext cx="5248275" cy="2095500"/>
        </p:xfrm>
        <a:graphic>
          <a:graphicData uri="http://schemas.openxmlformats.org/presentationml/2006/ole">
            <p:oleObj imgW="6286500" imgH="3136900" r:id="rId3" progId="Excel.Sheet.12" name="Worksheet">
              <p:embed/>
              <p:pic>
                <p:nvPicPr>
                  <p:cNvPr name="" id="0"/>
                  <p:cNvPicPr/>
                  <p:nvPr/>
                </p:nvPicPr>
                <p:blipFill>
                  <a:blip r:embed="rId2"/>
                  <a:stretch>
                    <a:fillRect/>
                  </a:stretch>
                </p:blipFill>
                <p:spPr>
                  <a:xfrm>
                    <a:off x="1270000" y="1270000"/>
                    <a:ext cx="1270000" cy="1270000"/>
                  </a:xfrm>
                  <a:prstGeom prst="rect"/>
                </p:spPr>
              </p:pic>
            </p:oleObj>
          </a:graphicData>
        </a:graphic>
      </p:graphicFrame>
      <p:sp>
        <p:nvSpPr>
          <p:cNvPr name="TextBox 4" id="4"/>
          <p:cNvSpPr txBox="true"/>
          <p:nvPr/>
        </p:nvSpPr>
        <p:spPr>
          <a:xfrm rot="0">
            <a:off x="1528652" y="1598878"/>
            <a:ext cx="1879997" cy="349250"/>
          </a:xfrm>
          <a:prstGeom prst="rect">
            <a:avLst/>
          </a:prstGeom>
        </p:spPr>
        <p:txBody>
          <a:bodyPr anchor="t" rtlCol="false" tIns="0" lIns="0" bIns="0" rIns="0">
            <a:spAutoFit/>
          </a:bodyPr>
          <a:lstStyle/>
          <a:p>
            <a:pPr algn="ctr">
              <a:lnSpc>
                <a:spcPts val="2800"/>
              </a:lnSpc>
            </a:pPr>
            <a:r>
              <a:rPr lang="en-US" sz="2000" b="true">
                <a:solidFill>
                  <a:srgbClr val="FFFFFF"/>
                </a:solidFill>
                <a:latin typeface="Canva Sans Bold"/>
                <a:ea typeface="Canva Sans Bold"/>
                <a:cs typeface="Canva Sans Bold"/>
                <a:sym typeface="Canva Sans Bold"/>
              </a:rPr>
              <a:t>Random Forest</a:t>
            </a:r>
          </a:p>
        </p:txBody>
      </p:sp>
      <p:graphicFrame>
        <p:nvGraphicFramePr>
          <p:cNvPr name="Object 5" id="5"/>
          <p:cNvGraphicFramePr/>
          <p:nvPr/>
        </p:nvGraphicFramePr>
        <p:xfrm>
          <a:off x="10267242" y="2176728"/>
          <a:ext cx="5257800" cy="2095500"/>
        </p:xfrm>
        <a:graphic>
          <a:graphicData uri="http://schemas.openxmlformats.org/presentationml/2006/ole">
            <p:oleObj imgW="6286500" imgH="3136900" r:id="rId5" progId="Excel.Sheet.12" name="Worksheet">
              <p:embed/>
              <p:pic>
                <p:nvPicPr>
                  <p:cNvPr name="" id="0"/>
                  <p:cNvPicPr/>
                  <p:nvPr/>
                </p:nvPicPr>
                <p:blipFill>
                  <a:blip r:embed="rId4"/>
                  <a:stretch>
                    <a:fillRect/>
                  </a:stretch>
                </p:blipFill>
                <p:spPr>
                  <a:xfrm>
                    <a:off x="1270000" y="1270000"/>
                    <a:ext cx="1270000" cy="1270000"/>
                  </a:xfrm>
                  <a:prstGeom prst="rect"/>
                </p:spPr>
              </p:pic>
            </p:oleObj>
          </a:graphicData>
        </a:graphic>
      </p:graphicFrame>
      <p:sp>
        <p:nvSpPr>
          <p:cNvPr name="TextBox 6" id="6"/>
          <p:cNvSpPr txBox="true"/>
          <p:nvPr/>
        </p:nvSpPr>
        <p:spPr>
          <a:xfrm rot="0">
            <a:off x="10267242" y="1598878"/>
            <a:ext cx="546616" cy="349250"/>
          </a:xfrm>
          <a:prstGeom prst="rect">
            <a:avLst/>
          </a:prstGeom>
        </p:spPr>
        <p:txBody>
          <a:bodyPr anchor="t" rtlCol="false" tIns="0" lIns="0" bIns="0" rIns="0">
            <a:spAutoFit/>
          </a:bodyPr>
          <a:lstStyle/>
          <a:p>
            <a:pPr algn="ctr">
              <a:lnSpc>
                <a:spcPts val="2800"/>
              </a:lnSpc>
            </a:pPr>
            <a:r>
              <a:rPr lang="en-US" sz="2000" b="true">
                <a:solidFill>
                  <a:srgbClr val="FFFFFF"/>
                </a:solidFill>
                <a:latin typeface="Canva Sans Bold"/>
                <a:ea typeface="Canva Sans Bold"/>
                <a:cs typeface="Canva Sans Bold"/>
                <a:sym typeface="Canva Sans Bold"/>
              </a:rPr>
              <a:t>MLP</a:t>
            </a:r>
          </a:p>
        </p:txBody>
      </p:sp>
      <p:sp>
        <p:nvSpPr>
          <p:cNvPr name="TextBox 7" id="7"/>
          <p:cNvSpPr txBox="true"/>
          <p:nvPr/>
        </p:nvSpPr>
        <p:spPr>
          <a:xfrm rot="0">
            <a:off x="1528652" y="5972609"/>
            <a:ext cx="1135142" cy="349250"/>
          </a:xfrm>
          <a:prstGeom prst="rect">
            <a:avLst/>
          </a:prstGeom>
        </p:spPr>
        <p:txBody>
          <a:bodyPr anchor="t" rtlCol="false" tIns="0" lIns="0" bIns="0" rIns="0">
            <a:spAutoFit/>
          </a:bodyPr>
          <a:lstStyle/>
          <a:p>
            <a:pPr algn="ctr">
              <a:lnSpc>
                <a:spcPts val="2800"/>
              </a:lnSpc>
            </a:pPr>
            <a:r>
              <a:rPr lang="en-US" sz="2000" b="true">
                <a:solidFill>
                  <a:srgbClr val="FFFFFF"/>
                </a:solidFill>
                <a:latin typeface="Canva Sans Bold"/>
                <a:ea typeface="Canva Sans Bold"/>
                <a:cs typeface="Canva Sans Bold"/>
                <a:sym typeface="Canva Sans Bold"/>
              </a:rPr>
              <a:t>XG Boost</a:t>
            </a:r>
          </a:p>
        </p:txBody>
      </p:sp>
      <p:graphicFrame>
        <p:nvGraphicFramePr>
          <p:cNvPr name="Object 8" id="8"/>
          <p:cNvGraphicFramePr/>
          <p:nvPr/>
        </p:nvGraphicFramePr>
        <p:xfrm>
          <a:off x="1528652" y="6550459"/>
          <a:ext cx="5457825" cy="2095500"/>
        </p:xfrm>
        <a:graphic>
          <a:graphicData uri="http://schemas.openxmlformats.org/presentationml/2006/ole">
            <p:oleObj imgW="6553200" imgH="3187700" r:id="rId7" progId="Excel.Sheet.12" name="Worksheet">
              <p:embed/>
              <p:pic>
                <p:nvPicPr>
                  <p:cNvPr name="" id="0"/>
                  <p:cNvPicPr/>
                  <p:nvPr/>
                </p:nvPicPr>
                <p:blipFill>
                  <a:blip r:embed="rId6"/>
                  <a:stretch>
                    <a:fillRect/>
                  </a:stretch>
                </p:blipFill>
                <p:spPr>
                  <a:xfrm>
                    <a:off x="1270000" y="1270000"/>
                    <a:ext cx="1270000" cy="1270000"/>
                  </a:xfrm>
                  <a:prstGeom prst="rect"/>
                </p:spPr>
              </p:pic>
            </p:oleObj>
          </a:graphicData>
        </a:graphic>
      </p:graphicFrame>
    </p:spTree>
  </p:cSld>
  <p:clrMapOvr>
    <a:masterClrMapping/>
  </p:clrMapOvr>
</p:sld>
</file>

<file path=ppt/slides/slide66.xml><?xml version="1.0" encoding="utf-8"?>
<p:sld xmlns:p="http://schemas.openxmlformats.org/presentationml/2006/main" xmlns:a="http://schemas.openxmlformats.org/drawingml/2006/main" xmlns:r="http://schemas.openxmlformats.org/officeDocument/2006/relationships">
  <p:cSld>
    <p:bg>
      <p:bgPr>
        <a:solidFill>
          <a:srgbClr val="1C53A3"/>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1990149"/>
            <a:ext cx="15550682" cy="6570163"/>
          </a:xfrm>
          <a:custGeom>
            <a:avLst/>
            <a:gdLst/>
            <a:ahLst/>
            <a:cxnLst/>
            <a:rect r="r" b="b" t="t" l="l"/>
            <a:pathLst>
              <a:path h="6570163" w="15550682">
                <a:moveTo>
                  <a:pt x="0" y="0"/>
                </a:moveTo>
                <a:lnTo>
                  <a:pt x="15550682" y="0"/>
                </a:lnTo>
                <a:lnTo>
                  <a:pt x="15550682" y="6570163"/>
                </a:lnTo>
                <a:lnTo>
                  <a:pt x="0" y="6570163"/>
                </a:lnTo>
                <a:lnTo>
                  <a:pt x="0" y="0"/>
                </a:lnTo>
                <a:close/>
              </a:path>
            </a:pathLst>
          </a:custGeom>
          <a:blipFill>
            <a:blip r:embed="rId2"/>
            <a:stretch>
              <a:fillRect l="0" t="0" r="0" b="0"/>
            </a:stretch>
          </a:blipFill>
        </p:spPr>
      </p:sp>
      <p:sp>
        <p:nvSpPr>
          <p:cNvPr name="TextBox 3" id="3"/>
          <p:cNvSpPr txBox="true"/>
          <p:nvPr/>
        </p:nvSpPr>
        <p:spPr>
          <a:xfrm rot="0">
            <a:off x="1028700" y="398216"/>
            <a:ext cx="7675885" cy="869796"/>
          </a:xfrm>
          <a:prstGeom prst="rect">
            <a:avLst/>
          </a:prstGeom>
        </p:spPr>
        <p:txBody>
          <a:bodyPr anchor="t" rtlCol="false" tIns="0" lIns="0" bIns="0" rIns="0">
            <a:spAutoFit/>
          </a:bodyPr>
          <a:lstStyle/>
          <a:p>
            <a:pPr algn="ctr">
              <a:lnSpc>
                <a:spcPts val="7181"/>
              </a:lnSpc>
              <a:spcBef>
                <a:spcPct val="0"/>
              </a:spcBef>
            </a:pPr>
            <a:r>
              <a:rPr lang="en-US" b="true" sz="5129">
                <a:solidFill>
                  <a:srgbClr val="FFFFFF"/>
                </a:solidFill>
                <a:latin typeface="Canva Sans Bold"/>
                <a:ea typeface="Canva Sans Bold"/>
                <a:cs typeface="Canva Sans Bold"/>
                <a:sym typeface="Canva Sans Bold"/>
              </a:rPr>
              <a:t>Final Comparison Graph</a:t>
            </a:r>
          </a:p>
        </p:txBody>
      </p:sp>
    </p:spTree>
  </p:cSld>
  <p:clrMapOvr>
    <a:masterClrMapping/>
  </p:clrMapOvr>
</p:sld>
</file>

<file path=ppt/slides/slide67.xml><?xml version="1.0" encoding="utf-8"?>
<p:sld xmlns:p="http://schemas.openxmlformats.org/presentationml/2006/main" xmlns:a="http://schemas.openxmlformats.org/drawingml/2006/main">
  <p:cSld>
    <p:bg>
      <p:bgPr>
        <a:solidFill>
          <a:srgbClr val="1C53A3"/>
        </a:solidFill>
      </p:bgPr>
    </p:bg>
    <p:spTree>
      <p:nvGrpSpPr>
        <p:cNvPr id="1" name=""/>
        <p:cNvGrpSpPr/>
        <p:nvPr/>
      </p:nvGrpSpPr>
      <p:grpSpPr>
        <a:xfrm>
          <a:off x="0" y="0"/>
          <a:ext cx="0" cy="0"/>
          <a:chOff x="0" y="0"/>
          <a:chExt cx="0" cy="0"/>
        </a:xfrm>
      </p:grpSpPr>
      <p:sp>
        <p:nvSpPr>
          <p:cNvPr name="TextBox 2" id="2"/>
          <p:cNvSpPr txBox="true"/>
          <p:nvPr/>
        </p:nvSpPr>
        <p:spPr>
          <a:xfrm rot="0">
            <a:off x="158533" y="537761"/>
            <a:ext cx="18129467" cy="8849836"/>
          </a:xfrm>
          <a:prstGeom prst="rect">
            <a:avLst/>
          </a:prstGeom>
        </p:spPr>
        <p:txBody>
          <a:bodyPr anchor="t" rtlCol="false" tIns="0" lIns="0" bIns="0" rIns="0">
            <a:spAutoFit/>
          </a:bodyPr>
          <a:lstStyle/>
          <a:p>
            <a:pPr algn="l">
              <a:lnSpc>
                <a:spcPts val="4386"/>
              </a:lnSpc>
              <a:spcBef>
                <a:spcPct val="0"/>
              </a:spcBef>
            </a:pPr>
            <a:r>
              <a:rPr lang="en-US" b="true" sz="3133" u="sng">
                <a:solidFill>
                  <a:srgbClr val="FFFFFF"/>
                </a:solidFill>
                <a:latin typeface="Canva Sans Bold"/>
                <a:ea typeface="Canva Sans Bold"/>
                <a:cs typeface="Canva Sans Bold"/>
                <a:sym typeface="Canva Sans Bold"/>
              </a:rPr>
              <a:t>Result Analysis – Modal-wise Accuracy</a:t>
            </a:r>
          </a:p>
          <a:p>
            <a:pPr algn="l">
              <a:lnSpc>
                <a:spcPts val="4386"/>
              </a:lnSpc>
              <a:spcBef>
                <a:spcPct val="0"/>
              </a:spcBef>
            </a:pPr>
          </a:p>
          <a:p>
            <a:pPr algn="l">
              <a:lnSpc>
                <a:spcPts val="4386"/>
              </a:lnSpc>
              <a:spcBef>
                <a:spcPct val="0"/>
              </a:spcBef>
            </a:pPr>
            <a:r>
              <a:rPr lang="en-US" b="true" sz="3133">
                <a:solidFill>
                  <a:srgbClr val="FFFFFF"/>
                </a:solidFill>
                <a:latin typeface="Canva Sans Bold"/>
                <a:ea typeface="Canva Sans Bold"/>
                <a:cs typeface="Canva Sans Bold"/>
                <a:sym typeface="Canva Sans Bold"/>
              </a:rPr>
              <a:t>Single Modal Performance</a:t>
            </a:r>
          </a:p>
          <a:p>
            <a:pPr algn="l">
              <a:lnSpc>
                <a:spcPts val="4386"/>
              </a:lnSpc>
              <a:spcBef>
                <a:spcPct val="0"/>
              </a:spcBef>
            </a:pPr>
            <a:r>
              <a:rPr lang="en-US" sz="3133">
                <a:solidFill>
                  <a:srgbClr val="FFFFFF"/>
                </a:solidFill>
                <a:latin typeface="Canva Sans"/>
                <a:ea typeface="Canva Sans"/>
                <a:cs typeface="Canva Sans"/>
                <a:sym typeface="Canva Sans"/>
              </a:rPr>
              <a:t>Voice (Audio) shows the strongest individual performance (%), likely due to its sequential and information-rich nature, which helps in uniquely identifying users.</a:t>
            </a:r>
          </a:p>
          <a:p>
            <a:pPr algn="l">
              <a:lnSpc>
                <a:spcPts val="4386"/>
              </a:lnSpc>
              <a:spcBef>
                <a:spcPct val="0"/>
              </a:spcBef>
            </a:pPr>
            <a:r>
              <a:rPr lang="en-US" sz="3133">
                <a:solidFill>
                  <a:srgbClr val="FFFFFF"/>
                </a:solidFill>
                <a:latin typeface="Canva Sans"/>
                <a:ea typeface="Canva Sans"/>
                <a:cs typeface="Canva Sans"/>
                <a:sym typeface="Canva Sans"/>
              </a:rPr>
              <a:t>Gait and handwriting follow with % and % respectively.</a:t>
            </a:r>
          </a:p>
          <a:p>
            <a:pPr algn="l">
              <a:lnSpc>
                <a:spcPts val="4386"/>
              </a:lnSpc>
              <a:spcBef>
                <a:spcPct val="0"/>
              </a:spcBef>
            </a:pPr>
          </a:p>
          <a:p>
            <a:pPr algn="l">
              <a:lnSpc>
                <a:spcPts val="4386"/>
              </a:lnSpc>
              <a:spcBef>
                <a:spcPct val="0"/>
              </a:spcBef>
            </a:pPr>
            <a:r>
              <a:rPr lang="en-US" b="true" sz="3133">
                <a:solidFill>
                  <a:srgbClr val="FFFFFF"/>
                </a:solidFill>
                <a:latin typeface="Canva Sans Bold"/>
                <a:ea typeface="Canva Sans Bold"/>
                <a:cs typeface="Canva Sans Bold"/>
                <a:sym typeface="Canva Sans Bold"/>
              </a:rPr>
              <a:t>Bimodal Fusion</a:t>
            </a:r>
          </a:p>
          <a:p>
            <a:pPr algn="l">
              <a:lnSpc>
                <a:spcPts val="4386"/>
              </a:lnSpc>
              <a:spcBef>
                <a:spcPct val="0"/>
              </a:spcBef>
            </a:pPr>
            <a:r>
              <a:rPr lang="en-US" sz="3133">
                <a:solidFill>
                  <a:srgbClr val="FFFFFF"/>
                </a:solidFill>
                <a:latin typeface="Canva Sans"/>
                <a:ea typeface="Canva Sans"/>
                <a:cs typeface="Canva Sans"/>
                <a:sym typeface="Canva Sans"/>
              </a:rPr>
              <a:t>Audio + Gait fusion leads with %, thanks to the combination of temporal dynamics (voice) and spatial features (gait).</a:t>
            </a:r>
          </a:p>
          <a:p>
            <a:pPr algn="l">
              <a:lnSpc>
                <a:spcPts val="4386"/>
              </a:lnSpc>
              <a:spcBef>
                <a:spcPct val="0"/>
              </a:spcBef>
            </a:pPr>
            <a:r>
              <a:rPr lang="en-US" sz="3133">
                <a:solidFill>
                  <a:srgbClr val="FFFFFF"/>
                </a:solidFill>
                <a:latin typeface="Canva Sans"/>
                <a:ea typeface="Canva Sans"/>
                <a:cs typeface="Canva Sans"/>
                <a:sym typeface="Canva Sans"/>
              </a:rPr>
              <a:t>Audio + Handwriting is close with %, reinforcing the strength of audio.</a:t>
            </a:r>
          </a:p>
          <a:p>
            <a:pPr algn="l">
              <a:lnSpc>
                <a:spcPts val="4386"/>
              </a:lnSpc>
              <a:spcBef>
                <a:spcPct val="0"/>
              </a:spcBef>
            </a:pPr>
            <a:r>
              <a:rPr lang="en-US" sz="3133">
                <a:solidFill>
                  <a:srgbClr val="FFFFFF"/>
                </a:solidFill>
                <a:latin typeface="Canva Sans"/>
                <a:ea typeface="Canva Sans"/>
                <a:cs typeface="Canva Sans"/>
                <a:sym typeface="Canva Sans"/>
              </a:rPr>
              <a:t>Gait + Handwriting is comparatively lower (%), lacking the sequential strength of voice.</a:t>
            </a:r>
          </a:p>
          <a:p>
            <a:pPr algn="l">
              <a:lnSpc>
                <a:spcPts val="4386"/>
              </a:lnSpc>
              <a:spcBef>
                <a:spcPct val="0"/>
              </a:spcBef>
            </a:pPr>
          </a:p>
          <a:p>
            <a:pPr algn="l">
              <a:lnSpc>
                <a:spcPts val="4386"/>
              </a:lnSpc>
              <a:spcBef>
                <a:spcPct val="0"/>
              </a:spcBef>
            </a:pPr>
            <a:r>
              <a:rPr lang="en-US" b="true" sz="3133">
                <a:solidFill>
                  <a:srgbClr val="FFFFFF"/>
                </a:solidFill>
                <a:latin typeface="Canva Sans Bold"/>
                <a:ea typeface="Canva Sans Bold"/>
                <a:cs typeface="Canva Sans Bold"/>
                <a:sym typeface="Canva Sans Bold"/>
              </a:rPr>
              <a:t>Trimodal System</a:t>
            </a:r>
          </a:p>
          <a:p>
            <a:pPr algn="l">
              <a:lnSpc>
                <a:spcPts val="4386"/>
              </a:lnSpc>
              <a:spcBef>
                <a:spcPct val="0"/>
              </a:spcBef>
            </a:pPr>
            <a:r>
              <a:rPr lang="en-US" sz="3133">
                <a:solidFill>
                  <a:srgbClr val="FFFFFF"/>
                </a:solidFill>
                <a:latin typeface="Canva Sans"/>
                <a:ea typeface="Canva Sans"/>
                <a:cs typeface="Canva Sans"/>
                <a:sym typeface="Canva Sans"/>
              </a:rPr>
              <a:t>Combining all three modalities results in the highest accuracy of %, highlighting the benefit of multi-source complementary features.</a:t>
            </a:r>
          </a:p>
        </p:txBody>
      </p:sp>
    </p:spTree>
  </p:cSld>
  <p:clrMapOvr>
    <a:masterClrMapping/>
  </p:clrMapOvr>
</p:sld>
</file>

<file path=ppt/slides/slide68.xml><?xml version="1.0" encoding="utf-8"?>
<p:sld xmlns:p="http://schemas.openxmlformats.org/presentationml/2006/main" xmlns:a="http://schemas.openxmlformats.org/drawingml/2006/main">
  <p:cSld>
    <p:bg>
      <p:bgPr>
        <a:solidFill>
          <a:srgbClr val="1C53A3"/>
        </a:solidFill>
      </p:bgPr>
    </p:bg>
    <p:spTree>
      <p:nvGrpSpPr>
        <p:cNvPr id="1" name=""/>
        <p:cNvGrpSpPr/>
        <p:nvPr/>
      </p:nvGrpSpPr>
      <p:grpSpPr>
        <a:xfrm>
          <a:off x="0" y="0"/>
          <a:ext cx="0" cy="0"/>
          <a:chOff x="0" y="0"/>
          <a:chExt cx="0" cy="0"/>
        </a:xfrm>
      </p:grpSpPr>
      <p:sp>
        <p:nvSpPr>
          <p:cNvPr name="TextBox 2" id="2"/>
          <p:cNvSpPr txBox="true"/>
          <p:nvPr/>
        </p:nvSpPr>
        <p:spPr>
          <a:xfrm rot="0">
            <a:off x="401113" y="415814"/>
            <a:ext cx="8854529" cy="869796"/>
          </a:xfrm>
          <a:prstGeom prst="rect">
            <a:avLst/>
          </a:prstGeom>
        </p:spPr>
        <p:txBody>
          <a:bodyPr anchor="t" rtlCol="false" tIns="0" lIns="0" bIns="0" rIns="0">
            <a:spAutoFit/>
          </a:bodyPr>
          <a:lstStyle/>
          <a:p>
            <a:pPr algn="ctr">
              <a:lnSpc>
                <a:spcPts val="7181"/>
              </a:lnSpc>
              <a:spcBef>
                <a:spcPct val="0"/>
              </a:spcBef>
            </a:pPr>
            <a:r>
              <a:rPr lang="en-US" b="true" sz="5129">
                <a:solidFill>
                  <a:srgbClr val="FFFFFF"/>
                </a:solidFill>
                <a:latin typeface="Canva Sans Bold"/>
                <a:ea typeface="Canva Sans Bold"/>
                <a:cs typeface="Canva Sans Bold"/>
                <a:sym typeface="Canva Sans Bold"/>
              </a:rPr>
              <a:t>Challenges in Our Approach</a:t>
            </a:r>
          </a:p>
        </p:txBody>
      </p:sp>
      <p:sp>
        <p:nvSpPr>
          <p:cNvPr name="TextBox 3" id="3"/>
          <p:cNvSpPr txBox="true"/>
          <p:nvPr/>
        </p:nvSpPr>
        <p:spPr>
          <a:xfrm rot="0">
            <a:off x="111642" y="1832734"/>
            <a:ext cx="18176358" cy="7015457"/>
          </a:xfrm>
          <a:prstGeom prst="rect">
            <a:avLst/>
          </a:prstGeom>
        </p:spPr>
        <p:txBody>
          <a:bodyPr anchor="t" rtlCol="false" tIns="0" lIns="0" bIns="0" rIns="0">
            <a:spAutoFit/>
          </a:bodyPr>
          <a:lstStyle/>
          <a:p>
            <a:pPr algn="l" marL="438078" indent="-219039" lvl="1">
              <a:lnSpc>
                <a:spcPts val="3145"/>
              </a:lnSpc>
              <a:buFont typeface="Arial"/>
              <a:buChar char="•"/>
            </a:pPr>
            <a:r>
              <a:rPr lang="en-US" b="true" sz="2029">
                <a:solidFill>
                  <a:srgbClr val="F5F5F5"/>
                </a:solidFill>
                <a:latin typeface="Canva Sans Bold"/>
                <a:ea typeface="Canva Sans Bold"/>
                <a:cs typeface="Canva Sans Bold"/>
                <a:sym typeface="Canva Sans Bold"/>
              </a:rPr>
              <a:t>Data Alignment Across Modalities</a:t>
            </a:r>
          </a:p>
          <a:p>
            <a:pPr algn="l">
              <a:lnSpc>
                <a:spcPts val="3145"/>
              </a:lnSpc>
            </a:pPr>
            <a:r>
              <a:rPr lang="en-US" sz="2029">
                <a:solidFill>
                  <a:srgbClr val="F5F5F5"/>
                </a:solidFill>
                <a:latin typeface="Canva Sans"/>
                <a:ea typeface="Canva Sans"/>
                <a:cs typeface="Canva Sans"/>
                <a:sym typeface="Canva Sans"/>
              </a:rPr>
              <a:t> Aligning different modalities (audio, gait, handwriting) with varying sample sizes and formats required careful preprocessing and downsampling.</a:t>
            </a:r>
          </a:p>
          <a:p>
            <a:pPr algn="l" marL="438078" indent="-219039" lvl="1">
              <a:lnSpc>
                <a:spcPts val="3145"/>
              </a:lnSpc>
              <a:buFont typeface="Arial"/>
              <a:buChar char="•"/>
            </a:pPr>
            <a:r>
              <a:rPr lang="en-US" b="true" sz="2029">
                <a:solidFill>
                  <a:srgbClr val="F5F5F5"/>
                </a:solidFill>
                <a:latin typeface="Canva Sans Bold"/>
                <a:ea typeface="Canva Sans Bold"/>
                <a:cs typeface="Canva Sans Bold"/>
                <a:sym typeface="Canva Sans Bold"/>
              </a:rPr>
              <a:t>Heterogeneous Feature Structures</a:t>
            </a:r>
          </a:p>
          <a:p>
            <a:pPr algn="l">
              <a:lnSpc>
                <a:spcPts val="3145"/>
              </a:lnSpc>
            </a:pPr>
            <a:r>
              <a:rPr lang="en-US" sz="2029">
                <a:solidFill>
                  <a:srgbClr val="F5F5F5"/>
                </a:solidFill>
                <a:latin typeface="Canva Sans"/>
                <a:ea typeface="Canva Sans"/>
                <a:cs typeface="Canva Sans"/>
                <a:sym typeface="Canva Sans"/>
              </a:rPr>
              <a:t>Combining sequential audio data with static feature vectors from handwriting and gait posed a challenge in designing a unified model architecture.</a:t>
            </a:r>
          </a:p>
          <a:p>
            <a:pPr algn="l" marL="438078" indent="-219039" lvl="1">
              <a:lnSpc>
                <a:spcPts val="3145"/>
              </a:lnSpc>
              <a:buFont typeface="Arial"/>
              <a:buChar char="•"/>
            </a:pPr>
            <a:r>
              <a:rPr lang="en-US" b="true" sz="2029">
                <a:solidFill>
                  <a:srgbClr val="F5F5F5"/>
                </a:solidFill>
                <a:latin typeface="Canva Sans Bold"/>
                <a:ea typeface="Canva Sans Bold"/>
                <a:cs typeface="Canva Sans Bold"/>
                <a:sym typeface="Canva Sans Bold"/>
              </a:rPr>
              <a:t>Limited Dataset Size</a:t>
            </a:r>
          </a:p>
          <a:p>
            <a:pPr algn="l">
              <a:lnSpc>
                <a:spcPts val="3145"/>
              </a:lnSpc>
            </a:pPr>
            <a:r>
              <a:rPr lang="en-US" sz="2029">
                <a:solidFill>
                  <a:srgbClr val="F5F5F5"/>
                </a:solidFill>
                <a:latin typeface="Canva Sans"/>
                <a:ea typeface="Canva Sans"/>
                <a:cs typeface="Canva Sans"/>
                <a:sym typeface="Canva Sans"/>
              </a:rPr>
              <a:t>A small dataset, particularly for deep learning models (e.g., CNN+LSTM), limited performance and increased the risk of overfitting.</a:t>
            </a:r>
          </a:p>
          <a:p>
            <a:pPr algn="l" marL="438078" indent="-219039" lvl="1">
              <a:lnSpc>
                <a:spcPts val="3145"/>
              </a:lnSpc>
              <a:buFont typeface="Arial"/>
              <a:buChar char="•"/>
            </a:pPr>
            <a:r>
              <a:rPr lang="en-US" b="true" sz="2029">
                <a:solidFill>
                  <a:srgbClr val="F5F5F5"/>
                </a:solidFill>
                <a:latin typeface="Canva Sans Bold"/>
                <a:ea typeface="Canva Sans Bold"/>
                <a:cs typeface="Canva Sans Bold"/>
                <a:sym typeface="Canva Sans Bold"/>
              </a:rPr>
              <a:t>Fusion Strategy Design</a:t>
            </a:r>
          </a:p>
          <a:p>
            <a:pPr algn="l">
              <a:lnSpc>
                <a:spcPts val="3145"/>
              </a:lnSpc>
            </a:pPr>
            <a:r>
              <a:rPr lang="en-US" sz="2029">
                <a:solidFill>
                  <a:srgbClr val="F5F5F5"/>
                </a:solidFill>
                <a:latin typeface="Canva Sans"/>
                <a:ea typeface="Canva Sans"/>
                <a:cs typeface="Canva Sans"/>
                <a:sym typeface="Canva Sans"/>
              </a:rPr>
              <a:t>Deciding on the optimal method for combining modalities (e.g., early vs. late fusion, vector-based vs. sequence-aware) required extensive experimentation.</a:t>
            </a:r>
          </a:p>
          <a:p>
            <a:pPr algn="l" marL="438078" indent="-219039" lvl="1">
              <a:lnSpc>
                <a:spcPts val="3145"/>
              </a:lnSpc>
              <a:buFont typeface="Arial"/>
              <a:buChar char="•"/>
            </a:pPr>
            <a:r>
              <a:rPr lang="en-US" b="true" sz="2029">
                <a:solidFill>
                  <a:srgbClr val="F5F5F5"/>
                </a:solidFill>
                <a:latin typeface="Canva Sans Bold"/>
                <a:ea typeface="Canva Sans Bold"/>
                <a:cs typeface="Canva Sans Bold"/>
                <a:sym typeface="Canva Sans Bold"/>
              </a:rPr>
              <a:t>Modality Dropout Handling</a:t>
            </a:r>
          </a:p>
          <a:p>
            <a:pPr algn="l">
              <a:lnSpc>
                <a:spcPts val="3145"/>
              </a:lnSpc>
            </a:pPr>
            <a:r>
              <a:rPr lang="en-US" sz="2029">
                <a:solidFill>
                  <a:srgbClr val="F5F5F5"/>
                </a:solidFill>
                <a:latin typeface="Canva Sans"/>
                <a:ea typeface="Canva Sans"/>
                <a:cs typeface="Canva Sans"/>
                <a:sym typeface="Canva Sans"/>
              </a:rPr>
              <a:t>Developing models capable of handling missing modalities in real-world scenarios (e.g., missing audio or gait) while maintaining performance.</a:t>
            </a:r>
          </a:p>
          <a:p>
            <a:pPr algn="l" marL="438078" indent="-219039" lvl="1">
              <a:lnSpc>
                <a:spcPts val="3145"/>
              </a:lnSpc>
              <a:buFont typeface="Arial"/>
              <a:buChar char="•"/>
            </a:pPr>
            <a:r>
              <a:rPr lang="en-US" b="true" sz="2029">
                <a:solidFill>
                  <a:srgbClr val="F5F5F5"/>
                </a:solidFill>
                <a:latin typeface="Canva Sans Bold"/>
                <a:ea typeface="Canva Sans Bold"/>
                <a:cs typeface="Canva Sans Bold"/>
                <a:sym typeface="Canva Sans Bold"/>
              </a:rPr>
              <a:t>Synchronization of Time-Based Features</a:t>
            </a:r>
          </a:p>
          <a:p>
            <a:pPr algn="l">
              <a:lnSpc>
                <a:spcPts val="3145"/>
              </a:lnSpc>
            </a:pPr>
            <a:r>
              <a:rPr lang="en-US" sz="2029">
                <a:solidFill>
                  <a:srgbClr val="F5F5F5"/>
                </a:solidFill>
                <a:latin typeface="Canva Sans"/>
                <a:ea typeface="Canva Sans"/>
                <a:cs typeface="Canva Sans"/>
                <a:sym typeface="Canva Sans"/>
              </a:rPr>
              <a:t>Aligning timestamps or time windows in multimodal sequences (e.g., audio and gait) is tricky, especially when data is collected asynchronously.</a:t>
            </a:r>
          </a:p>
          <a:p>
            <a:pPr algn="l" marL="438078" indent="-219039" lvl="1">
              <a:lnSpc>
                <a:spcPts val="3145"/>
              </a:lnSpc>
              <a:buFont typeface="Arial"/>
              <a:buChar char="•"/>
            </a:pPr>
            <a:r>
              <a:rPr lang="en-US" b="true" sz="2029">
                <a:solidFill>
                  <a:srgbClr val="F5F5F5"/>
                </a:solidFill>
                <a:latin typeface="Canva Sans Bold"/>
                <a:ea typeface="Canva Sans Bold"/>
                <a:cs typeface="Canva Sans Bold"/>
                <a:sym typeface="Canva Sans Bold"/>
              </a:rPr>
              <a:t>Modality Dominance</a:t>
            </a:r>
          </a:p>
          <a:p>
            <a:pPr algn="l">
              <a:lnSpc>
                <a:spcPts val="3145"/>
              </a:lnSpc>
            </a:pPr>
            <a:r>
              <a:rPr lang="en-US" sz="2029">
                <a:solidFill>
                  <a:srgbClr val="F5F5F5"/>
                </a:solidFill>
                <a:latin typeface="Canva Sans"/>
                <a:ea typeface="Canva Sans"/>
                <a:cs typeface="Canva Sans"/>
                <a:sym typeface="Canva Sans"/>
              </a:rPr>
              <a:t>Some models may overly rely on one modality (e.g., audio), underutilizing other modalities, creating imbalance in the model’s decision-making process.</a:t>
            </a:r>
          </a:p>
          <a:p>
            <a:pPr algn="l" marL="438078" indent="-219039" lvl="1">
              <a:lnSpc>
                <a:spcPts val="3145"/>
              </a:lnSpc>
              <a:buFont typeface="Arial"/>
              <a:buChar char="•"/>
            </a:pPr>
            <a:r>
              <a:rPr lang="en-US" b="true" sz="2029">
                <a:solidFill>
                  <a:srgbClr val="F5F5F5"/>
                </a:solidFill>
                <a:latin typeface="Canva Sans Bold"/>
                <a:ea typeface="Canva Sans Bold"/>
                <a:cs typeface="Canva Sans Bold"/>
                <a:sym typeface="Canva Sans Bold"/>
              </a:rPr>
              <a:t>Cross-Modality Noise</a:t>
            </a:r>
          </a:p>
          <a:p>
            <a:pPr algn="l">
              <a:lnSpc>
                <a:spcPts val="3145"/>
              </a:lnSpc>
            </a:pPr>
            <a:r>
              <a:rPr lang="en-US" sz="2029">
                <a:solidFill>
                  <a:srgbClr val="F5F5F5"/>
                </a:solidFill>
                <a:latin typeface="Canva Sans"/>
                <a:ea typeface="Canva Sans"/>
                <a:cs typeface="Canva Sans"/>
                <a:sym typeface="Canva Sans"/>
              </a:rPr>
              <a:t>Noise in one modality (e.g., corrupted audio) can negatively affect the fused model, reducing robustness and performance.</a:t>
            </a:r>
          </a:p>
        </p:txBody>
      </p:sp>
    </p:spTree>
  </p:cSld>
  <p:clrMapOvr>
    <a:masterClrMapping/>
  </p:clrMapOvr>
</p:sld>
</file>

<file path=ppt/slides/slide69.xml><?xml version="1.0" encoding="utf-8"?>
<p:sld xmlns:p="http://schemas.openxmlformats.org/presentationml/2006/main" xmlns:a="http://schemas.openxmlformats.org/drawingml/2006/main">
  <p:cSld>
    <p:bg>
      <p:bgPr>
        <a:solidFill>
          <a:srgbClr val="1C53A3"/>
        </a:solidFill>
      </p:bgPr>
    </p:bg>
    <p:spTree>
      <p:nvGrpSpPr>
        <p:cNvPr id="1" name=""/>
        <p:cNvGrpSpPr/>
        <p:nvPr/>
      </p:nvGrpSpPr>
      <p:grpSpPr>
        <a:xfrm>
          <a:off x="0" y="0"/>
          <a:ext cx="0" cy="0"/>
          <a:chOff x="0" y="0"/>
          <a:chExt cx="0" cy="0"/>
        </a:xfrm>
      </p:grpSpPr>
      <p:sp>
        <p:nvSpPr>
          <p:cNvPr name="TextBox 2" id="2"/>
          <p:cNvSpPr txBox="true"/>
          <p:nvPr/>
        </p:nvSpPr>
        <p:spPr>
          <a:xfrm rot="0">
            <a:off x="1534753" y="4660977"/>
            <a:ext cx="15218494" cy="869796"/>
          </a:xfrm>
          <a:prstGeom prst="rect">
            <a:avLst/>
          </a:prstGeom>
        </p:spPr>
        <p:txBody>
          <a:bodyPr anchor="t" rtlCol="false" tIns="0" lIns="0" bIns="0" rIns="0">
            <a:spAutoFit/>
          </a:bodyPr>
          <a:lstStyle/>
          <a:p>
            <a:pPr algn="ctr">
              <a:lnSpc>
                <a:spcPts val="7181"/>
              </a:lnSpc>
              <a:spcBef>
                <a:spcPct val="0"/>
              </a:spcBef>
            </a:pPr>
            <a:r>
              <a:rPr lang="en-US" b="true" sz="5129">
                <a:solidFill>
                  <a:srgbClr val="FFFFFF"/>
                </a:solidFill>
                <a:latin typeface="Canva Sans Bold"/>
                <a:ea typeface="Canva Sans Bold"/>
                <a:cs typeface="Canva Sans Bold"/>
                <a:sym typeface="Canva Sans Bold"/>
              </a:rPr>
              <a:t> Comparison of Results with Existing References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C53A3"/>
        </a:solidFill>
      </p:bgPr>
    </p:bg>
    <p:spTree>
      <p:nvGrpSpPr>
        <p:cNvPr id="1" name=""/>
        <p:cNvGrpSpPr/>
        <p:nvPr/>
      </p:nvGrpSpPr>
      <p:grpSpPr>
        <a:xfrm>
          <a:off x="0" y="0"/>
          <a:ext cx="0" cy="0"/>
          <a:chOff x="0" y="0"/>
          <a:chExt cx="0" cy="0"/>
        </a:xfrm>
      </p:grpSpPr>
      <p:sp>
        <p:nvSpPr>
          <p:cNvPr name="Freeform 2" id="2"/>
          <p:cNvSpPr/>
          <p:nvPr/>
        </p:nvSpPr>
        <p:spPr>
          <a:xfrm flipH="false" flipV="false" rot="0">
            <a:off x="15169437" y="7370479"/>
            <a:ext cx="4198776" cy="4114800"/>
          </a:xfrm>
          <a:custGeom>
            <a:avLst/>
            <a:gdLst/>
            <a:ahLst/>
            <a:cxnLst/>
            <a:rect r="r" b="b" t="t" l="l"/>
            <a:pathLst>
              <a:path h="4114800" w="4198776">
                <a:moveTo>
                  <a:pt x="0" y="0"/>
                </a:moveTo>
                <a:lnTo>
                  <a:pt x="4198776" y="0"/>
                </a:lnTo>
                <a:lnTo>
                  <a:pt x="419877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94" r="0" b="-94"/>
            </a:stretch>
          </a:blipFill>
        </p:spPr>
      </p:sp>
      <p:sp>
        <p:nvSpPr>
          <p:cNvPr name="Freeform 3" id="3"/>
          <p:cNvSpPr/>
          <p:nvPr/>
        </p:nvSpPr>
        <p:spPr>
          <a:xfrm flipH="false" flipV="false" rot="0">
            <a:off x="16382387" y="3951642"/>
            <a:ext cx="4198776" cy="4114800"/>
          </a:xfrm>
          <a:custGeom>
            <a:avLst/>
            <a:gdLst/>
            <a:ahLst/>
            <a:cxnLst/>
            <a:rect r="r" b="b" t="t" l="l"/>
            <a:pathLst>
              <a:path h="4114800" w="4198776">
                <a:moveTo>
                  <a:pt x="0" y="0"/>
                </a:moveTo>
                <a:lnTo>
                  <a:pt x="4198776" y="0"/>
                </a:lnTo>
                <a:lnTo>
                  <a:pt x="419877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94" r="0" b="-94"/>
            </a:stretch>
          </a:blipFill>
        </p:spPr>
      </p:sp>
      <p:sp>
        <p:nvSpPr>
          <p:cNvPr name="Freeform 4" id="4"/>
          <p:cNvSpPr/>
          <p:nvPr/>
        </p:nvSpPr>
        <p:spPr>
          <a:xfrm flipH="false" flipV="false" rot="0">
            <a:off x="15470790" y="-555006"/>
            <a:ext cx="4027944" cy="4114800"/>
          </a:xfrm>
          <a:custGeom>
            <a:avLst/>
            <a:gdLst/>
            <a:ahLst/>
            <a:cxnLst/>
            <a:rect r="r" b="b" t="t" l="l"/>
            <a:pathLst>
              <a:path h="4114800" w="4027944">
                <a:moveTo>
                  <a:pt x="0" y="0"/>
                </a:moveTo>
                <a:lnTo>
                  <a:pt x="4027944" y="0"/>
                </a:lnTo>
                <a:lnTo>
                  <a:pt x="402794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101" r="0" b="-101"/>
            </a:stretch>
          </a:blipFill>
        </p:spPr>
      </p:sp>
      <p:grpSp>
        <p:nvGrpSpPr>
          <p:cNvPr name="Group 5" id="5"/>
          <p:cNvGrpSpPr/>
          <p:nvPr/>
        </p:nvGrpSpPr>
        <p:grpSpPr>
          <a:xfrm rot="0">
            <a:off x="804662" y="667047"/>
            <a:ext cx="15736198" cy="7593500"/>
            <a:chOff x="0" y="0"/>
            <a:chExt cx="20981597" cy="10124667"/>
          </a:xfrm>
        </p:grpSpPr>
        <p:sp>
          <p:nvSpPr>
            <p:cNvPr name="Freeform 6" id="6"/>
            <p:cNvSpPr/>
            <p:nvPr/>
          </p:nvSpPr>
          <p:spPr>
            <a:xfrm flipH="false" flipV="false" rot="0">
              <a:off x="0" y="0"/>
              <a:ext cx="20981597" cy="10124667"/>
            </a:xfrm>
            <a:custGeom>
              <a:avLst/>
              <a:gdLst/>
              <a:ahLst/>
              <a:cxnLst/>
              <a:rect r="r" b="b" t="t" l="l"/>
              <a:pathLst>
                <a:path h="10124667" w="20981597">
                  <a:moveTo>
                    <a:pt x="0" y="0"/>
                  </a:moveTo>
                  <a:lnTo>
                    <a:pt x="20981597" y="0"/>
                  </a:lnTo>
                  <a:lnTo>
                    <a:pt x="20981597" y="10124667"/>
                  </a:lnTo>
                  <a:lnTo>
                    <a:pt x="0" y="10124667"/>
                  </a:lnTo>
                  <a:close/>
                </a:path>
              </a:pathLst>
            </a:custGeom>
            <a:solidFill>
              <a:srgbClr val="000000">
                <a:alpha val="0"/>
              </a:srgbClr>
            </a:solidFill>
          </p:spPr>
        </p:sp>
        <p:sp>
          <p:nvSpPr>
            <p:cNvPr name="TextBox 7" id="7"/>
            <p:cNvSpPr txBox="true"/>
            <p:nvPr/>
          </p:nvSpPr>
          <p:spPr>
            <a:xfrm>
              <a:off x="0" y="-85725"/>
              <a:ext cx="20981597" cy="10210392"/>
            </a:xfrm>
            <a:prstGeom prst="rect">
              <a:avLst/>
            </a:prstGeom>
          </p:spPr>
          <p:txBody>
            <a:bodyPr anchor="t" rtlCol="false" tIns="0" lIns="0" bIns="0" rIns="0"/>
            <a:lstStyle/>
            <a:p>
              <a:pPr algn="just">
                <a:lnSpc>
                  <a:spcPts val="4049"/>
                </a:lnSpc>
              </a:pPr>
              <a:r>
                <a:rPr lang="en-US" sz="2699" b="true">
                  <a:solidFill>
                    <a:srgbClr val="FFFFFF"/>
                  </a:solidFill>
                  <a:latin typeface="Canva Sans Bold"/>
                  <a:ea typeface="Canva Sans Bold"/>
                  <a:cs typeface="Canva Sans Bold"/>
                  <a:sym typeface="Canva Sans Bold"/>
                </a:rPr>
                <a:t>2) Parkinson’s Disease Detection from Online Handwriting Based on Beta-Elliptical Approach and Fuzzy Perceptual Detector</a:t>
              </a:r>
            </a:p>
            <a:p>
              <a:pPr algn="just">
                <a:lnSpc>
                  <a:spcPts val="4049"/>
                </a:lnSpc>
              </a:pPr>
              <a:r>
                <a:rPr lang="en-US" sz="2699" b="true">
                  <a:solidFill>
                    <a:srgbClr val="FFFFFF"/>
                  </a:solidFill>
                  <a:latin typeface="Canva Sans Bold"/>
                  <a:ea typeface="Canva Sans Bold"/>
                  <a:cs typeface="Canva Sans Bold"/>
                  <a:sym typeface="Canva Sans Bold"/>
                </a:rPr>
                <a:t>Methodology:</a:t>
              </a:r>
              <a:r>
                <a:rPr lang="en-US" sz="2699">
                  <a:solidFill>
                    <a:srgbClr val="FFFFFF"/>
                  </a:solidFill>
                  <a:latin typeface="Canva Sans"/>
                  <a:ea typeface="Canva Sans"/>
                  <a:cs typeface="Canva Sans"/>
                  <a:sym typeface="Canva Sans"/>
                </a:rPr>
                <a:t> Utilizes data augmentation, segmentation into Beta strokes, and feature extraction using the Beta-elliptical approach and fuzzy perceptual detector. Bidirectional LSTM is applied for handwriting-based PD classification.</a:t>
              </a:r>
            </a:p>
            <a:p>
              <a:pPr algn="just">
                <a:lnSpc>
                  <a:spcPts val="4049"/>
                </a:lnSpc>
              </a:pPr>
              <a:r>
                <a:rPr lang="en-US" sz="2699" b="true">
                  <a:solidFill>
                    <a:srgbClr val="FFFFFF"/>
                  </a:solidFill>
                  <a:latin typeface="Canva Sans Bold"/>
                  <a:ea typeface="Canva Sans Bold"/>
                  <a:cs typeface="Canva Sans Bold"/>
                  <a:sym typeface="Canva Sans Bold"/>
                </a:rPr>
                <a:t>Parameters:</a:t>
              </a:r>
              <a:r>
                <a:rPr lang="en-US" sz="2699">
                  <a:solidFill>
                    <a:srgbClr val="FFFFFF"/>
                  </a:solidFill>
                  <a:latin typeface="Canva Sans"/>
                  <a:ea typeface="Canva Sans"/>
                  <a:cs typeface="Canva Sans"/>
                  <a:sym typeface="Canva Sans"/>
                </a:rPr>
                <a:t> Evaluated on 30 PD patients and 30 healthy controls with online Arabic handwriting samples, applying 10-fold cross-validation and geometric augmentation techniques.</a:t>
              </a:r>
            </a:p>
            <a:p>
              <a:pPr algn="just">
                <a:lnSpc>
                  <a:spcPts val="4049"/>
                </a:lnSpc>
              </a:pPr>
              <a:r>
                <a:rPr lang="en-US" sz="2699">
                  <a:solidFill>
                    <a:srgbClr val="FFFFFF"/>
                  </a:solidFill>
                  <a:latin typeface="Canva Sans"/>
                  <a:ea typeface="Canva Sans"/>
                  <a:cs typeface="Canva Sans"/>
                  <a:sym typeface="Canva Sans"/>
                </a:rPr>
                <a:t>A</a:t>
              </a:r>
              <a:r>
                <a:rPr lang="en-US" sz="2699" b="true">
                  <a:solidFill>
                    <a:srgbClr val="FFFFFF"/>
                  </a:solidFill>
                  <a:latin typeface="Canva Sans Bold"/>
                  <a:ea typeface="Canva Sans Bold"/>
                  <a:cs typeface="Canva Sans Bold"/>
                  <a:sym typeface="Canva Sans Bold"/>
                </a:rPr>
                <a:t>pplications:</a:t>
              </a:r>
              <a:r>
                <a:rPr lang="en-US" sz="2699">
                  <a:solidFill>
                    <a:srgbClr val="FFFFFF"/>
                  </a:solidFill>
                  <a:latin typeface="Canva Sans"/>
                  <a:ea typeface="Canva Sans"/>
                  <a:cs typeface="Canva Sans"/>
                  <a:sym typeface="Canva Sans"/>
                </a:rPr>
                <a:t> Provides a novel tool for early detection of Parkinson's disease based on handwriting patterns, aiding clinical diagnostics.</a:t>
              </a:r>
            </a:p>
            <a:p>
              <a:pPr algn="just">
                <a:lnSpc>
                  <a:spcPts val="4049"/>
                </a:lnSpc>
              </a:pPr>
              <a:r>
                <a:rPr lang="en-US" sz="2699" b="true">
                  <a:solidFill>
                    <a:srgbClr val="FFFFFF"/>
                  </a:solidFill>
                  <a:latin typeface="Canva Sans Bold"/>
                  <a:ea typeface="Canva Sans Bold"/>
                  <a:cs typeface="Canva Sans Bold"/>
                  <a:sym typeface="Canva Sans Bold"/>
                </a:rPr>
                <a:t>Result/Performance:</a:t>
              </a:r>
              <a:r>
                <a:rPr lang="en-US" sz="2699">
                  <a:solidFill>
                    <a:srgbClr val="FFFFFF"/>
                  </a:solidFill>
                  <a:latin typeface="Canva Sans"/>
                  <a:ea typeface="Canva Sans"/>
                  <a:cs typeface="Canva Sans"/>
                  <a:sym typeface="Canva Sans"/>
                </a:rPr>
                <a:t> Achieved up to 93.33% accuracy in ellipse tracing tasks on the custom dataset, demonstrating superior performance on PaHaW tasks compared to existing systems.</a:t>
              </a:r>
            </a:p>
            <a:p>
              <a:pPr algn="just">
                <a:lnSpc>
                  <a:spcPts val="4049"/>
                </a:lnSpc>
              </a:pPr>
              <a:r>
                <a:rPr lang="en-US" sz="2699" b="true">
                  <a:solidFill>
                    <a:srgbClr val="FFFFFF"/>
                  </a:solidFill>
                  <a:latin typeface="Canva Sans Bold"/>
                  <a:ea typeface="Canva Sans Bold"/>
                  <a:cs typeface="Canva Sans Bold"/>
                  <a:sym typeface="Canva Sans Bold"/>
                </a:rPr>
                <a:t>Challenges:</a:t>
              </a:r>
              <a:r>
                <a:rPr lang="en-US" sz="2699">
                  <a:solidFill>
                    <a:srgbClr val="FFFFFF"/>
                  </a:solidFill>
                  <a:latin typeface="Canva Sans"/>
                  <a:ea typeface="Canva Sans"/>
                  <a:cs typeface="Canva Sans"/>
                  <a:sym typeface="Canva Sans"/>
                </a:rPr>
                <a:t> Limited dataset size, variability in handwriting impairments, and task complexity pose classification challenges. Further research is required for broader applicability and dataset expansion​</a:t>
              </a:r>
            </a:p>
          </p:txBody>
        </p:sp>
      </p:grpSp>
      <p:sp>
        <p:nvSpPr>
          <p:cNvPr name="Freeform 8" id="8"/>
          <p:cNvSpPr/>
          <p:nvPr/>
        </p:nvSpPr>
        <p:spPr>
          <a:xfrm flipH="false" flipV="false" rot="0">
            <a:off x="-269178" y="8036486"/>
            <a:ext cx="4027944" cy="4114800"/>
          </a:xfrm>
          <a:custGeom>
            <a:avLst/>
            <a:gdLst/>
            <a:ahLst/>
            <a:cxnLst/>
            <a:rect r="r" b="b" t="t" l="l"/>
            <a:pathLst>
              <a:path h="4114800" w="4027944">
                <a:moveTo>
                  <a:pt x="0" y="0"/>
                </a:moveTo>
                <a:lnTo>
                  <a:pt x="4027944" y="0"/>
                </a:lnTo>
                <a:lnTo>
                  <a:pt x="402794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14" t="0" r="-14" b="0"/>
            </a:stretch>
          </a:blipFill>
        </p:spPr>
      </p:sp>
    </p:spTree>
  </p:cSld>
  <p:clrMapOvr>
    <a:masterClrMapping/>
  </p:clrMapOvr>
</p:sld>
</file>

<file path=ppt/slides/slide70.xml><?xml version="1.0" encoding="utf-8"?>
<p:sld xmlns:p="http://schemas.openxmlformats.org/presentationml/2006/main" xmlns:a="http://schemas.openxmlformats.org/drawingml/2006/main">
  <p:cSld>
    <p:bg>
      <p:bgPr>
        <a:solidFill>
          <a:srgbClr val="1C53A3"/>
        </a:solidFill>
      </p:bgPr>
    </p:bg>
    <p:spTree>
      <p:nvGrpSpPr>
        <p:cNvPr id="1" name=""/>
        <p:cNvGrpSpPr/>
        <p:nvPr/>
      </p:nvGrpSpPr>
      <p:grpSpPr>
        <a:xfrm>
          <a:off x="0" y="0"/>
          <a:ext cx="0" cy="0"/>
          <a:chOff x="0" y="0"/>
          <a:chExt cx="0" cy="0"/>
        </a:xfrm>
      </p:grpSpPr>
      <p:sp>
        <p:nvSpPr>
          <p:cNvPr name="TextBox 2" id="2"/>
          <p:cNvSpPr txBox="true"/>
          <p:nvPr/>
        </p:nvSpPr>
        <p:spPr>
          <a:xfrm rot="0">
            <a:off x="292091" y="1432276"/>
            <a:ext cx="17703818" cy="5538745"/>
          </a:xfrm>
          <a:prstGeom prst="rect">
            <a:avLst/>
          </a:prstGeom>
        </p:spPr>
        <p:txBody>
          <a:bodyPr anchor="t" rtlCol="false" tIns="0" lIns="0" bIns="0" rIns="0">
            <a:spAutoFit/>
          </a:bodyPr>
          <a:lstStyle/>
          <a:p>
            <a:pPr algn="l">
              <a:lnSpc>
                <a:spcPts val="7428"/>
              </a:lnSpc>
            </a:pPr>
            <a:r>
              <a:rPr lang="en-US" b="true" sz="2971">
                <a:solidFill>
                  <a:srgbClr val="FFFFFF"/>
                </a:solidFill>
                <a:latin typeface="Canva Sans Bold"/>
                <a:ea typeface="Canva Sans Bold"/>
                <a:cs typeface="Canva Sans Bold"/>
                <a:sym typeface="Canva Sans Bold"/>
              </a:rPr>
              <a:t>Proposed Multimodal Parkinson’s Detection Model</a:t>
            </a:r>
          </a:p>
          <a:p>
            <a:pPr algn="l" marL="641527" indent="-320764" lvl="1">
              <a:lnSpc>
                <a:spcPts val="7428"/>
              </a:lnSpc>
              <a:buFont typeface="Arial"/>
              <a:buChar char="•"/>
            </a:pPr>
            <a:r>
              <a:rPr lang="en-US" sz="2971">
                <a:solidFill>
                  <a:srgbClr val="FFFFFF"/>
                </a:solidFill>
                <a:latin typeface="Canva Sans"/>
                <a:ea typeface="Canva Sans"/>
                <a:cs typeface="Canva Sans"/>
                <a:sym typeface="Canva Sans"/>
              </a:rPr>
              <a:t>Combines Voice (MFCCs), Handwriting (Joint Angles &amp; Motion Dynamics), and Gait (CNN-LSTM Features)</a:t>
            </a:r>
          </a:p>
          <a:p>
            <a:pPr algn="l" marL="641527" indent="-320764" lvl="1">
              <a:lnSpc>
                <a:spcPts val="7428"/>
              </a:lnSpc>
              <a:buFont typeface="Arial"/>
              <a:buChar char="•"/>
            </a:pPr>
            <a:r>
              <a:rPr lang="en-US" sz="2971">
                <a:solidFill>
                  <a:srgbClr val="FFFFFF"/>
                </a:solidFill>
                <a:latin typeface="Canva Sans"/>
                <a:ea typeface="Canva Sans"/>
                <a:cs typeface="Canva Sans"/>
                <a:sym typeface="Canva Sans"/>
              </a:rPr>
              <a:t>Uses feature-level fusion and a powerful ensemble of RF, MLP, and XGBoost classifiers</a:t>
            </a:r>
          </a:p>
          <a:p>
            <a:pPr algn="l" marL="641527" indent="-320764" lvl="1">
              <a:lnSpc>
                <a:spcPts val="7428"/>
              </a:lnSpc>
              <a:buFont typeface="Arial"/>
              <a:buChar char="•"/>
            </a:pPr>
            <a:r>
              <a:rPr lang="en-US" sz="2971">
                <a:solidFill>
                  <a:srgbClr val="FFFFFF"/>
                </a:solidFill>
                <a:latin typeface="Canva Sans"/>
                <a:ea typeface="Canva Sans"/>
                <a:cs typeface="Canva Sans"/>
                <a:sym typeface="Canva Sans"/>
              </a:rPr>
              <a:t>Achieves superior accuracy, robustness, and generalizability</a:t>
            </a:r>
          </a:p>
          <a:p>
            <a:pPr algn="l" marL="641527" indent="-320764" lvl="1">
              <a:lnSpc>
                <a:spcPts val="7428"/>
              </a:lnSpc>
              <a:buFont typeface="Arial"/>
              <a:buChar char="•"/>
            </a:pPr>
            <a:r>
              <a:rPr lang="en-US" sz="2971">
                <a:solidFill>
                  <a:srgbClr val="FFFFFF"/>
                </a:solidFill>
                <a:latin typeface="Canva Sans"/>
                <a:ea typeface="Canva Sans"/>
                <a:cs typeface="Canva Sans"/>
                <a:sym typeface="Canva Sans"/>
              </a:rPr>
              <a:t>Effectively reduces overfitting and improves real-world applicability</a:t>
            </a:r>
          </a:p>
        </p:txBody>
      </p:sp>
    </p:spTree>
  </p:cSld>
  <p:clrMapOvr>
    <a:masterClrMapping/>
  </p:clrMapOvr>
</p:sld>
</file>

<file path=ppt/slides/slide71.xml><?xml version="1.0" encoding="utf-8"?>
<p:sld xmlns:p="http://schemas.openxmlformats.org/presentationml/2006/main" xmlns:a="http://schemas.openxmlformats.org/drawingml/2006/main">
  <p:cSld>
    <p:bg>
      <p:bgPr>
        <a:solidFill>
          <a:srgbClr val="1C53A3"/>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748023" y="2488983"/>
          <a:ext cx="17142137" cy="6913506"/>
        </p:xfrm>
        <a:graphic>
          <a:graphicData uri="http://schemas.openxmlformats.org/drawingml/2006/table">
            <a:tbl>
              <a:tblPr/>
              <a:tblGrid>
                <a:gridCol w="3184429"/>
                <a:gridCol w="1972796"/>
                <a:gridCol w="2224040"/>
                <a:gridCol w="3117778"/>
                <a:gridCol w="6643093"/>
              </a:tblGrid>
              <a:tr h="1138135">
                <a:tc>
                  <a:txBody>
                    <a:bodyPr anchor="t" rtlCol="false"/>
                    <a:lstStyle/>
                    <a:p>
                      <a:pPr algn="l">
                        <a:lnSpc>
                          <a:spcPts val="3079"/>
                        </a:lnSpc>
                        <a:defRPr/>
                      </a:pPr>
                      <a:r>
                        <a:rPr lang="en-US" sz="2199" b="true">
                          <a:solidFill>
                            <a:srgbClr val="FFFFFF"/>
                          </a:solidFill>
                          <a:latin typeface="Canva Sans Bold"/>
                          <a:ea typeface="Canva Sans Bold"/>
                          <a:cs typeface="Canva Sans Bold"/>
                          <a:sym typeface="Canva Sans Bold"/>
                        </a:rPr>
                        <a:t>Study</a:t>
                      </a:r>
                      <a:endParaRPr lang="en-US" sz="1100"/>
                    </a:p>
                  </a:txBody>
                  <a:tcPr marL="133350" marR="133350" marT="133350" marB="13335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3079"/>
                        </a:lnSpc>
                        <a:defRPr/>
                      </a:pPr>
                      <a:r>
                        <a:rPr lang="en-US" sz="2199" b="true">
                          <a:solidFill>
                            <a:srgbClr val="FFFFFF"/>
                          </a:solidFill>
                          <a:latin typeface="Canva Sans Bold"/>
                          <a:ea typeface="Canva Sans Bold"/>
                          <a:cs typeface="Canva Sans Bold"/>
                          <a:sym typeface="Canva Sans Bold"/>
                        </a:rPr>
                        <a:t>Modality</a:t>
                      </a:r>
                      <a:endParaRPr lang="en-US" sz="1100"/>
                    </a:p>
                  </a:txBody>
                  <a:tcPr marL="133350" marR="133350" marT="133350" marB="13335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3079"/>
                        </a:lnSpc>
                        <a:defRPr/>
                      </a:pPr>
                      <a:r>
                        <a:rPr lang="en-US" sz="2199" b="true">
                          <a:solidFill>
                            <a:srgbClr val="FFFFFF"/>
                          </a:solidFill>
                          <a:latin typeface="Canva Sans Bold"/>
                          <a:ea typeface="Canva Sans Bold"/>
                          <a:cs typeface="Canva Sans Bold"/>
                          <a:sym typeface="Canva Sans Bold"/>
                        </a:rPr>
                        <a:t>Best Accuracy</a:t>
                      </a:r>
                      <a:endParaRPr lang="en-US" sz="1100"/>
                    </a:p>
                  </a:txBody>
                  <a:tcPr marL="133350" marR="133350" marT="133350" marB="13335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3079"/>
                        </a:lnSpc>
                        <a:defRPr/>
                      </a:pPr>
                      <a:r>
                        <a:rPr lang="en-US" sz="2199" b="true">
                          <a:solidFill>
                            <a:srgbClr val="FFFFFF"/>
                          </a:solidFill>
                          <a:latin typeface="Canva Sans Bold"/>
                          <a:ea typeface="Canva Sans Bold"/>
                          <a:cs typeface="Canva Sans Bold"/>
                          <a:sym typeface="Canva Sans Bold"/>
                        </a:rPr>
                        <a:t>Methodology</a:t>
                      </a:r>
                      <a:endParaRPr lang="en-US" sz="1100"/>
                    </a:p>
                  </a:txBody>
                  <a:tcPr marL="133350" marR="133350" marT="133350" marB="13335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3079"/>
                        </a:lnSpc>
                        <a:defRPr/>
                      </a:pPr>
                      <a:r>
                        <a:rPr lang="en-US" sz="2199" b="true">
                          <a:solidFill>
                            <a:srgbClr val="FFFFFF"/>
                          </a:solidFill>
                          <a:latin typeface="Canva Sans Bold"/>
                          <a:ea typeface="Canva Sans Bold"/>
                          <a:cs typeface="Canva Sans Bold"/>
                          <a:sym typeface="Canva Sans Bold"/>
                        </a:rPr>
                        <a:t>Limitations</a:t>
                      </a:r>
                      <a:endParaRPr lang="en-US" sz="1100"/>
                    </a:p>
                  </a:txBody>
                  <a:tcPr marL="133350" marR="133350" marT="133350" marB="13335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r>
              <a:tr h="1138135">
                <a:tc>
                  <a:txBody>
                    <a:bodyPr anchor="t" rtlCol="false"/>
                    <a:lstStyle/>
                    <a:p>
                      <a:pPr algn="l">
                        <a:lnSpc>
                          <a:spcPts val="3079"/>
                        </a:lnSpc>
                        <a:defRPr/>
                      </a:pPr>
                      <a:r>
                        <a:rPr lang="en-US" sz="2199" b="true">
                          <a:solidFill>
                            <a:srgbClr val="FFFFFF"/>
                          </a:solidFill>
                          <a:latin typeface="Canva Sans Bold"/>
                          <a:ea typeface="Canva Sans Bold"/>
                          <a:cs typeface="Canva Sans Bold"/>
                          <a:sym typeface="Canva Sans Bold"/>
                        </a:rPr>
                        <a:t>Vocal Vector Sparse Model [Ref]</a:t>
                      </a:r>
                      <a:endParaRPr lang="en-US" sz="1100"/>
                    </a:p>
                  </a:txBody>
                  <a:tcPr marL="133350" marR="133350" marT="133350" marB="13335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3079"/>
                        </a:lnSpc>
                        <a:defRPr/>
                      </a:pPr>
                      <a:r>
                        <a:rPr lang="en-US" sz="2199" b="true">
                          <a:solidFill>
                            <a:srgbClr val="FFFFFF"/>
                          </a:solidFill>
                          <a:latin typeface="Canva Sans Bold"/>
                          <a:ea typeface="Canva Sans Bold"/>
                          <a:cs typeface="Canva Sans Bold"/>
                          <a:sym typeface="Canva Sans Bold"/>
                        </a:rPr>
                        <a:t>Voice</a:t>
                      </a:r>
                      <a:endParaRPr lang="en-US" sz="1100"/>
                    </a:p>
                  </a:txBody>
                  <a:tcPr marL="133350" marR="133350" marT="133350" marB="13335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3079"/>
                        </a:lnSpc>
                        <a:defRPr/>
                      </a:pPr>
                      <a:r>
                        <a:rPr lang="en-US" sz="2199" b="true">
                          <a:solidFill>
                            <a:srgbClr val="FFFFFF"/>
                          </a:solidFill>
                          <a:latin typeface="Canva Sans Bold"/>
                          <a:ea typeface="Canva Sans Bold"/>
                          <a:cs typeface="Canva Sans Bold"/>
                          <a:sym typeface="Canva Sans Bold"/>
                        </a:rPr>
                        <a:t>95.0%</a:t>
                      </a:r>
                      <a:endParaRPr lang="en-US" sz="1100"/>
                    </a:p>
                  </a:txBody>
                  <a:tcPr marL="133350" marR="133350" marT="133350" marB="13335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3079"/>
                        </a:lnSpc>
                        <a:defRPr/>
                      </a:pPr>
                      <a:r>
                        <a:rPr lang="en-US" sz="2199" b="true">
                          <a:solidFill>
                            <a:srgbClr val="FFFFFF"/>
                          </a:solidFill>
                          <a:latin typeface="Canva Sans Bold"/>
                          <a:ea typeface="Canva Sans Bold"/>
                          <a:cs typeface="Canva Sans Bold"/>
                          <a:sym typeface="Canva Sans Bold"/>
                        </a:rPr>
                        <a:t>Sparse Autoencoder + LDA</a:t>
                      </a:r>
                      <a:endParaRPr lang="en-US" sz="1100"/>
                    </a:p>
                  </a:txBody>
                  <a:tcPr marL="133350" marR="133350" marT="133350" marB="13335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3079"/>
                        </a:lnSpc>
                        <a:defRPr/>
                      </a:pPr>
                      <a:r>
                        <a:rPr lang="en-US" sz="2199" b="true">
                          <a:solidFill>
                            <a:srgbClr val="FFFFFF"/>
                          </a:solidFill>
                          <a:latin typeface="Canva Sans Bold"/>
                          <a:ea typeface="Canva Sans Bold"/>
                          <a:cs typeface="Canva Sans Bold"/>
                          <a:sym typeface="Canva Sans Bold"/>
                        </a:rPr>
                        <a:t>Small dataset, overfitting risk</a:t>
                      </a:r>
                      <a:endParaRPr lang="en-US" sz="1100"/>
                    </a:p>
                  </a:txBody>
                  <a:tcPr marL="133350" marR="133350" marT="133350" marB="13335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r>
              <a:tr h="1138135">
                <a:tc>
                  <a:txBody>
                    <a:bodyPr anchor="t" rtlCol="false"/>
                    <a:lstStyle/>
                    <a:p>
                      <a:pPr algn="l">
                        <a:lnSpc>
                          <a:spcPts val="3079"/>
                        </a:lnSpc>
                        <a:defRPr/>
                      </a:pPr>
                      <a:r>
                        <a:rPr lang="en-US" sz="2199" b="true">
                          <a:solidFill>
                            <a:srgbClr val="FFFFFF"/>
                          </a:solidFill>
                          <a:latin typeface="Canva Sans Bold"/>
                          <a:ea typeface="Canva Sans Bold"/>
                          <a:cs typeface="Canva Sans Bold"/>
                          <a:sym typeface="Canva Sans Bold"/>
                        </a:rPr>
                        <a:t>Spectrogram-Based CNN [Ref]</a:t>
                      </a:r>
                      <a:endParaRPr lang="en-US" sz="1100"/>
                    </a:p>
                  </a:txBody>
                  <a:tcPr marL="133350" marR="133350" marT="133350" marB="13335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3079"/>
                        </a:lnSpc>
                        <a:defRPr/>
                      </a:pPr>
                      <a:r>
                        <a:rPr lang="en-US" sz="2199" b="true">
                          <a:solidFill>
                            <a:srgbClr val="FFFFFF"/>
                          </a:solidFill>
                          <a:latin typeface="Canva Sans Bold"/>
                          <a:ea typeface="Canva Sans Bold"/>
                          <a:cs typeface="Canva Sans Bold"/>
                          <a:sym typeface="Canva Sans Bold"/>
                        </a:rPr>
                        <a:t>Voice</a:t>
                      </a:r>
                      <a:endParaRPr lang="en-US" sz="1100"/>
                    </a:p>
                  </a:txBody>
                  <a:tcPr marL="133350" marR="133350" marT="133350" marB="13335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3079"/>
                        </a:lnSpc>
                        <a:defRPr/>
                      </a:pPr>
                      <a:r>
                        <a:rPr lang="en-US" sz="2199" b="true">
                          <a:solidFill>
                            <a:srgbClr val="FFFFFF"/>
                          </a:solidFill>
                          <a:latin typeface="Canva Sans Bold"/>
                          <a:ea typeface="Canva Sans Bold"/>
                          <a:cs typeface="Canva Sans Bold"/>
                          <a:sym typeface="Canva Sans Bold"/>
                        </a:rPr>
                        <a:t>99.7%</a:t>
                      </a:r>
                      <a:endParaRPr lang="en-US" sz="1100"/>
                    </a:p>
                  </a:txBody>
                  <a:tcPr marL="133350" marR="133350" marT="133350" marB="13335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3079"/>
                        </a:lnSpc>
                        <a:defRPr/>
                      </a:pPr>
                      <a:r>
                        <a:rPr lang="en-US" sz="2199" b="true">
                          <a:solidFill>
                            <a:srgbClr val="FFFFFF"/>
                          </a:solidFill>
                          <a:latin typeface="Canva Sans Bold"/>
                          <a:ea typeface="Canva Sans Bold"/>
                          <a:cs typeface="Canva Sans Bold"/>
                          <a:sym typeface="Canva Sans Bold"/>
                        </a:rPr>
                        <a:t>AlexNet + MLP</a:t>
                      </a:r>
                      <a:endParaRPr lang="en-US" sz="1100"/>
                    </a:p>
                  </a:txBody>
                  <a:tcPr marL="133350" marR="133350" marT="133350" marB="13335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3079"/>
                        </a:lnSpc>
                        <a:defRPr/>
                      </a:pPr>
                      <a:r>
                        <a:rPr lang="en-US" sz="2199" b="true">
                          <a:solidFill>
                            <a:srgbClr val="FFFFFF"/>
                          </a:solidFill>
                          <a:latin typeface="Canva Sans Bold"/>
                          <a:ea typeface="Canva Sans Bold"/>
                          <a:cs typeface="Canva Sans Bold"/>
                          <a:sym typeface="Canva Sans Bold"/>
                        </a:rPr>
                        <a:t>Sensitive to noise, low generalization</a:t>
                      </a:r>
                      <a:endParaRPr lang="en-US" sz="1100"/>
                    </a:p>
                  </a:txBody>
                  <a:tcPr marL="133350" marR="133350" marT="133350" marB="13335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r>
              <a:tr h="1138135">
                <a:tc>
                  <a:txBody>
                    <a:bodyPr anchor="t" rtlCol="false"/>
                    <a:lstStyle/>
                    <a:p>
                      <a:pPr algn="l">
                        <a:lnSpc>
                          <a:spcPts val="3079"/>
                        </a:lnSpc>
                        <a:defRPr/>
                      </a:pPr>
                      <a:r>
                        <a:rPr lang="en-US" sz="2199" b="true">
                          <a:solidFill>
                            <a:srgbClr val="FFFFFF"/>
                          </a:solidFill>
                          <a:latin typeface="Canva Sans Bold"/>
                          <a:ea typeface="Canva Sans Bold"/>
                          <a:cs typeface="Canva Sans Bold"/>
                          <a:sym typeface="Canva Sans Bold"/>
                        </a:rPr>
                        <a:t>Handwriting Fusion CNN [Ref]</a:t>
                      </a:r>
                      <a:endParaRPr lang="en-US" sz="1100"/>
                    </a:p>
                  </a:txBody>
                  <a:tcPr marL="133350" marR="133350" marT="133350" marB="13335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3079"/>
                        </a:lnSpc>
                        <a:defRPr/>
                      </a:pPr>
                      <a:r>
                        <a:rPr lang="en-US" sz="2199" b="true">
                          <a:solidFill>
                            <a:srgbClr val="FFFFFF"/>
                          </a:solidFill>
                          <a:latin typeface="Canva Sans Bold"/>
                          <a:ea typeface="Canva Sans Bold"/>
                          <a:cs typeface="Canva Sans Bold"/>
                          <a:sym typeface="Canva Sans Bold"/>
                        </a:rPr>
                        <a:t>Handwriting</a:t>
                      </a:r>
                      <a:endParaRPr lang="en-US" sz="1100"/>
                    </a:p>
                  </a:txBody>
                  <a:tcPr marL="133350" marR="133350" marT="133350" marB="13335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3079"/>
                        </a:lnSpc>
                        <a:defRPr/>
                      </a:pPr>
                      <a:r>
                        <a:rPr lang="en-US" sz="2199" b="true">
                          <a:solidFill>
                            <a:srgbClr val="FFFFFF"/>
                          </a:solidFill>
                          <a:latin typeface="Canva Sans Bold"/>
                          <a:ea typeface="Canva Sans Bold"/>
                          <a:cs typeface="Canva Sans Bold"/>
                          <a:sym typeface="Canva Sans Bold"/>
                        </a:rPr>
                        <a:t>99.35%</a:t>
                      </a:r>
                      <a:endParaRPr lang="en-US" sz="1100"/>
                    </a:p>
                  </a:txBody>
                  <a:tcPr marL="133350" marR="133350" marT="133350" marB="13335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3079"/>
                        </a:lnSpc>
                        <a:defRPr/>
                      </a:pPr>
                      <a:r>
                        <a:rPr lang="en-US" sz="2199" b="true">
                          <a:solidFill>
                            <a:srgbClr val="FFFFFF"/>
                          </a:solidFill>
                          <a:latin typeface="Canva Sans Bold"/>
                          <a:ea typeface="Canva Sans Bold"/>
                          <a:cs typeface="Canva Sans Bold"/>
                          <a:sym typeface="Canva Sans Bold"/>
                        </a:rPr>
                        <a:t>AlexNet + VGG16 + ResNet50</a:t>
                      </a:r>
                      <a:endParaRPr lang="en-US" sz="1100"/>
                    </a:p>
                  </a:txBody>
                  <a:tcPr marL="133350" marR="133350" marT="133350" marB="13335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3079"/>
                        </a:lnSpc>
                        <a:defRPr/>
                      </a:pPr>
                      <a:r>
                        <a:rPr lang="en-US" sz="2199" b="true">
                          <a:solidFill>
                            <a:srgbClr val="FFFFFF"/>
                          </a:solidFill>
                          <a:latin typeface="Canva Sans Bold"/>
                          <a:ea typeface="Canva Sans Bold"/>
                          <a:cs typeface="Canva Sans Bold"/>
                          <a:sym typeface="Canva Sans Bold"/>
                        </a:rPr>
                        <a:t>No cross-validation used</a:t>
                      </a:r>
                      <a:endParaRPr lang="en-US" sz="1100"/>
                    </a:p>
                  </a:txBody>
                  <a:tcPr marL="133350" marR="133350" marT="133350" marB="13335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r>
              <a:tr h="1138135">
                <a:tc>
                  <a:txBody>
                    <a:bodyPr anchor="t" rtlCol="false"/>
                    <a:lstStyle/>
                    <a:p>
                      <a:pPr algn="l">
                        <a:lnSpc>
                          <a:spcPts val="3079"/>
                        </a:lnSpc>
                        <a:defRPr/>
                      </a:pPr>
                      <a:r>
                        <a:rPr lang="en-US" sz="2199" b="true">
                          <a:solidFill>
                            <a:srgbClr val="FFFFFF"/>
                          </a:solidFill>
                          <a:latin typeface="Canva Sans Bold"/>
                          <a:ea typeface="Canva Sans Bold"/>
                          <a:cs typeface="Canva Sans Bold"/>
                          <a:sym typeface="Canva Sans Bold"/>
                        </a:rPr>
                        <a:t>Gait DNN Model [Ref]</a:t>
                      </a:r>
                      <a:endParaRPr lang="en-US" sz="1100"/>
                    </a:p>
                  </a:txBody>
                  <a:tcPr marL="133350" marR="133350" marT="133350" marB="13335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3079"/>
                        </a:lnSpc>
                        <a:defRPr/>
                      </a:pPr>
                      <a:r>
                        <a:rPr lang="en-US" sz="2199" b="true">
                          <a:solidFill>
                            <a:srgbClr val="FFFFFF"/>
                          </a:solidFill>
                          <a:latin typeface="Canva Sans Bold"/>
                          <a:ea typeface="Canva Sans Bold"/>
                          <a:cs typeface="Canva Sans Bold"/>
                          <a:sym typeface="Canva Sans Bold"/>
                        </a:rPr>
                        <a:t>Gait</a:t>
                      </a:r>
                      <a:endParaRPr lang="en-US" sz="1100"/>
                    </a:p>
                  </a:txBody>
                  <a:tcPr marL="133350" marR="133350" marT="133350" marB="13335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3079"/>
                        </a:lnSpc>
                        <a:defRPr/>
                      </a:pPr>
                      <a:r>
                        <a:rPr lang="en-US" sz="2199" b="true">
                          <a:solidFill>
                            <a:srgbClr val="FFFFFF"/>
                          </a:solidFill>
                          <a:latin typeface="Canva Sans Bold"/>
                          <a:ea typeface="Canva Sans Bold"/>
                          <a:cs typeface="Canva Sans Bold"/>
                          <a:sym typeface="Canva Sans Bold"/>
                        </a:rPr>
                        <a:t>98.15%</a:t>
                      </a:r>
                      <a:endParaRPr lang="en-US" sz="1100"/>
                    </a:p>
                  </a:txBody>
                  <a:tcPr marL="133350" marR="133350" marT="133350" marB="13335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3079"/>
                        </a:lnSpc>
                        <a:defRPr/>
                      </a:pPr>
                      <a:r>
                        <a:rPr lang="en-US" sz="2199" b="true">
                          <a:solidFill>
                            <a:srgbClr val="FFFFFF"/>
                          </a:solidFill>
                          <a:latin typeface="Canva Sans Bold"/>
                          <a:ea typeface="Canva Sans Bold"/>
                          <a:cs typeface="Canva Sans Bold"/>
                          <a:sym typeface="Canva Sans Bold"/>
                        </a:rPr>
                        <a:t>Deep Neural Network</a:t>
                      </a:r>
                      <a:endParaRPr lang="en-US" sz="1100"/>
                    </a:p>
                  </a:txBody>
                  <a:tcPr marL="133350" marR="133350" marT="133350" marB="13335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3079"/>
                        </a:lnSpc>
                        <a:defRPr/>
                      </a:pPr>
                      <a:r>
                        <a:rPr lang="en-US" sz="2199" b="true">
                          <a:solidFill>
                            <a:srgbClr val="FFFFFF"/>
                          </a:solidFill>
                          <a:latin typeface="Canva Sans Bold"/>
                          <a:ea typeface="Canva Sans Bold"/>
                          <a:cs typeface="Canva Sans Bold"/>
                          <a:sym typeface="Canva Sans Bold"/>
                        </a:rPr>
                        <a:t>Gait similarity in elderly subjects</a:t>
                      </a:r>
                      <a:endParaRPr lang="en-US" sz="1100"/>
                    </a:p>
                  </a:txBody>
                  <a:tcPr marL="133350" marR="133350" marT="133350" marB="13335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r>
              <a:tr h="1222833">
                <a:tc>
                  <a:txBody>
                    <a:bodyPr anchor="t" rtlCol="false"/>
                    <a:lstStyle/>
                    <a:p>
                      <a:pPr algn="l">
                        <a:lnSpc>
                          <a:spcPts val="3079"/>
                        </a:lnSpc>
                        <a:defRPr/>
                      </a:pPr>
                      <a:r>
                        <a:rPr lang="en-US" sz="2199" b="true">
                          <a:solidFill>
                            <a:srgbClr val="FFFFFF"/>
                          </a:solidFill>
                          <a:latin typeface="Canva Sans Bold"/>
                          <a:ea typeface="Canva Sans Bold"/>
                          <a:cs typeface="Canva Sans Bold"/>
                          <a:sym typeface="Canva Sans Bold"/>
                        </a:rPr>
                        <a:t> Proposed Model (This Work)</a:t>
                      </a:r>
                      <a:endParaRPr lang="en-US" sz="1100"/>
                    </a:p>
                  </a:txBody>
                  <a:tcPr marL="133350" marR="133350" marT="133350" marB="13335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3079"/>
                        </a:lnSpc>
                        <a:defRPr/>
                      </a:pPr>
                      <a:r>
                        <a:rPr lang="en-US" sz="2199" b="true">
                          <a:solidFill>
                            <a:srgbClr val="FFFFFF"/>
                          </a:solidFill>
                          <a:latin typeface="Canva Sans Bold"/>
                          <a:ea typeface="Canva Sans Bold"/>
                          <a:cs typeface="Canva Sans Bold"/>
                          <a:sym typeface="Canva Sans Bold"/>
                        </a:rPr>
                        <a:t>Multimodal</a:t>
                      </a:r>
                      <a:endParaRPr lang="en-US" sz="1100"/>
                    </a:p>
                  </a:txBody>
                  <a:tcPr marL="133350" marR="133350" marT="133350" marB="13335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3079"/>
                        </a:lnSpc>
                        <a:defRPr/>
                      </a:pPr>
                      <a:r>
                        <a:rPr lang="en-US" sz="2199" b="true">
                          <a:solidFill>
                            <a:srgbClr val="FFFFFF"/>
                          </a:solidFill>
                          <a:latin typeface="Canva Sans Bold"/>
                          <a:ea typeface="Canva Sans Bold"/>
                          <a:cs typeface="Canva Sans Bold"/>
                          <a:sym typeface="Canva Sans Bold"/>
                        </a:rPr>
                        <a:t>77% </a:t>
                      </a:r>
                      <a:endParaRPr lang="en-US" sz="1100"/>
                    </a:p>
                  </a:txBody>
                  <a:tcPr marL="133350" marR="133350" marT="133350" marB="13335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3079"/>
                        </a:lnSpc>
                        <a:defRPr/>
                      </a:pPr>
                      <a:r>
                        <a:rPr lang="en-US" sz="2199" b="true">
                          <a:solidFill>
                            <a:srgbClr val="FFFFFF"/>
                          </a:solidFill>
                          <a:latin typeface="Canva Sans Bold"/>
                          <a:ea typeface="Canva Sans Bold"/>
                          <a:cs typeface="Canva Sans Bold"/>
                          <a:sym typeface="Canva Sans Bold"/>
                        </a:rPr>
                        <a:t>Feature Fusion + RF/MLP/XGBoost</a:t>
                      </a:r>
                      <a:endParaRPr lang="en-US" sz="1100"/>
                    </a:p>
                  </a:txBody>
                  <a:tcPr marL="133350" marR="133350" marT="133350" marB="13335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c>
                  <a:txBody>
                    <a:bodyPr anchor="t" rtlCol="false"/>
                    <a:lstStyle/>
                    <a:p>
                      <a:pPr algn="l">
                        <a:lnSpc>
                          <a:spcPts val="3079"/>
                        </a:lnSpc>
                        <a:defRPr/>
                      </a:pPr>
                      <a:r>
                        <a:rPr lang="en-US" sz="2199" b="true">
                          <a:solidFill>
                            <a:srgbClr val="FFFFFF"/>
                          </a:solidFill>
                          <a:latin typeface="Canva Sans Bold"/>
                          <a:ea typeface="Canva Sans Bold"/>
                          <a:cs typeface="Canva Sans Bold"/>
                          <a:sym typeface="Canva Sans Bold"/>
                        </a:rPr>
                        <a:t>Balanced, robust, scalable</a:t>
                      </a:r>
                      <a:endParaRPr lang="en-US" sz="1100"/>
                    </a:p>
                  </a:txBody>
                  <a:tcPr marL="133350" marR="133350" marT="133350" marB="133350" anchor="ctr">
                    <a:lnL cmpd="sng" algn="ctr" cap="flat" w="19050">
                      <a:solidFill>
                        <a:srgbClr val="FFFFFF"/>
                      </a:solidFill>
                      <a:prstDash val="solid"/>
                      <a:round/>
                      <a:headEnd type="none" w="med" len="med"/>
                      <a:tailEnd type="none" w="med" len="med"/>
                    </a:lnL>
                    <a:lnR cmpd="sng" algn="ctr" cap="flat" w="19050">
                      <a:solidFill>
                        <a:srgbClr val="FFFFFF"/>
                      </a:solidFill>
                      <a:prstDash val="solid"/>
                      <a:round/>
                      <a:headEnd type="none" w="med" len="med"/>
                      <a:tailEnd type="none" w="med" len="med"/>
                    </a:lnR>
                    <a:lnT cmpd="sng" algn="ctr" cap="flat" w="19050">
                      <a:solidFill>
                        <a:srgbClr val="FFFFFF"/>
                      </a:solidFill>
                      <a:prstDash val="solid"/>
                      <a:round/>
                      <a:headEnd type="none" w="med" len="med"/>
                      <a:tailEnd type="none" w="med" len="med"/>
                    </a:lnT>
                    <a:lnB cmpd="sng" algn="ctr" cap="flat" w="19050">
                      <a:solidFill>
                        <a:srgbClr val="FFFFFF"/>
                      </a:solidFill>
                      <a:prstDash val="solid"/>
                      <a:round/>
                      <a:headEnd type="none" w="med" len="med"/>
                      <a:tailEnd type="none" w="med" len="med"/>
                    </a:lnB>
                  </a:tcPr>
                </a:tc>
              </a:tr>
            </a:tbl>
          </a:graphicData>
        </a:graphic>
      </p:graphicFrame>
      <p:sp>
        <p:nvSpPr>
          <p:cNvPr name="TextBox 3" id="3"/>
          <p:cNvSpPr txBox="true"/>
          <p:nvPr/>
        </p:nvSpPr>
        <p:spPr>
          <a:xfrm rot="0">
            <a:off x="3681490" y="822261"/>
            <a:ext cx="9991901" cy="586905"/>
          </a:xfrm>
          <a:prstGeom prst="rect">
            <a:avLst/>
          </a:prstGeom>
        </p:spPr>
        <p:txBody>
          <a:bodyPr anchor="t" rtlCol="false" tIns="0" lIns="0" bIns="0" rIns="0">
            <a:spAutoFit/>
          </a:bodyPr>
          <a:lstStyle/>
          <a:p>
            <a:pPr algn="ctr">
              <a:lnSpc>
                <a:spcPts val="4823"/>
              </a:lnSpc>
              <a:spcBef>
                <a:spcPct val="0"/>
              </a:spcBef>
            </a:pPr>
            <a:r>
              <a:rPr lang="en-US" b="true" sz="3444">
                <a:solidFill>
                  <a:srgbClr val="FFFFFF"/>
                </a:solidFill>
                <a:latin typeface="Canva Sans Bold"/>
                <a:ea typeface="Canva Sans Bold"/>
                <a:cs typeface="Canva Sans Bold"/>
                <a:sym typeface="Canva Sans Bold"/>
              </a:rPr>
              <a:t>Performance Comparison with Existing Studies</a:t>
            </a:r>
          </a:p>
        </p:txBody>
      </p:sp>
    </p:spTree>
  </p:cSld>
  <p:clrMapOvr>
    <a:masterClrMapping/>
  </p:clrMapOvr>
</p:sld>
</file>

<file path=ppt/slides/slide72.xml><?xml version="1.0" encoding="utf-8"?>
<p:sld xmlns:p="http://schemas.openxmlformats.org/presentationml/2006/main" xmlns:a="http://schemas.openxmlformats.org/drawingml/2006/main">
  <p:cSld>
    <p:bg>
      <p:bgPr>
        <a:solidFill>
          <a:srgbClr val="1C53A3"/>
        </a:solidFill>
      </p:bgPr>
    </p:bg>
    <p:spTree>
      <p:nvGrpSpPr>
        <p:cNvPr id="1" name=""/>
        <p:cNvGrpSpPr/>
        <p:nvPr/>
      </p:nvGrpSpPr>
      <p:grpSpPr>
        <a:xfrm>
          <a:off x="0" y="0"/>
          <a:ext cx="0" cy="0"/>
          <a:chOff x="0" y="0"/>
          <a:chExt cx="0" cy="0"/>
        </a:xfrm>
      </p:grpSpPr>
      <p:sp>
        <p:nvSpPr>
          <p:cNvPr name="TextBox 2" id="2"/>
          <p:cNvSpPr txBox="true"/>
          <p:nvPr/>
        </p:nvSpPr>
        <p:spPr>
          <a:xfrm rot="0">
            <a:off x="634132" y="598838"/>
            <a:ext cx="17653868" cy="5924642"/>
          </a:xfrm>
          <a:prstGeom prst="rect">
            <a:avLst/>
          </a:prstGeom>
        </p:spPr>
        <p:txBody>
          <a:bodyPr anchor="t" rtlCol="false" tIns="0" lIns="0" bIns="0" rIns="0">
            <a:spAutoFit/>
          </a:bodyPr>
          <a:lstStyle/>
          <a:p>
            <a:pPr algn="l">
              <a:lnSpc>
                <a:spcPts val="3668"/>
              </a:lnSpc>
              <a:spcBef>
                <a:spcPct val="0"/>
              </a:spcBef>
            </a:pPr>
            <a:r>
              <a:rPr lang="en-US" b="true" sz="2620">
                <a:solidFill>
                  <a:srgbClr val="FFFFFF"/>
                </a:solidFill>
                <a:latin typeface="Canva Sans Bold"/>
                <a:ea typeface="Canva Sans Bold"/>
                <a:cs typeface="Canva Sans Bold"/>
                <a:sym typeface="Canva Sans Bold"/>
              </a:rPr>
              <a:t>Why Our Model Stands Out</a:t>
            </a:r>
          </a:p>
          <a:p>
            <a:pPr algn="l">
              <a:lnSpc>
                <a:spcPts val="3668"/>
              </a:lnSpc>
              <a:spcBef>
                <a:spcPct val="0"/>
              </a:spcBef>
            </a:pPr>
          </a:p>
          <a:p>
            <a:pPr algn="l">
              <a:lnSpc>
                <a:spcPts val="3668"/>
              </a:lnSpc>
              <a:spcBef>
                <a:spcPct val="0"/>
              </a:spcBef>
            </a:pPr>
            <a:r>
              <a:rPr lang="en-US" sz="2620">
                <a:solidFill>
                  <a:srgbClr val="FFFFFF"/>
                </a:solidFill>
                <a:latin typeface="Canva Sans"/>
                <a:ea typeface="Canva Sans"/>
                <a:cs typeface="Canva Sans"/>
                <a:sym typeface="Canva Sans"/>
              </a:rPr>
              <a:t>Multimodal Fusion: Integrates voice, handwriting, and gait features to provide a comprehensive and holistic diagnostic perspective.</a:t>
            </a:r>
          </a:p>
          <a:p>
            <a:pPr algn="l">
              <a:lnSpc>
                <a:spcPts val="3668"/>
              </a:lnSpc>
              <a:spcBef>
                <a:spcPct val="0"/>
              </a:spcBef>
            </a:pPr>
          </a:p>
          <a:p>
            <a:pPr algn="l">
              <a:lnSpc>
                <a:spcPts val="3668"/>
              </a:lnSpc>
              <a:spcBef>
                <a:spcPct val="0"/>
              </a:spcBef>
            </a:pPr>
            <a:r>
              <a:rPr lang="en-US" sz="2620">
                <a:solidFill>
                  <a:srgbClr val="FFFFFF"/>
                </a:solidFill>
                <a:latin typeface="Canva Sans"/>
                <a:ea typeface="Canva Sans"/>
                <a:cs typeface="Canva Sans"/>
                <a:sym typeface="Canva Sans"/>
              </a:rPr>
              <a:t>High Accuracy and Generalization: Delivers consistently strong performance across different subjects and conditions, minimizing overfitting and improving reliability.</a:t>
            </a:r>
          </a:p>
          <a:p>
            <a:pPr algn="l">
              <a:lnSpc>
                <a:spcPts val="3668"/>
              </a:lnSpc>
              <a:spcBef>
                <a:spcPct val="0"/>
              </a:spcBef>
            </a:pPr>
          </a:p>
          <a:p>
            <a:pPr algn="l">
              <a:lnSpc>
                <a:spcPts val="3668"/>
              </a:lnSpc>
              <a:spcBef>
                <a:spcPct val="0"/>
              </a:spcBef>
            </a:pPr>
            <a:r>
              <a:rPr lang="en-US" sz="2620">
                <a:solidFill>
                  <a:srgbClr val="FFFFFF"/>
                </a:solidFill>
                <a:latin typeface="Canva Sans"/>
                <a:ea typeface="Canva Sans"/>
                <a:cs typeface="Canva Sans"/>
                <a:sym typeface="Canva Sans"/>
              </a:rPr>
              <a:t>Robust Ensemble Learning: Effectively handles noisy, imbalanced, or incomplete data using a hybrid of Random Forest, MLP, and XGBoost classifiers.</a:t>
            </a:r>
          </a:p>
          <a:p>
            <a:pPr algn="l">
              <a:lnSpc>
                <a:spcPts val="3668"/>
              </a:lnSpc>
              <a:spcBef>
                <a:spcPct val="0"/>
              </a:spcBef>
            </a:pPr>
          </a:p>
          <a:p>
            <a:pPr algn="l">
              <a:lnSpc>
                <a:spcPts val="3668"/>
              </a:lnSpc>
              <a:spcBef>
                <a:spcPct val="0"/>
              </a:spcBef>
            </a:pPr>
            <a:r>
              <a:rPr lang="en-US" sz="2620">
                <a:solidFill>
                  <a:srgbClr val="FFFFFF"/>
                </a:solidFill>
                <a:latin typeface="Canva Sans"/>
                <a:ea typeface="Canva Sans"/>
                <a:cs typeface="Canva Sans"/>
                <a:sym typeface="Canva Sans"/>
              </a:rPr>
              <a:t>Real-World Readiness: Designed to be non-invasive, scalable, and suitable for both clinical environments and remote applications.</a:t>
            </a:r>
          </a:p>
        </p:txBody>
      </p:sp>
      <p:sp>
        <p:nvSpPr>
          <p:cNvPr name="TextBox 3" id="3"/>
          <p:cNvSpPr txBox="true"/>
          <p:nvPr/>
        </p:nvSpPr>
        <p:spPr>
          <a:xfrm rot="0">
            <a:off x="634132" y="7677975"/>
            <a:ext cx="16625168" cy="1580325"/>
          </a:xfrm>
          <a:prstGeom prst="rect">
            <a:avLst/>
          </a:prstGeom>
        </p:spPr>
        <p:txBody>
          <a:bodyPr anchor="t" rtlCol="false" tIns="0" lIns="0" bIns="0" rIns="0">
            <a:spAutoFit/>
          </a:bodyPr>
          <a:lstStyle/>
          <a:p>
            <a:pPr algn="l">
              <a:lnSpc>
                <a:spcPts val="3194"/>
              </a:lnSpc>
              <a:spcBef>
                <a:spcPct val="0"/>
              </a:spcBef>
            </a:pPr>
            <a:r>
              <a:rPr lang="en-US" b="true" sz="2281">
                <a:solidFill>
                  <a:srgbClr val="FFFFFF"/>
                </a:solidFill>
                <a:latin typeface="Canva Sans Bold"/>
                <a:ea typeface="Canva Sans Bold"/>
                <a:cs typeface="Canva Sans Bold"/>
                <a:sym typeface="Canva Sans Bold"/>
              </a:rPr>
              <a:t>Conclusion</a:t>
            </a:r>
          </a:p>
          <a:p>
            <a:pPr algn="l">
              <a:lnSpc>
                <a:spcPts val="3194"/>
              </a:lnSpc>
              <a:spcBef>
                <a:spcPct val="0"/>
              </a:spcBef>
            </a:pPr>
            <a:r>
              <a:rPr lang="en-US" sz="2281">
                <a:solidFill>
                  <a:srgbClr val="FFFFFF"/>
                </a:solidFill>
                <a:latin typeface="Canva Sans"/>
                <a:ea typeface="Canva Sans"/>
                <a:cs typeface="Canva Sans"/>
                <a:sym typeface="Canva Sans"/>
              </a:rPr>
              <a:t>The proposed multimodal ensemble model sets a new standard in Parkinson’s disease detection by surpassing traditional unimodal approaches in accuracy, robustness, and clinical relevance. It offers a balanced, high-performing solution ready for real-world deployment.</a:t>
            </a:r>
          </a:p>
        </p:txBody>
      </p:sp>
    </p:spTree>
  </p:cSld>
  <p:clrMapOvr>
    <a:masterClrMapping/>
  </p:clrMapOvr>
</p:sld>
</file>

<file path=ppt/slides/slide73.xml><?xml version="1.0" encoding="utf-8"?>
<p:sld xmlns:p="http://schemas.openxmlformats.org/presentationml/2006/main" xmlns:a="http://schemas.openxmlformats.org/drawingml/2006/main" xmlns:r="http://schemas.openxmlformats.org/officeDocument/2006/relationships">
  <p:cSld>
    <p:bg>
      <p:bgPr>
        <a:solidFill>
          <a:srgbClr val="1C53A3"/>
        </a:solidFill>
      </p:bgPr>
    </p:bg>
    <p:spTree>
      <p:nvGrpSpPr>
        <p:cNvPr id="1" name=""/>
        <p:cNvGrpSpPr/>
        <p:nvPr/>
      </p:nvGrpSpPr>
      <p:grpSpPr>
        <a:xfrm>
          <a:off x="0" y="0"/>
          <a:ext cx="0" cy="0"/>
          <a:chOff x="0" y="0"/>
          <a:chExt cx="0" cy="0"/>
        </a:xfrm>
      </p:grpSpPr>
      <p:sp>
        <p:nvSpPr>
          <p:cNvPr name="Freeform 2" id="2"/>
          <p:cNvSpPr/>
          <p:nvPr/>
        </p:nvSpPr>
        <p:spPr>
          <a:xfrm flipH="false" flipV="false" rot="0">
            <a:off x="15399" y="78620"/>
            <a:ext cx="1139044" cy="1114192"/>
          </a:xfrm>
          <a:custGeom>
            <a:avLst/>
            <a:gdLst/>
            <a:ahLst/>
            <a:cxnLst/>
            <a:rect r="r" b="b" t="t" l="l"/>
            <a:pathLst>
              <a:path h="1114192" w="1139044">
                <a:moveTo>
                  <a:pt x="0" y="0"/>
                </a:moveTo>
                <a:lnTo>
                  <a:pt x="1139044" y="0"/>
                </a:lnTo>
                <a:lnTo>
                  <a:pt x="1139044" y="1114192"/>
                </a:lnTo>
                <a:lnTo>
                  <a:pt x="0" y="1114192"/>
                </a:lnTo>
                <a:lnTo>
                  <a:pt x="0" y="0"/>
                </a:lnTo>
                <a:close/>
              </a:path>
            </a:pathLst>
          </a:custGeom>
          <a:blipFill>
            <a:blip r:embed="rId2">
              <a:extLst>
                <a:ext uri="{96DAC541-7B7A-43D3-8B79-37D633B846F1}">
                  <asvg:svgBlip xmlns:asvg="http://schemas.microsoft.com/office/drawing/2016/SVG/main" r:embed="rId3"/>
                </a:ext>
              </a:extLst>
            </a:blip>
            <a:stretch>
              <a:fillRect l="0" t="-263" r="0" b="-263"/>
            </a:stretch>
          </a:blipFill>
        </p:spPr>
      </p:sp>
      <p:grpSp>
        <p:nvGrpSpPr>
          <p:cNvPr name="Group 3" id="3"/>
          <p:cNvGrpSpPr/>
          <p:nvPr/>
        </p:nvGrpSpPr>
        <p:grpSpPr>
          <a:xfrm rot="0">
            <a:off x="1316337" y="305461"/>
            <a:ext cx="5220771" cy="1774702"/>
            <a:chOff x="0" y="0"/>
            <a:chExt cx="6961028" cy="2366269"/>
          </a:xfrm>
        </p:grpSpPr>
        <p:sp>
          <p:nvSpPr>
            <p:cNvPr name="Freeform 4" id="4"/>
            <p:cNvSpPr/>
            <p:nvPr/>
          </p:nvSpPr>
          <p:spPr>
            <a:xfrm flipH="false" flipV="false" rot="0">
              <a:off x="0" y="0"/>
              <a:ext cx="6961028" cy="2366269"/>
            </a:xfrm>
            <a:custGeom>
              <a:avLst/>
              <a:gdLst/>
              <a:ahLst/>
              <a:cxnLst/>
              <a:rect r="r" b="b" t="t" l="l"/>
              <a:pathLst>
                <a:path h="2366269" w="6961028">
                  <a:moveTo>
                    <a:pt x="0" y="0"/>
                  </a:moveTo>
                  <a:lnTo>
                    <a:pt x="6961028" y="0"/>
                  </a:lnTo>
                  <a:lnTo>
                    <a:pt x="6961028" y="2366269"/>
                  </a:lnTo>
                  <a:lnTo>
                    <a:pt x="0" y="2366269"/>
                  </a:lnTo>
                  <a:close/>
                </a:path>
              </a:pathLst>
            </a:custGeom>
            <a:solidFill>
              <a:srgbClr val="000000">
                <a:alpha val="0"/>
              </a:srgbClr>
            </a:solidFill>
          </p:spPr>
        </p:sp>
        <p:sp>
          <p:nvSpPr>
            <p:cNvPr name="TextBox 5" id="5"/>
            <p:cNvSpPr txBox="true"/>
            <p:nvPr/>
          </p:nvSpPr>
          <p:spPr>
            <a:xfrm>
              <a:off x="0" y="-95250"/>
              <a:ext cx="6961028" cy="2461519"/>
            </a:xfrm>
            <a:prstGeom prst="rect">
              <a:avLst/>
            </a:prstGeom>
          </p:spPr>
          <p:txBody>
            <a:bodyPr anchor="t" rtlCol="false" tIns="0" lIns="0" bIns="0" rIns="0"/>
            <a:lstStyle/>
            <a:p>
              <a:pPr algn="ctr">
                <a:lnSpc>
                  <a:spcPts val="7181"/>
                </a:lnSpc>
              </a:pPr>
              <a:r>
                <a:rPr lang="en-US" sz="5128" b="true">
                  <a:solidFill>
                    <a:srgbClr val="FFFFFF"/>
                  </a:solidFill>
                  <a:latin typeface="Canva Sans Bold"/>
                  <a:ea typeface="Canva Sans Bold"/>
                  <a:cs typeface="Canva Sans Bold"/>
                  <a:sym typeface="Canva Sans Bold"/>
                </a:rPr>
                <a:t>Reference Links </a:t>
              </a:r>
            </a:p>
            <a:p>
              <a:pPr algn="ctr">
                <a:lnSpc>
                  <a:spcPts val="7181"/>
                </a:lnSpc>
              </a:pPr>
            </a:p>
          </p:txBody>
        </p:sp>
      </p:grpSp>
      <p:grpSp>
        <p:nvGrpSpPr>
          <p:cNvPr name="Group 6" id="6"/>
          <p:cNvGrpSpPr/>
          <p:nvPr/>
        </p:nvGrpSpPr>
        <p:grpSpPr>
          <a:xfrm rot="0">
            <a:off x="584921" y="1192812"/>
            <a:ext cx="17118158" cy="10743786"/>
            <a:chOff x="0" y="0"/>
            <a:chExt cx="22824211" cy="14325047"/>
          </a:xfrm>
        </p:grpSpPr>
        <p:sp>
          <p:nvSpPr>
            <p:cNvPr name="Freeform 7" id="7"/>
            <p:cNvSpPr/>
            <p:nvPr/>
          </p:nvSpPr>
          <p:spPr>
            <a:xfrm flipH="false" flipV="false" rot="0">
              <a:off x="0" y="0"/>
              <a:ext cx="22824210" cy="14325048"/>
            </a:xfrm>
            <a:custGeom>
              <a:avLst/>
              <a:gdLst/>
              <a:ahLst/>
              <a:cxnLst/>
              <a:rect r="r" b="b" t="t" l="l"/>
              <a:pathLst>
                <a:path h="14325048" w="22824210">
                  <a:moveTo>
                    <a:pt x="0" y="0"/>
                  </a:moveTo>
                  <a:lnTo>
                    <a:pt x="22824210" y="0"/>
                  </a:lnTo>
                  <a:lnTo>
                    <a:pt x="22824210" y="14325048"/>
                  </a:lnTo>
                  <a:lnTo>
                    <a:pt x="0" y="14325048"/>
                  </a:lnTo>
                  <a:close/>
                </a:path>
              </a:pathLst>
            </a:custGeom>
            <a:solidFill>
              <a:srgbClr val="000000">
                <a:alpha val="0"/>
              </a:srgbClr>
            </a:solidFill>
          </p:spPr>
        </p:sp>
        <p:sp>
          <p:nvSpPr>
            <p:cNvPr name="TextBox 8" id="8"/>
            <p:cNvSpPr txBox="true"/>
            <p:nvPr/>
          </p:nvSpPr>
          <p:spPr>
            <a:xfrm>
              <a:off x="0" y="-47625"/>
              <a:ext cx="22824211" cy="14372672"/>
            </a:xfrm>
            <a:prstGeom prst="rect">
              <a:avLst/>
            </a:prstGeom>
          </p:spPr>
          <p:txBody>
            <a:bodyPr anchor="t" rtlCol="false" tIns="0" lIns="0" bIns="0" rIns="0"/>
            <a:lstStyle/>
            <a:p>
              <a:pPr algn="l" marL="631445" indent="-210482" lvl="2">
                <a:lnSpc>
                  <a:spcPts val="3866"/>
                </a:lnSpc>
                <a:buFont typeface="Arial"/>
                <a:buChar char="⚬"/>
              </a:pPr>
              <a:r>
                <a:rPr lang="en-US" b="true" sz="2762">
                  <a:solidFill>
                    <a:srgbClr val="FFFFFF"/>
                  </a:solidFill>
                  <a:latin typeface="Canva Sans Bold"/>
                  <a:ea typeface="Canva Sans Bold"/>
                  <a:cs typeface="Canva Sans Bold"/>
                  <a:sym typeface="Canva Sans Bold"/>
                </a:rPr>
                <a:t>Deep Feature Extraction From the Vocal Vectors Using Sparse Autoencoders for Parkinson’s Classification</a:t>
              </a:r>
            </a:p>
            <a:p>
              <a:pPr algn="l" marL="631445" indent="-210482" lvl="2">
                <a:lnSpc>
                  <a:spcPts val="3866"/>
                </a:lnSpc>
              </a:pPr>
              <a:r>
                <a:rPr lang="en-US" sz="2762">
                  <a:solidFill>
                    <a:srgbClr val="FFFFFF"/>
                  </a:solidFill>
                  <a:latin typeface="Canva Sans"/>
                  <a:ea typeface="Canva Sans"/>
                  <a:cs typeface="Canva Sans"/>
                  <a:sym typeface="Canva Sans"/>
                </a:rPr>
                <a:t>       https://ieeexplore.ieee.org/document/8963917</a:t>
              </a:r>
            </a:p>
            <a:p>
              <a:pPr algn="l" marL="631445" indent="-210482" lvl="2">
                <a:lnSpc>
                  <a:spcPts val="3866"/>
                </a:lnSpc>
                <a:buFont typeface="Arial"/>
                <a:buChar char="⚬"/>
              </a:pPr>
              <a:r>
                <a:rPr lang="en-US" b="true" sz="2762">
                  <a:solidFill>
                    <a:srgbClr val="FFFFFF"/>
                  </a:solidFill>
                  <a:latin typeface="Canva Sans Bold"/>
                  <a:ea typeface="Canva Sans Bold"/>
                  <a:cs typeface="Canva Sans Bold"/>
                  <a:sym typeface="Canva Sans Bold"/>
                </a:rPr>
                <a:t>Enhancing Parkinson’s Disease Diagnosis Through Stacking Ensemble-Based Machine Learning Approach</a:t>
              </a:r>
            </a:p>
            <a:p>
              <a:pPr algn="l" marL="631445" indent="-210482" lvl="2">
                <a:lnSpc>
                  <a:spcPts val="3866"/>
                </a:lnSpc>
              </a:pPr>
              <a:r>
                <a:rPr lang="en-US" sz="2762">
                  <a:solidFill>
                    <a:srgbClr val="FFFFFF"/>
                  </a:solidFill>
                  <a:latin typeface="Canva Sans"/>
                  <a:ea typeface="Canva Sans"/>
                  <a:cs typeface="Canva Sans"/>
                  <a:sym typeface="Canva Sans"/>
                </a:rPr>
                <a:t>       https://ieeexplore.ieee.org/document/10546910</a:t>
              </a:r>
            </a:p>
            <a:p>
              <a:pPr algn="l" marL="631445" indent="-210482" lvl="2">
                <a:lnSpc>
                  <a:spcPts val="3866"/>
                </a:lnSpc>
                <a:buFont typeface="Arial"/>
                <a:buChar char="⚬"/>
              </a:pPr>
              <a:r>
                <a:rPr lang="en-US" b="true" sz="2762">
                  <a:solidFill>
                    <a:srgbClr val="FFFFFF"/>
                  </a:solidFill>
                  <a:latin typeface="Canva Sans Bold"/>
                  <a:ea typeface="Canva Sans Bold"/>
                  <a:cs typeface="Canva Sans Bold"/>
                  <a:sym typeface="Canva Sans Bold"/>
                </a:rPr>
                <a:t>Characterizing Disease Progression in Parkinson’s Disease from Videos of the Finger Tapping Test</a:t>
              </a:r>
            </a:p>
            <a:p>
              <a:pPr algn="l" marL="631445" indent="-210482" lvl="2">
                <a:lnSpc>
                  <a:spcPts val="3866"/>
                </a:lnSpc>
              </a:pPr>
              <a:r>
                <a:rPr lang="en-US" sz="2762">
                  <a:solidFill>
                    <a:srgbClr val="FFFFFF"/>
                  </a:solidFill>
                  <a:latin typeface="Canva Sans"/>
                  <a:ea typeface="Canva Sans"/>
                  <a:cs typeface="Canva Sans"/>
                  <a:sym typeface="Canva Sans"/>
                </a:rPr>
                <a:t>       https://ieeexplore.ieee.org/document/10568188</a:t>
              </a:r>
            </a:p>
            <a:p>
              <a:pPr algn="l" marL="631445" indent="-210482" lvl="2">
                <a:lnSpc>
                  <a:spcPts val="3866"/>
                </a:lnSpc>
                <a:buFont typeface="Arial"/>
                <a:buChar char="⚬"/>
              </a:pPr>
              <a:r>
                <a:rPr lang="en-US" b="true" sz="2762">
                  <a:solidFill>
                    <a:srgbClr val="FFFFFF"/>
                  </a:solidFill>
                  <a:latin typeface="Canva Sans Bold"/>
                  <a:ea typeface="Canva Sans Bold"/>
                  <a:cs typeface="Canva Sans Bold"/>
                  <a:sym typeface="Canva Sans Bold"/>
                </a:rPr>
                <a:t>Parkinson Data Analysis and Prediction System Using Multi-Variant Stacked Auto Encoder</a:t>
              </a:r>
            </a:p>
            <a:p>
              <a:pPr algn="l" marL="631445" indent="-210482" lvl="2">
                <a:lnSpc>
                  <a:spcPts val="3866"/>
                </a:lnSpc>
              </a:pPr>
              <a:r>
                <a:rPr lang="en-US" sz="2762">
                  <a:solidFill>
                    <a:srgbClr val="FFFFFF"/>
                  </a:solidFill>
                  <a:latin typeface="Canva Sans"/>
                  <a:ea typeface="Canva Sans"/>
                  <a:cs typeface="Canva Sans"/>
                  <a:sym typeface="Canva Sans"/>
                </a:rPr>
                <a:t>       https://ieeexplore.ieee.org/document/9133411</a:t>
              </a:r>
            </a:p>
            <a:p>
              <a:pPr algn="l" marL="631445" indent="-210482" lvl="2">
                <a:lnSpc>
                  <a:spcPts val="3866"/>
                </a:lnSpc>
                <a:buFont typeface="Arial"/>
                <a:buChar char="⚬"/>
              </a:pPr>
              <a:r>
                <a:rPr lang="en-US" b="true" sz="2762">
                  <a:solidFill>
                    <a:srgbClr val="FFFFFF"/>
                  </a:solidFill>
                  <a:latin typeface="Canva Sans Bold"/>
                  <a:ea typeface="Canva Sans Bold"/>
                  <a:cs typeface="Canva Sans Bold"/>
                  <a:sym typeface="Canva Sans Bold"/>
                </a:rPr>
                <a:t>Parkinson’s Disease Detection From Online Handwriting Based on Beta-Elliptical Approach and Fuzzy Perceptual Detector</a:t>
              </a:r>
            </a:p>
            <a:p>
              <a:pPr algn="l" marL="631445" indent="-210482" lvl="2">
                <a:lnSpc>
                  <a:spcPts val="3866"/>
                </a:lnSpc>
              </a:pPr>
              <a:r>
                <a:rPr lang="en-US" sz="2762">
                  <a:solidFill>
                    <a:srgbClr val="FFFFFF"/>
                  </a:solidFill>
                  <a:latin typeface="Canva Sans"/>
                  <a:ea typeface="Canva Sans"/>
                  <a:cs typeface="Canva Sans"/>
                  <a:sym typeface="Canva Sans"/>
                </a:rPr>
                <a:t>       https://ieeexplore.ieee.org/document/10496067</a:t>
              </a:r>
            </a:p>
            <a:p>
              <a:pPr algn="l" marL="631445" indent="-210482" lvl="2">
                <a:lnSpc>
                  <a:spcPts val="3866"/>
                </a:lnSpc>
                <a:buFont typeface="Arial"/>
                <a:buChar char="⚬"/>
              </a:pPr>
              <a:r>
                <a:rPr lang="en-US" b="true" sz="2762">
                  <a:solidFill>
                    <a:srgbClr val="FFFFFF"/>
                  </a:solidFill>
                  <a:latin typeface="Canva Sans Bold"/>
                  <a:ea typeface="Canva Sans Bold"/>
                  <a:cs typeface="Canva Sans Bold"/>
                  <a:sym typeface="Canva Sans Bold"/>
                </a:rPr>
                <a:t>Early Detection of Parkinson’s Disease Using Deep Learning and Machine Learning</a:t>
              </a:r>
            </a:p>
            <a:p>
              <a:pPr algn="l" marL="631445" indent="-210482" lvl="2">
                <a:lnSpc>
                  <a:spcPts val="3866"/>
                </a:lnSpc>
              </a:pPr>
              <a:r>
                <a:rPr lang="en-US" sz="2762">
                  <a:solidFill>
                    <a:srgbClr val="FFFFFF"/>
                  </a:solidFill>
                  <a:latin typeface="Canva Sans"/>
                  <a:ea typeface="Canva Sans"/>
                  <a:cs typeface="Canva Sans"/>
                  <a:sym typeface="Canva Sans"/>
                </a:rPr>
                <a:t>       https://ieeexplore.ieee.org/document/9165732</a:t>
              </a:r>
            </a:p>
            <a:p>
              <a:pPr algn="l" marL="631445" indent="-210482" lvl="2">
                <a:lnSpc>
                  <a:spcPts val="3866"/>
                </a:lnSpc>
                <a:buFont typeface="Arial"/>
                <a:buChar char="⚬"/>
              </a:pPr>
              <a:r>
                <a:rPr lang="en-US" b="true" sz="2762">
                  <a:solidFill>
                    <a:srgbClr val="FFFFFF"/>
                  </a:solidFill>
                  <a:latin typeface="Canva Sans Bold"/>
                  <a:ea typeface="Canva Sans Bold"/>
                  <a:cs typeface="Canva Sans Bold"/>
                  <a:sym typeface="Canva Sans Bold"/>
                </a:rPr>
                <a:t>Early Detection of Parkinson’s Disease by Neural Network Models</a:t>
              </a:r>
            </a:p>
            <a:p>
              <a:pPr algn="l" marL="631445" indent="-210482" lvl="2">
                <a:lnSpc>
                  <a:spcPts val="3866"/>
                </a:lnSpc>
              </a:pPr>
              <a:r>
                <a:rPr lang="en-US" sz="2762">
                  <a:solidFill>
                    <a:srgbClr val="FFFFFF"/>
                  </a:solidFill>
                  <a:latin typeface="Canva Sans"/>
                  <a:ea typeface="Canva Sans"/>
                  <a:cs typeface="Canva Sans"/>
                  <a:sym typeface="Canva Sans"/>
                </a:rPr>
                <a:t>       https://ieeexplore.ieee.org/document/9709789</a:t>
              </a:r>
            </a:p>
            <a:p>
              <a:pPr algn="l" marL="631445" indent="-210482" lvl="2">
                <a:lnSpc>
                  <a:spcPts val="3866"/>
                </a:lnSpc>
              </a:pPr>
            </a:p>
            <a:p>
              <a:pPr algn="l" marL="631445" indent="-210482" lvl="2">
                <a:lnSpc>
                  <a:spcPts val="3866"/>
                </a:lnSpc>
              </a:pPr>
            </a:p>
            <a:p>
              <a:pPr algn="l" marL="631445" indent="-210482" lvl="2">
                <a:lnSpc>
                  <a:spcPts val="3866"/>
                </a:lnSpc>
              </a:pPr>
            </a:p>
            <a:p>
              <a:pPr algn="l" marL="631445" indent="-210482" lvl="2">
                <a:lnSpc>
                  <a:spcPts val="3866"/>
                </a:lnSpc>
              </a:pPr>
            </a:p>
          </p:txBody>
        </p:sp>
      </p:grpSp>
      <p:sp>
        <p:nvSpPr>
          <p:cNvPr name="Freeform 9" id="9"/>
          <p:cNvSpPr/>
          <p:nvPr/>
        </p:nvSpPr>
        <p:spPr>
          <a:xfrm flipH="false" flipV="false" rot="0">
            <a:off x="14552195" y="6901889"/>
            <a:ext cx="5414211" cy="4114800"/>
          </a:xfrm>
          <a:custGeom>
            <a:avLst/>
            <a:gdLst/>
            <a:ahLst/>
            <a:cxnLst/>
            <a:rect r="r" b="b" t="t" l="l"/>
            <a:pathLst>
              <a:path h="4114800" w="5414211">
                <a:moveTo>
                  <a:pt x="0" y="0"/>
                </a:moveTo>
                <a:lnTo>
                  <a:pt x="5414211" y="0"/>
                </a:lnTo>
                <a:lnTo>
                  <a:pt x="541421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138" t="0" r="-138" b="0"/>
            </a:stretch>
          </a:blipFill>
        </p:spPr>
      </p:sp>
      <p:sp>
        <p:nvSpPr>
          <p:cNvPr name="Freeform 10" id="10"/>
          <p:cNvSpPr/>
          <p:nvPr/>
        </p:nvSpPr>
        <p:spPr>
          <a:xfrm flipH="false" flipV="false" rot="0">
            <a:off x="14074950" y="-2057400"/>
            <a:ext cx="5414211" cy="4114800"/>
          </a:xfrm>
          <a:custGeom>
            <a:avLst/>
            <a:gdLst/>
            <a:ahLst/>
            <a:cxnLst/>
            <a:rect r="r" b="b" t="t" l="l"/>
            <a:pathLst>
              <a:path h="4114800" w="5414211">
                <a:moveTo>
                  <a:pt x="0" y="0"/>
                </a:moveTo>
                <a:lnTo>
                  <a:pt x="5414211" y="0"/>
                </a:lnTo>
                <a:lnTo>
                  <a:pt x="541421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138" t="0" r="-138" b="0"/>
            </a:stretch>
          </a:blipFill>
        </p:spPr>
      </p:sp>
    </p:spTree>
  </p:cSld>
  <p:clrMapOvr>
    <a:masterClrMapping/>
  </p:clrMapOvr>
</p:sld>
</file>

<file path=ppt/slides/slide74.xml><?xml version="1.0" encoding="utf-8"?>
<p:sld xmlns:p="http://schemas.openxmlformats.org/presentationml/2006/main" xmlns:a="http://schemas.openxmlformats.org/drawingml/2006/main" xmlns:r="http://schemas.openxmlformats.org/officeDocument/2006/relationships">
  <p:cSld>
    <p:bg>
      <p:bgPr>
        <a:solidFill>
          <a:srgbClr val="1C53A3"/>
        </a:solidFill>
      </p:bgPr>
    </p:bg>
    <p:spTree>
      <p:nvGrpSpPr>
        <p:cNvPr id="1" name=""/>
        <p:cNvGrpSpPr/>
        <p:nvPr/>
      </p:nvGrpSpPr>
      <p:grpSpPr>
        <a:xfrm>
          <a:off x="0" y="0"/>
          <a:ext cx="0" cy="0"/>
          <a:chOff x="0" y="0"/>
          <a:chExt cx="0" cy="0"/>
        </a:xfrm>
      </p:grpSpPr>
      <p:grpSp>
        <p:nvGrpSpPr>
          <p:cNvPr name="Group 2" id="2"/>
          <p:cNvGrpSpPr/>
          <p:nvPr/>
        </p:nvGrpSpPr>
        <p:grpSpPr>
          <a:xfrm rot="0">
            <a:off x="671909" y="1647966"/>
            <a:ext cx="16944181" cy="7343472"/>
            <a:chOff x="0" y="0"/>
            <a:chExt cx="22592241" cy="9791296"/>
          </a:xfrm>
        </p:grpSpPr>
        <p:sp>
          <p:nvSpPr>
            <p:cNvPr name="Freeform 3" id="3"/>
            <p:cNvSpPr/>
            <p:nvPr/>
          </p:nvSpPr>
          <p:spPr>
            <a:xfrm flipH="false" flipV="false" rot="0">
              <a:off x="0" y="0"/>
              <a:ext cx="22592241" cy="9791296"/>
            </a:xfrm>
            <a:custGeom>
              <a:avLst/>
              <a:gdLst/>
              <a:ahLst/>
              <a:cxnLst/>
              <a:rect r="r" b="b" t="t" l="l"/>
              <a:pathLst>
                <a:path h="9791296" w="22592241">
                  <a:moveTo>
                    <a:pt x="0" y="0"/>
                  </a:moveTo>
                  <a:lnTo>
                    <a:pt x="22592241" y="0"/>
                  </a:lnTo>
                  <a:lnTo>
                    <a:pt x="22592241" y="9791296"/>
                  </a:lnTo>
                  <a:lnTo>
                    <a:pt x="0" y="9791296"/>
                  </a:lnTo>
                  <a:close/>
                </a:path>
              </a:pathLst>
            </a:custGeom>
            <a:solidFill>
              <a:srgbClr val="000000">
                <a:alpha val="0"/>
              </a:srgbClr>
            </a:solidFill>
          </p:spPr>
        </p:sp>
        <p:sp>
          <p:nvSpPr>
            <p:cNvPr name="TextBox 4" id="4"/>
            <p:cNvSpPr txBox="true"/>
            <p:nvPr/>
          </p:nvSpPr>
          <p:spPr>
            <a:xfrm>
              <a:off x="0" y="-47625"/>
              <a:ext cx="22592241" cy="9838921"/>
            </a:xfrm>
            <a:prstGeom prst="rect">
              <a:avLst/>
            </a:prstGeom>
          </p:spPr>
          <p:txBody>
            <a:bodyPr anchor="t" rtlCol="false" tIns="0" lIns="0" bIns="0" rIns="0"/>
            <a:lstStyle/>
            <a:p>
              <a:pPr algn="l" marL="630936" indent="-210312" lvl="2">
                <a:lnSpc>
                  <a:spcPts val="3862"/>
                </a:lnSpc>
                <a:buFont typeface="Arial"/>
                <a:buChar char="⚬"/>
              </a:pPr>
              <a:r>
                <a:rPr lang="en-US" b="true" sz="2760">
                  <a:solidFill>
                    <a:srgbClr val="FFFFFF"/>
                  </a:solidFill>
                  <a:latin typeface="Canva Sans Bold"/>
                  <a:ea typeface="Canva Sans Bold"/>
                  <a:cs typeface="Canva Sans Bold"/>
                  <a:sym typeface="Canva Sans Bold"/>
                </a:rPr>
                <a:t>A Spectrogram-Based Deep Feature Assisted Computer-Aided Diagnostic System for Parkinson’s Disease</a:t>
              </a:r>
            </a:p>
            <a:p>
              <a:pPr algn="l" marL="630936" indent="-210312" lvl="2">
                <a:lnSpc>
                  <a:spcPts val="3862"/>
                </a:lnSpc>
              </a:pPr>
              <a:r>
                <a:rPr lang="en-US" sz="2760">
                  <a:solidFill>
                    <a:srgbClr val="FFFFFF"/>
                  </a:solidFill>
                  <a:latin typeface="Canva Sans"/>
                  <a:ea typeface="Canva Sans"/>
                  <a:cs typeface="Canva Sans"/>
                  <a:sym typeface="Canva Sans"/>
                </a:rPr>
                <a:t>       https://ieeexplore.ieee.org/document/8999815</a:t>
              </a:r>
            </a:p>
            <a:p>
              <a:pPr algn="l" marL="630936" indent="-210312" lvl="2">
                <a:lnSpc>
                  <a:spcPts val="3862"/>
                </a:lnSpc>
                <a:buFont typeface="Arial"/>
                <a:buChar char="⚬"/>
              </a:pPr>
              <a:r>
                <a:rPr lang="en-US" b="true" sz="2760">
                  <a:solidFill>
                    <a:srgbClr val="FFFFFF"/>
                  </a:solidFill>
                  <a:latin typeface="Canva Sans Bold"/>
                  <a:ea typeface="Canva Sans Bold"/>
                  <a:cs typeface="Canva Sans Bold"/>
                  <a:sym typeface="Canva Sans Bold"/>
                </a:rPr>
                <a:t>Multi-Level Graph Neural Network With Sparsity Pooling for Recognizing Parkinson’s Disease</a:t>
              </a:r>
            </a:p>
            <a:p>
              <a:pPr algn="l" marL="630936" indent="-210312" lvl="2">
                <a:lnSpc>
                  <a:spcPts val="3862"/>
                </a:lnSpc>
              </a:pPr>
              <a:r>
                <a:rPr lang="en-US" sz="2760">
                  <a:solidFill>
                    <a:srgbClr val="FFFFFF"/>
                  </a:solidFill>
                  <a:latin typeface="Canva Sans"/>
                  <a:ea typeface="Canva Sans"/>
                  <a:cs typeface="Canva Sans"/>
                  <a:sym typeface="Canva Sans"/>
                </a:rPr>
                <a:t>       https://ieeexplore.ieee.org/document/10310009</a:t>
              </a:r>
            </a:p>
            <a:p>
              <a:pPr algn="l" marL="630936" indent="-210312" lvl="2">
                <a:lnSpc>
                  <a:spcPts val="3862"/>
                </a:lnSpc>
                <a:buFont typeface="Arial"/>
                <a:buChar char="⚬"/>
              </a:pPr>
              <a:r>
                <a:rPr lang="en-US" b="true" sz="2760">
                  <a:solidFill>
                    <a:srgbClr val="FFFFFF"/>
                  </a:solidFill>
                  <a:latin typeface="Canva Sans Bold"/>
                  <a:ea typeface="Canva Sans Bold"/>
                  <a:cs typeface="Canva Sans Bold"/>
                  <a:sym typeface="Canva Sans Bold"/>
                </a:rPr>
                <a:t>An Interpretable Deep Learning Optimized Wearable Daily Detection System for Parkinson’s Disease</a:t>
              </a:r>
            </a:p>
            <a:p>
              <a:pPr algn="l" marL="630936" indent="-210312" lvl="2">
                <a:lnSpc>
                  <a:spcPts val="3862"/>
                </a:lnSpc>
              </a:pPr>
              <a:r>
                <a:rPr lang="en-US" sz="2760">
                  <a:solidFill>
                    <a:srgbClr val="FFFFFF"/>
                  </a:solidFill>
                  <a:latin typeface="Canva Sans"/>
                  <a:ea typeface="Canva Sans"/>
                  <a:cs typeface="Canva Sans"/>
                  <a:sym typeface="Canva Sans"/>
                </a:rPr>
                <a:t>       https://ieeexplore.ieee.org/document/10247059</a:t>
              </a:r>
            </a:p>
            <a:p>
              <a:pPr algn="l" marL="630936" indent="-210312" lvl="2">
                <a:lnSpc>
                  <a:spcPts val="3862"/>
                </a:lnSpc>
                <a:buFont typeface="Arial"/>
                <a:buChar char="⚬"/>
              </a:pPr>
              <a:r>
                <a:rPr lang="en-US" b="true" sz="2760">
                  <a:solidFill>
                    <a:srgbClr val="FFFFFF"/>
                  </a:solidFill>
                  <a:latin typeface="Canva Sans Bold"/>
                  <a:ea typeface="Canva Sans Bold"/>
                  <a:cs typeface="Canva Sans Bold"/>
                  <a:sym typeface="Canva Sans Bold"/>
                </a:rPr>
                <a:t>Multi-Model Fusion of CNNs for Identification of Parkinson’s Disease Using Handwritten Samples</a:t>
              </a:r>
            </a:p>
            <a:p>
              <a:pPr algn="l" marL="630936" indent="-210312" lvl="2">
                <a:lnSpc>
                  <a:spcPts val="3862"/>
                </a:lnSpc>
              </a:pPr>
              <a:r>
                <a:rPr lang="en-US" sz="2760">
                  <a:solidFill>
                    <a:srgbClr val="FFFFFF"/>
                  </a:solidFill>
                  <a:latin typeface="Canva Sans"/>
                  <a:ea typeface="Canva Sans"/>
                  <a:cs typeface="Canva Sans"/>
                  <a:sym typeface="Canva Sans"/>
                </a:rPr>
                <a:t>       https://ieeexplore.ieee.org/document/10335677</a:t>
              </a:r>
            </a:p>
            <a:p>
              <a:pPr algn="l" marL="630936" indent="-210312" lvl="2">
                <a:lnSpc>
                  <a:spcPts val="3862"/>
                </a:lnSpc>
                <a:buFont typeface="Arial"/>
                <a:buChar char="⚬"/>
              </a:pPr>
              <a:r>
                <a:rPr lang="en-US" b="true" sz="2760">
                  <a:solidFill>
                    <a:srgbClr val="FFFFFF"/>
                  </a:solidFill>
                  <a:latin typeface="Canva Sans Bold"/>
                  <a:ea typeface="Canva Sans Bold"/>
                  <a:cs typeface="Canva Sans Bold"/>
                  <a:sym typeface="Canva Sans Bold"/>
                </a:rPr>
                <a:t>Deep Learning-Based Parkinson’s Disease Classification Using Vocal Feature Sets</a:t>
              </a:r>
            </a:p>
            <a:p>
              <a:pPr algn="l" marL="630936" indent="-210312" lvl="2">
                <a:lnSpc>
                  <a:spcPts val="3862"/>
                </a:lnSpc>
              </a:pPr>
              <a:r>
                <a:rPr lang="en-US" sz="2760">
                  <a:solidFill>
                    <a:srgbClr val="FFFFFF"/>
                  </a:solidFill>
                  <a:latin typeface="Canva Sans"/>
                  <a:ea typeface="Canva Sans"/>
                  <a:cs typeface="Canva Sans"/>
                  <a:sym typeface="Canva Sans"/>
                </a:rPr>
                <a:t>       https://ieeexplore.ieee.org/document/8807125</a:t>
              </a:r>
            </a:p>
            <a:p>
              <a:pPr algn="l" marL="630936" indent="-210312" lvl="2">
                <a:lnSpc>
                  <a:spcPts val="3862"/>
                </a:lnSpc>
                <a:buFont typeface="Arial"/>
                <a:buChar char="⚬"/>
              </a:pPr>
              <a:r>
                <a:rPr lang="en-US" b="true" sz="2760">
                  <a:solidFill>
                    <a:srgbClr val="FFFFFF"/>
                  </a:solidFill>
                  <a:latin typeface="Canva Sans Bold"/>
                  <a:ea typeface="Canva Sans Bold"/>
                  <a:cs typeface="Canva Sans Bold"/>
                  <a:sym typeface="Canva Sans Bold"/>
                </a:rPr>
                <a:t>Design of an Early Prediction Model for Parkinson’s Disease Using Machine Learning</a:t>
              </a:r>
            </a:p>
            <a:p>
              <a:pPr algn="l" marL="630936" indent="-210312" lvl="2">
                <a:lnSpc>
                  <a:spcPts val="3862"/>
                </a:lnSpc>
              </a:pPr>
              <a:r>
                <a:rPr lang="en-US" sz="2760">
                  <a:solidFill>
                    <a:srgbClr val="FFFFFF"/>
                  </a:solidFill>
                  <a:latin typeface="Canva Sans"/>
                  <a:ea typeface="Canva Sans"/>
                  <a:cs typeface="Canva Sans"/>
                  <a:sym typeface="Canva Sans"/>
                </a:rPr>
                <a:t>       https://ieeexplore.ieee.org/document/10852288 </a:t>
              </a:r>
            </a:p>
          </p:txBody>
        </p:sp>
      </p:grpSp>
      <p:grpSp>
        <p:nvGrpSpPr>
          <p:cNvPr name="Group 5" id="5"/>
          <p:cNvGrpSpPr/>
          <p:nvPr/>
        </p:nvGrpSpPr>
        <p:grpSpPr>
          <a:xfrm rot="0">
            <a:off x="1316337" y="305461"/>
            <a:ext cx="5220771" cy="1774702"/>
            <a:chOff x="0" y="0"/>
            <a:chExt cx="6961028" cy="2366269"/>
          </a:xfrm>
        </p:grpSpPr>
        <p:sp>
          <p:nvSpPr>
            <p:cNvPr name="Freeform 6" id="6"/>
            <p:cNvSpPr/>
            <p:nvPr/>
          </p:nvSpPr>
          <p:spPr>
            <a:xfrm flipH="false" flipV="false" rot="0">
              <a:off x="0" y="0"/>
              <a:ext cx="6961028" cy="2366269"/>
            </a:xfrm>
            <a:custGeom>
              <a:avLst/>
              <a:gdLst/>
              <a:ahLst/>
              <a:cxnLst/>
              <a:rect r="r" b="b" t="t" l="l"/>
              <a:pathLst>
                <a:path h="2366269" w="6961028">
                  <a:moveTo>
                    <a:pt x="0" y="0"/>
                  </a:moveTo>
                  <a:lnTo>
                    <a:pt x="6961028" y="0"/>
                  </a:lnTo>
                  <a:lnTo>
                    <a:pt x="6961028" y="2366269"/>
                  </a:lnTo>
                  <a:lnTo>
                    <a:pt x="0" y="2366269"/>
                  </a:lnTo>
                  <a:close/>
                </a:path>
              </a:pathLst>
            </a:custGeom>
            <a:solidFill>
              <a:srgbClr val="000000">
                <a:alpha val="0"/>
              </a:srgbClr>
            </a:solidFill>
          </p:spPr>
        </p:sp>
        <p:sp>
          <p:nvSpPr>
            <p:cNvPr name="TextBox 7" id="7"/>
            <p:cNvSpPr txBox="true"/>
            <p:nvPr/>
          </p:nvSpPr>
          <p:spPr>
            <a:xfrm>
              <a:off x="0" y="-95250"/>
              <a:ext cx="6961028" cy="2461519"/>
            </a:xfrm>
            <a:prstGeom prst="rect">
              <a:avLst/>
            </a:prstGeom>
          </p:spPr>
          <p:txBody>
            <a:bodyPr anchor="t" rtlCol="false" tIns="0" lIns="0" bIns="0" rIns="0"/>
            <a:lstStyle/>
            <a:p>
              <a:pPr algn="ctr">
                <a:lnSpc>
                  <a:spcPts val="7181"/>
                </a:lnSpc>
              </a:pPr>
              <a:r>
                <a:rPr lang="en-US" sz="5128" b="true">
                  <a:solidFill>
                    <a:srgbClr val="FFFFFF"/>
                  </a:solidFill>
                  <a:latin typeface="Canva Sans Bold"/>
                  <a:ea typeface="Canva Sans Bold"/>
                  <a:cs typeface="Canva Sans Bold"/>
                  <a:sym typeface="Canva Sans Bold"/>
                </a:rPr>
                <a:t>Reference Links </a:t>
              </a:r>
            </a:p>
            <a:p>
              <a:pPr algn="ctr">
                <a:lnSpc>
                  <a:spcPts val="7181"/>
                </a:lnSpc>
              </a:pPr>
            </a:p>
          </p:txBody>
        </p:sp>
      </p:grpSp>
      <p:sp>
        <p:nvSpPr>
          <p:cNvPr name="Freeform 8" id="8"/>
          <p:cNvSpPr/>
          <p:nvPr/>
        </p:nvSpPr>
        <p:spPr>
          <a:xfrm flipH="false" flipV="false" rot="0">
            <a:off x="0" y="78620"/>
            <a:ext cx="1139044" cy="1114192"/>
          </a:xfrm>
          <a:custGeom>
            <a:avLst/>
            <a:gdLst/>
            <a:ahLst/>
            <a:cxnLst/>
            <a:rect r="r" b="b" t="t" l="l"/>
            <a:pathLst>
              <a:path h="1114192" w="1139044">
                <a:moveTo>
                  <a:pt x="0" y="0"/>
                </a:moveTo>
                <a:lnTo>
                  <a:pt x="1139044" y="0"/>
                </a:lnTo>
                <a:lnTo>
                  <a:pt x="1139044" y="1114192"/>
                </a:lnTo>
                <a:lnTo>
                  <a:pt x="0" y="1114192"/>
                </a:lnTo>
                <a:lnTo>
                  <a:pt x="0" y="0"/>
                </a:lnTo>
                <a:close/>
              </a:path>
            </a:pathLst>
          </a:custGeom>
          <a:blipFill>
            <a:blip r:embed="rId2">
              <a:extLst>
                <a:ext uri="{96DAC541-7B7A-43D3-8B79-37D633B846F1}">
                  <asvg:svgBlip xmlns:asvg="http://schemas.microsoft.com/office/drawing/2016/SVG/main" r:embed="rId3"/>
                </a:ext>
              </a:extLst>
            </a:blip>
            <a:stretch>
              <a:fillRect l="0" t="-263" r="0" b="-263"/>
            </a:stretch>
          </a:blipFill>
        </p:spPr>
      </p:sp>
      <p:sp>
        <p:nvSpPr>
          <p:cNvPr name="Freeform 9" id="9"/>
          <p:cNvSpPr/>
          <p:nvPr/>
        </p:nvSpPr>
        <p:spPr>
          <a:xfrm flipH="false" flipV="false" rot="0">
            <a:off x="14074950" y="-2419209"/>
            <a:ext cx="5414211" cy="4114800"/>
          </a:xfrm>
          <a:custGeom>
            <a:avLst/>
            <a:gdLst/>
            <a:ahLst/>
            <a:cxnLst/>
            <a:rect r="r" b="b" t="t" l="l"/>
            <a:pathLst>
              <a:path h="4114800" w="5414211">
                <a:moveTo>
                  <a:pt x="0" y="0"/>
                </a:moveTo>
                <a:lnTo>
                  <a:pt x="5414211" y="0"/>
                </a:lnTo>
                <a:lnTo>
                  <a:pt x="541421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138" t="0" r="-138" b="0"/>
            </a:stretch>
          </a:blipFill>
        </p:spPr>
      </p:sp>
      <p:sp>
        <p:nvSpPr>
          <p:cNvPr name="Freeform 10" id="10"/>
          <p:cNvSpPr/>
          <p:nvPr/>
        </p:nvSpPr>
        <p:spPr>
          <a:xfrm flipH="false" flipV="false" rot="0">
            <a:off x="14552195" y="6369083"/>
            <a:ext cx="5414211" cy="4114800"/>
          </a:xfrm>
          <a:custGeom>
            <a:avLst/>
            <a:gdLst/>
            <a:ahLst/>
            <a:cxnLst/>
            <a:rect r="r" b="b" t="t" l="l"/>
            <a:pathLst>
              <a:path h="4114800" w="5414211">
                <a:moveTo>
                  <a:pt x="0" y="0"/>
                </a:moveTo>
                <a:lnTo>
                  <a:pt x="5414211" y="0"/>
                </a:lnTo>
                <a:lnTo>
                  <a:pt x="541421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23" t="0" r="-23"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C53A3"/>
        </a:solidFill>
      </p:bgPr>
    </p:bg>
    <p:spTree>
      <p:nvGrpSpPr>
        <p:cNvPr id="1" name=""/>
        <p:cNvGrpSpPr/>
        <p:nvPr/>
      </p:nvGrpSpPr>
      <p:grpSpPr>
        <a:xfrm>
          <a:off x="0" y="0"/>
          <a:ext cx="0" cy="0"/>
          <a:chOff x="0" y="0"/>
          <a:chExt cx="0" cy="0"/>
        </a:xfrm>
      </p:grpSpPr>
      <p:sp>
        <p:nvSpPr>
          <p:cNvPr name="Freeform 2" id="2"/>
          <p:cNvSpPr/>
          <p:nvPr/>
        </p:nvSpPr>
        <p:spPr>
          <a:xfrm flipH="false" flipV="false" rot="0">
            <a:off x="15470790" y="-555006"/>
            <a:ext cx="4027944" cy="4114800"/>
          </a:xfrm>
          <a:custGeom>
            <a:avLst/>
            <a:gdLst/>
            <a:ahLst/>
            <a:cxnLst/>
            <a:rect r="r" b="b" t="t" l="l"/>
            <a:pathLst>
              <a:path h="4114800" w="4027944">
                <a:moveTo>
                  <a:pt x="0" y="0"/>
                </a:moveTo>
                <a:lnTo>
                  <a:pt x="4027944" y="0"/>
                </a:lnTo>
                <a:lnTo>
                  <a:pt x="4027944"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101" r="0" b="-101"/>
            </a:stretch>
          </a:blipFill>
        </p:spPr>
      </p:sp>
      <p:grpSp>
        <p:nvGrpSpPr>
          <p:cNvPr name="Group 3" id="3"/>
          <p:cNvGrpSpPr/>
          <p:nvPr/>
        </p:nvGrpSpPr>
        <p:grpSpPr>
          <a:xfrm rot="0">
            <a:off x="948435" y="654372"/>
            <a:ext cx="16391131" cy="7222097"/>
            <a:chOff x="0" y="0"/>
            <a:chExt cx="21854841" cy="9629462"/>
          </a:xfrm>
        </p:grpSpPr>
        <p:sp>
          <p:nvSpPr>
            <p:cNvPr name="Freeform 4" id="4"/>
            <p:cNvSpPr/>
            <p:nvPr/>
          </p:nvSpPr>
          <p:spPr>
            <a:xfrm flipH="false" flipV="false" rot="0">
              <a:off x="0" y="0"/>
              <a:ext cx="21854841" cy="9629463"/>
            </a:xfrm>
            <a:custGeom>
              <a:avLst/>
              <a:gdLst/>
              <a:ahLst/>
              <a:cxnLst/>
              <a:rect r="r" b="b" t="t" l="l"/>
              <a:pathLst>
                <a:path h="9629463" w="21854841">
                  <a:moveTo>
                    <a:pt x="0" y="0"/>
                  </a:moveTo>
                  <a:lnTo>
                    <a:pt x="21854841" y="0"/>
                  </a:lnTo>
                  <a:lnTo>
                    <a:pt x="21854841" y="9629463"/>
                  </a:lnTo>
                  <a:lnTo>
                    <a:pt x="0" y="9629463"/>
                  </a:lnTo>
                  <a:close/>
                </a:path>
              </a:pathLst>
            </a:custGeom>
            <a:solidFill>
              <a:srgbClr val="000000">
                <a:alpha val="0"/>
              </a:srgbClr>
            </a:solidFill>
          </p:spPr>
        </p:sp>
        <p:sp>
          <p:nvSpPr>
            <p:cNvPr name="TextBox 5" id="5"/>
            <p:cNvSpPr txBox="true"/>
            <p:nvPr/>
          </p:nvSpPr>
          <p:spPr>
            <a:xfrm>
              <a:off x="0" y="-85725"/>
              <a:ext cx="21854841" cy="9715187"/>
            </a:xfrm>
            <a:prstGeom prst="rect">
              <a:avLst/>
            </a:prstGeom>
          </p:spPr>
          <p:txBody>
            <a:bodyPr anchor="t" rtlCol="false" tIns="0" lIns="0" bIns="0" rIns="0"/>
            <a:lstStyle/>
            <a:p>
              <a:pPr algn="just">
                <a:lnSpc>
                  <a:spcPts val="4050"/>
                </a:lnSpc>
              </a:pPr>
              <a:r>
                <a:rPr lang="en-US" sz="2700" b="true">
                  <a:solidFill>
                    <a:srgbClr val="FFFFFF"/>
                  </a:solidFill>
                  <a:latin typeface="Canva Sans Bold"/>
                  <a:ea typeface="Canva Sans Bold"/>
                  <a:cs typeface="Canva Sans Bold"/>
                  <a:sym typeface="Canva Sans Bold"/>
                </a:rPr>
                <a:t>3) Enhancing Parkinson’s Disease Diagnosis Through Stacking Ensemble-Based Machine Learning Approach</a:t>
              </a:r>
            </a:p>
            <a:p>
              <a:pPr algn="just">
                <a:lnSpc>
                  <a:spcPts val="4050"/>
                </a:lnSpc>
              </a:pPr>
              <a:r>
                <a:rPr lang="en-US" sz="2700" b="true">
                  <a:solidFill>
                    <a:srgbClr val="FFFFFF"/>
                  </a:solidFill>
                  <a:latin typeface="Canva Sans Bold"/>
                  <a:ea typeface="Canva Sans Bold"/>
                  <a:cs typeface="Canva Sans Bold"/>
                  <a:sym typeface="Canva Sans Bold"/>
                </a:rPr>
                <a:t>Methodology: </a:t>
              </a:r>
              <a:r>
                <a:rPr lang="en-US" sz="2700">
                  <a:solidFill>
                    <a:srgbClr val="FFFFFF"/>
                  </a:solidFill>
                  <a:latin typeface="Canva Sans"/>
                  <a:ea typeface="Canva Sans"/>
                  <a:cs typeface="Canva Sans"/>
                  <a:sym typeface="Canva Sans"/>
                </a:rPr>
                <a:t>A Stacking Ensemble classifier integrates Support Vector Machine (SVM), Gradient Boosting (GB), and Logistic Regression (LR) to extract features and classify Parkinson’s Disease (PD) using benchmark datasets.</a:t>
              </a:r>
            </a:p>
            <a:p>
              <a:pPr algn="just">
                <a:lnSpc>
                  <a:spcPts val="4050"/>
                </a:lnSpc>
              </a:pPr>
              <a:r>
                <a:rPr lang="en-US" sz="2700" b="true">
                  <a:solidFill>
                    <a:srgbClr val="FFFFFF"/>
                  </a:solidFill>
                  <a:latin typeface="Canva Sans Bold"/>
                  <a:ea typeface="Canva Sans Bold"/>
                  <a:cs typeface="Canva Sans Bold"/>
                  <a:sym typeface="Canva Sans Bold"/>
                </a:rPr>
                <a:t>Parameters:</a:t>
              </a:r>
              <a:r>
                <a:rPr lang="en-US" sz="2700">
                  <a:solidFill>
                    <a:srgbClr val="FFFFFF"/>
                  </a:solidFill>
                  <a:latin typeface="Canva Sans"/>
                  <a:ea typeface="Canva Sans"/>
                  <a:cs typeface="Canva Sans"/>
                  <a:sym typeface="Canva Sans"/>
                </a:rPr>
                <a:t> The model is trained on two standard PD speech datasets, utilizing SMOTE for data balancing, Adam optimizer (LR = 0.0001), 100 epochs, batch size = 64, and 80:20 data split with performance metrics including accuracy, precision, recall, F1-score, and AUC.</a:t>
              </a:r>
            </a:p>
            <a:p>
              <a:pPr algn="just">
                <a:lnSpc>
                  <a:spcPts val="4050"/>
                </a:lnSpc>
              </a:pPr>
              <a:r>
                <a:rPr lang="en-US" sz="2700" b="true">
                  <a:solidFill>
                    <a:srgbClr val="FFFFFF"/>
                  </a:solidFill>
                  <a:latin typeface="Canva Sans Bold"/>
                  <a:ea typeface="Canva Sans Bold"/>
                  <a:cs typeface="Canva Sans Bold"/>
                  <a:sym typeface="Canva Sans Bold"/>
                </a:rPr>
                <a:t>Applications:</a:t>
              </a:r>
              <a:r>
                <a:rPr lang="en-US" sz="2700">
                  <a:solidFill>
                    <a:srgbClr val="FFFFFF"/>
                  </a:solidFill>
                  <a:latin typeface="Canva Sans"/>
                  <a:ea typeface="Canva Sans"/>
                  <a:cs typeface="Canva Sans"/>
                  <a:sym typeface="Canva Sans"/>
                </a:rPr>
                <a:t> Enables early and automated PD detection using machine learning-based speech analysis, supporting clinical decision-making.</a:t>
              </a:r>
            </a:p>
            <a:p>
              <a:pPr algn="just">
                <a:lnSpc>
                  <a:spcPts val="4050"/>
                </a:lnSpc>
              </a:pPr>
              <a:r>
                <a:rPr lang="en-US" sz="2700" b="true">
                  <a:solidFill>
                    <a:srgbClr val="FFFFFF"/>
                  </a:solidFill>
                  <a:latin typeface="Canva Sans Bold"/>
                  <a:ea typeface="Canva Sans Bold"/>
                  <a:cs typeface="Canva Sans Bold"/>
                  <a:sym typeface="Canva Sans Bold"/>
                </a:rPr>
                <a:t>Result/Performance:</a:t>
              </a:r>
              <a:r>
                <a:rPr lang="en-US" sz="2700">
                  <a:solidFill>
                    <a:srgbClr val="FFFFFF"/>
                  </a:solidFill>
                  <a:latin typeface="Canva Sans"/>
                  <a:ea typeface="Canva Sans"/>
                  <a:cs typeface="Canva Sans"/>
                  <a:sym typeface="Canva Sans"/>
                </a:rPr>
                <a:t> The Stacking Ensemble model (SVM+GB+LR) achieved 96.18% accuracy and 96.27% AUC, outperforming individual AI models and Bagging classifiers.</a:t>
              </a:r>
            </a:p>
            <a:p>
              <a:pPr algn="just">
                <a:lnSpc>
                  <a:spcPts val="4050"/>
                </a:lnSpc>
              </a:pPr>
              <a:r>
                <a:rPr lang="en-US" sz="2700" b="true">
                  <a:solidFill>
                    <a:srgbClr val="FFFFFF"/>
                  </a:solidFill>
                  <a:latin typeface="Canva Sans Bold"/>
                  <a:ea typeface="Canva Sans Bold"/>
                  <a:cs typeface="Canva Sans Bold"/>
                  <a:sym typeface="Canva Sans Bold"/>
                </a:rPr>
                <a:t>Challenges:</a:t>
              </a:r>
              <a:r>
                <a:rPr lang="en-US" sz="2700">
                  <a:solidFill>
                    <a:srgbClr val="FFFFFF"/>
                  </a:solidFill>
                  <a:latin typeface="Canva Sans"/>
                  <a:ea typeface="Canva Sans"/>
                  <a:cs typeface="Canva Sans"/>
                  <a:sym typeface="Canva Sans"/>
                </a:rPr>
                <a:t> Dataset imbalance, computational complexity, generalization limitations, and reliance on speech-based features impact real-world deployment.</a:t>
              </a:r>
            </a:p>
          </p:txBody>
        </p:sp>
      </p:grpSp>
      <p:sp>
        <p:nvSpPr>
          <p:cNvPr name="Freeform 6" id="6"/>
          <p:cNvSpPr/>
          <p:nvPr/>
        </p:nvSpPr>
        <p:spPr>
          <a:xfrm flipH="false" flipV="false" rot="0">
            <a:off x="-269178" y="8036486"/>
            <a:ext cx="4027944" cy="4114800"/>
          </a:xfrm>
          <a:custGeom>
            <a:avLst/>
            <a:gdLst/>
            <a:ahLst/>
            <a:cxnLst/>
            <a:rect r="r" b="b" t="t" l="l"/>
            <a:pathLst>
              <a:path h="4114800" w="4027944">
                <a:moveTo>
                  <a:pt x="0" y="0"/>
                </a:moveTo>
                <a:lnTo>
                  <a:pt x="4027944" y="0"/>
                </a:lnTo>
                <a:lnTo>
                  <a:pt x="4027944"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14" t="0" r="-14" b="0"/>
            </a:stretch>
          </a:blipFill>
        </p:spPr>
      </p:sp>
      <p:sp>
        <p:nvSpPr>
          <p:cNvPr name="Freeform 7" id="7"/>
          <p:cNvSpPr/>
          <p:nvPr/>
        </p:nvSpPr>
        <p:spPr>
          <a:xfrm flipH="false" flipV="false" rot="0">
            <a:off x="16382387" y="3951642"/>
            <a:ext cx="4198776" cy="4114800"/>
          </a:xfrm>
          <a:custGeom>
            <a:avLst/>
            <a:gdLst/>
            <a:ahLst/>
            <a:cxnLst/>
            <a:rect r="r" b="b" t="t" l="l"/>
            <a:pathLst>
              <a:path h="4114800" w="4198776">
                <a:moveTo>
                  <a:pt x="0" y="0"/>
                </a:moveTo>
                <a:lnTo>
                  <a:pt x="4198776" y="0"/>
                </a:lnTo>
                <a:lnTo>
                  <a:pt x="4198776"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94" r="0" b="-94"/>
            </a:stretch>
          </a:blipFill>
        </p:spPr>
      </p:sp>
      <p:sp>
        <p:nvSpPr>
          <p:cNvPr name="Freeform 8" id="8"/>
          <p:cNvSpPr/>
          <p:nvPr/>
        </p:nvSpPr>
        <p:spPr>
          <a:xfrm flipH="false" flipV="false" rot="0">
            <a:off x="15159912" y="7370479"/>
            <a:ext cx="4198776" cy="4114800"/>
          </a:xfrm>
          <a:custGeom>
            <a:avLst/>
            <a:gdLst/>
            <a:ahLst/>
            <a:cxnLst/>
            <a:rect r="r" b="b" t="t" l="l"/>
            <a:pathLst>
              <a:path h="4114800" w="4198776">
                <a:moveTo>
                  <a:pt x="0" y="0"/>
                </a:moveTo>
                <a:lnTo>
                  <a:pt x="4198776" y="0"/>
                </a:lnTo>
                <a:lnTo>
                  <a:pt x="4198776"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94" r="0" b="-94"/>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C53A3"/>
        </a:solidFill>
      </p:bgPr>
    </p:bg>
    <p:spTree>
      <p:nvGrpSpPr>
        <p:cNvPr id="1" name=""/>
        <p:cNvGrpSpPr/>
        <p:nvPr/>
      </p:nvGrpSpPr>
      <p:grpSpPr>
        <a:xfrm>
          <a:off x="0" y="0"/>
          <a:ext cx="0" cy="0"/>
          <a:chOff x="0" y="0"/>
          <a:chExt cx="0" cy="0"/>
        </a:xfrm>
      </p:grpSpPr>
      <p:sp>
        <p:nvSpPr>
          <p:cNvPr name="Freeform 2" id="2"/>
          <p:cNvSpPr/>
          <p:nvPr/>
        </p:nvSpPr>
        <p:spPr>
          <a:xfrm flipH="false" flipV="false" rot="0">
            <a:off x="14631686" y="6673220"/>
            <a:ext cx="4198776" cy="4114800"/>
          </a:xfrm>
          <a:custGeom>
            <a:avLst/>
            <a:gdLst/>
            <a:ahLst/>
            <a:cxnLst/>
            <a:rect r="r" b="b" t="t" l="l"/>
            <a:pathLst>
              <a:path h="4114800" w="4198776">
                <a:moveTo>
                  <a:pt x="0" y="0"/>
                </a:moveTo>
                <a:lnTo>
                  <a:pt x="4198776" y="0"/>
                </a:lnTo>
                <a:lnTo>
                  <a:pt x="419877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94" r="0" b="-94"/>
            </a:stretch>
          </a:blipFill>
        </p:spPr>
      </p:sp>
      <p:sp>
        <p:nvSpPr>
          <p:cNvPr name="Freeform 3" id="3"/>
          <p:cNvSpPr/>
          <p:nvPr/>
        </p:nvSpPr>
        <p:spPr>
          <a:xfrm flipH="false" flipV="false" rot="0">
            <a:off x="16382387" y="3951642"/>
            <a:ext cx="4198776" cy="4114800"/>
          </a:xfrm>
          <a:custGeom>
            <a:avLst/>
            <a:gdLst/>
            <a:ahLst/>
            <a:cxnLst/>
            <a:rect r="r" b="b" t="t" l="l"/>
            <a:pathLst>
              <a:path h="4114800" w="4198776">
                <a:moveTo>
                  <a:pt x="0" y="0"/>
                </a:moveTo>
                <a:lnTo>
                  <a:pt x="4198776" y="0"/>
                </a:lnTo>
                <a:lnTo>
                  <a:pt x="419877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94" r="0" b="-94"/>
            </a:stretch>
          </a:blipFill>
        </p:spPr>
      </p:sp>
      <p:sp>
        <p:nvSpPr>
          <p:cNvPr name="Freeform 4" id="4"/>
          <p:cNvSpPr/>
          <p:nvPr/>
        </p:nvSpPr>
        <p:spPr>
          <a:xfrm flipH="false" flipV="false" rot="0">
            <a:off x="15470790" y="-555006"/>
            <a:ext cx="4027944" cy="4114800"/>
          </a:xfrm>
          <a:custGeom>
            <a:avLst/>
            <a:gdLst/>
            <a:ahLst/>
            <a:cxnLst/>
            <a:rect r="r" b="b" t="t" l="l"/>
            <a:pathLst>
              <a:path h="4114800" w="4027944">
                <a:moveTo>
                  <a:pt x="0" y="0"/>
                </a:moveTo>
                <a:lnTo>
                  <a:pt x="4027944" y="0"/>
                </a:lnTo>
                <a:lnTo>
                  <a:pt x="402794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101" r="0" b="-101"/>
            </a:stretch>
          </a:blipFill>
        </p:spPr>
      </p:sp>
      <p:grpSp>
        <p:nvGrpSpPr>
          <p:cNvPr name="Group 5" id="5"/>
          <p:cNvGrpSpPr/>
          <p:nvPr/>
        </p:nvGrpSpPr>
        <p:grpSpPr>
          <a:xfrm rot="0">
            <a:off x="730802" y="942975"/>
            <a:ext cx="16826395" cy="6704302"/>
            <a:chOff x="0" y="0"/>
            <a:chExt cx="22435193" cy="8939070"/>
          </a:xfrm>
        </p:grpSpPr>
        <p:sp>
          <p:nvSpPr>
            <p:cNvPr name="Freeform 6" id="6"/>
            <p:cNvSpPr/>
            <p:nvPr/>
          </p:nvSpPr>
          <p:spPr>
            <a:xfrm flipH="false" flipV="false" rot="0">
              <a:off x="0" y="0"/>
              <a:ext cx="22435193" cy="8939070"/>
            </a:xfrm>
            <a:custGeom>
              <a:avLst/>
              <a:gdLst/>
              <a:ahLst/>
              <a:cxnLst/>
              <a:rect r="r" b="b" t="t" l="l"/>
              <a:pathLst>
                <a:path h="8939070" w="22435193">
                  <a:moveTo>
                    <a:pt x="0" y="0"/>
                  </a:moveTo>
                  <a:lnTo>
                    <a:pt x="22435193" y="0"/>
                  </a:lnTo>
                  <a:lnTo>
                    <a:pt x="22435193" y="8939070"/>
                  </a:lnTo>
                  <a:lnTo>
                    <a:pt x="0" y="8939070"/>
                  </a:lnTo>
                  <a:close/>
                </a:path>
              </a:pathLst>
            </a:custGeom>
            <a:solidFill>
              <a:srgbClr val="000000">
                <a:alpha val="0"/>
              </a:srgbClr>
            </a:solidFill>
          </p:spPr>
        </p:sp>
        <p:sp>
          <p:nvSpPr>
            <p:cNvPr name="TextBox 7" id="7"/>
            <p:cNvSpPr txBox="true"/>
            <p:nvPr/>
          </p:nvSpPr>
          <p:spPr>
            <a:xfrm>
              <a:off x="0" y="-85725"/>
              <a:ext cx="22435193" cy="9024795"/>
            </a:xfrm>
            <a:prstGeom prst="rect">
              <a:avLst/>
            </a:prstGeom>
          </p:spPr>
          <p:txBody>
            <a:bodyPr anchor="t" rtlCol="false" tIns="0" lIns="0" bIns="0" rIns="0"/>
            <a:lstStyle/>
            <a:p>
              <a:pPr algn="just">
                <a:lnSpc>
                  <a:spcPts val="4073"/>
                </a:lnSpc>
              </a:pPr>
              <a:r>
                <a:rPr lang="en-US" sz="2697" b="true">
                  <a:solidFill>
                    <a:srgbClr val="FFFFFF"/>
                  </a:solidFill>
                  <a:latin typeface="Canva Sans Bold"/>
                  <a:ea typeface="Canva Sans Bold"/>
                  <a:cs typeface="Canva Sans Bold"/>
                  <a:sym typeface="Canva Sans Bold"/>
                </a:rPr>
                <a:t>4) Parkinson Data Analysis and Prediction System Using Multi-Variant Stacked Auto Encoder</a:t>
              </a:r>
            </a:p>
            <a:p>
              <a:pPr algn="just">
                <a:lnSpc>
                  <a:spcPts val="4073"/>
                </a:lnSpc>
              </a:pPr>
              <a:r>
                <a:rPr lang="en-US" sz="2697" b="true">
                  <a:solidFill>
                    <a:srgbClr val="FFFFFF"/>
                  </a:solidFill>
                  <a:latin typeface="Canva Sans Bold"/>
                  <a:ea typeface="Canva Sans Bold"/>
                  <a:cs typeface="Canva Sans Bold"/>
                  <a:sym typeface="Canva Sans Bold"/>
                </a:rPr>
                <a:t>Methodology: </a:t>
              </a:r>
              <a:r>
                <a:rPr lang="en-US" sz="2697">
                  <a:solidFill>
                    <a:srgbClr val="FFFFFF"/>
                  </a:solidFill>
                  <a:latin typeface="Canva Sans"/>
                  <a:ea typeface="Canva Sans"/>
                  <a:cs typeface="Canva Sans"/>
                  <a:sym typeface="Canva Sans"/>
                </a:rPr>
                <a:t>The study proposes the Multi-Variant Stacked Auto Encoder (MVSAE) framework, integrating Classless SAE, Clustered SAE, Multi-Level Balanced SAE, and Deep Variant SAE (DVSAE) for Parkinson’s Disease (PD) prediction using multi-attribute symptom analysis.</a:t>
              </a:r>
            </a:p>
            <a:p>
              <a:pPr algn="just">
                <a:lnSpc>
                  <a:spcPts val="4073"/>
                </a:lnSpc>
              </a:pPr>
              <a:r>
                <a:rPr lang="en-US" sz="2697" b="true">
                  <a:solidFill>
                    <a:srgbClr val="FFFFFF"/>
                  </a:solidFill>
                  <a:latin typeface="Canva Sans Bold"/>
                  <a:ea typeface="Canva Sans Bold"/>
                  <a:cs typeface="Canva Sans Bold"/>
                  <a:sym typeface="Canva Sans Bold"/>
                </a:rPr>
                <a:t>Parameters:</a:t>
              </a:r>
              <a:r>
                <a:rPr lang="en-US" sz="2697">
                  <a:solidFill>
                    <a:srgbClr val="FFFFFF"/>
                  </a:solidFill>
                  <a:latin typeface="Canva Sans"/>
                  <a:ea typeface="Canva Sans"/>
                  <a:cs typeface="Canva Sans"/>
                  <a:sym typeface="Canva Sans"/>
                </a:rPr>
                <a:t> The model is trained on a real-time clinical dataset (520 medical records: 430 PD, 90 healthy) using UPDRS scores, voice pitch variations, dopamine levels, and motion symptoms, evaluated with precision, recall, specificity, classification accuracy, and mean absolute error (MAE).</a:t>
              </a:r>
            </a:p>
            <a:p>
              <a:pPr algn="just">
                <a:lnSpc>
                  <a:spcPts val="4073"/>
                </a:lnSpc>
              </a:pPr>
              <a:r>
                <a:rPr lang="en-US" sz="2697" b="true">
                  <a:solidFill>
                    <a:srgbClr val="FFFFFF"/>
                  </a:solidFill>
                  <a:latin typeface="Canva Sans Bold"/>
                  <a:ea typeface="Canva Sans Bold"/>
                  <a:cs typeface="Canva Sans Bold"/>
                  <a:sym typeface="Canva Sans Bold"/>
                </a:rPr>
                <a:t>Applications:</a:t>
              </a:r>
              <a:r>
                <a:rPr lang="en-US" sz="2697">
                  <a:solidFill>
                    <a:srgbClr val="FFFFFF"/>
                  </a:solidFill>
                  <a:latin typeface="Canva Sans"/>
                  <a:ea typeface="Canva Sans"/>
                  <a:cs typeface="Canva Sans"/>
                  <a:sym typeface="Canva Sans"/>
                </a:rPr>
                <a:t> Supports early PD diagnosis, treatment planning, and clinical decision-making by analyzing multi-variant patient symptoms with deep learning.</a:t>
              </a:r>
            </a:p>
            <a:p>
              <a:pPr algn="just">
                <a:lnSpc>
                  <a:spcPts val="4073"/>
                </a:lnSpc>
              </a:pPr>
              <a:r>
                <a:rPr lang="en-US" sz="2697">
                  <a:solidFill>
                    <a:srgbClr val="FFFFFF"/>
                  </a:solidFill>
                  <a:latin typeface="Canva Sans"/>
                  <a:ea typeface="Canva Sans"/>
                  <a:cs typeface="Canva Sans"/>
                  <a:sym typeface="Canva Sans"/>
                </a:rPr>
                <a:t>Result/Performance: DVSAE achieved the highest accuracy, outperforming MANN, GAE, UMLBD, CNN, and RNN, with precision and recall improving by 5%-10% compared to existing models.</a:t>
              </a:r>
            </a:p>
            <a:p>
              <a:pPr algn="just">
                <a:lnSpc>
                  <a:spcPts val="4073"/>
                </a:lnSpc>
              </a:pPr>
              <a:r>
                <a:rPr lang="en-US" sz="2697" b="true">
                  <a:solidFill>
                    <a:srgbClr val="FFFFFF"/>
                  </a:solidFill>
                  <a:latin typeface="Canva Sans Bold"/>
                  <a:ea typeface="Canva Sans Bold"/>
                  <a:cs typeface="Canva Sans Bold"/>
                  <a:sym typeface="Canva Sans Bold"/>
                </a:rPr>
                <a:t>Challenges:</a:t>
              </a:r>
              <a:r>
                <a:rPr lang="en-US" sz="2697">
                  <a:solidFill>
                    <a:srgbClr val="FFFFFF"/>
                  </a:solidFill>
                  <a:latin typeface="Canva Sans"/>
                  <a:ea typeface="Canva Sans"/>
                  <a:cs typeface="Canva Sans"/>
                  <a:sym typeface="Canva Sans"/>
                </a:rPr>
                <a:t> Limited dataset size, need for enhanced biological data integration, computational complexity of deep autoencoders, and scalability issues remain key limitations.</a:t>
              </a:r>
            </a:p>
          </p:txBody>
        </p:sp>
      </p:grpSp>
      <p:sp>
        <p:nvSpPr>
          <p:cNvPr name="Freeform 8" id="8"/>
          <p:cNvSpPr/>
          <p:nvPr/>
        </p:nvSpPr>
        <p:spPr>
          <a:xfrm flipH="false" flipV="false" rot="0">
            <a:off x="-269178" y="8036486"/>
            <a:ext cx="4027944" cy="4114800"/>
          </a:xfrm>
          <a:custGeom>
            <a:avLst/>
            <a:gdLst/>
            <a:ahLst/>
            <a:cxnLst/>
            <a:rect r="r" b="b" t="t" l="l"/>
            <a:pathLst>
              <a:path h="4114800" w="4027944">
                <a:moveTo>
                  <a:pt x="0" y="0"/>
                </a:moveTo>
                <a:lnTo>
                  <a:pt x="4027944" y="0"/>
                </a:lnTo>
                <a:lnTo>
                  <a:pt x="402794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14" t="0" r="-14"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DAGktRd0NII</dc:identifier>
  <dcterms:modified xsi:type="dcterms:W3CDTF">2011-08-01T06:04:30Z</dcterms:modified>
  <cp:revision>1</cp:revision>
  <dc:title>Parkinson_MultiModel.pptx</dc:title>
</cp:coreProperties>
</file>