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9" r:id="rId1"/>
  </p:sldMasterIdLst>
  <p:sldIdLst>
    <p:sldId id="256" r:id="rId2"/>
    <p:sldId id="257" r:id="rId3"/>
    <p:sldId id="258" r:id="rId4"/>
    <p:sldId id="269" r:id="rId5"/>
    <p:sldId id="260" r:id="rId6"/>
    <p:sldId id="270" r:id="rId7"/>
    <p:sldId id="261" r:id="rId8"/>
    <p:sldId id="262" r:id="rId9"/>
    <p:sldId id="263" r:id="rId10"/>
    <p:sldId id="264" r:id="rId11"/>
    <p:sldId id="267" r:id="rId12"/>
    <p:sldId id="268"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11/19/2022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15142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04644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952017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238007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588123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11/19/2022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035161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11/19/2022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247917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023490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47468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59845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03743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57326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11/19/2022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76845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11/19/2022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7299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11/19/2022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42697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67710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94311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11/19/2022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60649792"/>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 id="2147483783" r:id="rId14"/>
    <p:sldLayoutId id="2147483784" r:id="rId15"/>
    <p:sldLayoutId id="2147483785" r:id="rId16"/>
    <p:sldLayoutId id="2147483786"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hyperlink" Target="https://www.mygreatlearning.com/blog/image-steganography-explained/" TargetMode="Externa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3765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B313-4CC8-AEFE-E58A-C4F7F29EAF1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93C1999-FE1C-2187-9D1B-07FDCC2FFBD1}"/>
              </a:ext>
            </a:extLst>
          </p:cNvPr>
          <p:cNvSpPr>
            <a:spLocks noGrp="1"/>
          </p:cNvSpPr>
          <p:nvPr>
            <p:ph sz="half" idx="1"/>
          </p:nvPr>
        </p:nvSpPr>
        <p:spPr/>
        <p:txBody>
          <a:bodyPr/>
          <a:lstStyle/>
          <a:p>
            <a:endParaRPr lang="en-US" dirty="0"/>
          </a:p>
          <a:p>
            <a:pPr marL="0" indent="0">
              <a:buNone/>
            </a:pPr>
            <a:endParaRPr lang="en-US" dirty="0"/>
          </a:p>
        </p:txBody>
      </p:sp>
      <p:sp>
        <p:nvSpPr>
          <p:cNvPr id="4" name="Content Placeholder 3">
            <a:extLst>
              <a:ext uri="{FF2B5EF4-FFF2-40B4-BE49-F238E27FC236}">
                <a16:creationId xmlns:a16="http://schemas.microsoft.com/office/drawing/2014/main" id="{8F0FE69C-9045-51F2-B34F-3C667A20B472}"/>
              </a:ext>
            </a:extLst>
          </p:cNvPr>
          <p:cNvSpPr>
            <a:spLocks noGrp="1"/>
          </p:cNvSpPr>
          <p:nvPr>
            <p:ph sz="half" idx="2"/>
          </p:nvPr>
        </p:nvSpPr>
        <p:spPr/>
        <p:txBody>
          <a:bodyPr/>
          <a:lstStyle/>
          <a:p>
            <a:r>
              <a:rPr lang="en-US"/>
              <a:t>This would alter colours in the original image in the three channels for the 3 pixels by the smallest amount, thereby rendering the alerted image almost indistinguishable from the original image. </a:t>
            </a:r>
          </a:p>
        </p:txBody>
      </p:sp>
      <p:pic>
        <p:nvPicPr>
          <p:cNvPr id="6" name="Picture 7">
            <a:extLst>
              <a:ext uri="{FF2B5EF4-FFF2-40B4-BE49-F238E27FC236}">
                <a16:creationId xmlns:a16="http://schemas.microsoft.com/office/drawing/2014/main" id="{E6B1151B-154A-9E70-1AD9-BC3A5684D5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539717"/>
            <a:ext cx="3924300" cy="3637245"/>
          </a:xfrm>
          <a:prstGeom prst="rect">
            <a:avLst/>
          </a:prstGeom>
        </p:spPr>
      </p:pic>
    </p:spTree>
    <p:extLst>
      <p:ext uri="{BB962C8B-B14F-4D97-AF65-F5344CB8AC3E}">
        <p14:creationId xmlns:p14="http://schemas.microsoft.com/office/powerpoint/2010/main" val="3059577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4B0DA-0F94-286E-F798-16C2843E9E33}"/>
              </a:ext>
            </a:extLst>
          </p:cNvPr>
          <p:cNvSpPr>
            <a:spLocks noGrp="1"/>
          </p:cNvSpPr>
          <p:nvPr>
            <p:ph type="title"/>
          </p:nvPr>
        </p:nvSpPr>
        <p:spPr/>
        <p:txBody>
          <a:bodyPr/>
          <a:lstStyle/>
          <a:p>
            <a:pPr algn="ctr"/>
            <a:r>
              <a:rPr lang="en-US" dirty="0"/>
              <a:t>Detecting Steganography </a:t>
            </a:r>
          </a:p>
        </p:txBody>
      </p:sp>
      <p:sp>
        <p:nvSpPr>
          <p:cNvPr id="3" name="Content Placeholder 2">
            <a:extLst>
              <a:ext uri="{FF2B5EF4-FFF2-40B4-BE49-F238E27FC236}">
                <a16:creationId xmlns:a16="http://schemas.microsoft.com/office/drawing/2014/main" id="{8698CFB3-094B-1895-2A41-27ABEEAF3CF0}"/>
              </a:ext>
            </a:extLst>
          </p:cNvPr>
          <p:cNvSpPr>
            <a:spLocks noGrp="1"/>
          </p:cNvSpPr>
          <p:nvPr>
            <p:ph idx="1"/>
          </p:nvPr>
        </p:nvSpPr>
        <p:spPr/>
        <p:txBody>
          <a:bodyPr/>
          <a:lstStyle/>
          <a:p>
            <a:r>
              <a:rPr lang="en-US" dirty="0"/>
              <a:t>Although it might be possible to detect physical steganography, it is extremely difficult to detect digital steganography. Even if some activity is suspected, say some messages are hidden within images, trying to monitor all images that are exchanged, and comparing them to source images would result in lots of false positives and false negatives. That said, experts still use a variety of techniques, including image histogram comparisons to detect hidden messages,  ‘conditional’ to them suspecting some covert message exchange. </a:t>
            </a:r>
          </a:p>
        </p:txBody>
      </p:sp>
    </p:spTree>
    <p:extLst>
      <p:ext uri="{BB962C8B-B14F-4D97-AF65-F5344CB8AC3E}">
        <p14:creationId xmlns:p14="http://schemas.microsoft.com/office/powerpoint/2010/main" val="429540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09239-8350-7240-16A0-496D03FE83AE}"/>
              </a:ext>
            </a:extLst>
          </p:cNvPr>
          <p:cNvSpPr>
            <a:spLocks noGrp="1"/>
          </p:cNvSpPr>
          <p:nvPr>
            <p:ph type="title"/>
          </p:nvPr>
        </p:nvSpPr>
        <p:spPr/>
        <p:txBody>
          <a:bodyPr/>
          <a:lstStyle/>
          <a:p>
            <a:pPr algn="ctr"/>
            <a:r>
              <a:rPr lang="en-US" dirty="0"/>
              <a:t>Is it a secure method of communication </a:t>
            </a:r>
          </a:p>
        </p:txBody>
      </p:sp>
      <p:sp>
        <p:nvSpPr>
          <p:cNvPr id="3" name="Content Placeholder 2">
            <a:extLst>
              <a:ext uri="{FF2B5EF4-FFF2-40B4-BE49-F238E27FC236}">
                <a16:creationId xmlns:a16="http://schemas.microsoft.com/office/drawing/2014/main" id="{89B82745-C468-8139-BD22-78B48216BCB9}"/>
              </a:ext>
            </a:extLst>
          </p:cNvPr>
          <p:cNvSpPr>
            <a:spLocks noGrp="1"/>
          </p:cNvSpPr>
          <p:nvPr>
            <p:ph idx="1"/>
          </p:nvPr>
        </p:nvSpPr>
        <p:spPr/>
        <p:txBody>
          <a:bodyPr/>
          <a:lstStyle/>
          <a:p>
            <a:r>
              <a:rPr lang="en-US" b="0" i="0">
                <a:solidFill>
                  <a:srgbClr val="353535"/>
                </a:solidFill>
                <a:effectLst/>
                <a:latin typeface="Merriweather" panose="02000000000000000000" pitchFamily="2" charset="0"/>
              </a:rPr>
              <a:t>When steganography is employed alone, it is security by obscurity, which might result in the secret message being disclosed. Combining steganography and cryptography is the greatest way to disguise a message from adversaries while still protecting it in case it is detected.</a:t>
            </a:r>
            <a:endParaRPr lang="en-US"/>
          </a:p>
        </p:txBody>
      </p:sp>
    </p:spTree>
    <p:extLst>
      <p:ext uri="{BB962C8B-B14F-4D97-AF65-F5344CB8AC3E}">
        <p14:creationId xmlns:p14="http://schemas.microsoft.com/office/powerpoint/2010/main" val="3446715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4838B-8C50-E56A-F7B9-0CECAE303E00}"/>
              </a:ext>
            </a:extLst>
          </p:cNvPr>
          <p:cNvSpPr>
            <a:spLocks noGrp="1"/>
          </p:cNvSpPr>
          <p:nvPr>
            <p:ph type="title"/>
          </p:nvPr>
        </p:nvSpPr>
        <p:spPr/>
        <p:txBody>
          <a:bodyPr/>
          <a:lstStyle/>
          <a:p>
            <a:pPr algn="ctr"/>
            <a:r>
              <a:rPr lang="en-US" dirty="0"/>
              <a:t>References</a:t>
            </a:r>
          </a:p>
        </p:txBody>
      </p:sp>
      <p:sp>
        <p:nvSpPr>
          <p:cNvPr id="3" name="Content Placeholder 2">
            <a:extLst>
              <a:ext uri="{FF2B5EF4-FFF2-40B4-BE49-F238E27FC236}">
                <a16:creationId xmlns:a16="http://schemas.microsoft.com/office/drawing/2014/main" id="{76B0CC54-DFC2-C7D9-F386-D7DCEEE3FD55}"/>
              </a:ext>
            </a:extLst>
          </p:cNvPr>
          <p:cNvSpPr>
            <a:spLocks noGrp="1"/>
          </p:cNvSpPr>
          <p:nvPr>
            <p:ph idx="1"/>
          </p:nvPr>
        </p:nvSpPr>
        <p:spPr/>
        <p:txBody>
          <a:bodyPr/>
          <a:lstStyle/>
          <a:p>
            <a:r>
              <a:rPr lang="en-US" dirty="0">
                <a:hlinkClick r:id="rId2"/>
              </a:rPr>
              <a:t>https://www.mygreatlearning.com/blog/image-steganography-explained/</a:t>
            </a:r>
            <a:endParaRPr lang="en-US" dirty="0"/>
          </a:p>
          <a:p>
            <a:r>
              <a:rPr lang="en-US" dirty="0"/>
              <a:t>https://www.google.com/amp/s/www.geeksforgeeks.org/image-steganography-in-cryptography/amp/</a:t>
            </a:r>
          </a:p>
        </p:txBody>
      </p:sp>
    </p:spTree>
    <p:extLst>
      <p:ext uri="{BB962C8B-B14F-4D97-AF65-F5344CB8AC3E}">
        <p14:creationId xmlns:p14="http://schemas.microsoft.com/office/powerpoint/2010/main" val="3006772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3E050-15C6-E36B-21EF-BB72687FF7B2}"/>
              </a:ext>
            </a:extLst>
          </p:cNvPr>
          <p:cNvSpPr>
            <a:spLocks noGrp="1"/>
          </p:cNvSpPr>
          <p:nvPr>
            <p:ph type="title"/>
          </p:nvPr>
        </p:nvSpPr>
        <p:spPr/>
        <p:txBody>
          <a:bodyPr/>
          <a:lstStyle/>
          <a:p>
            <a:pPr algn="ctr"/>
            <a:r>
              <a:rPr lang="en-US" dirty="0"/>
              <a:t>Image Steganography</a:t>
            </a:r>
          </a:p>
        </p:txBody>
      </p:sp>
      <p:sp>
        <p:nvSpPr>
          <p:cNvPr id="3" name="Content Placeholder 2">
            <a:extLst>
              <a:ext uri="{FF2B5EF4-FFF2-40B4-BE49-F238E27FC236}">
                <a16:creationId xmlns:a16="http://schemas.microsoft.com/office/drawing/2014/main" id="{6982C0A4-32EC-3486-8F6C-5A6826901AAB}"/>
              </a:ext>
            </a:extLst>
          </p:cNvPr>
          <p:cNvSpPr>
            <a:spLocks noGrp="1"/>
          </p:cNvSpPr>
          <p:nvPr>
            <p:ph idx="1"/>
          </p:nvPr>
        </p:nvSpPr>
        <p:spPr/>
        <p:txBody>
          <a:bodyPr/>
          <a:lstStyle/>
          <a:p>
            <a:r>
              <a:rPr lang="en-US" dirty="0"/>
              <a:t>Steganography is the study and practice of concealing information within objects in such a way that it deceives the viewer as if there is no information hidden within the object. Simply put, it is hiding information in plain sight, such that only the intended recipient would get to see it. </a:t>
            </a:r>
          </a:p>
        </p:txBody>
      </p:sp>
    </p:spTree>
    <p:extLst>
      <p:ext uri="{BB962C8B-B14F-4D97-AF65-F5344CB8AC3E}">
        <p14:creationId xmlns:p14="http://schemas.microsoft.com/office/powerpoint/2010/main" val="2610208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57B3A-C002-8E86-B5B8-46E4594B063B}"/>
              </a:ext>
            </a:extLst>
          </p:cNvPr>
          <p:cNvSpPr>
            <a:spLocks noGrp="1"/>
          </p:cNvSpPr>
          <p:nvPr>
            <p:ph type="title"/>
          </p:nvPr>
        </p:nvSpPr>
        <p:spPr/>
        <p:txBody>
          <a:bodyPr/>
          <a:lstStyle/>
          <a:p>
            <a:pPr algn="ctr"/>
            <a:r>
              <a:rPr lang="en-US" dirty="0"/>
              <a:t>Methodology</a:t>
            </a:r>
          </a:p>
        </p:txBody>
      </p:sp>
      <p:sp>
        <p:nvSpPr>
          <p:cNvPr id="3" name="Content Placeholder 2">
            <a:extLst>
              <a:ext uri="{FF2B5EF4-FFF2-40B4-BE49-F238E27FC236}">
                <a16:creationId xmlns:a16="http://schemas.microsoft.com/office/drawing/2014/main" id="{C0985CDD-DE8D-C98C-B3FB-CFACBF67E8E3}"/>
              </a:ext>
            </a:extLst>
          </p:cNvPr>
          <p:cNvSpPr>
            <a:spLocks noGrp="1"/>
          </p:cNvSpPr>
          <p:nvPr>
            <p:ph idx="1"/>
          </p:nvPr>
        </p:nvSpPr>
        <p:spPr/>
        <p:txBody>
          <a:bodyPr>
            <a:normAutofit/>
          </a:bodyPr>
          <a:lstStyle/>
          <a:p>
            <a:pPr marL="0" indent="0" fontAlgn="base">
              <a:buNone/>
            </a:pPr>
            <a:r>
              <a:rPr lang="en-US" b="0" i="0" dirty="0">
                <a:solidFill>
                  <a:srgbClr val="444444"/>
                </a:solidFill>
                <a:effectLst/>
                <a:latin typeface="Poppins" panose="020B0502040504020204" pitchFamily="34" charset="0"/>
              </a:rPr>
              <a:t>Let’s consider a scenario where two employees are expected to exchange official messages via email. In this case, we know that they will exchange messages, and hence, there is no need for them to hide those messages. However, as those messages might contain sensitive information, they might want to encrypt-decrypt it using cryptography. On the contrary, consider information exchange between a spy, operating undercover in the opponents’ military regiment and his parent organization, with whom he wants to share important information. </a:t>
            </a:r>
          </a:p>
        </p:txBody>
      </p:sp>
    </p:spTree>
    <p:extLst>
      <p:ext uri="{BB962C8B-B14F-4D97-AF65-F5344CB8AC3E}">
        <p14:creationId xmlns:p14="http://schemas.microsoft.com/office/powerpoint/2010/main" val="703111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E29B0-D434-019E-926E-7051E719536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68C2F70-E01A-AD03-AB07-18080B0DC130}"/>
              </a:ext>
            </a:extLst>
          </p:cNvPr>
          <p:cNvSpPr>
            <a:spLocks noGrp="1"/>
          </p:cNvSpPr>
          <p:nvPr>
            <p:ph idx="1"/>
          </p:nvPr>
        </p:nvSpPr>
        <p:spPr/>
        <p:txBody>
          <a:bodyPr/>
          <a:lstStyle/>
          <a:p>
            <a:r>
              <a:rPr lang="en-US" dirty="0"/>
              <a:t>In this case, the officers would be monitoring pretty much everything that goes in and out of his room. Hence, if he resorts to using cryptography to share encrypted information, officers might get suspicious. In such a situation, he might prefer image steganography, where he would deceptively hide a message within another object/message, without raising suspicions, and find a way to drop it off to his recipient. In summary, cryptography hides the meaning of the data, while steganography hides the existence of the data. Although they are different techniques, they might as well be used in combination, in the same instance, to get the best of both worlds. </a:t>
            </a:r>
          </a:p>
        </p:txBody>
      </p:sp>
    </p:spTree>
    <p:extLst>
      <p:ext uri="{BB962C8B-B14F-4D97-AF65-F5344CB8AC3E}">
        <p14:creationId xmlns:p14="http://schemas.microsoft.com/office/powerpoint/2010/main" val="964835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2576A-D29B-6231-EEEA-1B33C7028C45}"/>
              </a:ext>
            </a:extLst>
          </p:cNvPr>
          <p:cNvSpPr>
            <a:spLocks noGrp="1"/>
          </p:cNvSpPr>
          <p:nvPr>
            <p:ph type="title"/>
          </p:nvPr>
        </p:nvSpPr>
        <p:spPr/>
        <p:txBody>
          <a:bodyPr/>
          <a:lstStyle/>
          <a:p>
            <a:pPr algn="ctr"/>
            <a:r>
              <a:rPr lang="en-US" dirty="0"/>
              <a:t>How it’s been used from ancient days</a:t>
            </a:r>
          </a:p>
        </p:txBody>
      </p:sp>
      <p:sp>
        <p:nvSpPr>
          <p:cNvPr id="3" name="Content Placeholder 2">
            <a:extLst>
              <a:ext uri="{FF2B5EF4-FFF2-40B4-BE49-F238E27FC236}">
                <a16:creationId xmlns:a16="http://schemas.microsoft.com/office/drawing/2014/main" id="{CF509970-1853-B459-AF40-657FAF693568}"/>
              </a:ext>
            </a:extLst>
          </p:cNvPr>
          <p:cNvSpPr>
            <a:spLocks noGrp="1"/>
          </p:cNvSpPr>
          <p:nvPr>
            <p:ph idx="1"/>
          </p:nvPr>
        </p:nvSpPr>
        <p:spPr/>
        <p:txBody>
          <a:bodyPr>
            <a:normAutofit/>
          </a:bodyPr>
          <a:lstStyle/>
          <a:p>
            <a:r>
              <a:rPr lang="en-US" b="0" i="0" dirty="0">
                <a:solidFill>
                  <a:srgbClr val="444444"/>
                </a:solidFill>
                <a:effectLst/>
                <a:latin typeface="Poppins" pitchFamily="2" charset="0"/>
              </a:rPr>
              <a:t>Steganography has been with us for ages, be it the spies in the Revolutionary War writing in invisible ink or Da Vinci embedding a secret meaning in a painting. Steganography traces its roots back to 500 BC. The first physical case of steganography is found in Histories by Herodotus, where he talks about the Greek leader </a:t>
            </a:r>
            <a:r>
              <a:rPr lang="en-US" b="0" i="0" dirty="0" err="1">
                <a:solidFill>
                  <a:srgbClr val="444444"/>
                </a:solidFill>
                <a:effectLst/>
                <a:latin typeface="Poppins" pitchFamily="2" charset="0"/>
              </a:rPr>
              <a:t>Histiaeus</a:t>
            </a:r>
            <a:r>
              <a:rPr lang="en-US" b="0" i="0" dirty="0">
                <a:solidFill>
                  <a:srgbClr val="444444"/>
                </a:solidFill>
                <a:effectLst/>
                <a:latin typeface="Poppins" pitchFamily="2" charset="0"/>
              </a:rPr>
              <a:t>’ act.  </a:t>
            </a:r>
            <a:r>
              <a:rPr lang="en-US" b="0" i="0" dirty="0" err="1">
                <a:solidFill>
                  <a:srgbClr val="444444"/>
                </a:solidFill>
                <a:effectLst/>
                <a:latin typeface="Poppins" pitchFamily="2" charset="0"/>
              </a:rPr>
              <a:t>Histiaeus</a:t>
            </a:r>
            <a:r>
              <a:rPr lang="en-US" b="0" i="0" dirty="0">
                <a:solidFill>
                  <a:srgbClr val="444444"/>
                </a:solidFill>
                <a:effectLst/>
                <a:latin typeface="Poppins" pitchFamily="2" charset="0"/>
              </a:rPr>
              <a:t> was stuck in an enemy camp and was in dire need of sending a message to his camp. </a:t>
            </a:r>
          </a:p>
        </p:txBody>
      </p:sp>
    </p:spTree>
    <p:extLst>
      <p:ext uri="{BB962C8B-B14F-4D97-AF65-F5344CB8AC3E}">
        <p14:creationId xmlns:p14="http://schemas.microsoft.com/office/powerpoint/2010/main" val="2507557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B73CC-9EED-BD0D-0BD4-D79E4B39F30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2BAC200-BEBF-D38B-9D30-E2EC082ABE21}"/>
              </a:ext>
            </a:extLst>
          </p:cNvPr>
          <p:cNvSpPr>
            <a:spLocks noGrp="1"/>
          </p:cNvSpPr>
          <p:nvPr>
            <p:ph idx="1"/>
          </p:nvPr>
        </p:nvSpPr>
        <p:spPr/>
        <p:txBody>
          <a:bodyPr/>
          <a:lstStyle/>
          <a:p>
            <a:r>
              <a:rPr lang="en-US" b="0" i="0" dirty="0">
                <a:solidFill>
                  <a:srgbClr val="444444"/>
                </a:solidFill>
                <a:effectLst/>
                <a:latin typeface="Poppins" pitchFamily="2" charset="0"/>
              </a:rPr>
              <a:t>He then resorted to shaving a trusted slave’s head, tattooing a secret message on his scalp, letting his hair grow, and then sending him off to be shaved again by the message’s </a:t>
            </a:r>
            <a:r>
              <a:rPr lang="en-US" b="0" i="0" dirty="0" err="1">
                <a:solidFill>
                  <a:srgbClr val="444444"/>
                </a:solidFill>
                <a:effectLst/>
                <a:latin typeface="Poppins" pitchFamily="2" charset="0"/>
              </a:rPr>
              <a:t>recipient.On</a:t>
            </a:r>
            <a:r>
              <a:rPr lang="en-US" b="0" i="0" dirty="0">
                <a:solidFill>
                  <a:srgbClr val="444444"/>
                </a:solidFill>
                <a:effectLst/>
                <a:latin typeface="Poppins" pitchFamily="2" charset="0"/>
              </a:rPr>
              <a:t> the other end of the timeline, steganography is also being used recently. It is expected to be in use in the forthcoming years. For example, it was used very recently to drop malware into user’s computers, by sending them innocent-looking messages but hiding the malware within, using steganography techniques.</a:t>
            </a:r>
            <a:endParaRPr lang="en-US" dirty="0"/>
          </a:p>
        </p:txBody>
      </p:sp>
    </p:spTree>
    <p:extLst>
      <p:ext uri="{BB962C8B-B14F-4D97-AF65-F5344CB8AC3E}">
        <p14:creationId xmlns:p14="http://schemas.microsoft.com/office/powerpoint/2010/main" val="414151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D3592-30FB-2138-F045-3F52D3D82683}"/>
              </a:ext>
            </a:extLst>
          </p:cNvPr>
          <p:cNvSpPr>
            <a:spLocks noGrp="1"/>
          </p:cNvSpPr>
          <p:nvPr>
            <p:ph type="title"/>
          </p:nvPr>
        </p:nvSpPr>
        <p:spPr/>
        <p:txBody>
          <a:bodyPr/>
          <a:lstStyle/>
          <a:p>
            <a:pPr algn="ctr"/>
            <a:r>
              <a:rPr lang="en-US" dirty="0"/>
              <a:t>Applications of Steganography </a:t>
            </a:r>
          </a:p>
        </p:txBody>
      </p:sp>
      <p:sp>
        <p:nvSpPr>
          <p:cNvPr id="3" name="Content Placeholder 2">
            <a:extLst>
              <a:ext uri="{FF2B5EF4-FFF2-40B4-BE49-F238E27FC236}">
                <a16:creationId xmlns:a16="http://schemas.microsoft.com/office/drawing/2014/main" id="{1CD60794-6712-7672-69CB-7D3B95F212CD}"/>
              </a:ext>
            </a:extLst>
          </p:cNvPr>
          <p:cNvSpPr>
            <a:spLocks noGrp="1"/>
          </p:cNvSpPr>
          <p:nvPr>
            <p:ph idx="1"/>
          </p:nvPr>
        </p:nvSpPr>
        <p:spPr/>
        <p:txBody>
          <a:bodyPr/>
          <a:lstStyle/>
          <a:p>
            <a:r>
              <a:rPr lang="en-US" dirty="0"/>
              <a:t>Although the prime objective is to share messages or information discreetly, it has found varied fields of applications such as 
Hackers using steganography techniques for malware transmission
Intelligence agencies use them for communication.
Printers also use micro-dots as a steganography tool to embed timestamps and date information within the document. Also, the same technique is used in bank-note printing, to prevent </a:t>
            </a:r>
            <a:r>
              <a:rPr lang="en-US" dirty="0" err="1"/>
              <a:t>colour</a:t>
            </a:r>
            <a:r>
              <a:rPr lang="en-US" dirty="0"/>
              <a:t> copiers from reproducing images of currency as fake-notes. </a:t>
            </a:r>
          </a:p>
        </p:txBody>
      </p:sp>
    </p:spTree>
    <p:extLst>
      <p:ext uri="{BB962C8B-B14F-4D97-AF65-F5344CB8AC3E}">
        <p14:creationId xmlns:p14="http://schemas.microsoft.com/office/powerpoint/2010/main" val="3910544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57626-01F5-5A09-0DCB-D33BB090191C}"/>
              </a:ext>
            </a:extLst>
          </p:cNvPr>
          <p:cNvSpPr>
            <a:spLocks noGrp="1"/>
          </p:cNvSpPr>
          <p:nvPr>
            <p:ph type="title"/>
          </p:nvPr>
        </p:nvSpPr>
        <p:spPr/>
        <p:txBody>
          <a:bodyPr/>
          <a:lstStyle/>
          <a:p>
            <a:pPr algn="ctr"/>
            <a:r>
              <a:rPr lang="en-US" dirty="0"/>
              <a:t>Image Steganography </a:t>
            </a:r>
          </a:p>
        </p:txBody>
      </p:sp>
      <p:sp>
        <p:nvSpPr>
          <p:cNvPr id="3" name="Content Placeholder 2">
            <a:extLst>
              <a:ext uri="{FF2B5EF4-FFF2-40B4-BE49-F238E27FC236}">
                <a16:creationId xmlns:a16="http://schemas.microsoft.com/office/drawing/2014/main" id="{1D3A4E23-6222-FC4D-57E3-A2C23B4356EA}"/>
              </a:ext>
            </a:extLst>
          </p:cNvPr>
          <p:cNvSpPr>
            <a:spLocks noGrp="1"/>
          </p:cNvSpPr>
          <p:nvPr>
            <p:ph idx="1"/>
          </p:nvPr>
        </p:nvSpPr>
        <p:spPr/>
        <p:txBody>
          <a:bodyPr>
            <a:normAutofit lnSpcReduction="10000"/>
          </a:bodyPr>
          <a:lstStyle/>
          <a:p>
            <a:r>
              <a:rPr lang="en-US" dirty="0"/>
              <a:t>Before diving into steganography, it is important to understand pixels and </a:t>
            </a:r>
            <a:r>
              <a:rPr lang="en-US" dirty="0" err="1"/>
              <a:t>colour</a:t>
            </a:r>
            <a:r>
              <a:rPr lang="en-US" dirty="0"/>
              <a:t> models. A pixel is the smallest building of an image and the </a:t>
            </a:r>
            <a:r>
              <a:rPr lang="en-US" dirty="0" err="1"/>
              <a:t>colours</a:t>
            </a:r>
            <a:r>
              <a:rPr lang="en-US" dirty="0"/>
              <a:t> in any pixel are (assume RGB) a function of the combination of proportions of red, green, and blue. So a pixel with a value of 0, 0, and 1 would mean 0 parts of red, 0 parts of green and 1 part of blue; in essence, this would turn out to be a blue pixel. In the case of an 8-bit system, a pixel can accommodate up to 8 digits (zeros or ones), and the largest number that could be represented in 8 digits is 11111111 which would be 255, and the smallest number that could be represented in 8 digits, would be 00000000 which would be 0. So any pixel in an 8-bit scenario could accommodate anything between 0 to 255 as a value for each of the </a:t>
            </a:r>
            <a:r>
              <a:rPr lang="en-US" dirty="0" err="1"/>
              <a:t>colours</a:t>
            </a:r>
            <a:r>
              <a:rPr lang="en-US" dirty="0"/>
              <a:t>. Now let’s say a random 8-bit grid has 3 pixels and each pixel having the below values for R, G, and B.</a:t>
            </a:r>
          </a:p>
        </p:txBody>
      </p:sp>
    </p:spTree>
    <p:extLst>
      <p:ext uri="{BB962C8B-B14F-4D97-AF65-F5344CB8AC3E}">
        <p14:creationId xmlns:p14="http://schemas.microsoft.com/office/powerpoint/2010/main" val="173968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A3813-1038-1EBC-589A-6E6DDF3718BA}"/>
              </a:ext>
            </a:extLst>
          </p:cNvPr>
          <p:cNvSpPr>
            <a:spLocks noGrp="1"/>
          </p:cNvSpPr>
          <p:nvPr>
            <p:ph type="title"/>
          </p:nvPr>
        </p:nvSpPr>
        <p:spPr/>
        <p:txBody>
          <a:bodyPr/>
          <a:lstStyle/>
          <a:p>
            <a:endParaRPr lang="en-US"/>
          </a:p>
        </p:txBody>
      </p:sp>
      <p:pic>
        <p:nvPicPr>
          <p:cNvPr id="9" name="Picture 4">
            <a:extLst>
              <a:ext uri="{FF2B5EF4-FFF2-40B4-BE49-F238E27FC236}">
                <a16:creationId xmlns:a16="http://schemas.microsoft.com/office/drawing/2014/main" id="{E22BDB68-B4A2-9A09-1E6A-2673AD6B4B8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834070" y="2603500"/>
            <a:ext cx="3467672" cy="3416300"/>
          </a:xfrm>
          <a:prstGeom prst="rect">
            <a:avLst/>
          </a:prstGeom>
        </p:spPr>
      </p:pic>
      <p:sp>
        <p:nvSpPr>
          <p:cNvPr id="7" name="Content Placeholder 6">
            <a:extLst>
              <a:ext uri="{FF2B5EF4-FFF2-40B4-BE49-F238E27FC236}">
                <a16:creationId xmlns:a16="http://schemas.microsoft.com/office/drawing/2014/main" id="{0754E005-B72F-B223-DE67-795318D2D621}"/>
              </a:ext>
            </a:extLst>
          </p:cNvPr>
          <p:cNvSpPr>
            <a:spLocks noGrp="1"/>
          </p:cNvSpPr>
          <p:nvPr>
            <p:ph sz="half" idx="2"/>
          </p:nvPr>
        </p:nvSpPr>
        <p:spPr/>
        <p:txBody>
          <a:bodyPr>
            <a:normAutofit/>
          </a:bodyPr>
          <a:lstStyle/>
          <a:p>
            <a:r>
              <a:rPr lang="en-US" b="0" i="0">
                <a:solidFill>
                  <a:srgbClr val="444444"/>
                </a:solidFill>
                <a:effectLst/>
                <a:latin typeface="Poppins" pitchFamily="2" charset="0"/>
              </a:rPr>
              <a:t>And if we want to house a secret number 200, we get the binary value of that number, i.e, 11001000. and use each digit of that number to replace the least significant digit (mostly the last digit) of our pixel grid, indicated in bold red font. The new colour scheme would be as below: </a:t>
            </a:r>
            <a:endParaRPr lang="en-US"/>
          </a:p>
        </p:txBody>
      </p:sp>
    </p:spTree>
    <p:extLst>
      <p:ext uri="{BB962C8B-B14F-4D97-AF65-F5344CB8AC3E}">
        <p14:creationId xmlns:p14="http://schemas.microsoft.com/office/powerpoint/2010/main" val="36969150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Ion Boardroom</vt:lpstr>
      <vt:lpstr>PowerPoint Presentation</vt:lpstr>
      <vt:lpstr>Image Steganography</vt:lpstr>
      <vt:lpstr>Methodology</vt:lpstr>
      <vt:lpstr>PowerPoint Presentation</vt:lpstr>
      <vt:lpstr>How it’s been used from ancient days</vt:lpstr>
      <vt:lpstr>PowerPoint Presentation</vt:lpstr>
      <vt:lpstr>Applications of Steganography </vt:lpstr>
      <vt:lpstr>Image Steganography </vt:lpstr>
      <vt:lpstr>PowerPoint Presentation</vt:lpstr>
      <vt:lpstr>PowerPoint Presentation</vt:lpstr>
      <vt:lpstr>Detecting Steganography </vt:lpstr>
      <vt:lpstr>Is it a secure method of communication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Unknown User</dc:creator>
  <cp:lastModifiedBy>Unknown User</cp:lastModifiedBy>
  <cp:revision>2</cp:revision>
  <dcterms:created xsi:type="dcterms:W3CDTF">2022-11-19T15:41:43Z</dcterms:created>
  <dcterms:modified xsi:type="dcterms:W3CDTF">2022-11-19T16:29:56Z</dcterms:modified>
</cp:coreProperties>
</file>