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11/8/2024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8248-474C-49CD-9561-D10C0BA8C615}"/>
              </a:ext>
            </a:extLst>
          </p:cNvPr>
          <p:cNvSpPr>
            <a:spLocks noGrp="1"/>
          </p:cNvSpPr>
          <p:nvPr>
            <p:ph type="ctrTitle"/>
          </p:nvPr>
        </p:nvSpPr>
        <p:spPr>
          <a:xfrm>
            <a:off x="4761186" y="829150"/>
            <a:ext cx="7197726" cy="2421464"/>
          </a:xfrm>
        </p:spPr>
        <p:txBody>
          <a:bodyPr/>
          <a:lstStyle/>
          <a:p>
            <a:r>
              <a:rPr lang="en-IN" dirty="0"/>
              <a:t>Project presentation</a:t>
            </a:r>
          </a:p>
        </p:txBody>
      </p:sp>
      <p:sp>
        <p:nvSpPr>
          <p:cNvPr id="3" name="Subtitle 2">
            <a:extLst>
              <a:ext uri="{FF2B5EF4-FFF2-40B4-BE49-F238E27FC236}">
                <a16:creationId xmlns:a16="http://schemas.microsoft.com/office/drawing/2014/main" id="{75568C99-E31C-4BD6-A99A-A475D79377C8}"/>
              </a:ext>
            </a:extLst>
          </p:cNvPr>
          <p:cNvSpPr>
            <a:spLocks noGrp="1"/>
          </p:cNvSpPr>
          <p:nvPr>
            <p:ph type="subTitle" idx="1"/>
          </p:nvPr>
        </p:nvSpPr>
        <p:spPr>
          <a:xfrm>
            <a:off x="4761186" y="3345208"/>
            <a:ext cx="7197726" cy="1405467"/>
          </a:xfrm>
        </p:spPr>
        <p:txBody>
          <a:bodyPr>
            <a:normAutofit/>
          </a:bodyPr>
          <a:lstStyle/>
          <a:p>
            <a:r>
              <a:rPr lang="en-IN" dirty="0"/>
              <a:t>PHASE 1</a:t>
            </a:r>
          </a:p>
          <a:p>
            <a:r>
              <a:rPr lang="en-IN" sz="2400" dirty="0">
                <a:latin typeface="Bahnschrift Condensed" panose="020B0502040204020203" pitchFamily="34" charset="0"/>
              </a:rPr>
              <a:t>VIRTUAL VOICE ASSISTANT</a:t>
            </a:r>
          </a:p>
          <a:p>
            <a:endParaRPr lang="en-IN" dirty="0"/>
          </a:p>
          <a:p>
            <a:endParaRPr lang="en-IN" dirty="0"/>
          </a:p>
          <a:p>
            <a:endParaRPr lang="en-IN" dirty="0"/>
          </a:p>
          <a:p>
            <a:endParaRPr lang="en-IN" dirty="0"/>
          </a:p>
          <a:p>
            <a:endParaRPr lang="en-IN" dirty="0"/>
          </a:p>
        </p:txBody>
      </p:sp>
      <p:sp>
        <p:nvSpPr>
          <p:cNvPr id="4" name="Rectangle 3">
            <a:extLst>
              <a:ext uri="{FF2B5EF4-FFF2-40B4-BE49-F238E27FC236}">
                <a16:creationId xmlns:a16="http://schemas.microsoft.com/office/drawing/2014/main" id="{A8BC0D6E-7DC6-4C1A-829F-841490E17C39}"/>
              </a:ext>
            </a:extLst>
          </p:cNvPr>
          <p:cNvSpPr/>
          <p:nvPr/>
        </p:nvSpPr>
        <p:spPr>
          <a:xfrm>
            <a:off x="3119228" y="266176"/>
            <a:ext cx="9518470" cy="1015663"/>
          </a:xfrm>
          <a:prstGeom prst="rect">
            <a:avLst/>
          </a:prstGeom>
          <a:noFill/>
        </p:spPr>
        <p:txBody>
          <a:bodyPr wrap="square" lIns="91440" tIns="45720" rIns="91440" bIns="45720">
            <a:spAutoFit/>
          </a:bodyPr>
          <a:lstStyle/>
          <a:p>
            <a:pPr algn="ctr"/>
            <a:r>
              <a:rPr lang="en-US" sz="6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Medi-Caps University</a:t>
            </a:r>
          </a:p>
        </p:txBody>
      </p:sp>
      <p:sp>
        <p:nvSpPr>
          <p:cNvPr id="7" name="TextBox 6">
            <a:extLst>
              <a:ext uri="{FF2B5EF4-FFF2-40B4-BE49-F238E27FC236}">
                <a16:creationId xmlns:a16="http://schemas.microsoft.com/office/drawing/2014/main" id="{59B3441F-48EF-4036-AD09-FB12347265A9}"/>
              </a:ext>
            </a:extLst>
          </p:cNvPr>
          <p:cNvSpPr txBox="1"/>
          <p:nvPr/>
        </p:nvSpPr>
        <p:spPr>
          <a:xfrm>
            <a:off x="8557403" y="5071236"/>
            <a:ext cx="3466133" cy="369332"/>
          </a:xfrm>
          <a:prstGeom prst="rect">
            <a:avLst/>
          </a:prstGeom>
          <a:noFill/>
        </p:spPr>
        <p:txBody>
          <a:bodyPr wrap="square" rtlCol="0">
            <a:spAutoFit/>
          </a:bodyPr>
          <a:lstStyle/>
          <a:p>
            <a:r>
              <a:rPr lang="en-IN" dirty="0"/>
              <a:t>GUIDED BY : –   RAJESH KHARCHE</a:t>
            </a:r>
          </a:p>
        </p:txBody>
      </p:sp>
      <p:sp>
        <p:nvSpPr>
          <p:cNvPr id="10" name="TextBox 9">
            <a:extLst>
              <a:ext uri="{FF2B5EF4-FFF2-40B4-BE49-F238E27FC236}">
                <a16:creationId xmlns:a16="http://schemas.microsoft.com/office/drawing/2014/main" id="{AA489888-87BA-4391-A7B0-40FFF3B30034}"/>
              </a:ext>
            </a:extLst>
          </p:cNvPr>
          <p:cNvSpPr txBox="1"/>
          <p:nvPr/>
        </p:nvSpPr>
        <p:spPr>
          <a:xfrm>
            <a:off x="8557403" y="5440568"/>
            <a:ext cx="3401509" cy="646331"/>
          </a:xfrm>
          <a:prstGeom prst="rect">
            <a:avLst/>
          </a:prstGeom>
          <a:noFill/>
        </p:spPr>
        <p:txBody>
          <a:bodyPr wrap="square" rtlCol="0">
            <a:spAutoFit/>
          </a:bodyPr>
          <a:lstStyle/>
          <a:p>
            <a:r>
              <a:rPr lang="en-IN" dirty="0"/>
              <a:t>SUBMITTED BY:- DEEPESH BARDE</a:t>
            </a:r>
            <a:br>
              <a:rPr lang="en-IN" dirty="0"/>
            </a:br>
            <a:r>
              <a:rPr lang="en-IN" dirty="0"/>
              <a:t>        VISHAL  CHOUDHARY</a:t>
            </a:r>
          </a:p>
        </p:txBody>
      </p:sp>
      <p:pic>
        <p:nvPicPr>
          <p:cNvPr id="12" name="Graphic 11" descr="Head with gears">
            <a:extLst>
              <a:ext uri="{FF2B5EF4-FFF2-40B4-BE49-F238E27FC236}">
                <a16:creationId xmlns:a16="http://schemas.microsoft.com/office/drawing/2014/main" id="{5C7C5904-B809-417F-8BE5-FEA01C97E7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7697656" y="3227926"/>
            <a:ext cx="1557860" cy="1445384"/>
          </a:xfrm>
          <a:prstGeom prst="rect">
            <a:avLst/>
          </a:prstGeom>
        </p:spPr>
      </p:pic>
      <p:pic>
        <p:nvPicPr>
          <p:cNvPr id="13" name="Graphic 12" descr="Head with gears">
            <a:extLst>
              <a:ext uri="{FF2B5EF4-FFF2-40B4-BE49-F238E27FC236}">
                <a16:creationId xmlns:a16="http://schemas.microsoft.com/office/drawing/2014/main" id="{E20E39E7-6D8C-46A2-8670-65A687AD88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45592" y="3284271"/>
            <a:ext cx="1606363" cy="1405467"/>
          </a:xfrm>
          <a:prstGeom prst="rect">
            <a:avLst/>
          </a:prstGeom>
        </p:spPr>
      </p:pic>
      <p:pic>
        <p:nvPicPr>
          <p:cNvPr id="15" name="Graphic 14" descr="Gears">
            <a:extLst>
              <a:ext uri="{FF2B5EF4-FFF2-40B4-BE49-F238E27FC236}">
                <a16:creationId xmlns:a16="http://schemas.microsoft.com/office/drawing/2014/main" id="{3DB71924-F8C0-41BF-A4AA-887E088477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34374" y="3429000"/>
            <a:ext cx="914400" cy="914400"/>
          </a:xfrm>
          <a:prstGeom prst="rect">
            <a:avLst/>
          </a:prstGeom>
        </p:spPr>
      </p:pic>
    </p:spTree>
    <p:extLst>
      <p:ext uri="{BB962C8B-B14F-4D97-AF65-F5344CB8AC3E}">
        <p14:creationId xmlns:p14="http://schemas.microsoft.com/office/powerpoint/2010/main" val="409665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2E1A-DEDA-4108-8A2E-691B6DB1C7B6}"/>
              </a:ext>
            </a:extLst>
          </p:cNvPr>
          <p:cNvSpPr>
            <a:spLocks noGrp="1"/>
          </p:cNvSpPr>
          <p:nvPr>
            <p:ph type="title"/>
          </p:nvPr>
        </p:nvSpPr>
        <p:spPr/>
        <p:txBody>
          <a:bodyPr/>
          <a:lstStyle/>
          <a:p>
            <a:r>
              <a:rPr lang="en-IN" dirty="0">
                <a:latin typeface="Comic Sans MS" panose="030F0702030302020204" pitchFamily="66" charset="0"/>
              </a:rPr>
              <a:t>INTRODUCTION</a:t>
            </a:r>
          </a:p>
        </p:txBody>
      </p:sp>
      <p:sp>
        <p:nvSpPr>
          <p:cNvPr id="3" name="Content Placeholder 2">
            <a:extLst>
              <a:ext uri="{FF2B5EF4-FFF2-40B4-BE49-F238E27FC236}">
                <a16:creationId xmlns:a16="http://schemas.microsoft.com/office/drawing/2014/main" id="{0DD804CA-F46A-4B55-A7DA-7F1F4A7D4991}"/>
              </a:ext>
            </a:extLst>
          </p:cNvPr>
          <p:cNvSpPr>
            <a:spLocks noGrp="1"/>
          </p:cNvSpPr>
          <p:nvPr>
            <p:ph idx="1"/>
          </p:nvPr>
        </p:nvSpPr>
        <p:spPr/>
        <p:txBody>
          <a:bodyPr/>
          <a:lstStyle/>
          <a:p>
            <a:pPr marL="0" indent="0">
              <a:buNone/>
            </a:pPr>
            <a:r>
              <a:rPr lang="en-IN" sz="1800" dirty="0">
                <a:effectLst/>
                <a:latin typeface="Times New Roman" panose="02020603050405020304" pitchFamily="18" charset="0"/>
                <a:ea typeface="Times New Roman" panose="02020603050405020304" pitchFamily="18" charset="0"/>
              </a:rPr>
              <a:t>In today’s era almost all tasks are digitalized. We have Smartphone in hands and it is nothing less than having world at your finger tips. Virtual Assistants are software programs that help you ease your day to day tasks, such as showing weather report, Playing music, mail someone etc. They can take commands via text (online chat bots) or by voice. For sure we already have some voice assistant like Apple’s SIRI , Google Assistant , Amazon’s Alexa , Microsoft's</a:t>
            </a:r>
            <a:r>
              <a:rPr lang="en-IN" dirty="0">
                <a:latin typeface="Times New Roman" panose="02020603050405020304" pitchFamily="18" charset="0"/>
                <a:ea typeface="Times New Roman" panose="02020603050405020304" pitchFamily="18" charset="0"/>
              </a:rPr>
              <a:t> Cortona and etc. But nothing is better than having a  own one .</a:t>
            </a:r>
            <a:br>
              <a:rPr lang="en-IN" dirty="0">
                <a:latin typeface="Times New Roman" panose="02020603050405020304" pitchFamily="18" charset="0"/>
                <a:ea typeface="Times New Roman" panose="02020603050405020304" pitchFamily="18" charset="0"/>
              </a:rPr>
            </a:br>
            <a:r>
              <a:rPr lang="en-IN" dirty="0">
                <a:latin typeface="Times New Roman" panose="02020603050405020304" pitchFamily="18" charset="0"/>
                <a:ea typeface="Times New Roman" panose="02020603050405020304" pitchFamily="18" charset="0"/>
              </a:rPr>
              <a:t>We can send mail , we can send </a:t>
            </a:r>
            <a:r>
              <a:rPr lang="en-IN" dirty="0" err="1">
                <a:latin typeface="Times New Roman" panose="02020603050405020304" pitchFamily="18" charset="0"/>
                <a:ea typeface="Times New Roman" panose="02020603050405020304" pitchFamily="18" charset="0"/>
              </a:rPr>
              <a:t>whatsapp</a:t>
            </a:r>
            <a:r>
              <a:rPr lang="en-IN" dirty="0">
                <a:latin typeface="Times New Roman" panose="02020603050405020304" pitchFamily="18" charset="0"/>
                <a:ea typeface="Times New Roman" panose="02020603050405020304" pitchFamily="18" charset="0"/>
              </a:rPr>
              <a:t> message , we can search anything , Wikipedia anything and able to open applications.</a:t>
            </a:r>
            <a:endParaRPr lang="en-IN" dirty="0"/>
          </a:p>
        </p:txBody>
      </p:sp>
    </p:spTree>
    <p:extLst>
      <p:ext uri="{BB962C8B-B14F-4D97-AF65-F5344CB8AC3E}">
        <p14:creationId xmlns:p14="http://schemas.microsoft.com/office/powerpoint/2010/main" val="205846903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F6C6-9EC8-4B60-835F-3FF13EDC8EDE}"/>
              </a:ext>
            </a:extLst>
          </p:cNvPr>
          <p:cNvSpPr>
            <a:spLocks noGrp="1"/>
          </p:cNvSpPr>
          <p:nvPr>
            <p:ph type="title"/>
          </p:nvPr>
        </p:nvSpPr>
        <p:spPr/>
        <p:txBody>
          <a:bodyPr/>
          <a:lstStyle/>
          <a:p>
            <a:r>
              <a:rPr lang="en-IN" dirty="0">
                <a:latin typeface="Comic Sans MS" panose="030F0702030302020204" pitchFamily="66" charset="0"/>
              </a:rPr>
              <a:t>Problem investigation </a:t>
            </a:r>
          </a:p>
        </p:txBody>
      </p:sp>
      <p:sp>
        <p:nvSpPr>
          <p:cNvPr id="3" name="Content Placeholder 2">
            <a:extLst>
              <a:ext uri="{FF2B5EF4-FFF2-40B4-BE49-F238E27FC236}">
                <a16:creationId xmlns:a16="http://schemas.microsoft.com/office/drawing/2014/main" id="{993D64DC-3DDE-4077-97D0-5676BC8676C0}"/>
              </a:ext>
            </a:extLst>
          </p:cNvPr>
          <p:cNvSpPr>
            <a:spLocks noGrp="1"/>
          </p:cNvSpPr>
          <p:nvPr>
            <p:ph idx="1"/>
          </p:nvPr>
        </p:nvSpPr>
        <p:spPr/>
        <p:txBody>
          <a:bodyPr/>
          <a:lstStyle/>
          <a:p>
            <a:pPr marL="0" indent="0">
              <a:buNone/>
            </a:pPr>
            <a:r>
              <a:rPr lang="en-IN" dirty="0"/>
              <a:t>As we are moving forward with technologies , we are trying to make it more and more  effortless, for example  we already have multi tasking and fast computers which is already automating many of our manual work .</a:t>
            </a:r>
          </a:p>
          <a:p>
            <a:pPr marL="0" indent="0">
              <a:buNone/>
            </a:pPr>
            <a:r>
              <a:rPr lang="en-IN" dirty="0"/>
              <a:t> But some how we still want some more effortless work to do like  if we are working in an application and we want to open another so we have to open it manually , but we want to do it just by telling it.</a:t>
            </a:r>
          </a:p>
          <a:p>
            <a:pPr marL="0" indent="0">
              <a:buNone/>
            </a:pPr>
            <a:r>
              <a:rPr lang="en-IN" dirty="0"/>
              <a:t>To save more time and spent it to do  any greater!</a:t>
            </a:r>
          </a:p>
        </p:txBody>
      </p:sp>
    </p:spTree>
    <p:extLst>
      <p:ext uri="{BB962C8B-B14F-4D97-AF65-F5344CB8AC3E}">
        <p14:creationId xmlns:p14="http://schemas.microsoft.com/office/powerpoint/2010/main" val="144141734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76B8-6120-4F06-820D-56D889ADBE62}"/>
              </a:ext>
            </a:extLst>
          </p:cNvPr>
          <p:cNvSpPr>
            <a:spLocks noGrp="1"/>
          </p:cNvSpPr>
          <p:nvPr>
            <p:ph type="title"/>
          </p:nvPr>
        </p:nvSpPr>
        <p:spPr/>
        <p:txBody>
          <a:bodyPr/>
          <a:lstStyle/>
          <a:p>
            <a:r>
              <a:rPr lang="en-IN" dirty="0">
                <a:latin typeface="Comic Sans MS" panose="030F0702030302020204" pitchFamily="66" charset="0"/>
              </a:rPr>
              <a:t>System analysis</a:t>
            </a:r>
          </a:p>
        </p:txBody>
      </p:sp>
      <p:sp>
        <p:nvSpPr>
          <p:cNvPr id="3" name="Content Placeholder 2">
            <a:extLst>
              <a:ext uri="{FF2B5EF4-FFF2-40B4-BE49-F238E27FC236}">
                <a16:creationId xmlns:a16="http://schemas.microsoft.com/office/drawing/2014/main" id="{D2488D40-AA6F-4F33-9968-EC5FFBE09F58}"/>
              </a:ext>
            </a:extLst>
          </p:cNvPr>
          <p:cNvSpPr>
            <a:spLocks noGrp="1"/>
          </p:cNvSpPr>
          <p:nvPr>
            <p:ph idx="1"/>
          </p:nvPr>
        </p:nvSpPr>
        <p:spPr/>
        <p:txBody>
          <a:bodyPr>
            <a:normAutofit fontScale="85000" lnSpcReduction="20000"/>
          </a:bodyPr>
          <a:lstStyle/>
          <a:p>
            <a:pPr marL="0" indent="0">
              <a:buNone/>
            </a:pPr>
            <a:r>
              <a:rPr lang="en-IN" sz="1800" dirty="0">
                <a:effectLst/>
                <a:latin typeface="Times New Roman" panose="02020603050405020304" pitchFamily="18" charset="0"/>
                <a:ea typeface="Times New Roman" panose="02020603050405020304" pitchFamily="18" charset="0"/>
              </a:rPr>
              <a:t>System Analysis is about complete understanding of existing systems and finding where the existing system fails. The solution is determined to resolve issues in the proposed system. </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b="1" dirty="0">
                <a:effectLst/>
                <a:latin typeface="Times New Roman" panose="02020603050405020304" pitchFamily="18" charset="0"/>
                <a:ea typeface="Times New Roman" panose="02020603050405020304" pitchFamily="18" charset="0"/>
              </a:rPr>
              <a:t>REQUIREMENT SPECIFICATION </a:t>
            </a:r>
          </a:p>
          <a:p>
            <a:pPr marL="6350" marR="275590" indent="0" algn="just">
              <a:lnSpc>
                <a:spcPct val="150000"/>
              </a:lnSpc>
              <a:spcAft>
                <a:spcPts val="1000"/>
              </a:spcAft>
              <a:buNone/>
            </a:pPr>
            <a:r>
              <a:rPr lang="en-IN" sz="1800" dirty="0">
                <a:effectLst/>
                <a:latin typeface="Times New Roman" panose="02020603050405020304" pitchFamily="18" charset="0"/>
                <a:ea typeface="Times New Roman" panose="02020603050405020304" pitchFamily="18" charset="0"/>
              </a:rPr>
              <a:t>Personal assistant software is required to act as an interface into the digital world by understanding user requests or commands and then translating into actions or recommendations based on agent’s understanding of the world. </a:t>
            </a:r>
          </a:p>
          <a:p>
            <a:pPr marL="6350" marR="275590" indent="0" algn="just">
              <a:lnSpc>
                <a:spcPct val="150000"/>
              </a:lnSpc>
              <a:spcAft>
                <a:spcPts val="1000"/>
              </a:spcAft>
              <a:buNone/>
            </a:pPr>
            <a:r>
              <a:rPr lang="en-IN" sz="1800" b="1" dirty="0">
                <a:effectLst/>
                <a:latin typeface="Times New Roman" panose="02020603050405020304" pitchFamily="18" charset="0"/>
                <a:ea typeface="Times New Roman" panose="02020603050405020304" pitchFamily="18" charset="0"/>
              </a:rPr>
              <a:t>HARDWARE AND SOFTWARE REQUIREMENTS</a:t>
            </a:r>
          </a:p>
          <a:p>
            <a:pPr marL="6350" marR="275590" indent="0" algn="just">
              <a:lnSpc>
                <a:spcPct val="150000"/>
              </a:lnSpc>
              <a:spcAft>
                <a:spcPts val="1000"/>
              </a:spcAft>
              <a:buNone/>
            </a:pPr>
            <a:r>
              <a:rPr lang="en-IN" sz="2100" b="1" dirty="0">
                <a:effectLst/>
                <a:latin typeface="Times New Roman" panose="02020603050405020304" pitchFamily="18" charset="0"/>
                <a:ea typeface="Times New Roman" panose="02020603050405020304" pitchFamily="18" charset="0"/>
              </a:rPr>
              <a:t>Hardware:</a:t>
            </a:r>
            <a:r>
              <a:rPr lang="en-IN" sz="1800" dirty="0">
                <a:effectLst/>
                <a:latin typeface="Times New Roman" panose="02020603050405020304" pitchFamily="18" charset="0"/>
                <a:ea typeface="Times New Roman" panose="02020603050405020304" pitchFamily="18" charset="0"/>
              </a:rPr>
              <a:t> </a:t>
            </a:r>
          </a:p>
          <a:p>
            <a:pPr marL="6350" marR="275590" indent="0" algn="just">
              <a:lnSpc>
                <a:spcPct val="150000"/>
              </a:lnSpc>
              <a:spcAft>
                <a:spcPts val="1000"/>
              </a:spcAft>
              <a:buNone/>
            </a:pPr>
            <a:r>
              <a:rPr lang="en-IN" sz="1900" b="1" dirty="0">
                <a:effectLst/>
                <a:latin typeface="Times New Roman" panose="02020603050405020304" pitchFamily="18" charset="0"/>
                <a:ea typeface="Times New Roman" panose="02020603050405020304" pitchFamily="18" charset="0"/>
              </a:rPr>
              <a:t>Pentium-pro processor or later</a:t>
            </a:r>
          </a:p>
          <a:p>
            <a:pPr marL="6350" marR="275590" indent="0" algn="just">
              <a:lnSpc>
                <a:spcPct val="150000"/>
              </a:lnSpc>
              <a:buNone/>
            </a:pPr>
            <a:r>
              <a:rPr lang="en-IN" sz="19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RAM 512MB or more. </a:t>
            </a:r>
          </a:p>
          <a:p>
            <a:pPr marL="6350" marR="275590" indent="0" algn="just">
              <a:lnSpc>
                <a:spcPct val="150000"/>
              </a:lnSpc>
              <a:spcAft>
                <a:spcPts val="1000"/>
              </a:spcAft>
              <a:buNone/>
            </a:pPr>
            <a:endParaRPr lang="en-IN" sz="1800" b="1" dirty="0">
              <a:effectLst/>
              <a:latin typeface="Times New Roman" panose="02020603050405020304" pitchFamily="18" charset="0"/>
              <a:ea typeface="Times New Roman" panose="02020603050405020304" pitchFamily="18" charset="0"/>
            </a:endParaRPr>
          </a:p>
          <a:p>
            <a:pPr marL="6350" marR="275590" indent="0" algn="just">
              <a:lnSpc>
                <a:spcPct val="150000"/>
              </a:lnSpc>
              <a:spcAft>
                <a:spcPts val="1000"/>
              </a:spcAft>
              <a:buNone/>
            </a:pP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16" name="TextBox 15">
            <a:extLst>
              <a:ext uri="{FF2B5EF4-FFF2-40B4-BE49-F238E27FC236}">
                <a16:creationId xmlns:a16="http://schemas.microsoft.com/office/drawing/2014/main" id="{8EF46D74-764D-48E1-817F-843EC198B0C1}"/>
              </a:ext>
            </a:extLst>
          </p:cNvPr>
          <p:cNvSpPr txBox="1"/>
          <p:nvPr/>
        </p:nvSpPr>
        <p:spPr>
          <a:xfrm>
            <a:off x="6602335" y="3846786"/>
            <a:ext cx="4598276" cy="2073068"/>
          </a:xfrm>
          <a:prstGeom prst="rect">
            <a:avLst/>
          </a:prstGeom>
          <a:noFill/>
        </p:spPr>
        <p:txBody>
          <a:bodyPr wrap="square" rtlCol="0">
            <a:spAutoFit/>
          </a:bodyPr>
          <a:lstStyle/>
          <a:p>
            <a:pPr marL="6350" marR="278130" indent="-6350" algn="l">
              <a:lnSpc>
                <a:spcPct val="107000"/>
              </a:lnSpc>
              <a:spcAft>
                <a:spcPts val="920"/>
              </a:spcAft>
            </a:pPr>
            <a:r>
              <a:rPr lang="en-IN" b="1" dirty="0">
                <a:effectLst/>
                <a:latin typeface="Times New Roman" panose="02020603050405020304" pitchFamily="18" charset="0"/>
                <a:ea typeface="Times New Roman" panose="02020603050405020304" pitchFamily="18" charset="0"/>
              </a:rPr>
              <a:t>Software: </a:t>
            </a:r>
            <a:endParaRPr lang="en-IN" dirty="0">
              <a:effectLst/>
              <a:latin typeface="Times New Roman" panose="02020603050405020304" pitchFamily="18" charset="0"/>
              <a:ea typeface="Times New Roman" panose="02020603050405020304" pitchFamily="18" charset="0"/>
            </a:endParaRPr>
          </a:p>
          <a:p>
            <a:pPr marR="275590" lvl="0" algn="just" fontAlgn="base">
              <a:lnSpc>
                <a:spcPct val="107000"/>
              </a:lnSpc>
              <a:spcAft>
                <a:spcPts val="790"/>
              </a:spcAft>
              <a:buClr>
                <a:srgbClr val="000000"/>
              </a:buClr>
              <a:buSzPts val="1200"/>
            </a:pPr>
            <a:r>
              <a:rPr lang="en-IN"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6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Windows 7(32-bit) or above. </a:t>
            </a:r>
          </a:p>
          <a:p>
            <a:pPr marR="275590" lvl="0" algn="just" fontAlgn="base">
              <a:lnSpc>
                <a:spcPct val="107000"/>
              </a:lnSpc>
              <a:spcAft>
                <a:spcPts val="790"/>
              </a:spcAft>
              <a:buClr>
                <a:srgbClr val="000000"/>
              </a:buClr>
              <a:buSzPts val="1200"/>
            </a:pPr>
            <a:r>
              <a:rPr lang="en-IN" sz="16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Python 2.7 or later </a:t>
            </a:r>
          </a:p>
          <a:p>
            <a:pPr marR="275590" lvl="0" algn="just" fontAlgn="base">
              <a:lnSpc>
                <a:spcPct val="107000"/>
              </a:lnSpc>
              <a:spcAft>
                <a:spcPts val="805"/>
              </a:spcAft>
              <a:buClr>
                <a:srgbClr val="000000"/>
              </a:buClr>
              <a:buSzPts val="1200"/>
            </a:pPr>
            <a:r>
              <a:rPr lang="en-IN" sz="16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600" u="none" strike="noStrike" dirty="0" err="1">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Pycharm</a:t>
            </a:r>
            <a:r>
              <a:rPr lang="en-IN" sz="16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R="275590" lvl="0" algn="just" fontAlgn="base">
              <a:lnSpc>
                <a:spcPct val="107000"/>
              </a:lnSpc>
              <a:spcAft>
                <a:spcPts val="385"/>
              </a:spcAft>
              <a:buClr>
                <a:srgbClr val="000000"/>
              </a:buClr>
              <a:buSzPts val="1200"/>
            </a:pPr>
            <a:r>
              <a:rPr lang="en-IN" sz="16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SQLite  </a:t>
            </a:r>
          </a:p>
          <a:p>
            <a:endParaRPr lang="en-IN" sz="800" dirty="0"/>
          </a:p>
        </p:txBody>
      </p:sp>
    </p:spTree>
    <p:extLst>
      <p:ext uri="{BB962C8B-B14F-4D97-AF65-F5344CB8AC3E}">
        <p14:creationId xmlns:p14="http://schemas.microsoft.com/office/powerpoint/2010/main" val="9447263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58FD-9921-4BA4-BE6E-50A314230EC3}"/>
              </a:ext>
            </a:extLst>
          </p:cNvPr>
          <p:cNvSpPr>
            <a:spLocks noGrp="1"/>
          </p:cNvSpPr>
          <p:nvPr>
            <p:ph type="title"/>
          </p:nvPr>
        </p:nvSpPr>
        <p:spPr/>
        <p:txBody>
          <a:bodyPr/>
          <a:lstStyle/>
          <a:p>
            <a:r>
              <a:rPr lang="en-IN" dirty="0">
                <a:latin typeface="Comic Sans MS" panose="030F0702030302020204" pitchFamily="66" charset="0"/>
              </a:rPr>
              <a:t>Approach of development</a:t>
            </a:r>
          </a:p>
        </p:txBody>
      </p:sp>
      <p:sp>
        <p:nvSpPr>
          <p:cNvPr id="3" name="Content Placeholder 2">
            <a:extLst>
              <a:ext uri="{FF2B5EF4-FFF2-40B4-BE49-F238E27FC236}">
                <a16:creationId xmlns:a16="http://schemas.microsoft.com/office/drawing/2014/main" id="{29DD8723-8969-4CB6-9F06-67AA453C63DB}"/>
              </a:ext>
            </a:extLst>
          </p:cNvPr>
          <p:cNvSpPr>
            <a:spLocks noGrp="1"/>
          </p:cNvSpPr>
          <p:nvPr>
            <p:ph idx="1"/>
          </p:nvPr>
        </p:nvSpPr>
        <p:spPr/>
        <p:txBody>
          <a:bodyPr/>
          <a:lstStyle/>
          <a:p>
            <a:pPr marL="0" indent="0" algn="l">
              <a:buNone/>
            </a:pPr>
            <a:endParaRPr lang="en-US" b="0" i="0" dirty="0">
              <a:effectLst/>
              <a:latin typeface="Karla" panose="020B0604020202020204" pitchFamily="2" charset="0"/>
            </a:endParaRPr>
          </a:p>
          <a:p>
            <a:pPr algn="l">
              <a:buFont typeface="+mj-lt"/>
              <a:buAutoNum type="arabicPeriod"/>
            </a:pPr>
            <a:r>
              <a:rPr lang="en-US" b="0" i="0" dirty="0">
                <a:effectLst/>
                <a:latin typeface="Karla" panose="020B0604020202020204" pitchFamily="2" charset="0"/>
              </a:rPr>
              <a:t>Gather and document requirements</a:t>
            </a:r>
          </a:p>
          <a:p>
            <a:pPr algn="l">
              <a:buFont typeface="+mj-lt"/>
              <a:buAutoNum type="arabicPeriod"/>
            </a:pPr>
            <a:r>
              <a:rPr lang="en-US" b="0" i="0" dirty="0">
                <a:effectLst/>
                <a:latin typeface="Karla" panose="020B0604020202020204" pitchFamily="2" charset="0"/>
              </a:rPr>
              <a:t>Design</a:t>
            </a:r>
          </a:p>
          <a:p>
            <a:pPr algn="l">
              <a:buFont typeface="+mj-lt"/>
              <a:buAutoNum type="arabicPeriod"/>
            </a:pPr>
            <a:r>
              <a:rPr lang="en-US" b="0" i="0" dirty="0">
                <a:effectLst/>
                <a:latin typeface="Karla" panose="020B0604020202020204" pitchFamily="2" charset="0"/>
              </a:rPr>
              <a:t>Code and unit test</a:t>
            </a:r>
          </a:p>
          <a:p>
            <a:pPr algn="l">
              <a:buFont typeface="+mj-lt"/>
              <a:buAutoNum type="arabicPeriod"/>
            </a:pPr>
            <a:r>
              <a:rPr lang="en-US" b="0" i="0" dirty="0">
                <a:effectLst/>
                <a:latin typeface="Karla" panose="020B0604020202020204" pitchFamily="2" charset="0"/>
              </a:rPr>
              <a:t>Perform system testing</a:t>
            </a:r>
          </a:p>
          <a:p>
            <a:pPr algn="l">
              <a:buFont typeface="+mj-lt"/>
              <a:buAutoNum type="arabicPeriod"/>
            </a:pPr>
            <a:r>
              <a:rPr lang="en-US" b="0" i="0" dirty="0">
                <a:effectLst/>
                <a:latin typeface="Karla" panose="020B0604020202020204" pitchFamily="2" charset="0"/>
              </a:rPr>
              <a:t>Perform user acceptance testing (UAT)</a:t>
            </a:r>
          </a:p>
          <a:p>
            <a:pPr algn="l">
              <a:buFont typeface="+mj-lt"/>
              <a:buAutoNum type="arabicPeriod"/>
            </a:pPr>
            <a:r>
              <a:rPr lang="en-US" b="0" i="0" dirty="0">
                <a:effectLst/>
                <a:latin typeface="Karla" panose="020B0604020202020204" pitchFamily="2" charset="0"/>
              </a:rPr>
              <a:t>Fix any issues</a:t>
            </a:r>
          </a:p>
          <a:p>
            <a:pPr algn="l">
              <a:buFont typeface="+mj-lt"/>
              <a:buAutoNum type="arabicPeriod"/>
            </a:pPr>
            <a:r>
              <a:rPr lang="en-US" b="0" i="0" dirty="0">
                <a:effectLst/>
                <a:latin typeface="Karla" panose="020B0604020202020204" pitchFamily="2" charset="0"/>
              </a:rPr>
              <a:t>Deliver the finished product</a:t>
            </a:r>
          </a:p>
          <a:p>
            <a:endParaRPr lang="en-IN" dirty="0"/>
          </a:p>
        </p:txBody>
      </p:sp>
    </p:spTree>
    <p:extLst>
      <p:ext uri="{BB962C8B-B14F-4D97-AF65-F5344CB8AC3E}">
        <p14:creationId xmlns:p14="http://schemas.microsoft.com/office/powerpoint/2010/main" val="33281825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4218-4D02-456C-858E-2C61BECB1C90}"/>
              </a:ext>
            </a:extLst>
          </p:cNvPr>
          <p:cNvSpPr>
            <a:spLocks noGrp="1"/>
          </p:cNvSpPr>
          <p:nvPr>
            <p:ph type="title"/>
          </p:nvPr>
        </p:nvSpPr>
        <p:spPr/>
        <p:txBody>
          <a:bodyPr/>
          <a:lstStyle/>
          <a:p>
            <a:r>
              <a:rPr lang="en-IN" dirty="0">
                <a:latin typeface="Comic Sans MS" panose="030F0702030302020204" pitchFamily="66" charset="0"/>
              </a:rPr>
              <a:t>Project planning</a:t>
            </a:r>
          </a:p>
        </p:txBody>
      </p:sp>
      <p:pic>
        <p:nvPicPr>
          <p:cNvPr id="5" name="Content Placeholder 4">
            <a:extLst>
              <a:ext uri="{FF2B5EF4-FFF2-40B4-BE49-F238E27FC236}">
                <a16:creationId xmlns:a16="http://schemas.microsoft.com/office/drawing/2014/main" id="{40D584C9-0A0F-4A4F-9A58-697AC63C57DD}"/>
              </a:ext>
            </a:extLst>
          </p:cNvPr>
          <p:cNvPicPr>
            <a:picLocks noGrp="1" noChangeAspect="1"/>
          </p:cNvPicPr>
          <p:nvPr>
            <p:ph idx="1"/>
          </p:nvPr>
        </p:nvPicPr>
        <p:blipFill>
          <a:blip r:embed="rId2"/>
          <a:stretch>
            <a:fillRect/>
          </a:stretch>
        </p:blipFill>
        <p:spPr>
          <a:xfrm>
            <a:off x="363871" y="2065867"/>
            <a:ext cx="7138703" cy="3649662"/>
          </a:xfrm>
        </p:spPr>
      </p:pic>
    </p:spTree>
    <p:extLst>
      <p:ext uri="{BB962C8B-B14F-4D97-AF65-F5344CB8AC3E}">
        <p14:creationId xmlns:p14="http://schemas.microsoft.com/office/powerpoint/2010/main" val="255046578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DCE1-032D-49B3-8199-AF9BDC684B0A}"/>
              </a:ext>
            </a:extLst>
          </p:cNvPr>
          <p:cNvSpPr>
            <a:spLocks noGrp="1"/>
          </p:cNvSpPr>
          <p:nvPr>
            <p:ph type="title"/>
          </p:nvPr>
        </p:nvSpPr>
        <p:spPr>
          <a:xfrm>
            <a:off x="2871953" y="1413933"/>
            <a:ext cx="10131425" cy="1456267"/>
          </a:xfrm>
        </p:spPr>
        <p:txBody>
          <a:bodyPr>
            <a:normAutofit/>
          </a:bodyPr>
          <a:lstStyle/>
          <a:p>
            <a:r>
              <a:rPr lang="en-IN" sz="6600" dirty="0">
                <a:latin typeface="Comic Sans MS" panose="030F0702030302020204" pitchFamily="66" charset="0"/>
              </a:rPr>
              <a:t>Thank you</a:t>
            </a:r>
          </a:p>
        </p:txBody>
      </p:sp>
      <p:sp>
        <p:nvSpPr>
          <p:cNvPr id="3" name="Content Placeholder 2">
            <a:extLst>
              <a:ext uri="{FF2B5EF4-FFF2-40B4-BE49-F238E27FC236}">
                <a16:creationId xmlns:a16="http://schemas.microsoft.com/office/drawing/2014/main" id="{0E49B8B2-A14D-484B-967A-65DC961BBB07}"/>
              </a:ext>
            </a:extLst>
          </p:cNvPr>
          <p:cNvSpPr>
            <a:spLocks noGrp="1"/>
          </p:cNvSpPr>
          <p:nvPr>
            <p:ph idx="1"/>
          </p:nvPr>
        </p:nvSpPr>
        <p:spPr>
          <a:xfrm>
            <a:off x="685801" y="2142066"/>
            <a:ext cx="10131425" cy="3649133"/>
          </a:xfrm>
        </p:spPr>
        <p:txBody>
          <a:bodyPr/>
          <a:lstStyle/>
          <a:p>
            <a:pPr marL="0" indent="0">
              <a:buNone/>
            </a:pPr>
            <a:r>
              <a:rPr lang="en-IN" dirty="0"/>
              <a:t> </a:t>
            </a:r>
          </a:p>
        </p:txBody>
      </p:sp>
    </p:spTree>
    <p:extLst>
      <p:ext uri="{BB962C8B-B14F-4D97-AF65-F5344CB8AC3E}">
        <p14:creationId xmlns:p14="http://schemas.microsoft.com/office/powerpoint/2010/main" val="16585916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826</TotalTime>
  <Words>388</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Bahnschrift Condensed</vt:lpstr>
      <vt:lpstr>Calibri</vt:lpstr>
      <vt:lpstr>Calibri Light</vt:lpstr>
      <vt:lpstr>Comic Sans MS</vt:lpstr>
      <vt:lpstr>Karla</vt:lpstr>
      <vt:lpstr>Times New Roman</vt:lpstr>
      <vt:lpstr>Celestial</vt:lpstr>
      <vt:lpstr>Project presentation</vt:lpstr>
      <vt:lpstr>INTRODUCTION</vt:lpstr>
      <vt:lpstr>Problem investigation </vt:lpstr>
      <vt:lpstr>System analysis</vt:lpstr>
      <vt:lpstr>Approach of development</vt:lpstr>
      <vt:lpstr>Project planning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Bhattacharya</dc:creator>
  <cp:lastModifiedBy>Ayush Pal</cp:lastModifiedBy>
  <cp:revision>20</cp:revision>
  <dcterms:created xsi:type="dcterms:W3CDTF">2022-04-20T13:53:04Z</dcterms:created>
  <dcterms:modified xsi:type="dcterms:W3CDTF">2024-11-08T08:06:44Z</dcterms:modified>
</cp:coreProperties>
</file>