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256" r:id="rId2"/>
    <p:sldId id="258"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custShowLst>
    <p:custShow name="Custom Show 1" id="0">
      <p:sldLst>
        <p:sld r:id="rId2"/>
        <p:sld r:id="rId3"/>
        <p:sld r:id="rId4"/>
        <p:sld r:id="rId5"/>
        <p:sld r:id="rId6"/>
        <p:sld r:id="rId7"/>
        <p:sld r:id="rId8"/>
        <p:sld r:id="rId9"/>
        <p:sld r:id="rId10"/>
        <p:sld r:id="rId11"/>
        <p:sld r:id="rId12"/>
        <p:sld r:id="rId14"/>
        <p:sld r:id="rId15"/>
        <p:sld r:id="rId16"/>
        <p:sld r:id="rId17"/>
        <p:sld r:id="rId18"/>
        <p:sld r:id="rId19"/>
        <p:sld r:id="rId20"/>
        <p:sld r:id="rId21"/>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Rg st="1" end="20"/>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Straight</a:t>
            </a:r>
            <a:r>
              <a:rPr lang="en-US" baseline="0" dirty="0"/>
              <a:t> Line</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Book value Beginning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100000</c:v>
                </c:pt>
                <c:pt idx="1">
                  <c:v>84000</c:v>
                </c:pt>
                <c:pt idx="2">
                  <c:v>68000</c:v>
                </c:pt>
                <c:pt idx="3">
                  <c:v>52000</c:v>
                </c:pt>
                <c:pt idx="4">
                  <c:v>36000</c:v>
                </c:pt>
              </c:numCache>
            </c:numRef>
          </c:val>
          <c:extLst>
            <c:ext xmlns:c16="http://schemas.microsoft.com/office/drawing/2014/chart" uri="{C3380CC4-5D6E-409C-BE32-E72D297353CC}">
              <c16:uniqueId val="{00000000-6A5A-4A9F-8962-F3F2492F501C}"/>
            </c:ext>
          </c:extLst>
        </c:ser>
        <c:ser>
          <c:idx val="1"/>
          <c:order val="1"/>
          <c:tx>
            <c:strRef>
              <c:f>Sheet1!$C$1</c:f>
              <c:strCache>
                <c:ptCount val="1"/>
                <c:pt idx="0">
                  <c:v>Depreciation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16000</c:v>
                </c:pt>
                <c:pt idx="1">
                  <c:v>16000</c:v>
                </c:pt>
                <c:pt idx="2">
                  <c:v>16000</c:v>
                </c:pt>
                <c:pt idx="3">
                  <c:v>16000</c:v>
                </c:pt>
                <c:pt idx="4">
                  <c:v>16000</c:v>
                </c:pt>
              </c:numCache>
            </c:numRef>
          </c:val>
          <c:extLst>
            <c:ext xmlns:c16="http://schemas.microsoft.com/office/drawing/2014/chart" uri="{C3380CC4-5D6E-409C-BE32-E72D297353CC}">
              <c16:uniqueId val="{00000001-6A5A-4A9F-8962-F3F2492F501C}"/>
            </c:ext>
          </c:extLst>
        </c:ser>
        <c:ser>
          <c:idx val="2"/>
          <c:order val="2"/>
          <c:tx>
            <c:strRef>
              <c:f>Sheet1!$D$1</c:f>
              <c:strCache>
                <c:ptCount val="1"/>
                <c:pt idx="0">
                  <c:v>Book Value End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0">
                  <c:v>84000</c:v>
                </c:pt>
                <c:pt idx="1">
                  <c:v>68000</c:v>
                </c:pt>
                <c:pt idx="2">
                  <c:v>52000</c:v>
                </c:pt>
                <c:pt idx="3">
                  <c:v>36000</c:v>
                </c:pt>
                <c:pt idx="4">
                  <c:v>20000</c:v>
                </c:pt>
              </c:numCache>
            </c:numRef>
          </c:val>
          <c:extLst>
            <c:ext xmlns:c16="http://schemas.microsoft.com/office/drawing/2014/chart" uri="{C3380CC4-5D6E-409C-BE32-E72D297353CC}">
              <c16:uniqueId val="{00000002-6A5A-4A9F-8962-F3F2492F501C}"/>
            </c:ext>
          </c:extLst>
        </c:ser>
        <c:dLbls>
          <c:dLblPos val="outEnd"/>
          <c:showLegendKey val="0"/>
          <c:showVal val="1"/>
          <c:showCatName val="0"/>
          <c:showSerName val="0"/>
          <c:showPercent val="0"/>
          <c:showBubbleSize val="0"/>
        </c:dLbls>
        <c:gapWidth val="219"/>
        <c:overlap val="-27"/>
        <c:axId val="545193215"/>
        <c:axId val="545203295"/>
      </c:barChart>
      <c:catAx>
        <c:axId val="545193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203295"/>
        <c:crosses val="autoZero"/>
        <c:auto val="1"/>
        <c:lblAlgn val="ctr"/>
        <c:lblOffset val="100"/>
        <c:noMultiLvlLbl val="0"/>
      </c:catAx>
      <c:valAx>
        <c:axId val="54520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51932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Diminishing Balance Method</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Book Value Beginning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numCache>
            </c:numRef>
          </c:cat>
          <c:val>
            <c:numRef>
              <c:f>Sheet1!$B$2:$B$5</c:f>
              <c:numCache>
                <c:formatCode>General</c:formatCode>
                <c:ptCount val="4"/>
                <c:pt idx="0">
                  <c:v>500000</c:v>
                </c:pt>
                <c:pt idx="1">
                  <c:v>350000</c:v>
                </c:pt>
                <c:pt idx="2">
                  <c:v>245000</c:v>
                </c:pt>
              </c:numCache>
            </c:numRef>
          </c:val>
          <c:extLst>
            <c:ext xmlns:c16="http://schemas.microsoft.com/office/drawing/2014/chart" uri="{C3380CC4-5D6E-409C-BE32-E72D297353CC}">
              <c16:uniqueId val="{00000000-6895-4493-AAC2-B6A284407F1B}"/>
            </c:ext>
          </c:extLst>
        </c:ser>
        <c:ser>
          <c:idx val="1"/>
          <c:order val="1"/>
          <c:tx>
            <c:strRef>
              <c:f>Sheet1!$C$1</c:f>
              <c:strCache>
                <c:ptCount val="1"/>
                <c:pt idx="0">
                  <c:v>Deprication Rate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numCache>
            </c:numRef>
          </c:cat>
          <c:val>
            <c:numRef>
              <c:f>Sheet1!$C$2:$C$5</c:f>
              <c:numCache>
                <c:formatCode>0%</c:formatCode>
                <c:ptCount val="4"/>
                <c:pt idx="0">
                  <c:v>0.3</c:v>
                </c:pt>
                <c:pt idx="1">
                  <c:v>0.3</c:v>
                </c:pt>
                <c:pt idx="2">
                  <c:v>0.3</c:v>
                </c:pt>
              </c:numCache>
            </c:numRef>
          </c:val>
          <c:extLst>
            <c:ext xmlns:c16="http://schemas.microsoft.com/office/drawing/2014/chart" uri="{C3380CC4-5D6E-409C-BE32-E72D297353CC}">
              <c16:uniqueId val="{00000001-6895-4493-AAC2-B6A284407F1B}"/>
            </c:ext>
          </c:extLst>
        </c:ser>
        <c:ser>
          <c:idx val="2"/>
          <c:order val="2"/>
          <c:tx>
            <c:strRef>
              <c:f>Sheet1!$D$1</c:f>
              <c:strCache>
                <c:ptCount val="1"/>
                <c:pt idx="0">
                  <c:v>Book Value End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numCache>
            </c:numRef>
          </c:cat>
          <c:val>
            <c:numRef>
              <c:f>Sheet1!$D$2:$D$5</c:f>
              <c:numCache>
                <c:formatCode>General</c:formatCode>
                <c:ptCount val="4"/>
                <c:pt idx="0">
                  <c:v>150000</c:v>
                </c:pt>
                <c:pt idx="1">
                  <c:v>105000</c:v>
                </c:pt>
                <c:pt idx="2">
                  <c:v>73500</c:v>
                </c:pt>
              </c:numCache>
            </c:numRef>
          </c:val>
          <c:extLst>
            <c:ext xmlns:c16="http://schemas.microsoft.com/office/drawing/2014/chart" uri="{C3380CC4-5D6E-409C-BE32-E72D297353CC}">
              <c16:uniqueId val="{00000002-6895-4493-AAC2-B6A284407F1B}"/>
            </c:ext>
          </c:extLst>
        </c:ser>
        <c:dLbls>
          <c:dLblPos val="outEnd"/>
          <c:showLegendKey val="0"/>
          <c:showVal val="1"/>
          <c:showCatName val="0"/>
          <c:showSerName val="0"/>
          <c:showPercent val="0"/>
          <c:showBubbleSize val="0"/>
        </c:dLbls>
        <c:gapWidth val="219"/>
        <c:overlap val="-27"/>
        <c:axId val="683632015"/>
        <c:axId val="683632495"/>
      </c:barChart>
      <c:catAx>
        <c:axId val="68363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3632495"/>
        <c:crosses val="autoZero"/>
        <c:auto val="1"/>
        <c:lblAlgn val="ctr"/>
        <c:lblOffset val="100"/>
        <c:noMultiLvlLbl val="0"/>
      </c:catAx>
      <c:valAx>
        <c:axId val="683632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3632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944FE-5ACE-4149-B92A-E846E4677B9A}" type="datetimeFigureOut">
              <a:rPr lang="en-IN" smtClean="0"/>
              <a:t>03-07-2025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B3BE7-9A2D-4C47-9434-5800B02E1E00}" type="slidenum">
              <a:rPr lang="en-IN" smtClean="0"/>
              <a:t>‹#›</a:t>
            </a:fld>
            <a:endParaRPr lang="en-IN"/>
          </a:p>
        </p:txBody>
      </p:sp>
    </p:spTree>
    <p:extLst>
      <p:ext uri="{BB962C8B-B14F-4D97-AF65-F5344CB8AC3E}">
        <p14:creationId xmlns:p14="http://schemas.microsoft.com/office/powerpoint/2010/main" val="415279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4B3BE7-9A2D-4C47-9434-5800B02E1E00}" type="slidenum">
              <a:rPr lang="en-IN" smtClean="0"/>
              <a:t>1</a:t>
            </a:fld>
            <a:endParaRPr lang="en-IN"/>
          </a:p>
        </p:txBody>
      </p:sp>
    </p:spTree>
    <p:extLst>
      <p:ext uri="{BB962C8B-B14F-4D97-AF65-F5344CB8AC3E}">
        <p14:creationId xmlns:p14="http://schemas.microsoft.com/office/powerpoint/2010/main" val="200890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4B3BE7-9A2D-4C47-9434-5800B02E1E00}" type="slidenum">
              <a:rPr lang="en-IN" smtClean="0"/>
              <a:t>3</a:t>
            </a:fld>
            <a:endParaRPr lang="en-IN"/>
          </a:p>
        </p:txBody>
      </p:sp>
    </p:spTree>
    <p:extLst>
      <p:ext uri="{BB962C8B-B14F-4D97-AF65-F5344CB8AC3E}">
        <p14:creationId xmlns:p14="http://schemas.microsoft.com/office/powerpoint/2010/main" val="317094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70A0B0-0DFD-4963-9A79-0210C260DDE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58440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0A0B0-0DFD-4963-9A79-0210C260DDE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42476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0A0B0-0DFD-4963-9A79-0210C260DDE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2191484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0A0B0-0DFD-4963-9A79-0210C260DDE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416404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0A0B0-0DFD-4963-9A79-0210C260DDE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324084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70A0B0-0DFD-4963-9A79-0210C260DDEF}"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60549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70A0B0-0DFD-4963-9A79-0210C260DDEF}" type="datetimeFigureOut">
              <a:rPr lang="en-IN" smtClean="0"/>
              <a:t>03-07-2025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17281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0A0B0-0DFD-4963-9A79-0210C260DDEF}" type="datetimeFigureOut">
              <a:rPr lang="en-IN" smtClean="0"/>
              <a:t>03-07-2025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372496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0A0B0-0DFD-4963-9A79-0210C260DDEF}" type="datetimeFigureOut">
              <a:rPr lang="en-IN" smtClean="0"/>
              <a:t>03-07-2025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129240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0A0B0-0DFD-4963-9A79-0210C260DDEF}"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4000512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0A0B0-0DFD-4963-9A79-0210C260DDEF}"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A74C1-0058-4899-BB33-D3D652EBE72B}" type="slidenum">
              <a:rPr lang="en-IN" smtClean="0"/>
              <a:t>‹#›</a:t>
            </a:fld>
            <a:endParaRPr lang="en-IN"/>
          </a:p>
        </p:txBody>
      </p:sp>
    </p:spTree>
    <p:extLst>
      <p:ext uri="{BB962C8B-B14F-4D97-AF65-F5344CB8AC3E}">
        <p14:creationId xmlns:p14="http://schemas.microsoft.com/office/powerpoint/2010/main" val="301985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0A0B0-0DFD-4963-9A79-0210C260DDEF}" type="datetimeFigureOut">
              <a:rPr lang="en-IN" smtClean="0"/>
              <a:t>03-07-2025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A74C1-0058-4899-BB33-D3D652EBE72B}" type="slidenum">
              <a:rPr lang="en-IN" smtClean="0"/>
              <a:t>‹#›</a:t>
            </a:fld>
            <a:endParaRPr lang="en-IN"/>
          </a:p>
        </p:txBody>
      </p:sp>
    </p:spTree>
    <p:extLst>
      <p:ext uri="{BB962C8B-B14F-4D97-AF65-F5344CB8AC3E}">
        <p14:creationId xmlns:p14="http://schemas.microsoft.com/office/powerpoint/2010/main" val="189678588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BB45-91D0-F5F0-82CD-61C80C056547}"/>
              </a:ext>
            </a:extLst>
          </p:cNvPr>
          <p:cNvSpPr>
            <a:spLocks noGrp="1"/>
          </p:cNvSpPr>
          <p:nvPr>
            <p:ph type="ctrTitle"/>
          </p:nvPr>
        </p:nvSpPr>
        <p:spPr>
          <a:xfrm>
            <a:off x="0" y="346055"/>
            <a:ext cx="12192000" cy="1055077"/>
          </a:xfrm>
          <a:solidFill>
            <a:schemeClr val="tx2"/>
          </a:solidFill>
        </p:spPr>
        <p:txBody>
          <a:bodyPr/>
          <a:lstStyle/>
          <a:p>
            <a:r>
              <a:rPr lang="en-US" b="1" dirty="0">
                <a:latin typeface="Franklin Gothic Demi Cond" panose="020B0706030402020204" pitchFamily="34" charset="0"/>
                <a:cs typeface="Arial" panose="020B0604020202020204" pitchFamily="34" charset="0"/>
              </a:rPr>
              <a:t>Depreciation calculator Project</a:t>
            </a:r>
            <a:endParaRPr lang="en-IN" b="1" dirty="0">
              <a:latin typeface="Franklin Gothic Demi Cond" panose="020B07060304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3D4E8D4-62ED-F817-9C6C-6FA02053F158}"/>
              </a:ext>
            </a:extLst>
          </p:cNvPr>
          <p:cNvSpPr>
            <a:spLocks noGrp="1"/>
          </p:cNvSpPr>
          <p:nvPr>
            <p:ph type="subTitle" idx="1"/>
          </p:nvPr>
        </p:nvSpPr>
        <p:spPr>
          <a:xfrm>
            <a:off x="0" y="5169877"/>
            <a:ext cx="12192000" cy="1688123"/>
          </a:xfrm>
          <a:solidFill>
            <a:schemeClr val="accent2">
              <a:lumMod val="75000"/>
            </a:schemeClr>
          </a:solidFill>
        </p:spPr>
        <p:txBody>
          <a:bodyPr/>
          <a:lstStyle/>
          <a:p>
            <a:r>
              <a:rPr lang="en-US" b="1" dirty="0"/>
              <a:t>Subtitle</a:t>
            </a:r>
            <a:r>
              <a:rPr lang="en-US" dirty="0"/>
              <a:t> :An Analytical Approach to Asset Value Reduction</a:t>
            </a:r>
          </a:p>
          <a:p>
            <a:pPr algn="r"/>
            <a:r>
              <a:rPr lang="en-IN" dirty="0"/>
              <a:t>Presented By :- {Vishal </a:t>
            </a:r>
            <a:r>
              <a:rPr lang="en-IN" dirty="0" err="1"/>
              <a:t>Nadiwal</a:t>
            </a:r>
            <a:r>
              <a:rPr lang="en-IN" dirty="0"/>
              <a:t>}</a:t>
            </a:r>
          </a:p>
          <a:p>
            <a:pPr algn="l"/>
            <a:r>
              <a:rPr lang="en-IN" dirty="0"/>
              <a:t>Date : 26 June 2025</a:t>
            </a:r>
          </a:p>
          <a:p>
            <a:endParaRPr lang="en-IN" dirty="0"/>
          </a:p>
        </p:txBody>
      </p:sp>
    </p:spTree>
    <p:extLst>
      <p:ext uri="{BB962C8B-B14F-4D97-AF65-F5344CB8AC3E}">
        <p14:creationId xmlns:p14="http://schemas.microsoft.com/office/powerpoint/2010/main" val="3885799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DA49-6491-3681-95BC-9D46410F43E2}"/>
              </a:ext>
            </a:extLst>
          </p:cNvPr>
          <p:cNvSpPr>
            <a:spLocks noGrp="1"/>
          </p:cNvSpPr>
          <p:nvPr>
            <p:ph type="title"/>
          </p:nvPr>
        </p:nvSpPr>
        <p:spPr>
          <a:xfrm>
            <a:off x="838200" y="18256"/>
            <a:ext cx="10515600" cy="806204"/>
          </a:xfrm>
        </p:spPr>
        <p:txBody>
          <a:bodyPr/>
          <a:lstStyle/>
          <a:p>
            <a:r>
              <a:rPr lang="en-US" dirty="0"/>
              <a:t>SOME BASIC QUESTION OF STRAIGHT LINE </a:t>
            </a:r>
            <a:endParaRPr lang="en-IN" dirty="0"/>
          </a:p>
        </p:txBody>
      </p:sp>
      <p:sp>
        <p:nvSpPr>
          <p:cNvPr id="3" name="Content Placeholder 2">
            <a:extLst>
              <a:ext uri="{FF2B5EF4-FFF2-40B4-BE49-F238E27FC236}">
                <a16:creationId xmlns:a16="http://schemas.microsoft.com/office/drawing/2014/main" id="{0E67EF44-7C27-97ED-A420-3BE3A2E9D492}"/>
              </a:ext>
            </a:extLst>
          </p:cNvPr>
          <p:cNvSpPr>
            <a:spLocks noGrp="1"/>
          </p:cNvSpPr>
          <p:nvPr>
            <p:ph idx="1"/>
          </p:nvPr>
        </p:nvSpPr>
        <p:spPr>
          <a:xfrm>
            <a:off x="194872" y="1004340"/>
            <a:ext cx="11542426" cy="5591331"/>
          </a:xfrm>
        </p:spPr>
        <p:txBody>
          <a:bodyPr>
            <a:normAutofit/>
          </a:bodyPr>
          <a:lstStyle/>
          <a:p>
            <a:pPr marL="0" indent="0">
              <a:buNone/>
            </a:pPr>
            <a:r>
              <a:rPr lang="en-IN" dirty="0"/>
              <a:t>1  Calculate the Asset Price ?</a:t>
            </a:r>
            <a:endParaRPr lang="en-US" dirty="0"/>
          </a:p>
          <a:p>
            <a:r>
              <a:rPr lang="en-US" dirty="0"/>
              <a:t>Asset Price=Cost=Depreciation +Salvage  Value</a:t>
            </a:r>
          </a:p>
          <a:p>
            <a:pPr marL="0" indent="0">
              <a:buNone/>
            </a:pPr>
            <a:r>
              <a:rPr lang="en-US" dirty="0"/>
              <a:t>2.What is the depreciation as per straight line method ?</a:t>
            </a:r>
          </a:p>
          <a:p>
            <a:r>
              <a:rPr lang="en-US" dirty="0"/>
              <a:t>Annual Depreciation=Useful Life (Years)Cost−Salvage Value</a:t>
            </a:r>
          </a:p>
          <a:p>
            <a:pPr marL="0" indent="0">
              <a:buNone/>
            </a:pPr>
            <a:r>
              <a:rPr lang="en-US" dirty="0"/>
              <a:t>3. What is the depreciation percentage for the straight-line method? </a:t>
            </a:r>
          </a:p>
          <a:p>
            <a:pPr marL="0" indent="0">
              <a:buNone/>
            </a:pPr>
            <a:r>
              <a:rPr lang="en-US" dirty="0"/>
              <a:t>Depreciation %=(Useful Life (Years)1​)×100</a:t>
            </a:r>
          </a:p>
          <a:p>
            <a:pPr marL="514350" indent="-514350">
              <a:buAutoNum type="arabicPeriod" startAt="4"/>
            </a:pPr>
            <a:r>
              <a:rPr lang="en-US" dirty="0"/>
              <a:t>What is the total depreciation for its life span?</a:t>
            </a:r>
          </a:p>
          <a:p>
            <a:pPr marL="0" indent="0">
              <a:buNone/>
            </a:pPr>
            <a:r>
              <a:rPr lang="en-US" dirty="0"/>
              <a:t>Total Depreciation=Asset Cost−Salvage Value</a:t>
            </a:r>
          </a:p>
          <a:p>
            <a:pPr marL="0" indent="0">
              <a:buNone/>
            </a:pPr>
            <a:r>
              <a:rPr lang="en-US" dirty="0"/>
              <a:t>5 Find the depreciated book value after its life span?</a:t>
            </a:r>
          </a:p>
          <a:p>
            <a:r>
              <a:rPr lang="en-US" dirty="0"/>
              <a:t>. Book Value (End of Life)=Asset Cost−Total Depreciation OR simply:</a:t>
            </a:r>
          </a:p>
          <a:p>
            <a:pPr marL="0" indent="0">
              <a:buNone/>
            </a:pPr>
            <a:endParaRPr lang="en-US" dirty="0"/>
          </a:p>
          <a:p>
            <a:endParaRPr lang="en-IN" dirty="0"/>
          </a:p>
        </p:txBody>
      </p:sp>
    </p:spTree>
    <p:extLst>
      <p:ext uri="{BB962C8B-B14F-4D97-AF65-F5344CB8AC3E}">
        <p14:creationId xmlns:p14="http://schemas.microsoft.com/office/powerpoint/2010/main" val="60616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D3CF-CE42-091A-0F60-3501DF1B435F}"/>
              </a:ext>
            </a:extLst>
          </p:cNvPr>
          <p:cNvSpPr>
            <a:spLocks noGrp="1"/>
          </p:cNvSpPr>
          <p:nvPr>
            <p:ph type="title"/>
          </p:nvPr>
        </p:nvSpPr>
        <p:spPr>
          <a:xfrm>
            <a:off x="838200" y="104931"/>
            <a:ext cx="10515600" cy="1585757"/>
          </a:xfrm>
        </p:spPr>
        <p:txBody>
          <a:bodyPr/>
          <a:lstStyle/>
          <a:p>
            <a:r>
              <a:rPr lang="en-US" dirty="0"/>
              <a:t>Some basics question of diminishing balance methods</a:t>
            </a:r>
            <a:endParaRPr lang="en-IN" dirty="0"/>
          </a:p>
        </p:txBody>
      </p:sp>
      <p:sp>
        <p:nvSpPr>
          <p:cNvPr id="3" name="Content Placeholder 2">
            <a:extLst>
              <a:ext uri="{FF2B5EF4-FFF2-40B4-BE49-F238E27FC236}">
                <a16:creationId xmlns:a16="http://schemas.microsoft.com/office/drawing/2014/main" id="{66A6349D-2B38-3947-7C45-2F07FF58AFDD}"/>
              </a:ext>
            </a:extLst>
          </p:cNvPr>
          <p:cNvSpPr>
            <a:spLocks noGrp="1"/>
          </p:cNvSpPr>
          <p:nvPr>
            <p:ph idx="1"/>
          </p:nvPr>
        </p:nvSpPr>
        <p:spPr/>
        <p:txBody>
          <a:bodyPr>
            <a:normAutofit lnSpcReduction="10000"/>
          </a:bodyPr>
          <a:lstStyle/>
          <a:p>
            <a:pPr marL="0" indent="0">
              <a:buNone/>
            </a:pPr>
            <a:r>
              <a:rPr lang="en-IN" dirty="0"/>
              <a:t>1  Calculate the Asset Price?</a:t>
            </a:r>
          </a:p>
          <a:p>
            <a:pPr marL="0" indent="0">
              <a:buNone/>
            </a:pPr>
            <a:r>
              <a:rPr lang="en-US" dirty="0"/>
              <a:t>Asset Price=Rate/100Year 1 Depreciation​</a:t>
            </a:r>
          </a:p>
          <a:p>
            <a:pPr marL="0" indent="0">
              <a:buNone/>
            </a:pPr>
            <a:r>
              <a:rPr lang="en-US" dirty="0"/>
              <a:t>2 . Find the rate of depreciation as per diminishing balance method</a:t>
            </a:r>
          </a:p>
          <a:p>
            <a:pPr marL="0" indent="0">
              <a:buNone/>
            </a:pPr>
            <a:r>
              <a:rPr lang="en-IN" dirty="0"/>
              <a:t>R=(1−(</a:t>
            </a:r>
            <a:r>
              <a:rPr lang="en-IN" dirty="0" err="1"/>
              <a:t>CostFinal</a:t>
            </a:r>
            <a:r>
              <a:rPr lang="en-IN" dirty="0"/>
              <a:t> Book Value​)n1​)×100</a:t>
            </a:r>
          </a:p>
          <a:p>
            <a:r>
              <a:rPr lang="en-US" dirty="0"/>
              <a:t>Where:</a:t>
            </a:r>
          </a:p>
          <a:p>
            <a:r>
              <a:rPr lang="en-US" dirty="0"/>
              <a:t>RRR = Depreciation Rate</a:t>
            </a:r>
          </a:p>
          <a:p>
            <a:r>
              <a:rPr lang="en-US" dirty="0" err="1"/>
              <a:t>nnn</a:t>
            </a:r>
            <a:r>
              <a:rPr lang="en-US" dirty="0"/>
              <a:t> = Useful Life (Years)</a:t>
            </a:r>
          </a:p>
          <a:p>
            <a:r>
              <a:rPr lang="en-US" dirty="0"/>
              <a:t>Cost = Initial Asset Price</a:t>
            </a:r>
          </a:p>
          <a:p>
            <a:r>
              <a:rPr lang="en-US" dirty="0"/>
              <a:t>Final Book Value = After n years</a:t>
            </a:r>
          </a:p>
          <a:p>
            <a:pPr marL="0" indent="0">
              <a:buNone/>
            </a:pPr>
            <a:endParaRPr lang="en-IN" dirty="0"/>
          </a:p>
        </p:txBody>
      </p:sp>
    </p:spTree>
    <p:extLst>
      <p:ext uri="{BB962C8B-B14F-4D97-AF65-F5344CB8AC3E}">
        <p14:creationId xmlns:p14="http://schemas.microsoft.com/office/powerpoint/2010/main" val="39233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794C-431A-F32B-9E03-4E642AA3B730}"/>
              </a:ext>
            </a:extLst>
          </p:cNvPr>
          <p:cNvSpPr>
            <a:spLocks noGrp="1"/>
          </p:cNvSpPr>
          <p:nvPr>
            <p:ph type="ctrTitle"/>
          </p:nvPr>
        </p:nvSpPr>
        <p:spPr>
          <a:xfrm>
            <a:off x="119921" y="0"/>
            <a:ext cx="12072079" cy="1146749"/>
          </a:xfrm>
        </p:spPr>
        <p:txBody>
          <a:bodyPr>
            <a:normAutofit/>
          </a:bodyPr>
          <a:lstStyle/>
          <a:p>
            <a:r>
              <a:rPr lang="en-US" dirty="0"/>
              <a:t>DEPRICATION CALCULATOR PROJECT</a:t>
            </a:r>
            <a:endParaRPr lang="en-IN" dirty="0"/>
          </a:p>
        </p:txBody>
      </p:sp>
      <p:sp>
        <p:nvSpPr>
          <p:cNvPr id="3" name="Subtitle 2">
            <a:extLst>
              <a:ext uri="{FF2B5EF4-FFF2-40B4-BE49-F238E27FC236}">
                <a16:creationId xmlns:a16="http://schemas.microsoft.com/office/drawing/2014/main" id="{CADBCDF7-8AB6-DE84-3A68-01475B471ECB}"/>
              </a:ext>
            </a:extLst>
          </p:cNvPr>
          <p:cNvSpPr>
            <a:spLocks noGrp="1"/>
          </p:cNvSpPr>
          <p:nvPr>
            <p:ph type="subTitle" idx="1"/>
          </p:nvPr>
        </p:nvSpPr>
        <p:spPr>
          <a:xfrm>
            <a:off x="879423" y="1600200"/>
            <a:ext cx="9793574" cy="4111051"/>
          </a:xfrm>
        </p:spPr>
        <p:txBody>
          <a:bodyPr>
            <a:normAutofit/>
          </a:bodyPr>
          <a:lstStyle/>
          <a:p>
            <a:r>
              <a:rPr lang="en-US" dirty="0"/>
              <a:t>SOME IMPORTANT KEY SHOWING UP NEXT </a:t>
            </a:r>
          </a:p>
          <a:p>
            <a:pPr marL="342900" indent="-342900">
              <a:buFont typeface="Arial" panose="020B0604020202020204" pitchFamily="34" charset="0"/>
              <a:buChar char="•"/>
            </a:pPr>
            <a:r>
              <a:rPr lang="en-US" dirty="0"/>
              <a:t>CALCULATE  ASSEST VALUE IN STRAIGHT LINE ??</a:t>
            </a:r>
          </a:p>
          <a:p>
            <a:pPr marL="342900" indent="-342900">
              <a:buFont typeface="Arial" panose="020B0604020202020204" pitchFamily="34" charset="0"/>
              <a:buChar char="•"/>
            </a:pPr>
            <a:r>
              <a:rPr lang="en-US" dirty="0"/>
              <a:t>CALCULATE  THE SLN,SYD,DB, DD, UNIT OF PRODUCTION??</a:t>
            </a:r>
          </a:p>
          <a:p>
            <a:pPr marL="342900" indent="-342900">
              <a:buFont typeface="Arial" panose="020B0604020202020204" pitchFamily="34" charset="0"/>
              <a:buChar char="•"/>
            </a:pPr>
            <a:r>
              <a:rPr lang="en-US" dirty="0"/>
              <a:t>CREATE A PIVOT TABLE ANALYSIS &amp;VISUALIZATION??</a:t>
            </a:r>
          </a:p>
          <a:p>
            <a:pPr marL="342900" indent="-342900">
              <a:buFont typeface="Arial" panose="020B0604020202020204" pitchFamily="34" charset="0"/>
              <a:buChar char="•"/>
            </a:pPr>
            <a:r>
              <a:rPr lang="en-US" dirty="0"/>
              <a:t>NEXT SOME IMPORTANT KEY DASHBOARD AND SLICER CREATE IN THE NEXT UP COMING SLIDE</a:t>
            </a:r>
          </a:p>
          <a:p>
            <a:pPr marL="342900" indent="-342900">
              <a:buFont typeface="Arial" panose="020B0604020202020204" pitchFamily="34" charset="0"/>
              <a:buChar char="•"/>
            </a:pPr>
            <a:r>
              <a:rPr lang="en-US" dirty="0"/>
              <a:t>SOME KEY KPI WILL BE METION ??</a:t>
            </a:r>
          </a:p>
          <a:p>
            <a:pPr marL="342900" indent="-342900">
              <a:buFont typeface="Arial" panose="020B0604020202020204" pitchFamily="34" charset="0"/>
              <a:buChar char="•"/>
            </a:pPr>
            <a:r>
              <a:rPr lang="en-US" dirty="0"/>
              <a:t>SOME INSIGHT/CONCLUSION IS ALSO THERE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0000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1F17-89BC-D9D8-EB37-0175D86BA21C}"/>
              </a:ext>
            </a:extLst>
          </p:cNvPr>
          <p:cNvSpPr>
            <a:spLocks noGrp="1"/>
          </p:cNvSpPr>
          <p:nvPr>
            <p:ph type="title"/>
          </p:nvPr>
        </p:nvSpPr>
        <p:spPr>
          <a:xfrm>
            <a:off x="838200" y="681037"/>
            <a:ext cx="10389433" cy="1009651"/>
          </a:xfrm>
        </p:spPr>
        <p:txBody>
          <a:bodyPr>
            <a:normAutofit fontScale="90000"/>
          </a:bodyPr>
          <a:lstStyle/>
          <a:p>
            <a:pPr marL="342900" indent="-342900"/>
            <a:r>
              <a:rPr lang="en-US" dirty="0"/>
              <a:t>CALCULATE  ASSEST VALUE IN STRAIGHT LINE ??</a:t>
            </a:r>
            <a:br>
              <a:rPr lang="en-US" dirty="0"/>
            </a:br>
            <a:r>
              <a:rPr lang="en-US" dirty="0"/>
              <a:t>CALCULATE  THE SLN,SYD,DB, DD, UNIT OF PRODUCTION??</a:t>
            </a:r>
            <a:br>
              <a:rPr lang="en-US" dirty="0"/>
            </a:br>
            <a:endParaRPr lang="en-IN" dirty="0"/>
          </a:p>
        </p:txBody>
      </p:sp>
      <p:pic>
        <p:nvPicPr>
          <p:cNvPr id="5" name="Content Placeholder 4">
            <a:extLst>
              <a:ext uri="{FF2B5EF4-FFF2-40B4-BE49-F238E27FC236}">
                <a16:creationId xmlns:a16="http://schemas.microsoft.com/office/drawing/2014/main" id="{4D9FA6FB-45A0-9590-CBFD-307963B022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330386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28E9F8-1EBD-767F-FC1D-0B989217A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0933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E475-5F69-53BC-2187-D343141CF8C5}"/>
              </a:ext>
            </a:extLst>
          </p:cNvPr>
          <p:cNvSpPr>
            <a:spLocks noGrp="1"/>
          </p:cNvSpPr>
          <p:nvPr>
            <p:ph type="title"/>
          </p:nvPr>
        </p:nvSpPr>
        <p:spPr>
          <a:xfrm>
            <a:off x="0" y="0"/>
            <a:ext cx="12192000" cy="1012874"/>
          </a:xfrm>
        </p:spPr>
        <p:txBody>
          <a:bodyPr>
            <a:normAutofit fontScale="90000"/>
          </a:bodyPr>
          <a:lstStyle/>
          <a:p>
            <a:r>
              <a:rPr lang="en-US" dirty="0"/>
              <a:t> Let's do a </a:t>
            </a:r>
            <a:r>
              <a:rPr lang="en-US" b="1" dirty="0"/>
              <a:t>quick analysis</a:t>
            </a:r>
            <a:r>
              <a:rPr lang="en-US" dirty="0"/>
              <a:t> based on the data in your Excel pivot</a:t>
            </a:r>
            <a:endParaRPr lang="en-IN" dirty="0"/>
          </a:p>
        </p:txBody>
      </p:sp>
      <p:sp>
        <p:nvSpPr>
          <p:cNvPr id="3" name="Content Placeholder 2">
            <a:extLst>
              <a:ext uri="{FF2B5EF4-FFF2-40B4-BE49-F238E27FC236}">
                <a16:creationId xmlns:a16="http://schemas.microsoft.com/office/drawing/2014/main" id="{6EA34FE2-0B75-2619-5F20-3F97F2FF60D1}"/>
              </a:ext>
            </a:extLst>
          </p:cNvPr>
          <p:cNvSpPr>
            <a:spLocks noGrp="1"/>
          </p:cNvSpPr>
          <p:nvPr>
            <p:ph idx="1"/>
          </p:nvPr>
        </p:nvSpPr>
        <p:spPr>
          <a:xfrm>
            <a:off x="0" y="1012874"/>
            <a:ext cx="12192000" cy="5845126"/>
          </a:xfrm>
        </p:spPr>
        <p:txBody>
          <a:bodyPr>
            <a:normAutofit fontScale="70000" lnSpcReduction="20000"/>
          </a:bodyPr>
          <a:lstStyle/>
          <a:p>
            <a:r>
              <a:rPr lang="en-US" b="1" dirty="0"/>
              <a:t>Quick Analysis of Depreciation Methods</a:t>
            </a:r>
          </a:p>
          <a:p>
            <a:r>
              <a:rPr lang="en-US" b="1" dirty="0"/>
              <a:t> 1. Asset Price (Cost)</a:t>
            </a:r>
          </a:p>
          <a:p>
            <a:r>
              <a:rPr lang="en-US" dirty="0"/>
              <a:t>Asset price across all methods = </a:t>
            </a:r>
            <a:r>
              <a:rPr lang="en-US" b="1" dirty="0"/>
              <a:t>₹30,000</a:t>
            </a:r>
            <a:r>
              <a:rPr lang="en-US" dirty="0"/>
              <a:t> (confirmed by Grand Totals under each method).</a:t>
            </a:r>
          </a:p>
          <a:p>
            <a:r>
              <a:rPr lang="en-US" b="1" dirty="0"/>
              <a:t> 2. Straight-Line Method</a:t>
            </a:r>
          </a:p>
          <a:p>
            <a:r>
              <a:rPr lang="en-US" b="1" dirty="0"/>
              <a:t>Fixed annual depreciation</a:t>
            </a:r>
            <a:r>
              <a:rPr lang="en-US" dirty="0"/>
              <a:t>: ₹6,000 every year for 5 years.</a:t>
            </a:r>
          </a:p>
          <a:p>
            <a:r>
              <a:rPr lang="en-US" b="1" dirty="0"/>
              <a:t>Total depreciation</a:t>
            </a:r>
            <a:r>
              <a:rPr lang="en-US" dirty="0"/>
              <a:t>: ₹30,000</a:t>
            </a:r>
          </a:p>
          <a:p>
            <a:r>
              <a:rPr lang="en-US" b="1" dirty="0"/>
              <a:t>Depreciation Rate</a:t>
            </a:r>
            <a:r>
              <a:rPr lang="en-US" dirty="0"/>
              <a:t>: 6,00030,000=20%\frac{6,000}{30,000} = 20\%30,0006,000​=20% per year.</a:t>
            </a:r>
          </a:p>
          <a:p>
            <a:r>
              <a:rPr lang="en-US" dirty="0"/>
              <a:t>Ideal for </a:t>
            </a:r>
            <a:r>
              <a:rPr lang="en-US" b="1" dirty="0"/>
              <a:t>predictable and stable</a:t>
            </a:r>
            <a:r>
              <a:rPr lang="en-US" dirty="0"/>
              <a:t> asset use.</a:t>
            </a:r>
          </a:p>
          <a:p>
            <a:pPr marL="0" indent="0">
              <a:buNone/>
            </a:pPr>
            <a:r>
              <a:rPr lang="en-IN" b="1" dirty="0"/>
              <a:t>. 3. Declining Balance Method</a:t>
            </a:r>
          </a:p>
          <a:p>
            <a:r>
              <a:rPr lang="en-IN" dirty="0"/>
              <a:t>Year-wise depreciation:</a:t>
            </a:r>
          </a:p>
          <a:p>
            <a:pPr lvl="1"/>
            <a:r>
              <a:rPr lang="en-IN" dirty="0"/>
              <a:t>Y1: ₹6,900</a:t>
            </a:r>
          </a:p>
          <a:p>
            <a:pPr lvl="1"/>
            <a:r>
              <a:rPr lang="en-IN" dirty="0"/>
              <a:t>Y2: ₹6,423.90</a:t>
            </a:r>
          </a:p>
          <a:p>
            <a:pPr lvl="1"/>
            <a:r>
              <a:rPr lang="en-IN" dirty="0"/>
              <a:t>Y3: ₹5,980.65</a:t>
            </a:r>
          </a:p>
          <a:p>
            <a:pPr lvl="1"/>
            <a:r>
              <a:rPr lang="en-IN" dirty="0"/>
              <a:t>Y4: ₹5,567.99</a:t>
            </a:r>
          </a:p>
          <a:p>
            <a:pPr lvl="1"/>
            <a:r>
              <a:rPr lang="en-IN" dirty="0"/>
              <a:t>Y5: ₹5,183.79</a:t>
            </a:r>
          </a:p>
          <a:p>
            <a:r>
              <a:rPr lang="en-IN" b="1" dirty="0"/>
              <a:t>Total depreciation</a:t>
            </a:r>
            <a:r>
              <a:rPr lang="en-IN" dirty="0"/>
              <a:t>: ₹30,056.33 (slight rounding variance).</a:t>
            </a:r>
          </a:p>
          <a:p>
            <a:r>
              <a:rPr lang="en-US" b="1" dirty="0"/>
              <a:t>4. Units of Production Method</a:t>
            </a:r>
          </a:p>
          <a:p>
            <a:r>
              <a:rPr lang="en-US" dirty="0"/>
              <a:t>Based on actual units used each year (total: 3,000 units).</a:t>
            </a:r>
          </a:p>
          <a:p>
            <a:endParaRPr lang="en-US" dirty="0"/>
          </a:p>
          <a:p>
            <a:endParaRPr lang="en-IN" dirty="0"/>
          </a:p>
          <a:p>
            <a:endParaRPr lang="en-US" dirty="0"/>
          </a:p>
          <a:p>
            <a:endParaRPr lang="en-US" dirty="0"/>
          </a:p>
          <a:p>
            <a:endParaRPr lang="en-IN" dirty="0"/>
          </a:p>
        </p:txBody>
      </p:sp>
    </p:spTree>
    <p:extLst>
      <p:ext uri="{BB962C8B-B14F-4D97-AF65-F5344CB8AC3E}">
        <p14:creationId xmlns:p14="http://schemas.microsoft.com/office/powerpoint/2010/main" val="189326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66FE-5547-7C49-94A3-B35767E5CAA1}"/>
              </a:ext>
            </a:extLst>
          </p:cNvPr>
          <p:cNvSpPr>
            <a:spLocks noGrp="1"/>
          </p:cNvSpPr>
          <p:nvPr>
            <p:ph type="title"/>
          </p:nvPr>
        </p:nvSpPr>
        <p:spPr>
          <a:xfrm>
            <a:off x="611946" y="0"/>
            <a:ext cx="10515600" cy="1041009"/>
          </a:xfrm>
        </p:spPr>
        <p:txBody>
          <a:bodyPr/>
          <a:lstStyle/>
          <a:p>
            <a:r>
              <a:rPr lang="en-US" dirty="0"/>
              <a:t>DEPRECIATION CALCULATOR DASHBOARD</a:t>
            </a:r>
            <a:endParaRPr lang="en-IN" dirty="0"/>
          </a:p>
        </p:txBody>
      </p:sp>
      <p:pic>
        <p:nvPicPr>
          <p:cNvPr id="5" name="Content Placeholder 4">
            <a:extLst>
              <a:ext uri="{FF2B5EF4-FFF2-40B4-BE49-F238E27FC236}">
                <a16:creationId xmlns:a16="http://schemas.microsoft.com/office/drawing/2014/main" id="{2A4460F1-D19D-CF34-2CAF-F82BFB112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29994"/>
            <a:ext cx="12192000" cy="6028006"/>
          </a:xfrm>
        </p:spPr>
      </p:pic>
    </p:spTree>
    <p:extLst>
      <p:ext uri="{BB962C8B-B14F-4D97-AF65-F5344CB8AC3E}">
        <p14:creationId xmlns:p14="http://schemas.microsoft.com/office/powerpoint/2010/main" val="363883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E4D6-6599-C82C-467E-5FC7594E2072}"/>
              </a:ext>
            </a:extLst>
          </p:cNvPr>
          <p:cNvSpPr>
            <a:spLocks noGrp="1"/>
          </p:cNvSpPr>
          <p:nvPr>
            <p:ph type="title"/>
          </p:nvPr>
        </p:nvSpPr>
        <p:spPr>
          <a:xfrm>
            <a:off x="323557" y="182245"/>
            <a:ext cx="11030243" cy="1013509"/>
          </a:xfrm>
        </p:spPr>
        <p:txBody>
          <a:bodyPr/>
          <a:lstStyle/>
          <a:p>
            <a:r>
              <a:rPr lang="en-IN" dirty="0"/>
              <a:t>🔍 </a:t>
            </a:r>
            <a:r>
              <a:rPr lang="en-IN" b="1" dirty="0"/>
              <a:t>Key Findings </a:t>
            </a:r>
            <a:endParaRPr lang="en-IN" dirty="0"/>
          </a:p>
        </p:txBody>
      </p:sp>
      <p:sp>
        <p:nvSpPr>
          <p:cNvPr id="3" name="Content Placeholder 2">
            <a:extLst>
              <a:ext uri="{FF2B5EF4-FFF2-40B4-BE49-F238E27FC236}">
                <a16:creationId xmlns:a16="http://schemas.microsoft.com/office/drawing/2014/main" id="{3B83620D-2D83-BE65-B0DA-3B90B114F2B5}"/>
              </a:ext>
            </a:extLst>
          </p:cNvPr>
          <p:cNvSpPr>
            <a:spLocks noGrp="1"/>
          </p:cNvSpPr>
          <p:nvPr>
            <p:ph idx="1"/>
          </p:nvPr>
        </p:nvSpPr>
        <p:spPr>
          <a:xfrm>
            <a:off x="838200" y="1294228"/>
            <a:ext cx="10515600" cy="5190978"/>
          </a:xfrm>
        </p:spPr>
        <p:txBody>
          <a:bodyPr>
            <a:normAutofit fontScale="92500" lnSpcReduction="20000"/>
          </a:bodyPr>
          <a:lstStyle/>
          <a:p>
            <a:r>
              <a:rPr lang="en-US" b="1" dirty="0"/>
              <a:t>Total Depreciation</a:t>
            </a:r>
            <a:r>
              <a:rPr lang="en-US" dirty="0"/>
              <a:t>:</a:t>
            </a:r>
            <a:br>
              <a:rPr lang="en-US" dirty="0"/>
            </a:br>
            <a:r>
              <a:rPr lang="en-US" dirty="0"/>
              <a:t> $ 30,056.33 was the total depreciation applied over 5 years across various methods.</a:t>
            </a:r>
          </a:p>
          <a:p>
            <a:r>
              <a:rPr lang="en-US" b="1" dirty="0"/>
              <a:t>Highest Depreciation Value</a:t>
            </a:r>
            <a:r>
              <a:rPr lang="en-US" dirty="0"/>
              <a:t>:</a:t>
            </a:r>
            <a:br>
              <a:rPr lang="en-US" dirty="0"/>
            </a:br>
            <a:r>
              <a:rPr lang="en-US" dirty="0"/>
              <a:t>$ 7,000 (from Units of Production method in Year 5)</a:t>
            </a:r>
          </a:p>
          <a:p>
            <a:r>
              <a:rPr lang="en-US" b="1" dirty="0"/>
              <a:t>Average Annual Depreciation</a:t>
            </a:r>
            <a:r>
              <a:rPr lang="en-US" dirty="0"/>
              <a:t>:</a:t>
            </a:r>
            <a:br>
              <a:rPr lang="en-US" dirty="0"/>
            </a:br>
            <a:r>
              <a:rPr lang="en-US" dirty="0"/>
              <a:t> $ 6,000 under the </a:t>
            </a:r>
            <a:r>
              <a:rPr lang="en-US" b="1" dirty="0"/>
              <a:t>Straight-Line Method</a:t>
            </a:r>
            <a:r>
              <a:rPr lang="en-US" dirty="0"/>
              <a:t> — consistent and predictable yearly charge</a:t>
            </a:r>
          </a:p>
          <a:p>
            <a:r>
              <a:rPr lang="en-US" b="1" dirty="0"/>
              <a:t>Method Behavior</a:t>
            </a:r>
            <a:r>
              <a:rPr lang="en-US" dirty="0"/>
              <a:t>:</a:t>
            </a:r>
          </a:p>
          <a:p>
            <a:r>
              <a:rPr lang="en-US" dirty="0"/>
              <a:t> </a:t>
            </a:r>
            <a:r>
              <a:rPr lang="en-US" b="1" dirty="0"/>
              <a:t>Straight-Line</a:t>
            </a:r>
            <a:r>
              <a:rPr lang="en-US" dirty="0"/>
              <a:t>: Constant depreciation ($ 6,000/year).</a:t>
            </a:r>
          </a:p>
          <a:p>
            <a:r>
              <a:rPr lang="en-US" dirty="0"/>
              <a:t> </a:t>
            </a:r>
            <a:r>
              <a:rPr lang="en-US" b="1" dirty="0"/>
              <a:t>Declining Balance</a:t>
            </a:r>
            <a:r>
              <a:rPr lang="en-US" dirty="0"/>
              <a:t>: Higher depreciation in earlier years; gradually decreases.</a:t>
            </a:r>
          </a:p>
          <a:p>
            <a:r>
              <a:rPr lang="en-US" dirty="0"/>
              <a:t> </a:t>
            </a:r>
            <a:r>
              <a:rPr lang="en-US" b="1" dirty="0"/>
              <a:t>Double Declining Balance</a:t>
            </a:r>
            <a:r>
              <a:rPr lang="en-US" dirty="0"/>
              <a:t>: Entire depreciation taken in Year 1.</a:t>
            </a:r>
          </a:p>
          <a:p>
            <a:r>
              <a:rPr lang="en-US" dirty="0"/>
              <a:t> </a:t>
            </a:r>
            <a:r>
              <a:rPr lang="en-US" b="1" dirty="0"/>
              <a:t>Units of Production</a:t>
            </a:r>
            <a:r>
              <a:rPr lang="en-US" dirty="0"/>
              <a:t>: Depreciation varies by asset usage (ranged from $4,750 to $7,250).</a:t>
            </a:r>
          </a:p>
          <a:p>
            <a:endParaRPr lang="en-IN" dirty="0"/>
          </a:p>
        </p:txBody>
      </p:sp>
    </p:spTree>
    <p:extLst>
      <p:ext uri="{BB962C8B-B14F-4D97-AF65-F5344CB8AC3E}">
        <p14:creationId xmlns:p14="http://schemas.microsoft.com/office/powerpoint/2010/main" val="4039736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2687-A62A-7840-5E08-517033A64D6E}"/>
              </a:ext>
            </a:extLst>
          </p:cNvPr>
          <p:cNvSpPr>
            <a:spLocks noGrp="1"/>
          </p:cNvSpPr>
          <p:nvPr>
            <p:ph type="title"/>
          </p:nvPr>
        </p:nvSpPr>
        <p:spPr>
          <a:xfrm>
            <a:off x="725659" y="24935"/>
            <a:ext cx="10515600" cy="1156751"/>
          </a:xfrm>
        </p:spPr>
        <p:txBody>
          <a:bodyPr/>
          <a:lstStyle/>
          <a:p>
            <a:r>
              <a:rPr lang="en-IN" dirty="0"/>
              <a:t>✅ </a:t>
            </a:r>
            <a:r>
              <a:rPr lang="en-IN" b="1" dirty="0"/>
              <a:t>Actionable Takeaways</a:t>
            </a:r>
            <a:endParaRPr lang="en-IN" dirty="0"/>
          </a:p>
        </p:txBody>
      </p:sp>
      <p:sp>
        <p:nvSpPr>
          <p:cNvPr id="3" name="Content Placeholder 2">
            <a:extLst>
              <a:ext uri="{FF2B5EF4-FFF2-40B4-BE49-F238E27FC236}">
                <a16:creationId xmlns:a16="http://schemas.microsoft.com/office/drawing/2014/main" id="{0EC734FE-6F58-F99A-C92C-7F6C74250BFA}"/>
              </a:ext>
            </a:extLst>
          </p:cNvPr>
          <p:cNvSpPr>
            <a:spLocks noGrp="1"/>
          </p:cNvSpPr>
          <p:nvPr>
            <p:ph idx="1"/>
          </p:nvPr>
        </p:nvSpPr>
        <p:spPr>
          <a:xfrm>
            <a:off x="564466" y="970672"/>
            <a:ext cx="11063068" cy="5613008"/>
          </a:xfrm>
        </p:spPr>
        <p:txBody>
          <a:bodyPr>
            <a:normAutofit/>
          </a:bodyPr>
          <a:lstStyle/>
          <a:p>
            <a:pPr marL="0" indent="0">
              <a:buNone/>
            </a:pPr>
            <a:endParaRPr lang="en-US" b="1" dirty="0"/>
          </a:p>
          <a:p>
            <a:r>
              <a:rPr lang="en-US" b="1" dirty="0"/>
              <a:t>Choose Depreciation Method Based on Asset Type</a:t>
            </a:r>
            <a:r>
              <a:rPr lang="en-US" dirty="0"/>
              <a:t>:</a:t>
            </a:r>
          </a:p>
          <a:p>
            <a:pPr lvl="1"/>
            <a:r>
              <a:rPr lang="en-US" dirty="0"/>
              <a:t>Use </a:t>
            </a:r>
            <a:r>
              <a:rPr lang="en-US" b="1" dirty="0"/>
              <a:t>Straight-Line</a:t>
            </a:r>
            <a:r>
              <a:rPr lang="en-US" dirty="0"/>
              <a:t> for IT equipment, buildings, and assets with stable use.</a:t>
            </a:r>
          </a:p>
          <a:p>
            <a:pPr lvl="1"/>
            <a:r>
              <a:rPr lang="en-US" dirty="0"/>
              <a:t>Use </a:t>
            </a:r>
            <a:r>
              <a:rPr lang="en-US" b="1" dirty="0"/>
              <a:t>Declining Balance</a:t>
            </a:r>
            <a:r>
              <a:rPr lang="en-US" dirty="0"/>
              <a:t> for vehicles or tech that lose value quickly.</a:t>
            </a:r>
          </a:p>
          <a:p>
            <a:pPr lvl="1"/>
            <a:r>
              <a:rPr lang="en-US" dirty="0"/>
              <a:t>Use </a:t>
            </a:r>
            <a:r>
              <a:rPr lang="en-US" b="1" dirty="0"/>
              <a:t>Units of Production</a:t>
            </a:r>
            <a:r>
              <a:rPr lang="en-US" dirty="0"/>
              <a:t> for machinery tied directly to usage output.</a:t>
            </a:r>
          </a:p>
          <a:p>
            <a:pPr lvl="1"/>
            <a:r>
              <a:rPr lang="en-US" dirty="0"/>
              <a:t>Use </a:t>
            </a:r>
            <a:r>
              <a:rPr lang="en-US" b="1" dirty="0"/>
              <a:t>Double Declining</a:t>
            </a:r>
            <a:r>
              <a:rPr lang="en-US" dirty="0"/>
              <a:t> for tax benefits in early years (if allowed by law).</a:t>
            </a:r>
          </a:p>
          <a:p>
            <a:r>
              <a:rPr lang="en-US" b="1" dirty="0"/>
              <a:t>Optimize Asset Management</a:t>
            </a:r>
            <a:r>
              <a:rPr lang="en-US" dirty="0"/>
              <a:t>:</a:t>
            </a:r>
          </a:p>
          <a:p>
            <a:pPr lvl="1"/>
            <a:r>
              <a:rPr lang="en-US" dirty="0"/>
              <a:t>Review </a:t>
            </a:r>
            <a:r>
              <a:rPr lang="en-US" b="1" dirty="0"/>
              <a:t>usage-based depreciation</a:t>
            </a:r>
            <a:r>
              <a:rPr lang="en-US" dirty="0"/>
              <a:t> to better estimate wear &amp; tear.</a:t>
            </a:r>
          </a:p>
          <a:p>
            <a:pPr lvl="1"/>
            <a:r>
              <a:rPr lang="en-US" dirty="0"/>
              <a:t>Apply dynamic depreciation (not fixed) for high-usage or production-intensive equipment.</a:t>
            </a:r>
          </a:p>
          <a:p>
            <a:r>
              <a:rPr lang="en-US" b="1" dirty="0"/>
              <a:t>Plan Financial Forecasting</a:t>
            </a:r>
            <a:r>
              <a:rPr lang="en-US" dirty="0"/>
              <a:t>:</a:t>
            </a:r>
          </a:p>
          <a:p>
            <a:pPr lvl="1"/>
            <a:r>
              <a:rPr lang="en-US" dirty="0"/>
              <a:t>Use your depreciation trends for </a:t>
            </a:r>
            <a:r>
              <a:rPr lang="en-US" b="1" dirty="0"/>
              <a:t>cash flow planning</a:t>
            </a:r>
            <a:r>
              <a:rPr lang="en-US" dirty="0"/>
              <a:t> and </a:t>
            </a:r>
            <a:r>
              <a:rPr lang="en-US" b="1" dirty="0"/>
              <a:t>budget forecasting</a:t>
            </a:r>
            <a:endParaRPr lang="en-US" dirty="0"/>
          </a:p>
          <a:p>
            <a:endParaRPr lang="en-IN" dirty="0"/>
          </a:p>
        </p:txBody>
      </p:sp>
    </p:spTree>
    <p:extLst>
      <p:ext uri="{BB962C8B-B14F-4D97-AF65-F5344CB8AC3E}">
        <p14:creationId xmlns:p14="http://schemas.microsoft.com/office/powerpoint/2010/main" val="1411116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9AD7-D751-C9B8-FBC3-968A95B214D0}"/>
              </a:ext>
            </a:extLst>
          </p:cNvPr>
          <p:cNvSpPr>
            <a:spLocks noGrp="1"/>
          </p:cNvSpPr>
          <p:nvPr>
            <p:ph type="title"/>
          </p:nvPr>
        </p:nvSpPr>
        <p:spPr>
          <a:xfrm>
            <a:off x="838200" y="168177"/>
            <a:ext cx="10515600" cy="999441"/>
          </a:xfrm>
        </p:spPr>
        <p:txBody>
          <a:bodyPr>
            <a:normAutofit fontScale="90000"/>
          </a:bodyPr>
          <a:lstStyle/>
          <a:p>
            <a:r>
              <a:rPr lang="en-IN" dirty="0"/>
              <a:t> </a:t>
            </a:r>
            <a:r>
              <a:rPr lang="en-IN" b="1" dirty="0"/>
              <a:t>Approaches  &amp; </a:t>
            </a:r>
            <a:r>
              <a:rPr lang="en-US" b="1" dirty="0"/>
              <a:t>Insights</a:t>
            </a:r>
            <a:br>
              <a:rPr lang="en-US" b="1" dirty="0"/>
            </a:br>
            <a:endParaRPr lang="en-IN" dirty="0"/>
          </a:p>
        </p:txBody>
      </p:sp>
      <p:sp>
        <p:nvSpPr>
          <p:cNvPr id="3" name="Content Placeholder 2">
            <a:extLst>
              <a:ext uri="{FF2B5EF4-FFF2-40B4-BE49-F238E27FC236}">
                <a16:creationId xmlns:a16="http://schemas.microsoft.com/office/drawing/2014/main" id="{1D41BE41-9F6C-6004-40FF-6EC29A52948D}"/>
              </a:ext>
            </a:extLst>
          </p:cNvPr>
          <p:cNvSpPr>
            <a:spLocks noGrp="1"/>
          </p:cNvSpPr>
          <p:nvPr>
            <p:ph idx="1"/>
          </p:nvPr>
        </p:nvSpPr>
        <p:spPr>
          <a:xfrm>
            <a:off x="140677" y="971977"/>
            <a:ext cx="11437033" cy="4351338"/>
          </a:xfrm>
        </p:spPr>
        <p:txBody>
          <a:bodyPr>
            <a:normAutofit fontScale="92500" lnSpcReduction="10000"/>
          </a:bodyPr>
          <a:lstStyle/>
          <a:p>
            <a:r>
              <a:rPr lang="en-US" dirty="0"/>
              <a:t>Excel Pivot Tables for clear data aggregation.</a:t>
            </a:r>
          </a:p>
          <a:p>
            <a:r>
              <a:rPr lang="en-US" dirty="0"/>
              <a:t>Multiple depreciation methods calculated and visualized.</a:t>
            </a:r>
          </a:p>
          <a:p>
            <a:r>
              <a:rPr lang="en-US" dirty="0"/>
              <a:t>Slicers for </a:t>
            </a:r>
            <a:r>
              <a:rPr lang="en-US" b="1" dirty="0"/>
              <a:t>interactive filtering by year</a:t>
            </a:r>
            <a:r>
              <a:rPr lang="en-US" dirty="0"/>
              <a:t>.</a:t>
            </a:r>
          </a:p>
          <a:p>
            <a:r>
              <a:rPr lang="en-US" dirty="0"/>
              <a:t>Visual dashboard with </a:t>
            </a:r>
            <a:r>
              <a:rPr lang="en-US" b="1" dirty="0"/>
              <a:t>bar and pie charts</a:t>
            </a:r>
            <a:r>
              <a:rPr lang="en-US" dirty="0"/>
              <a:t> for quick comparisons.</a:t>
            </a:r>
          </a:p>
          <a:p>
            <a:pPr marL="0" indent="0">
              <a:buNone/>
            </a:pPr>
            <a:r>
              <a:rPr lang="en-US" b="1" dirty="0"/>
              <a:t> Insights</a:t>
            </a:r>
          </a:p>
          <a:p>
            <a:r>
              <a:rPr lang="en-US" dirty="0"/>
              <a:t>Straight-Line depreciation provides </a:t>
            </a:r>
            <a:r>
              <a:rPr lang="en-US" b="1" dirty="0"/>
              <a:t>stability</a:t>
            </a:r>
            <a:r>
              <a:rPr lang="en-US" dirty="0"/>
              <a:t>, but </a:t>
            </a:r>
            <a:r>
              <a:rPr lang="en-US" b="1" dirty="0"/>
              <a:t>understates early loss</a:t>
            </a:r>
            <a:r>
              <a:rPr lang="en-US" dirty="0"/>
              <a:t> of value.</a:t>
            </a:r>
          </a:p>
          <a:p>
            <a:r>
              <a:rPr lang="en-US" dirty="0"/>
              <a:t>Declining methods give a more </a:t>
            </a:r>
            <a:r>
              <a:rPr lang="en-US" b="1" dirty="0"/>
              <a:t>realistic early valuation</a:t>
            </a:r>
            <a:r>
              <a:rPr lang="en-US" dirty="0"/>
              <a:t>, useful for tech or high-use items.</a:t>
            </a:r>
          </a:p>
          <a:p>
            <a:r>
              <a:rPr lang="en-US" dirty="0"/>
              <a:t>Units of Production aligns cost with </a:t>
            </a:r>
            <a:r>
              <a:rPr lang="en-US" b="1" dirty="0"/>
              <a:t>true usage</a:t>
            </a:r>
            <a:r>
              <a:rPr lang="en-US" dirty="0"/>
              <a:t>, making it ideal for manufacturing firms.</a:t>
            </a:r>
          </a:p>
          <a:p>
            <a:endParaRPr lang="en-US" dirty="0"/>
          </a:p>
          <a:p>
            <a:pPr marL="0" indent="0">
              <a:buNone/>
            </a:pPr>
            <a:endParaRPr lang="en-IN" dirty="0"/>
          </a:p>
        </p:txBody>
      </p:sp>
    </p:spTree>
    <p:extLst>
      <p:ext uri="{BB962C8B-B14F-4D97-AF65-F5344CB8AC3E}">
        <p14:creationId xmlns:p14="http://schemas.microsoft.com/office/powerpoint/2010/main" val="41416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D39E-4A23-120C-21BE-51AD14802008}"/>
              </a:ext>
            </a:extLst>
          </p:cNvPr>
          <p:cNvSpPr>
            <a:spLocks noGrp="1"/>
          </p:cNvSpPr>
          <p:nvPr>
            <p:ph type="ctrTitle"/>
          </p:nvPr>
        </p:nvSpPr>
        <p:spPr>
          <a:xfrm>
            <a:off x="0" y="0"/>
            <a:ext cx="12191999" cy="879305"/>
          </a:xfrm>
          <a:solidFill>
            <a:schemeClr val="accent1"/>
          </a:solidFill>
        </p:spPr>
        <p:txBody>
          <a:bodyPr>
            <a:normAutofit fontScale="90000"/>
          </a:bodyPr>
          <a:lstStyle/>
          <a:p>
            <a:r>
              <a:rPr lang="en-US" dirty="0"/>
              <a:t>Introduction</a:t>
            </a:r>
            <a:endParaRPr lang="en-IN" dirty="0"/>
          </a:p>
        </p:txBody>
      </p:sp>
      <p:sp>
        <p:nvSpPr>
          <p:cNvPr id="3" name="Subtitle 2">
            <a:extLst>
              <a:ext uri="{FF2B5EF4-FFF2-40B4-BE49-F238E27FC236}">
                <a16:creationId xmlns:a16="http://schemas.microsoft.com/office/drawing/2014/main" id="{A7D5F458-3551-80DF-B6EF-D9EABED4DE50}"/>
              </a:ext>
            </a:extLst>
          </p:cNvPr>
          <p:cNvSpPr>
            <a:spLocks noGrp="1"/>
          </p:cNvSpPr>
          <p:nvPr>
            <p:ph type="subTitle" idx="1"/>
          </p:nvPr>
        </p:nvSpPr>
        <p:spPr>
          <a:xfrm>
            <a:off x="468922" y="879305"/>
            <a:ext cx="11305736" cy="6168609"/>
          </a:xfrm>
        </p:spPr>
        <p:txBody>
          <a:bodyPr>
            <a:normAutofit/>
          </a:bodyPr>
          <a:lstStyle/>
          <a:p>
            <a:r>
              <a:rPr lang="en-US" dirty="0"/>
              <a:t>In this introduction Topic what we have learn Today , So this is the list of the topic we covered Today.</a:t>
            </a:r>
          </a:p>
          <a:p>
            <a:r>
              <a:rPr lang="en-US" dirty="0"/>
              <a:t>1} What is Depreciation?</a:t>
            </a:r>
          </a:p>
          <a:p>
            <a:r>
              <a:rPr lang="en-US" dirty="0"/>
              <a:t>2] Why it is important  ?</a:t>
            </a:r>
          </a:p>
          <a:p>
            <a:r>
              <a:rPr lang="en-US" dirty="0"/>
              <a:t>3} Project Objectives ?</a:t>
            </a:r>
          </a:p>
          <a:p>
            <a:r>
              <a:rPr lang="en-US" dirty="0"/>
              <a:t>Depreciation refers to the gradual reduction in the value of an asset over time due to wear and tear, usage, or obsolescence. It is important for help track the true value of asset and necessary for accurate financial reporting &amp; crucial for tax budgeting purposes</a:t>
            </a:r>
          </a:p>
          <a:p>
            <a:r>
              <a:rPr lang="en-US" dirty="0"/>
              <a:t>PROJECT OBJECTIVES</a:t>
            </a:r>
          </a:p>
          <a:p>
            <a:r>
              <a:rPr lang="en-US" dirty="0"/>
              <a:t>To develop an easy – to- use Depreciation calculator that computer asset depreciation using standard accounting methods, enabling informed decision-making and compliance</a:t>
            </a:r>
          </a:p>
          <a:p>
            <a:endParaRPr lang="en-US" dirty="0"/>
          </a:p>
        </p:txBody>
      </p:sp>
    </p:spTree>
    <p:extLst>
      <p:ext uri="{BB962C8B-B14F-4D97-AF65-F5344CB8AC3E}">
        <p14:creationId xmlns:p14="http://schemas.microsoft.com/office/powerpoint/2010/main" val="2559692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B5B-8C68-F5E0-6F38-ABEF41CAB6F0}"/>
              </a:ext>
            </a:extLst>
          </p:cNvPr>
          <p:cNvSpPr>
            <a:spLocks noGrp="1"/>
          </p:cNvSpPr>
          <p:nvPr>
            <p:ph type="title"/>
          </p:nvPr>
        </p:nvSpPr>
        <p:spPr/>
        <p:txBody>
          <a:bodyPr/>
          <a:lstStyle/>
          <a:p>
            <a:r>
              <a:rPr lang="en-IN" dirty="0"/>
              <a:t>🧾 </a:t>
            </a:r>
            <a:r>
              <a:rPr lang="en-IN" b="1" dirty="0"/>
              <a:t>Conclusion</a:t>
            </a:r>
            <a:endParaRPr lang="en-IN" dirty="0"/>
          </a:p>
        </p:txBody>
      </p:sp>
      <p:sp>
        <p:nvSpPr>
          <p:cNvPr id="3" name="Content Placeholder 2">
            <a:extLst>
              <a:ext uri="{FF2B5EF4-FFF2-40B4-BE49-F238E27FC236}">
                <a16:creationId xmlns:a16="http://schemas.microsoft.com/office/drawing/2014/main" id="{4CC1DBF6-1C3F-02BF-C84B-C1634D5C3F11}"/>
              </a:ext>
            </a:extLst>
          </p:cNvPr>
          <p:cNvSpPr>
            <a:spLocks noGrp="1"/>
          </p:cNvSpPr>
          <p:nvPr>
            <p:ph idx="1"/>
          </p:nvPr>
        </p:nvSpPr>
        <p:spPr/>
        <p:txBody>
          <a:bodyPr/>
          <a:lstStyle/>
          <a:p>
            <a:r>
              <a:rPr lang="en-US" dirty="0"/>
              <a:t>This dashboard offers a </a:t>
            </a:r>
            <a:r>
              <a:rPr lang="en-US" b="1" dirty="0"/>
              <a:t>comprehensive view</a:t>
            </a:r>
            <a:r>
              <a:rPr lang="en-US" dirty="0"/>
              <a:t> of how depreciation affects asset value over time using different methods. It supports data-driven decisions for financial planning, asset replacement, and tax strategy.</a:t>
            </a:r>
            <a:endParaRPr lang="en-IN" dirty="0"/>
          </a:p>
        </p:txBody>
      </p:sp>
    </p:spTree>
    <p:extLst>
      <p:ext uri="{BB962C8B-B14F-4D97-AF65-F5344CB8AC3E}">
        <p14:creationId xmlns:p14="http://schemas.microsoft.com/office/powerpoint/2010/main" val="301302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5505-0409-252E-D4E5-F1A2CAE2AEE1}"/>
              </a:ext>
            </a:extLst>
          </p:cNvPr>
          <p:cNvSpPr>
            <a:spLocks noGrp="1"/>
          </p:cNvSpPr>
          <p:nvPr>
            <p:ph type="title"/>
          </p:nvPr>
        </p:nvSpPr>
        <p:spPr>
          <a:xfrm>
            <a:off x="838200" y="1"/>
            <a:ext cx="10515600" cy="829993"/>
          </a:xfrm>
        </p:spPr>
        <p:txBody>
          <a:bodyPr/>
          <a:lstStyle/>
          <a:p>
            <a:r>
              <a:rPr lang="en-US" dirty="0"/>
              <a:t>METHODOLOGIES USED IN DEPRECIATION</a:t>
            </a:r>
            <a:endParaRPr lang="en-IN" dirty="0"/>
          </a:p>
        </p:txBody>
      </p:sp>
      <p:sp>
        <p:nvSpPr>
          <p:cNvPr id="3" name="Content Placeholder 2">
            <a:extLst>
              <a:ext uri="{FF2B5EF4-FFF2-40B4-BE49-F238E27FC236}">
                <a16:creationId xmlns:a16="http://schemas.microsoft.com/office/drawing/2014/main" id="{EE523659-E309-3076-6601-6A4D3FF49FC7}"/>
              </a:ext>
            </a:extLst>
          </p:cNvPr>
          <p:cNvSpPr>
            <a:spLocks noGrp="1"/>
          </p:cNvSpPr>
          <p:nvPr>
            <p:ph idx="1"/>
          </p:nvPr>
        </p:nvSpPr>
        <p:spPr>
          <a:xfrm>
            <a:off x="168812" y="703386"/>
            <a:ext cx="12023188" cy="6154614"/>
          </a:xfrm>
        </p:spPr>
        <p:txBody>
          <a:bodyPr>
            <a:normAutofit fontScale="92500" lnSpcReduction="20000"/>
          </a:bodyPr>
          <a:lstStyle/>
          <a:p>
            <a:r>
              <a:rPr lang="en-US" dirty="0"/>
              <a:t>There are several commonly used </a:t>
            </a:r>
            <a:r>
              <a:rPr lang="en-US" b="1" dirty="0"/>
              <a:t>depreciation methods</a:t>
            </a:r>
            <a:r>
              <a:rPr lang="en-US" dirty="0"/>
              <a:t> in accounting to allocate the cost of an asset over its useful life</a:t>
            </a:r>
          </a:p>
          <a:p>
            <a:pPr marL="0" indent="0">
              <a:buNone/>
            </a:pPr>
            <a:r>
              <a:rPr lang="en-US" dirty="0"/>
              <a:t>There are two  types of method</a:t>
            </a:r>
          </a:p>
          <a:p>
            <a:pPr marL="571500" indent="-571500">
              <a:buAutoNum type="romanLcParenBoth"/>
            </a:pPr>
            <a:r>
              <a:rPr lang="en-US" dirty="0"/>
              <a:t>Straight Line Method  (ii) </a:t>
            </a:r>
            <a:r>
              <a:rPr lang="en-IN" dirty="0"/>
              <a:t>Diminishing Balance Method iii) Double diminishing Method</a:t>
            </a:r>
          </a:p>
          <a:p>
            <a:pPr marL="0" indent="0">
              <a:buNone/>
            </a:pPr>
            <a:r>
              <a:rPr lang="en-IN" dirty="0"/>
              <a:t> Straight line method :-</a:t>
            </a:r>
            <a:r>
              <a:rPr lang="en-US" dirty="0"/>
              <a:t>The straight-line method depreciates an asset by the same fixed amount each accounting period until the asset’s value reaches its salvage (residual) value</a:t>
            </a:r>
          </a:p>
          <a:p>
            <a:pPr marL="0" indent="0">
              <a:buNone/>
            </a:pPr>
            <a:r>
              <a:rPr lang="en-US" dirty="0"/>
              <a:t>Calculation of Straight line method </a:t>
            </a:r>
          </a:p>
          <a:p>
            <a:pPr marL="0" indent="0">
              <a:buNone/>
            </a:pPr>
            <a:r>
              <a:rPr lang="en-US" dirty="0"/>
              <a:t>For example </a:t>
            </a:r>
          </a:p>
          <a:p>
            <a:pPr marL="0" indent="0">
              <a:buNone/>
            </a:pPr>
            <a:r>
              <a:rPr lang="en-US" dirty="0"/>
              <a:t>Company A purchase a machine for $100,000 with an estimated salvage value of $ 20,000 and a useful life of 5 years.</a:t>
            </a:r>
          </a:p>
          <a:p>
            <a:pPr marL="0" indent="0">
              <a:buNone/>
            </a:pPr>
            <a:r>
              <a:rPr lang="en-US" dirty="0"/>
              <a:t>Formula  depreciation per year = (Asset Price - Scrap Value) / Estimated Life Span.                                          ($100,000 -$20,000) 5</a:t>
            </a:r>
          </a:p>
          <a:p>
            <a:pPr marL="0" indent="0">
              <a:buNone/>
            </a:pPr>
            <a:r>
              <a:rPr lang="en-US" dirty="0"/>
              <a:t>                                                       =  $80000/5</a:t>
            </a:r>
          </a:p>
          <a:p>
            <a:pPr marL="0" indent="0">
              <a:buNone/>
            </a:pPr>
            <a:r>
              <a:rPr lang="en-US" dirty="0"/>
              <a:t>                                                       =$16000       </a:t>
            </a:r>
          </a:p>
          <a:p>
            <a:pPr marL="0" indent="0">
              <a:buNone/>
            </a:pPr>
            <a:endParaRPr lang="en-IN" dirty="0"/>
          </a:p>
        </p:txBody>
      </p:sp>
    </p:spTree>
    <p:extLst>
      <p:ext uri="{BB962C8B-B14F-4D97-AF65-F5344CB8AC3E}">
        <p14:creationId xmlns:p14="http://schemas.microsoft.com/office/powerpoint/2010/main" val="428404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F60-8CFD-F5D0-F3BC-3AC4E2F278C6}"/>
              </a:ext>
            </a:extLst>
          </p:cNvPr>
          <p:cNvSpPr>
            <a:spLocks noGrp="1"/>
          </p:cNvSpPr>
          <p:nvPr>
            <p:ph type="title"/>
          </p:nvPr>
        </p:nvSpPr>
        <p:spPr/>
        <p:txBody>
          <a:bodyPr/>
          <a:lstStyle/>
          <a:p>
            <a:r>
              <a:rPr lang="en-US" dirty="0"/>
              <a:t>Straight Line Chart Graphs</a:t>
            </a:r>
            <a:endParaRPr lang="en-IN" dirty="0"/>
          </a:p>
        </p:txBody>
      </p:sp>
      <p:graphicFrame>
        <p:nvGraphicFramePr>
          <p:cNvPr id="6" name="Content Placeholder 5">
            <a:extLst>
              <a:ext uri="{FF2B5EF4-FFF2-40B4-BE49-F238E27FC236}">
                <a16:creationId xmlns:a16="http://schemas.microsoft.com/office/drawing/2014/main" id="{7E91AB19-7038-54D4-A9E1-8E5FBB6CEC67}"/>
              </a:ext>
            </a:extLst>
          </p:cNvPr>
          <p:cNvGraphicFramePr>
            <a:graphicFrameLocks noGrp="1"/>
          </p:cNvGraphicFramePr>
          <p:nvPr>
            <p:ph idx="1"/>
            <p:extLst>
              <p:ext uri="{D42A27DB-BD31-4B8C-83A1-F6EECF244321}">
                <p14:modId xmlns:p14="http://schemas.microsoft.com/office/powerpoint/2010/main" val="118771298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624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F27A-3B76-3721-B801-CD272C11A68C}"/>
              </a:ext>
            </a:extLst>
          </p:cNvPr>
          <p:cNvSpPr>
            <a:spLocks noGrp="1"/>
          </p:cNvSpPr>
          <p:nvPr>
            <p:ph type="ctrTitle"/>
          </p:nvPr>
        </p:nvSpPr>
        <p:spPr>
          <a:xfrm>
            <a:off x="1336432" y="0"/>
            <a:ext cx="9495692" cy="689317"/>
          </a:xfrm>
        </p:spPr>
        <p:txBody>
          <a:bodyPr>
            <a:normAutofit fontScale="90000"/>
          </a:bodyPr>
          <a:lstStyle/>
          <a:p>
            <a:r>
              <a:rPr lang="en-IN" dirty="0"/>
              <a:t>Diminishing Balance Method</a:t>
            </a:r>
          </a:p>
        </p:txBody>
      </p:sp>
      <p:sp>
        <p:nvSpPr>
          <p:cNvPr id="3" name="Subtitle 2">
            <a:extLst>
              <a:ext uri="{FF2B5EF4-FFF2-40B4-BE49-F238E27FC236}">
                <a16:creationId xmlns:a16="http://schemas.microsoft.com/office/drawing/2014/main" id="{9E6A586D-CB84-A2DA-F25D-AC07C8FFD1EF}"/>
              </a:ext>
            </a:extLst>
          </p:cNvPr>
          <p:cNvSpPr>
            <a:spLocks noGrp="1"/>
          </p:cNvSpPr>
          <p:nvPr>
            <p:ph type="subTitle" idx="1"/>
          </p:nvPr>
        </p:nvSpPr>
        <p:spPr>
          <a:xfrm>
            <a:off x="0" y="548640"/>
            <a:ext cx="12070079" cy="6309360"/>
          </a:xfrm>
        </p:spPr>
        <p:txBody>
          <a:bodyPr/>
          <a:lstStyle/>
          <a:p>
            <a:r>
              <a:rPr lang="en-US" dirty="0"/>
              <a:t>The Diminishing Balance Method depreciates an asset by a </a:t>
            </a:r>
            <a:r>
              <a:rPr lang="en-US" b="1" dirty="0"/>
              <a:t>fixed percentage</a:t>
            </a:r>
            <a:r>
              <a:rPr lang="en-US" dirty="0"/>
              <a:t> of its book value each year. This means higher depreciation in the </a:t>
            </a:r>
            <a:r>
              <a:rPr lang="en-US" b="1" dirty="0"/>
              <a:t>early years</a:t>
            </a:r>
            <a:r>
              <a:rPr lang="en-US" dirty="0"/>
              <a:t> and lower in the later years (Also called Declining Balance Method)</a:t>
            </a:r>
          </a:p>
          <a:p>
            <a:r>
              <a:rPr lang="en-US" b="1" dirty="0"/>
              <a:t>How the Diminishing Balance Method Works</a:t>
            </a:r>
          </a:p>
          <a:p>
            <a:r>
              <a:rPr lang="en-US" dirty="0"/>
              <a:t>The formula for calculating depreciation using the Diminishing Balance Method is as follows:</a:t>
            </a:r>
          </a:p>
          <a:p>
            <a:r>
              <a:rPr lang="en-US" dirty="0"/>
              <a:t>Depreciation Expense = (Opening Book Value * Depreciation Rate)	</a:t>
            </a:r>
          </a:p>
          <a:p>
            <a:r>
              <a:rPr lang="en-US" dirty="0"/>
              <a:t>For example  </a:t>
            </a:r>
          </a:p>
          <a:p>
            <a:r>
              <a:rPr lang="en-US" dirty="0"/>
              <a:t>Consider an Indian transportation company that purchases a vehicle for ₹5,00,000 with a diminishing balance depreciation rate of 30%. The calculation proceeds as follows:</a:t>
            </a:r>
          </a:p>
          <a:p>
            <a:r>
              <a:rPr lang="en-US" dirty="0"/>
              <a:t>Year 1: 5,00,000 * 30% = ₹1,50,000</a:t>
            </a:r>
          </a:p>
          <a:p>
            <a:pPr lvl="1"/>
            <a:r>
              <a:rPr lang="en-US" dirty="0"/>
              <a:t>Book Value at the end of Year 1: ₹5,00,000 – ₹1,50,000 = 3,50,000</a:t>
            </a:r>
          </a:p>
          <a:p>
            <a:r>
              <a:rPr lang="en-US" dirty="0"/>
              <a:t>Year 2: 3,50,000 * 30% = ₹1,05,000</a:t>
            </a:r>
          </a:p>
          <a:p>
            <a:pPr lvl="1"/>
            <a:r>
              <a:rPr lang="en-US" dirty="0"/>
              <a:t>Book Value at the end of Year 2: ₹3,50,000 – ₹1,05,000 = 2,45,000</a:t>
            </a:r>
          </a:p>
          <a:p>
            <a:pPr lvl="1"/>
            <a:r>
              <a:rPr lang="en-US" sz="2400" dirty="0"/>
              <a:t>Year 3:  2,45,000 * 30%  =73500</a:t>
            </a:r>
          </a:p>
          <a:p>
            <a:pPr lvl="1"/>
            <a:r>
              <a:rPr lang="en-US" sz="2400" dirty="0"/>
              <a:t>Book Value At the end of the year 3: 2,45000-73500= 171500</a:t>
            </a:r>
          </a:p>
          <a:p>
            <a:pPr lvl="1"/>
            <a:endParaRPr lang="en-US" dirty="0"/>
          </a:p>
          <a:p>
            <a:endParaRPr lang="en-US" dirty="0"/>
          </a:p>
          <a:p>
            <a:endParaRPr lang="en-IN" dirty="0"/>
          </a:p>
        </p:txBody>
      </p:sp>
    </p:spTree>
    <p:extLst>
      <p:ext uri="{BB962C8B-B14F-4D97-AF65-F5344CB8AC3E}">
        <p14:creationId xmlns:p14="http://schemas.microsoft.com/office/powerpoint/2010/main" val="338174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0522-77FE-CA50-2B00-88AECE0C1CC9}"/>
              </a:ext>
            </a:extLst>
          </p:cNvPr>
          <p:cNvSpPr>
            <a:spLocks noGrp="1"/>
          </p:cNvSpPr>
          <p:nvPr>
            <p:ph type="title"/>
          </p:nvPr>
        </p:nvSpPr>
        <p:spPr>
          <a:xfrm>
            <a:off x="140677" y="1"/>
            <a:ext cx="12051323" cy="1012874"/>
          </a:xfrm>
        </p:spPr>
        <p:txBody>
          <a:bodyPr>
            <a:normAutofit fontScale="90000"/>
          </a:bodyPr>
          <a:lstStyle/>
          <a:p>
            <a:r>
              <a:rPr lang="en-IN" b="1" dirty="0"/>
              <a:t>Diminishing Balance Method Chart Graph</a:t>
            </a:r>
            <a:br>
              <a:rPr lang="en-IN" b="1" dirty="0"/>
            </a:br>
            <a:endParaRPr lang="en-IN" dirty="0"/>
          </a:p>
        </p:txBody>
      </p:sp>
      <p:graphicFrame>
        <p:nvGraphicFramePr>
          <p:cNvPr id="6" name="Content Placeholder 5">
            <a:extLst>
              <a:ext uri="{FF2B5EF4-FFF2-40B4-BE49-F238E27FC236}">
                <a16:creationId xmlns:a16="http://schemas.microsoft.com/office/drawing/2014/main" id="{B9D7B355-5F32-213F-1F94-0F9E09C341B9}"/>
              </a:ext>
            </a:extLst>
          </p:cNvPr>
          <p:cNvGraphicFramePr>
            <a:graphicFrameLocks noGrp="1"/>
          </p:cNvGraphicFramePr>
          <p:nvPr>
            <p:ph idx="1"/>
            <p:extLst>
              <p:ext uri="{D42A27DB-BD31-4B8C-83A1-F6EECF244321}">
                <p14:modId xmlns:p14="http://schemas.microsoft.com/office/powerpoint/2010/main" val="2431081434"/>
              </p:ext>
            </p:extLst>
          </p:nvPr>
        </p:nvGraphicFramePr>
        <p:xfrm>
          <a:off x="838200" y="900332"/>
          <a:ext cx="10515600" cy="52766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7787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FF4E-2C28-C123-2DDC-62489451DCC1}"/>
              </a:ext>
            </a:extLst>
          </p:cNvPr>
          <p:cNvSpPr>
            <a:spLocks noGrp="1"/>
          </p:cNvSpPr>
          <p:nvPr>
            <p:ph type="title"/>
          </p:nvPr>
        </p:nvSpPr>
        <p:spPr>
          <a:xfrm>
            <a:off x="838200" y="1"/>
            <a:ext cx="10515600" cy="1069144"/>
          </a:xfrm>
        </p:spPr>
        <p:txBody>
          <a:bodyPr>
            <a:normAutofit fontScale="90000"/>
          </a:bodyPr>
          <a:lstStyle/>
          <a:p>
            <a:r>
              <a:rPr lang="en-US" dirty="0"/>
              <a:t>Advantages and Disadvantages of Straight line methods</a:t>
            </a:r>
            <a:endParaRPr lang="en-IN" dirty="0"/>
          </a:p>
        </p:txBody>
      </p:sp>
      <p:sp>
        <p:nvSpPr>
          <p:cNvPr id="7" name="Content Placeholder 6">
            <a:extLst>
              <a:ext uri="{FF2B5EF4-FFF2-40B4-BE49-F238E27FC236}">
                <a16:creationId xmlns:a16="http://schemas.microsoft.com/office/drawing/2014/main" id="{440DF051-6C92-1236-8C27-90D60BC1FDBA}"/>
              </a:ext>
            </a:extLst>
          </p:cNvPr>
          <p:cNvSpPr>
            <a:spLocks noGrp="1"/>
          </p:cNvSpPr>
          <p:nvPr>
            <p:ph idx="1"/>
          </p:nvPr>
        </p:nvSpPr>
        <p:spPr>
          <a:xfrm>
            <a:off x="0" y="1069145"/>
            <a:ext cx="12323298" cy="5788854"/>
          </a:xfrm>
        </p:spPr>
        <p:txBody>
          <a:bodyPr>
            <a:normAutofit lnSpcReduction="10000"/>
          </a:bodyPr>
          <a:lstStyle/>
          <a:p>
            <a:r>
              <a:rPr lang="en-US" sz="3600" dirty="0"/>
              <a:t>Advantages</a:t>
            </a:r>
          </a:p>
          <a:p>
            <a:r>
              <a:rPr lang="en-US" b="1" dirty="0"/>
              <a:t>Simplicity</a:t>
            </a:r>
            <a:r>
              <a:rPr lang="en-US" dirty="0"/>
              <a:t>: Easy to understand and apply.</a:t>
            </a:r>
          </a:p>
          <a:p>
            <a:r>
              <a:rPr lang="en-US" b="1" dirty="0"/>
              <a:t>Consistency</a:t>
            </a:r>
            <a:r>
              <a:rPr lang="en-US" dirty="0"/>
              <a:t>: Equal depreciation each year simplifies budgeting and financial analysis.</a:t>
            </a:r>
          </a:p>
          <a:p>
            <a:r>
              <a:rPr lang="en-US" b="1" dirty="0"/>
              <a:t>Fair for uniform usage</a:t>
            </a:r>
            <a:r>
              <a:rPr lang="en-US" dirty="0"/>
              <a:t>: Suitable if the asset's utility is consistent over time.</a:t>
            </a:r>
          </a:p>
          <a:p>
            <a:r>
              <a:rPr lang="en-US" b="1" dirty="0"/>
              <a:t>Comparability</a:t>
            </a:r>
            <a:r>
              <a:rPr lang="en-US" dirty="0"/>
              <a:t>: Easier to compare expenses across years.</a:t>
            </a:r>
            <a:r>
              <a:rPr lang="en-US" b="1" dirty="0"/>
              <a:t> </a:t>
            </a:r>
          </a:p>
          <a:p>
            <a:r>
              <a:rPr lang="en-US" sz="3600" b="1" dirty="0"/>
              <a:t>Disadvantages</a:t>
            </a:r>
          </a:p>
          <a:p>
            <a:r>
              <a:rPr lang="en-US" b="1" dirty="0"/>
              <a:t>Ignores higher early wear and tear</a:t>
            </a:r>
            <a:r>
              <a:rPr lang="en-US" dirty="0"/>
              <a:t>: Not ideal for assets that lose more value in earlier years.</a:t>
            </a:r>
          </a:p>
          <a:p>
            <a:r>
              <a:rPr lang="en-US" b="1" dirty="0"/>
              <a:t>May not reflect actual usage</a:t>
            </a:r>
            <a:r>
              <a:rPr lang="en-US" dirty="0"/>
              <a:t>: Assumes constant value loss regardless of real wear or usage.</a:t>
            </a:r>
          </a:p>
          <a:p>
            <a:r>
              <a:rPr lang="en-US" b="1" dirty="0"/>
              <a:t>Doesn’t match revenues well</a:t>
            </a:r>
            <a:r>
              <a:rPr lang="en-US" dirty="0"/>
              <a:t>: May not align with income generated by the asset over time.</a:t>
            </a:r>
          </a:p>
          <a:p>
            <a:endParaRPr lang="en-IN" dirty="0"/>
          </a:p>
        </p:txBody>
      </p:sp>
    </p:spTree>
    <p:extLst>
      <p:ext uri="{BB962C8B-B14F-4D97-AF65-F5344CB8AC3E}">
        <p14:creationId xmlns:p14="http://schemas.microsoft.com/office/powerpoint/2010/main" val="267374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D7EE-7D96-7C18-C859-771B3ED335D7}"/>
              </a:ext>
            </a:extLst>
          </p:cNvPr>
          <p:cNvSpPr>
            <a:spLocks noGrp="1"/>
          </p:cNvSpPr>
          <p:nvPr>
            <p:ph type="title"/>
          </p:nvPr>
        </p:nvSpPr>
        <p:spPr>
          <a:xfrm>
            <a:off x="-1" y="1"/>
            <a:ext cx="12295163" cy="1139482"/>
          </a:xfrm>
        </p:spPr>
        <p:txBody>
          <a:bodyPr>
            <a:normAutofit fontScale="90000"/>
          </a:bodyPr>
          <a:lstStyle/>
          <a:p>
            <a:r>
              <a:rPr lang="en-US" dirty="0"/>
              <a:t>Advantages and Disadvantages of Diminishing balance Methods</a:t>
            </a:r>
            <a:endParaRPr lang="en-IN" dirty="0"/>
          </a:p>
        </p:txBody>
      </p:sp>
      <p:sp>
        <p:nvSpPr>
          <p:cNvPr id="3" name="Content Placeholder 2">
            <a:extLst>
              <a:ext uri="{FF2B5EF4-FFF2-40B4-BE49-F238E27FC236}">
                <a16:creationId xmlns:a16="http://schemas.microsoft.com/office/drawing/2014/main" id="{EF7F2C4A-ACBA-45FD-E6D6-6904CC4CD7A5}"/>
              </a:ext>
            </a:extLst>
          </p:cNvPr>
          <p:cNvSpPr>
            <a:spLocks noGrp="1"/>
          </p:cNvSpPr>
          <p:nvPr>
            <p:ph idx="1"/>
          </p:nvPr>
        </p:nvSpPr>
        <p:spPr>
          <a:xfrm>
            <a:off x="0" y="1139483"/>
            <a:ext cx="12192000" cy="5570806"/>
          </a:xfrm>
        </p:spPr>
        <p:txBody>
          <a:bodyPr>
            <a:normAutofit/>
          </a:bodyPr>
          <a:lstStyle/>
          <a:p>
            <a:r>
              <a:rPr lang="en-US" b="1" dirty="0"/>
              <a:t> Advantages:</a:t>
            </a:r>
          </a:p>
          <a:p>
            <a:r>
              <a:rPr lang="en-US" b="1" dirty="0"/>
              <a:t>Reflects asset usage</a:t>
            </a:r>
            <a:r>
              <a:rPr lang="en-US" dirty="0"/>
              <a:t>: Higher depreciation in early years aligns with higher productivity or wear.</a:t>
            </a:r>
          </a:p>
          <a:p>
            <a:r>
              <a:rPr lang="en-US" b="1" dirty="0"/>
              <a:t>Better matching of expenses with income</a:t>
            </a:r>
            <a:r>
              <a:rPr lang="en-US" dirty="0"/>
              <a:t>: Useful for revenue-generating assets.</a:t>
            </a:r>
          </a:p>
          <a:p>
            <a:r>
              <a:rPr lang="en-US" b="1" dirty="0"/>
              <a:t>Tax benefits</a:t>
            </a:r>
            <a:r>
              <a:rPr lang="en-US" dirty="0"/>
              <a:t>: Higher early-year depreciation can reduce taxable income.</a:t>
            </a:r>
          </a:p>
          <a:p>
            <a:r>
              <a:rPr lang="en-US" b="1" dirty="0"/>
              <a:t> Disadvantages:</a:t>
            </a:r>
          </a:p>
          <a:p>
            <a:r>
              <a:rPr lang="en-US" b="1" dirty="0"/>
              <a:t>Complexity</a:t>
            </a:r>
            <a:r>
              <a:rPr lang="en-US" dirty="0"/>
              <a:t>: Calculations can be more complicated.</a:t>
            </a:r>
          </a:p>
          <a:p>
            <a:r>
              <a:rPr lang="en-US" b="1" dirty="0"/>
              <a:t>Uneven expense recognition</a:t>
            </a:r>
            <a:r>
              <a:rPr lang="en-US" dirty="0"/>
              <a:t>: Can distort financial results year to year.</a:t>
            </a:r>
          </a:p>
          <a:p>
            <a:r>
              <a:rPr lang="en-US" b="1" dirty="0"/>
              <a:t>Never fully depreciates</a:t>
            </a:r>
            <a:r>
              <a:rPr lang="en-US" dirty="0"/>
              <a:t>: Asset value never technically reaches zero.</a:t>
            </a:r>
          </a:p>
          <a:p>
            <a:r>
              <a:rPr lang="en-US" b="1" dirty="0"/>
              <a:t>Less suitable for assets with uniform utility</a:t>
            </a:r>
            <a:r>
              <a:rPr lang="en-US" dirty="0"/>
              <a:t>: Like buildings or office furniture</a:t>
            </a:r>
          </a:p>
          <a:p>
            <a:endParaRPr lang="en-US"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938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A500-3F5F-A7EE-2356-5951A9AE9F58}"/>
              </a:ext>
            </a:extLst>
          </p:cNvPr>
          <p:cNvSpPr>
            <a:spLocks noGrp="1"/>
          </p:cNvSpPr>
          <p:nvPr>
            <p:ph type="ctrTitle"/>
          </p:nvPr>
        </p:nvSpPr>
        <p:spPr>
          <a:xfrm>
            <a:off x="-1" y="0"/>
            <a:ext cx="12192001" cy="759655"/>
          </a:xfrm>
        </p:spPr>
        <p:txBody>
          <a:bodyPr>
            <a:normAutofit fontScale="90000"/>
          </a:bodyPr>
          <a:lstStyle/>
          <a:p>
            <a:pPr algn="r"/>
            <a:r>
              <a:rPr lang="en-US" dirty="0"/>
              <a:t> </a:t>
            </a:r>
            <a:endParaRPr lang="en-IN" dirty="0"/>
          </a:p>
        </p:txBody>
      </p:sp>
      <p:sp>
        <p:nvSpPr>
          <p:cNvPr id="3" name="Subtitle 2">
            <a:extLst>
              <a:ext uri="{FF2B5EF4-FFF2-40B4-BE49-F238E27FC236}">
                <a16:creationId xmlns:a16="http://schemas.microsoft.com/office/drawing/2014/main" id="{B8FE13D2-C892-21BC-7035-0156FD588D6A}"/>
              </a:ext>
            </a:extLst>
          </p:cNvPr>
          <p:cNvSpPr>
            <a:spLocks noGrp="1"/>
          </p:cNvSpPr>
          <p:nvPr>
            <p:ph type="subTitle" idx="1"/>
          </p:nvPr>
        </p:nvSpPr>
        <p:spPr>
          <a:xfrm>
            <a:off x="0" y="759654"/>
            <a:ext cx="12191999" cy="6098345"/>
          </a:xfrm>
        </p:spPr>
        <p:txBody>
          <a:bodyPr/>
          <a:lstStyle/>
          <a:p>
            <a:r>
              <a:rPr lang="en-US" dirty="0"/>
              <a:t>	</a:t>
            </a:r>
          </a:p>
        </p:txBody>
      </p:sp>
      <p:pic>
        <p:nvPicPr>
          <p:cNvPr id="5" name="Picture 4">
            <a:extLst>
              <a:ext uri="{FF2B5EF4-FFF2-40B4-BE49-F238E27FC236}">
                <a16:creationId xmlns:a16="http://schemas.microsoft.com/office/drawing/2014/main" id="{25EA4D85-381B-BD38-AC7E-F1978A2DC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348547557"/>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1375</TotalTime>
  <Words>1443</Words>
  <Application>Microsoft Office PowerPoint</Application>
  <PresentationFormat>Widescreen</PresentationFormat>
  <Paragraphs>154</Paragraphs>
  <Slides>20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6" baseType="lpstr">
      <vt:lpstr>Arial</vt:lpstr>
      <vt:lpstr>Calibri</vt:lpstr>
      <vt:lpstr>Calibri Light</vt:lpstr>
      <vt:lpstr>Franklin Gothic Demi Cond</vt:lpstr>
      <vt:lpstr>Office Theme</vt:lpstr>
      <vt:lpstr>Depreciation calculator Project</vt:lpstr>
      <vt:lpstr>Introduction</vt:lpstr>
      <vt:lpstr>METHODOLOGIES USED IN DEPRECIATION</vt:lpstr>
      <vt:lpstr>Straight Line Chart Graphs</vt:lpstr>
      <vt:lpstr>Diminishing Balance Method</vt:lpstr>
      <vt:lpstr>Diminishing Balance Method Chart Graph </vt:lpstr>
      <vt:lpstr>Advantages and Disadvantages of Straight line methods</vt:lpstr>
      <vt:lpstr>Advantages and Disadvantages of Diminishing balance Methods</vt:lpstr>
      <vt:lpstr> </vt:lpstr>
      <vt:lpstr>SOME BASIC QUESTION OF STRAIGHT LINE </vt:lpstr>
      <vt:lpstr>Some basics question of diminishing balance methods</vt:lpstr>
      <vt:lpstr>DEPRICATION CALCULATOR PROJECT</vt:lpstr>
      <vt:lpstr>CALCULATE  ASSEST VALUE IN STRAIGHT LINE ?? CALCULATE  THE SLN,SYD,DB, DD, UNIT OF PRODUCTION?? </vt:lpstr>
      <vt:lpstr>PowerPoint Presentation</vt:lpstr>
      <vt:lpstr> Let's do a quick analysis based on the data in your Excel pivot</vt:lpstr>
      <vt:lpstr>DEPRECIATION CALCULATOR DASHBOARD</vt:lpstr>
      <vt:lpstr>🔍 Key Findings </vt:lpstr>
      <vt:lpstr>✅ Actionable Takeaways</vt:lpstr>
      <vt:lpstr> Approaches  &amp; Insights </vt:lpstr>
      <vt:lpstr>🧾 Conclusion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vishee namdev</dc:creator>
  <cp:lastModifiedBy>vishee namdev</cp:lastModifiedBy>
  <cp:revision>7</cp:revision>
  <dcterms:created xsi:type="dcterms:W3CDTF">2025-06-26T14:22:54Z</dcterms:created>
  <dcterms:modified xsi:type="dcterms:W3CDTF">2025-07-02T21:15:00Z</dcterms:modified>
</cp:coreProperties>
</file>