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</dgm:ptLst>
  <dgm:cxnLst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18043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Coffee Shop Sales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Transaction records for Maven Roaster, a fictitious coffee shop</a:t>
            </a:r>
          </a:p>
          <a:p>
            <a:r>
              <a:rPr lang="en-US" sz="2800" dirty="0"/>
              <a:t>Operating out of three NYC location.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265470"/>
              </p:ext>
            </p:extLst>
          </p:nvPr>
        </p:nvGraphicFramePr>
        <p:xfrm>
          <a:off x="616226" y="1866900"/>
          <a:ext cx="11082131" cy="4295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E7B0D47-E651-70C3-674E-CDB4B729EC34}"/>
              </a:ext>
            </a:extLst>
          </p:cNvPr>
          <p:cNvGrpSpPr/>
          <p:nvPr/>
        </p:nvGrpSpPr>
        <p:grpSpPr>
          <a:xfrm>
            <a:off x="765313" y="1720712"/>
            <a:ext cx="10810461" cy="4441548"/>
            <a:chOff x="3538853" y="0"/>
            <a:chExt cx="3275967" cy="37147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7D284DD-E173-852F-9217-458E9AAD10BD}"/>
                </a:ext>
              </a:extLst>
            </p:cNvPr>
            <p:cNvSpPr/>
            <p:nvPr/>
          </p:nvSpPr>
          <p:spPr>
            <a:xfrm>
              <a:off x="3538853" y="0"/>
              <a:ext cx="3275967" cy="3714750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411D81-C453-6B46-6387-C38EE120C7EC}"/>
                </a:ext>
              </a:extLst>
            </p:cNvPr>
            <p:cNvSpPr txBox="1"/>
            <p:nvPr/>
          </p:nvSpPr>
          <p:spPr>
            <a:xfrm>
              <a:off x="3538853" y="1485900"/>
              <a:ext cx="3275967" cy="22288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593" tIns="0" rIns="323593" bIns="33020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2100" kern="12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F409A1F-F7DB-EB92-94E4-0C1A1241D90D}"/>
              </a:ext>
            </a:extLst>
          </p:cNvPr>
          <p:cNvSpPr txBox="1"/>
          <p:nvPr/>
        </p:nvSpPr>
        <p:spPr>
          <a:xfrm>
            <a:off x="1431235" y="2544417"/>
            <a:ext cx="938253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The main objective of this project is to analyse retail sales data to gain actionable insights that will enhance the performance of the Coffee Shop</a:t>
            </a:r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6F72BB4-FFE3-2AB7-1968-EBEDB1651451}"/>
              </a:ext>
            </a:extLst>
          </p:cNvPr>
          <p:cNvGrpSpPr/>
          <p:nvPr/>
        </p:nvGrpSpPr>
        <p:grpSpPr>
          <a:xfrm>
            <a:off x="913795" y="1730651"/>
            <a:ext cx="10463695" cy="4252706"/>
            <a:chOff x="3538853" y="0"/>
            <a:chExt cx="3275967" cy="37147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59DF8AB-BFE3-1B02-C1BD-ACACE25F2610}"/>
                </a:ext>
              </a:extLst>
            </p:cNvPr>
            <p:cNvSpPr/>
            <p:nvPr/>
          </p:nvSpPr>
          <p:spPr>
            <a:xfrm>
              <a:off x="3538853" y="0"/>
              <a:ext cx="3275967" cy="3714750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/>
                <a:t>How do sales vary by day of the week and hour of the day?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/>
                <a:t> Are there any peak times for sales activity?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/>
                <a:t> What is the total sales revenue for each month?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/>
                <a:t>How do sales vary across different store locations?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/>
                <a:t> what is the average price/order per person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/>
                <a:t>Which products are the bestselling in terms of quantity and revenue?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/>
                <a:t>How do sales vary by product category and type?</a:t>
              </a:r>
            </a:p>
            <a:p>
              <a:endParaRPr lang="en-US" sz="3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A3C744-B98A-A270-98F8-EC4F4AF7AC81}"/>
                </a:ext>
              </a:extLst>
            </p:cNvPr>
            <p:cNvSpPr txBox="1"/>
            <p:nvPr/>
          </p:nvSpPr>
          <p:spPr>
            <a:xfrm>
              <a:off x="3538853" y="1485900"/>
              <a:ext cx="3275967" cy="22288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23593" tIns="0" rIns="323593" bIns="330200" numCol="1" spcCol="1270" anchor="t" anchorCtr="0">
              <a:noAutofit/>
            </a:bodyPr>
            <a:lstStyle/>
            <a:p>
              <a:pPr marL="0" lvl="0" indent="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2100" kern="1200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CA340EA1-FE2B-3F83-CDBA-3C7FF5D4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88435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3396B2-36C3-05C2-DCB4-C68EB7EBB975}"/>
              </a:ext>
            </a:extLst>
          </p:cNvPr>
          <p:cNvGrpSpPr/>
          <p:nvPr/>
        </p:nvGrpSpPr>
        <p:grpSpPr>
          <a:xfrm>
            <a:off x="715617" y="1571624"/>
            <a:ext cx="10704443" cy="4676775"/>
            <a:chOff x="5375822" y="0"/>
            <a:chExt cx="4974617" cy="37147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2673BAD-01AD-0B25-13B6-37A5AB8593E6}"/>
                </a:ext>
              </a:extLst>
            </p:cNvPr>
            <p:cNvSpPr/>
            <p:nvPr/>
          </p:nvSpPr>
          <p:spPr>
            <a:xfrm>
              <a:off x="5375822" y="0"/>
              <a:ext cx="4974617" cy="3714750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US" sz="2000" b="1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Sales by Day of the Week</a:t>
              </a:r>
              <a:r>
                <a:rPr lang="en-US" sz="20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marR="0" lvl="1" indent="-2857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US" sz="20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Highest sales are observed on Thursday (4549 transactions) and Wednesday (4369 transactions).</a:t>
              </a:r>
              <a:endPara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marR="0" lvl="1" indent="-2857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US" sz="20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The lowest sales occur on Sunday (1204 transactions).</a:t>
              </a:r>
              <a:endPara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US" sz="2000" b="1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Total Sales Revenue for April</a:t>
              </a:r>
              <a:r>
                <a:rPr lang="en-US" sz="20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marR="0" lvl="1" indent="-2857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US" sz="20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The total sales revenue for the month of April is $118,941.08.</a:t>
              </a:r>
              <a:endPara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US" sz="2000" b="1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Sales by Store Location</a:t>
              </a:r>
              <a:r>
                <a:rPr lang="en-US" sz="20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marR="0" lvl="1" indent="-2857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US" sz="20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Astoria: 8556 transactions.</a:t>
              </a:r>
              <a:endPara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marR="0" lvl="1" indent="-2857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US" sz="20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Hell's Kitchen: 8629 transactions.</a:t>
              </a:r>
              <a:endPara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marR="0" lvl="1" indent="-2857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US" sz="20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Lower Manhattan: 8150 transactions.</a:t>
              </a:r>
              <a:endPara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marR="0" lvl="1" indent="-2857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US" sz="20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Hell's Kitchen has the highest number of transactions.</a:t>
              </a:r>
              <a:endPara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3CCC87-D2E1-9B00-141A-24C0860D11A6}"/>
                </a:ext>
              </a:extLst>
            </p:cNvPr>
            <p:cNvSpPr txBox="1"/>
            <p:nvPr/>
          </p:nvSpPr>
          <p:spPr>
            <a:xfrm>
              <a:off x="5375822" y="1485900"/>
              <a:ext cx="4974617" cy="22288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1382" tIns="0" rIns="491382" bIns="330200" numCol="1" spcCol="1270" anchor="t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2600" kern="1200" dirty="0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1CC13F45-40A5-2EE7-60B5-A68028617A26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3526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3396B2-36C3-05C2-DCB4-C68EB7EBB975}"/>
              </a:ext>
            </a:extLst>
          </p:cNvPr>
          <p:cNvGrpSpPr/>
          <p:nvPr/>
        </p:nvGrpSpPr>
        <p:grpSpPr>
          <a:xfrm>
            <a:off x="715617" y="1571624"/>
            <a:ext cx="10704443" cy="4878872"/>
            <a:chOff x="5375822" y="0"/>
            <a:chExt cx="4974617" cy="387527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2673BAD-01AD-0B25-13B6-37A5AB8593E6}"/>
                </a:ext>
              </a:extLst>
            </p:cNvPr>
            <p:cNvSpPr/>
            <p:nvPr/>
          </p:nvSpPr>
          <p:spPr>
            <a:xfrm>
              <a:off x="5375822" y="0"/>
              <a:ext cx="4974617" cy="3875275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US" sz="2000" b="1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Average Order Value</a:t>
              </a:r>
              <a:r>
                <a:rPr lang="en-US" sz="20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marR="0" lvl="1" indent="-2857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US" sz="20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The average bill per transaction is calculated as $4.69.</a:t>
              </a:r>
              <a:endPara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marR="0" lvl="1" indent="-2857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US" sz="20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The average order per person is 1.44.</a:t>
              </a:r>
            </a:p>
            <a:p>
              <a:pPr marL="742950" marR="0" lvl="1" indent="-2857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endPara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US" sz="2000" b="1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Best-Selling Products</a:t>
              </a:r>
              <a:r>
                <a:rPr lang="en-US" sz="20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marR="0" lvl="1" indent="-2857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US" sz="20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By revenue:</a:t>
              </a:r>
              <a:endPara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143000" marR="0" lvl="2" indent="-22860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Wingdings" panose="05000000000000000000" pitchFamily="2" charset="2"/>
                <a:buChar char=""/>
                <a:tabLst>
                  <a:tab pos="1371600" algn="l"/>
                </a:tabLst>
              </a:pPr>
              <a:r>
                <a:rPr lang="en-US" sz="20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Coffee: $45,971.20</a:t>
              </a:r>
              <a:endPara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143000" marR="0" lvl="2" indent="-22860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Wingdings" panose="05000000000000000000" pitchFamily="2" charset="2"/>
                <a:buChar char=""/>
                <a:tabLst>
                  <a:tab pos="1371600" algn="l"/>
                </a:tabLst>
              </a:pPr>
              <a:r>
                <a:rPr lang="en-US" sz="20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Tea: $33,356.95</a:t>
              </a:r>
              <a:endPara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marR="0" lvl="1" indent="-2857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US" sz="20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By product type:</a:t>
              </a:r>
              <a:endPara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143000" marR="0" lvl="2" indent="-22860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Wingdings" panose="05000000000000000000" pitchFamily="2" charset="2"/>
                <a:buChar char=""/>
                <a:tabLst>
                  <a:tab pos="1371600" algn="l"/>
                </a:tabLst>
              </a:pPr>
              <a:r>
                <a:rPr lang="en-US" sz="20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Barista Espresso: $15,555.90</a:t>
              </a:r>
              <a:endPara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143000" marR="0" lvl="2" indent="-22860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Wingdings" panose="05000000000000000000" pitchFamily="2" charset="2"/>
                <a:buChar char=""/>
                <a:tabLst>
                  <a:tab pos="1371600" algn="l"/>
                </a:tabLst>
              </a:pPr>
              <a:r>
                <a:rPr lang="en-US" sz="20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Brewed Chai tea: $13,291.95</a:t>
              </a:r>
              <a:endPara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sz="20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3CCC87-D2E1-9B00-141A-24C0860D11A6}"/>
                </a:ext>
              </a:extLst>
            </p:cNvPr>
            <p:cNvSpPr txBox="1"/>
            <p:nvPr/>
          </p:nvSpPr>
          <p:spPr>
            <a:xfrm>
              <a:off x="5375822" y="1485900"/>
              <a:ext cx="4974617" cy="22288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1382" tIns="0" rIns="491382" bIns="330200" numCol="1" spcCol="1270" anchor="t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2600" kern="1200" dirty="0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1CC13F45-40A5-2EE7-60B5-A68028617A26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25382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3396B2-36C3-05C2-DCB4-C68EB7EBB975}"/>
              </a:ext>
            </a:extLst>
          </p:cNvPr>
          <p:cNvGrpSpPr/>
          <p:nvPr/>
        </p:nvGrpSpPr>
        <p:grpSpPr>
          <a:xfrm>
            <a:off x="715617" y="1571625"/>
            <a:ext cx="10704443" cy="3209098"/>
            <a:chOff x="5375822" y="0"/>
            <a:chExt cx="4974617" cy="37147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2673BAD-01AD-0B25-13B6-37A5AB8593E6}"/>
                </a:ext>
              </a:extLst>
            </p:cNvPr>
            <p:cNvSpPr/>
            <p:nvPr/>
          </p:nvSpPr>
          <p:spPr>
            <a:xfrm>
              <a:off x="5375822" y="0"/>
              <a:ext cx="4974617" cy="3714750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US" sz="2800" b="1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Sales by Product Category</a:t>
              </a:r>
              <a:r>
                <a:rPr lang="en-US" sz="2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marR="0" lvl="1" indent="-2857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US" sz="2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Highest sales are from the Coffee category: $45,971.20.</a:t>
              </a:r>
              <a:endPara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marR="0" lvl="1" indent="-28575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US" sz="2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Followed by Tea: $33,356.95.</a:t>
              </a:r>
              <a:endPara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sz="20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3CCC87-D2E1-9B00-141A-24C0860D11A6}"/>
                </a:ext>
              </a:extLst>
            </p:cNvPr>
            <p:cNvSpPr txBox="1"/>
            <p:nvPr/>
          </p:nvSpPr>
          <p:spPr>
            <a:xfrm>
              <a:off x="5375822" y="1485900"/>
              <a:ext cx="4974617" cy="22288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1382" tIns="0" rIns="491382" bIns="330200" numCol="1" spcCol="1270" anchor="t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2600" kern="1200" dirty="0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1CC13F45-40A5-2EE7-60B5-A68028617A26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64685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3396B2-36C3-05C2-DCB4-C68EB7EBB975}"/>
              </a:ext>
            </a:extLst>
          </p:cNvPr>
          <p:cNvGrpSpPr/>
          <p:nvPr/>
        </p:nvGrpSpPr>
        <p:grpSpPr>
          <a:xfrm>
            <a:off x="715617" y="1571624"/>
            <a:ext cx="10734260" cy="4696655"/>
            <a:chOff x="5375822" y="0"/>
            <a:chExt cx="4988474" cy="373054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2673BAD-01AD-0B25-13B6-37A5AB8593E6}"/>
                </a:ext>
              </a:extLst>
            </p:cNvPr>
            <p:cNvSpPr/>
            <p:nvPr/>
          </p:nvSpPr>
          <p:spPr>
            <a:xfrm>
              <a:off x="5375822" y="0"/>
              <a:ext cx="4974617" cy="3714750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Focus marketing efforts on peak days, especially Thursday and Wednesday, to maximize sales.</a:t>
              </a:r>
              <a:endPara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Hell's Kitchen shows the highest transaction volume, indicating a strong customer base. Consider expanding services or promotions in this area.</a:t>
              </a:r>
              <a:endPara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Coffee and Tea categories are the top performers. Introduce new varieties or promotions to further boost sales in these categories.</a:t>
              </a:r>
              <a:endPara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sz="2400" dirty="0"/>
            </a:p>
            <a:p>
              <a:r>
                <a:rPr lang="en-US" sz="24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This analysis can help you optimize operations, focus marketing strategies, and improve overall sales performance at the coffee shop</a:t>
              </a:r>
              <a:r>
                <a:rPr lang="en-US" sz="1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endPara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sz="20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3CCC87-D2E1-9B00-141A-24C0860D11A6}"/>
                </a:ext>
              </a:extLst>
            </p:cNvPr>
            <p:cNvSpPr txBox="1"/>
            <p:nvPr/>
          </p:nvSpPr>
          <p:spPr>
            <a:xfrm>
              <a:off x="5389679" y="1501690"/>
              <a:ext cx="4974617" cy="22288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1382" tIns="0" rIns="491382" bIns="330200" numCol="1" spcCol="1270" anchor="t" anchorCtr="0">
              <a:noAutofit/>
            </a:bodyPr>
            <a:lstStyle/>
            <a:p>
              <a:pPr marL="0" lvl="0" indent="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endParaRPr lang="en-US" sz="2600" kern="1200" dirty="0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1CC13F45-40A5-2EE7-60B5-A68028617A26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Recommendations for Analysis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37164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{DCCA61B2-BCA9-4A28-AD62-DC63100D51B9}tf12214701_win32</Template>
  <TotalTime>32</TotalTime>
  <Words>373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Courier New</vt:lpstr>
      <vt:lpstr>Goudy Old Style</vt:lpstr>
      <vt:lpstr>Symbol</vt:lpstr>
      <vt:lpstr>Times New Roman</vt:lpstr>
      <vt:lpstr>Wingdings</vt:lpstr>
      <vt:lpstr>Wingdings 2</vt:lpstr>
      <vt:lpstr>SlateVTI</vt:lpstr>
      <vt:lpstr>Coffee Shop Sales Report</vt:lpstr>
      <vt:lpstr>Introduction</vt:lpstr>
      <vt:lpstr>Problem Statement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 bb</dc:creator>
  <cp:lastModifiedBy>aa bb</cp:lastModifiedBy>
  <cp:revision>1</cp:revision>
  <dcterms:created xsi:type="dcterms:W3CDTF">2024-07-02T11:28:38Z</dcterms:created>
  <dcterms:modified xsi:type="dcterms:W3CDTF">2024-07-02T12:01:22Z</dcterms:modified>
</cp:coreProperties>
</file>