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Nunito"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ab1da0512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6ab1da051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6ab1da051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6ab1da051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6ab1da051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6ab1da051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6ab1da051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6ab1da051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aa3fff8c6_0_6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aa3fff8c6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aa3fff8c6_0_6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aa3fff8c6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aa3fff8c6_0_6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aa3fff8c6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6aa3fff8c6_0_6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6aa3fff8c6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6aa3fff8c6_0_7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6aa3fff8c6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6aadc0ed01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6aadc0ed0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aadc0ed01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6aadc0ed01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6ab1da051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6ab1da051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52588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3100">
                <a:solidFill>
                  <a:srgbClr val="AF7B51"/>
                </a:solidFill>
              </a:rPr>
              <a:t>Home Credit Risk Analysis </a:t>
            </a:r>
            <a:endParaRPr sz="3100">
              <a:solidFill>
                <a:srgbClr val="AF7B51"/>
              </a:solidFill>
            </a:endParaRPr>
          </a:p>
        </p:txBody>
      </p:sp>
      <p:sp>
        <p:nvSpPr>
          <p:cNvPr id="129" name="Google Shape;129;p13"/>
          <p:cNvSpPr txBox="1">
            <a:spLocks noGrp="1"/>
          </p:cNvSpPr>
          <p:nvPr>
            <p:ph type="subTitle" idx="1"/>
          </p:nvPr>
        </p:nvSpPr>
        <p:spPr>
          <a:xfrm>
            <a:off x="1858703" y="3137736"/>
            <a:ext cx="5361300" cy="522600"/>
          </a:xfrm>
          <a:prstGeom prst="rect">
            <a:avLst/>
          </a:prstGeom>
        </p:spPr>
        <p:txBody>
          <a:bodyPr spcFirstLastPara="1" wrap="square" lIns="91425" tIns="91425" rIns="91425" bIns="91425" anchor="t" anchorCtr="0">
            <a:noAutofit/>
          </a:bodyPr>
          <a:lstStyle/>
          <a:p>
            <a:pPr marL="914400" lvl="0" indent="0" rtl="0">
              <a:spcBef>
                <a:spcPts val="0"/>
              </a:spcBef>
              <a:spcAft>
                <a:spcPts val="0"/>
              </a:spcAft>
              <a:buNone/>
            </a:pPr>
            <a:r>
              <a:rPr lang="en" sz="1100" i="1" dirty="0">
                <a:solidFill>
                  <a:srgbClr val="000000"/>
                </a:solidFill>
                <a:latin typeface="Arial"/>
                <a:ea typeface="Arial"/>
                <a:cs typeface="Arial"/>
                <a:sym typeface="Arial"/>
              </a:rPr>
              <a:t>                                       </a:t>
            </a:r>
            <a:r>
              <a:rPr lang="en" sz="1100" b="1" i="1" dirty="0">
                <a:solidFill>
                  <a:srgbClr val="000000"/>
                </a:solidFill>
                <a:latin typeface="Arial"/>
                <a:ea typeface="Arial"/>
                <a:cs typeface="Arial"/>
                <a:sym typeface="Arial"/>
              </a:rPr>
              <a:t>By Vishwa Vijay Pratap Singh,</a:t>
            </a:r>
          </a:p>
          <a:p>
            <a:pPr marL="914400" lvl="0" indent="0" rtl="0">
              <a:spcBef>
                <a:spcPts val="0"/>
              </a:spcBef>
              <a:spcAft>
                <a:spcPts val="0"/>
              </a:spcAft>
              <a:buNone/>
            </a:pPr>
            <a:r>
              <a:rPr lang="en" sz="1100" b="1" i="1" dirty="0">
                <a:solidFill>
                  <a:srgbClr val="000000"/>
                </a:solidFill>
                <a:latin typeface="Arial"/>
                <a:ea typeface="Arial"/>
                <a:cs typeface="Arial"/>
                <a:sym typeface="Arial"/>
              </a:rPr>
              <a:t>                                                     Vishwas Huligowda,Vishal Garg</a:t>
            </a:r>
            <a:endParaRPr sz="1100" b="1" dirty="0">
              <a:solidFill>
                <a:srgbClr val="000000"/>
              </a:solidFill>
              <a:latin typeface="Arial"/>
              <a:ea typeface="Arial"/>
              <a:cs typeface="Arial"/>
              <a:sym typeface="Arial"/>
            </a:endParaRPr>
          </a:p>
          <a:p>
            <a:pPr marL="0" lvl="0" indent="0" algn="ctr" rtl="0">
              <a:spcBef>
                <a:spcPts val="0"/>
              </a:spcBef>
              <a:spcAft>
                <a:spcPts val="0"/>
              </a:spcAft>
              <a:buNone/>
            </a:pPr>
            <a:endParaRPr sz="1100" i="1"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230550" y="265150"/>
            <a:ext cx="8553000" cy="420000"/>
          </a:xfrm>
          <a:prstGeom prst="rect">
            <a:avLst/>
          </a:prstGeom>
        </p:spPr>
        <p:txBody>
          <a:bodyPr spcFirstLastPara="1" wrap="square" lIns="91425" tIns="91425" rIns="91425" bIns="91425" anchor="t" anchorCtr="0">
            <a:normAutofit fontScale="90000"/>
          </a:bodyPr>
          <a:lstStyle/>
          <a:p>
            <a:pPr marL="0" marR="127000" lvl="0" indent="0" algn="l" rtl="0">
              <a:lnSpc>
                <a:spcPct val="115000"/>
              </a:lnSpc>
              <a:spcBef>
                <a:spcPts val="1200"/>
              </a:spcBef>
              <a:spcAft>
                <a:spcPts val="700"/>
              </a:spcAft>
              <a:buNone/>
            </a:pPr>
            <a:r>
              <a:rPr lang="en" sz="1800">
                <a:solidFill>
                  <a:srgbClr val="AF7B51"/>
                </a:solidFill>
              </a:rPr>
              <a:t>ML Model Building and Model Validation - Logistic Regression with OverSampler</a:t>
            </a:r>
            <a:endParaRPr sz="1800">
              <a:solidFill>
                <a:srgbClr val="AF7B51"/>
              </a:solidFill>
            </a:endParaRPr>
          </a:p>
        </p:txBody>
      </p:sp>
      <p:sp>
        <p:nvSpPr>
          <p:cNvPr id="193" name="Google Shape;193;p22"/>
          <p:cNvSpPr txBox="1"/>
          <p:nvPr/>
        </p:nvSpPr>
        <p:spPr>
          <a:xfrm>
            <a:off x="230550" y="4326900"/>
            <a:ext cx="8091900" cy="13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accent1"/>
                </a:solidFill>
              </a:rPr>
              <a:t>Inference</a:t>
            </a:r>
            <a:r>
              <a:rPr lang="en" sz="1300">
                <a:solidFill>
                  <a:schemeClr val="accent1"/>
                </a:solidFill>
              </a:rPr>
              <a:t>:  </a:t>
            </a:r>
            <a:r>
              <a:rPr lang="en" sz="1050" b="1" i="1">
                <a:highlight>
                  <a:srgbClr val="FFFFFF"/>
                </a:highlight>
              </a:rPr>
              <a:t>We can still see that model performance is still poor and Precision for Class-1 is 11%. Though RoC is better i.e 0.60</a:t>
            </a:r>
            <a:r>
              <a:rPr lang="en" sz="1050">
                <a:highlight>
                  <a:srgbClr val="FFFFFF"/>
                </a:highlight>
              </a:rPr>
              <a:t> Hence, let's build binary classification model with RandomForestClassifier HyperParameters tuning</a:t>
            </a:r>
            <a:endParaRPr sz="1100">
              <a:solidFill>
                <a:schemeClr val="accent1"/>
              </a:solidFill>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p:txBody>
      </p:sp>
      <p:pic>
        <p:nvPicPr>
          <p:cNvPr id="194" name="Google Shape;194;p22"/>
          <p:cNvPicPr preferRelativeResize="0"/>
          <p:nvPr/>
        </p:nvPicPr>
        <p:blipFill>
          <a:blip r:embed="rId3">
            <a:alphaModFix/>
          </a:blip>
          <a:stretch>
            <a:fillRect/>
          </a:stretch>
        </p:blipFill>
        <p:spPr>
          <a:xfrm>
            <a:off x="4505700" y="859175"/>
            <a:ext cx="4148000" cy="3043426"/>
          </a:xfrm>
          <a:prstGeom prst="rect">
            <a:avLst/>
          </a:prstGeom>
          <a:noFill/>
          <a:ln>
            <a:noFill/>
          </a:ln>
        </p:spPr>
      </p:pic>
      <p:pic>
        <p:nvPicPr>
          <p:cNvPr id="195" name="Google Shape;195;p22"/>
          <p:cNvPicPr preferRelativeResize="0"/>
          <p:nvPr/>
        </p:nvPicPr>
        <p:blipFill>
          <a:blip r:embed="rId4">
            <a:alphaModFix/>
          </a:blip>
          <a:stretch>
            <a:fillRect/>
          </a:stretch>
        </p:blipFill>
        <p:spPr>
          <a:xfrm>
            <a:off x="288450" y="745925"/>
            <a:ext cx="4499627" cy="3476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a:spLocks noGrp="1"/>
          </p:cNvSpPr>
          <p:nvPr>
            <p:ph type="title"/>
          </p:nvPr>
        </p:nvSpPr>
        <p:spPr>
          <a:xfrm>
            <a:off x="295500" y="166575"/>
            <a:ext cx="8553000" cy="519300"/>
          </a:xfrm>
          <a:prstGeom prst="rect">
            <a:avLst/>
          </a:prstGeom>
        </p:spPr>
        <p:txBody>
          <a:bodyPr spcFirstLastPara="1" wrap="square" lIns="91425" tIns="91425" rIns="91425" bIns="91425" anchor="t" anchorCtr="0">
            <a:normAutofit/>
          </a:bodyPr>
          <a:lstStyle/>
          <a:p>
            <a:pPr marL="0" marR="127000" lvl="0" indent="0" algn="l" rtl="0">
              <a:lnSpc>
                <a:spcPct val="115000"/>
              </a:lnSpc>
              <a:spcBef>
                <a:spcPts val="1200"/>
              </a:spcBef>
              <a:spcAft>
                <a:spcPts val="700"/>
              </a:spcAft>
              <a:buNone/>
            </a:pPr>
            <a:r>
              <a:rPr lang="en" sz="1800">
                <a:solidFill>
                  <a:srgbClr val="AF7B51"/>
                </a:solidFill>
              </a:rPr>
              <a:t>ML Model Building and Model Validation - RandomForestClassifier </a:t>
            </a:r>
            <a:endParaRPr sz="1800">
              <a:solidFill>
                <a:srgbClr val="AF7B51"/>
              </a:solidFill>
            </a:endParaRPr>
          </a:p>
        </p:txBody>
      </p:sp>
      <p:sp>
        <p:nvSpPr>
          <p:cNvPr id="201" name="Google Shape;201;p23"/>
          <p:cNvSpPr txBox="1"/>
          <p:nvPr/>
        </p:nvSpPr>
        <p:spPr>
          <a:xfrm>
            <a:off x="251775" y="3924225"/>
            <a:ext cx="8091900" cy="183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accent1"/>
                </a:solidFill>
              </a:rPr>
              <a:t>Inference</a:t>
            </a:r>
            <a:r>
              <a:rPr lang="en" sz="1100">
                <a:solidFill>
                  <a:schemeClr val="accent1"/>
                </a:solidFill>
              </a:rPr>
              <a:t>:  </a:t>
            </a:r>
            <a:r>
              <a:rPr lang="en" sz="1100"/>
              <a:t>High Precision for Loan Approvals: The model exhibits a high precision rate of </a:t>
            </a:r>
            <a:r>
              <a:rPr lang="en" sz="1100" b="1"/>
              <a:t>96% </a:t>
            </a:r>
            <a:r>
              <a:rPr lang="en" sz="1100"/>
              <a:t>for loan approvals, minimizing the risk of granting loans to unqualified applicants. Balanced F1-score for Loan Approvals: With an </a:t>
            </a:r>
            <a:r>
              <a:rPr lang="en" sz="1100" b="1"/>
              <a:t>F1-score</a:t>
            </a:r>
            <a:r>
              <a:rPr lang="en" sz="1100"/>
              <a:t> of </a:t>
            </a:r>
            <a:r>
              <a:rPr lang="en" sz="1100" b="1"/>
              <a:t>74% </a:t>
            </a:r>
            <a:r>
              <a:rPr lang="en" sz="1100"/>
              <a:t>, the model achieves a good balance between precision and recall for approved loans, ensuring reliable decision-making.he </a:t>
            </a:r>
            <a:r>
              <a:rPr lang="en" sz="1100" b="1"/>
              <a:t>ROC curve area</a:t>
            </a:r>
            <a:r>
              <a:rPr lang="en" sz="1100"/>
              <a:t> of </a:t>
            </a:r>
            <a:r>
              <a:rPr lang="en" sz="1100" b="1"/>
              <a:t>0.72</a:t>
            </a:r>
            <a:r>
              <a:rPr lang="en" sz="1100"/>
              <a:t> demonstrates the model's moderate ability to discriminate between loan approvals and rejections, providing valuable insights for risk assessment.</a:t>
            </a:r>
            <a:endParaRPr sz="1100"/>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p:txBody>
      </p:sp>
      <p:pic>
        <p:nvPicPr>
          <p:cNvPr id="202" name="Google Shape;202;p23"/>
          <p:cNvPicPr preferRelativeResize="0"/>
          <p:nvPr/>
        </p:nvPicPr>
        <p:blipFill>
          <a:blip r:embed="rId3">
            <a:alphaModFix/>
          </a:blip>
          <a:stretch>
            <a:fillRect/>
          </a:stretch>
        </p:blipFill>
        <p:spPr>
          <a:xfrm>
            <a:off x="4619125" y="891050"/>
            <a:ext cx="4076274" cy="2980400"/>
          </a:xfrm>
          <a:prstGeom prst="rect">
            <a:avLst/>
          </a:prstGeom>
          <a:noFill/>
          <a:ln>
            <a:noFill/>
          </a:ln>
        </p:spPr>
      </p:pic>
      <p:pic>
        <p:nvPicPr>
          <p:cNvPr id="203" name="Google Shape;203;p23"/>
          <p:cNvPicPr preferRelativeResize="0"/>
          <p:nvPr/>
        </p:nvPicPr>
        <p:blipFill>
          <a:blip r:embed="rId4">
            <a:alphaModFix/>
          </a:blip>
          <a:stretch>
            <a:fillRect/>
          </a:stretch>
        </p:blipFill>
        <p:spPr>
          <a:xfrm>
            <a:off x="295500" y="671700"/>
            <a:ext cx="4374827" cy="3252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348525" y="195300"/>
            <a:ext cx="8553000" cy="519300"/>
          </a:xfrm>
          <a:prstGeom prst="rect">
            <a:avLst/>
          </a:prstGeom>
        </p:spPr>
        <p:txBody>
          <a:bodyPr spcFirstLastPara="1" wrap="square" lIns="91425" tIns="91425" rIns="91425" bIns="91425" anchor="t" anchorCtr="0">
            <a:normAutofit/>
          </a:bodyPr>
          <a:lstStyle/>
          <a:p>
            <a:pPr marL="0" marR="127000" lvl="0" indent="0" algn="l" rtl="0">
              <a:lnSpc>
                <a:spcPct val="115000"/>
              </a:lnSpc>
              <a:spcBef>
                <a:spcPts val="1200"/>
              </a:spcBef>
              <a:spcAft>
                <a:spcPts val="700"/>
              </a:spcAft>
              <a:buNone/>
            </a:pPr>
            <a:r>
              <a:rPr lang="en" sz="1800">
                <a:solidFill>
                  <a:srgbClr val="AF7B51"/>
                </a:solidFill>
              </a:rPr>
              <a:t>ML Model Building and Model Validation - Light Gradient Boosting</a:t>
            </a:r>
            <a:endParaRPr sz="1800">
              <a:solidFill>
                <a:srgbClr val="AF7B51"/>
              </a:solidFill>
            </a:endParaRPr>
          </a:p>
        </p:txBody>
      </p:sp>
      <p:sp>
        <p:nvSpPr>
          <p:cNvPr id="209" name="Google Shape;209;p24"/>
          <p:cNvSpPr txBox="1"/>
          <p:nvPr/>
        </p:nvSpPr>
        <p:spPr>
          <a:xfrm>
            <a:off x="230550" y="3781575"/>
            <a:ext cx="8091900" cy="206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chemeClr val="accent1"/>
                </a:solidFill>
                <a:latin typeface="Lato"/>
                <a:ea typeface="Lato"/>
                <a:cs typeface="Lato"/>
                <a:sym typeface="Lato"/>
              </a:rPr>
              <a:t>Inference</a:t>
            </a:r>
            <a:r>
              <a:rPr lang="en" sz="1000">
                <a:solidFill>
                  <a:schemeClr val="accent1"/>
                </a:solidFill>
                <a:latin typeface="Lato"/>
                <a:ea typeface="Lato"/>
                <a:cs typeface="Lato"/>
                <a:sym typeface="Lato"/>
              </a:rPr>
              <a:t>:</a:t>
            </a:r>
            <a:r>
              <a:rPr lang="en" sz="1000">
                <a:highlight>
                  <a:srgbClr val="FFFFFF"/>
                </a:highlight>
              </a:rPr>
              <a:t>Better than previous model as Light Gradient Boosting model achieves a precision of </a:t>
            </a:r>
            <a:r>
              <a:rPr lang="en" sz="1000" b="1">
                <a:highlight>
                  <a:srgbClr val="FFFFFF"/>
                </a:highlight>
              </a:rPr>
              <a:t>97%</a:t>
            </a:r>
            <a:r>
              <a:rPr lang="en" sz="1000">
                <a:highlight>
                  <a:srgbClr val="FFFFFF"/>
                </a:highlight>
              </a:rPr>
              <a:t> for loan approvals, minimizing the risk of granting loans to unqualified applicants.With an weighted Avg F1-score of </a:t>
            </a:r>
            <a:r>
              <a:rPr lang="en" sz="1000" b="1">
                <a:highlight>
                  <a:srgbClr val="FFFFFF"/>
                </a:highlight>
              </a:rPr>
              <a:t>82%</a:t>
            </a:r>
            <a:r>
              <a:rPr lang="en" sz="1000">
                <a:highlight>
                  <a:srgbClr val="FFFFFF"/>
                </a:highlight>
              </a:rPr>
              <a:t>, the model maintains a good balance between precision and recall, ensuring reliable decision-making in approving loans.The </a:t>
            </a:r>
            <a:r>
              <a:rPr lang="en" sz="1000" b="1">
                <a:highlight>
                  <a:srgbClr val="FFFFFF"/>
                </a:highlight>
              </a:rPr>
              <a:t>ROC</a:t>
            </a:r>
            <a:r>
              <a:rPr lang="en" sz="1000">
                <a:highlight>
                  <a:srgbClr val="FFFFFF"/>
                </a:highlight>
              </a:rPr>
              <a:t> </a:t>
            </a:r>
            <a:r>
              <a:rPr lang="en" sz="1000" b="1">
                <a:highlight>
                  <a:srgbClr val="FFFFFF"/>
                </a:highlight>
              </a:rPr>
              <a:t>curve area(It's good metrics for imbalanced classes) </a:t>
            </a:r>
            <a:r>
              <a:rPr lang="en" sz="1000">
                <a:highlight>
                  <a:srgbClr val="FFFFFF"/>
                </a:highlight>
              </a:rPr>
              <a:t>of </a:t>
            </a:r>
            <a:r>
              <a:rPr lang="en" sz="1000" b="1">
                <a:highlight>
                  <a:srgbClr val="FFFFFF"/>
                </a:highlight>
              </a:rPr>
              <a:t>82% </a:t>
            </a:r>
            <a:r>
              <a:rPr lang="en" sz="1000">
                <a:highlight>
                  <a:srgbClr val="FFFFFF"/>
                </a:highlight>
              </a:rPr>
              <a:t>demonstrates the model's ability to discriminate between loan approvals and rejections, providing valuable insights for risk assessment.Overall, the model's high precision, balanced F1-score, effective discrimination, and stable predictions make it a valuable tool for the bank in identifying qualified borrowers while minimizing risks associated with loan approvals.However there is still further scope to optimise the model specially for Class -1 . we can further do Hyperparameters tuning for Gradient Boosting. </a:t>
            </a:r>
            <a:endParaRPr sz="1000">
              <a:solidFill>
                <a:schemeClr val="accent1"/>
              </a:solidFill>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p:txBody>
      </p:sp>
      <p:pic>
        <p:nvPicPr>
          <p:cNvPr id="210" name="Google Shape;210;p24"/>
          <p:cNvPicPr preferRelativeResize="0"/>
          <p:nvPr/>
        </p:nvPicPr>
        <p:blipFill>
          <a:blip r:embed="rId3">
            <a:alphaModFix/>
          </a:blip>
          <a:stretch>
            <a:fillRect/>
          </a:stretch>
        </p:blipFill>
        <p:spPr>
          <a:xfrm>
            <a:off x="230550" y="671700"/>
            <a:ext cx="4398802" cy="3215925"/>
          </a:xfrm>
          <a:prstGeom prst="rect">
            <a:avLst/>
          </a:prstGeom>
          <a:noFill/>
          <a:ln>
            <a:noFill/>
          </a:ln>
        </p:spPr>
      </p:pic>
      <p:pic>
        <p:nvPicPr>
          <p:cNvPr id="211" name="Google Shape;211;p24"/>
          <p:cNvPicPr preferRelativeResize="0"/>
          <p:nvPr/>
        </p:nvPicPr>
        <p:blipFill>
          <a:blip r:embed="rId4">
            <a:alphaModFix/>
          </a:blip>
          <a:stretch>
            <a:fillRect/>
          </a:stretch>
        </p:blipFill>
        <p:spPr>
          <a:xfrm>
            <a:off x="4363075" y="851525"/>
            <a:ext cx="4632226" cy="270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title"/>
          </p:nvPr>
        </p:nvSpPr>
        <p:spPr>
          <a:xfrm>
            <a:off x="295500" y="254525"/>
            <a:ext cx="8553000" cy="519300"/>
          </a:xfrm>
          <a:prstGeom prst="rect">
            <a:avLst/>
          </a:prstGeom>
        </p:spPr>
        <p:txBody>
          <a:bodyPr spcFirstLastPara="1" wrap="square" lIns="91425" tIns="91425" rIns="91425" bIns="91425" anchor="t" anchorCtr="0">
            <a:normAutofit/>
          </a:bodyPr>
          <a:lstStyle/>
          <a:p>
            <a:pPr marL="0" marR="127000" lvl="0" indent="0" algn="l" rtl="0">
              <a:lnSpc>
                <a:spcPct val="115000"/>
              </a:lnSpc>
              <a:spcBef>
                <a:spcPts val="1200"/>
              </a:spcBef>
              <a:spcAft>
                <a:spcPts val="700"/>
              </a:spcAft>
              <a:buNone/>
            </a:pPr>
            <a:r>
              <a:rPr lang="en" sz="1800">
                <a:solidFill>
                  <a:srgbClr val="AF7B51"/>
                </a:solidFill>
              </a:rPr>
              <a:t>Conclusion and Recommendations</a:t>
            </a:r>
            <a:endParaRPr sz="1800">
              <a:solidFill>
                <a:srgbClr val="AF7B51"/>
              </a:solidFill>
            </a:endParaRPr>
          </a:p>
        </p:txBody>
      </p:sp>
      <p:sp>
        <p:nvSpPr>
          <p:cNvPr id="217" name="Google Shape;217;p25"/>
          <p:cNvSpPr txBox="1"/>
          <p:nvPr/>
        </p:nvSpPr>
        <p:spPr>
          <a:xfrm>
            <a:off x="295500" y="773825"/>
            <a:ext cx="8091900" cy="424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 The Final model achieved an accuracy of 76%, indicating its ability to correctly classify loan applications as approved or rejected.With an ROC curve area of 0.82, the model shows a good ability to differentiate between loan approvals and rejections.</a:t>
            </a: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Top 10 Factors Influencing Borrower Behavior:</a:t>
            </a:r>
            <a:endParaRPr sz="1100"/>
          </a:p>
          <a:p>
            <a:pPr marL="0" lvl="0" indent="0" algn="l" rtl="0">
              <a:spcBef>
                <a:spcPts val="0"/>
              </a:spcBef>
              <a:spcAft>
                <a:spcPts val="0"/>
              </a:spcAft>
              <a:buNone/>
            </a:pPr>
            <a:r>
              <a:rPr lang="en" sz="1100"/>
              <a:t>'CREDIT_TERM'</a:t>
            </a:r>
            <a:endParaRPr sz="1100"/>
          </a:p>
          <a:p>
            <a:pPr marL="0" lvl="0" indent="0" algn="l" rtl="0">
              <a:spcBef>
                <a:spcPts val="0"/>
              </a:spcBef>
              <a:spcAft>
                <a:spcPts val="0"/>
              </a:spcAft>
              <a:buNone/>
            </a:pPr>
            <a:r>
              <a:rPr lang="en" sz="1100"/>
              <a:t> 'DEBT_CREDIT_RATIO'</a:t>
            </a:r>
            <a:endParaRPr sz="1100"/>
          </a:p>
          <a:p>
            <a:pPr marL="0" lvl="0" indent="0" algn="l" rtl="0">
              <a:spcBef>
                <a:spcPts val="0"/>
              </a:spcBef>
              <a:spcAft>
                <a:spcPts val="0"/>
              </a:spcAft>
              <a:buNone/>
            </a:pPr>
            <a:r>
              <a:rPr lang="en" sz="1100"/>
              <a:t> 'DAYS_EMPLOYED'</a:t>
            </a:r>
            <a:endParaRPr sz="1100"/>
          </a:p>
          <a:p>
            <a:pPr marL="0" lvl="0" indent="0" algn="l" rtl="0">
              <a:spcBef>
                <a:spcPts val="0"/>
              </a:spcBef>
              <a:spcAft>
                <a:spcPts val="0"/>
              </a:spcAft>
              <a:buNone/>
            </a:pPr>
            <a:r>
              <a:rPr lang="en" sz="1100"/>
              <a:t> 'DAYS_BIRTH'</a:t>
            </a:r>
            <a:endParaRPr sz="1100"/>
          </a:p>
          <a:p>
            <a:pPr marL="0" lvl="0" indent="0" algn="l" rtl="0">
              <a:spcBef>
                <a:spcPts val="0"/>
              </a:spcBef>
              <a:spcAft>
                <a:spcPts val="0"/>
              </a:spcAft>
              <a:buNone/>
            </a:pPr>
            <a:r>
              <a:rPr lang="en" sz="1100"/>
              <a:t> 'TOTAL_DEBT_SUM'</a:t>
            </a:r>
            <a:endParaRPr sz="1100"/>
          </a:p>
          <a:p>
            <a:pPr marL="0" lvl="0" indent="0" algn="l" rtl="0">
              <a:spcBef>
                <a:spcPts val="0"/>
              </a:spcBef>
              <a:spcAft>
                <a:spcPts val="0"/>
              </a:spcAft>
              <a:buNone/>
            </a:pPr>
            <a:r>
              <a:rPr lang="en" sz="1100"/>
              <a:t> 'AMT_GOODS_PRICE'</a:t>
            </a:r>
            <a:endParaRPr sz="1100"/>
          </a:p>
          <a:p>
            <a:pPr marL="0" lvl="0" indent="0" algn="l" rtl="0">
              <a:spcBef>
                <a:spcPts val="0"/>
              </a:spcBef>
              <a:spcAft>
                <a:spcPts val="0"/>
              </a:spcAft>
              <a:buNone/>
            </a:pPr>
            <a:r>
              <a:rPr lang="en" sz="1100"/>
              <a:t> 'AMT_CREDIT'</a:t>
            </a:r>
            <a:endParaRPr sz="1100"/>
          </a:p>
          <a:p>
            <a:pPr marL="0" lvl="0" indent="0" algn="l" rtl="0">
              <a:spcBef>
                <a:spcPts val="0"/>
              </a:spcBef>
              <a:spcAft>
                <a:spcPts val="0"/>
              </a:spcAft>
              <a:buNone/>
            </a:pPr>
            <a:r>
              <a:rPr lang="en" sz="1100"/>
              <a:t> 'DAYS_CREDIT_interval_1-2 years'</a:t>
            </a:r>
            <a:endParaRPr sz="1100"/>
          </a:p>
          <a:p>
            <a:pPr marL="0" lvl="0" indent="0" algn="l" rtl="0">
              <a:spcBef>
                <a:spcPts val="0"/>
              </a:spcBef>
              <a:spcAft>
                <a:spcPts val="0"/>
              </a:spcAft>
              <a:buNone/>
            </a:pPr>
            <a:r>
              <a:rPr lang="en" sz="1100"/>
              <a:t> 'DAYS_CREDIT_interval_3+ years'</a:t>
            </a:r>
            <a:endParaRPr sz="1100"/>
          </a:p>
          <a:p>
            <a:pPr marL="0" lvl="0" indent="0" algn="l" rtl="0">
              <a:spcBef>
                <a:spcPts val="0"/>
              </a:spcBef>
              <a:spcAft>
                <a:spcPts val="0"/>
              </a:spcAft>
              <a:buNone/>
            </a:pPr>
            <a:r>
              <a:rPr lang="en" sz="1100"/>
              <a:t> 'DAYS_CREDIT_interval_&lt;1 year'</a:t>
            </a:r>
            <a:endParaRPr sz="1100"/>
          </a:p>
          <a:p>
            <a:pPr marL="457200" lvl="0" indent="-298450" algn="l" rtl="0">
              <a:spcBef>
                <a:spcPts val="0"/>
              </a:spcBef>
              <a:spcAft>
                <a:spcPts val="0"/>
              </a:spcAft>
              <a:buSzPts val="1100"/>
              <a:buChar char="-"/>
            </a:pPr>
            <a:r>
              <a:rPr lang="en" sz="1100"/>
              <a:t>Features like 'DEBT_CREDIT_RATIO', ' 'DAYS_CREDIT_interval_*' and 'TOTAL_DEBT_SUM' from the credit bureau data contribute significantly to understanding borrowers' historical credit usage and payment patterns.</a:t>
            </a:r>
            <a:endParaRPr sz="1100"/>
          </a:p>
          <a:p>
            <a:pPr marL="457200" lvl="0" indent="-298450" algn="l" rtl="0">
              <a:spcBef>
                <a:spcPts val="0"/>
              </a:spcBef>
              <a:spcAft>
                <a:spcPts val="0"/>
              </a:spcAft>
              <a:buSzPts val="1100"/>
              <a:buChar char="-"/>
            </a:pPr>
            <a:r>
              <a:rPr lang="en" sz="1100"/>
              <a:t>Factors such as 'CREDIT_TERM', 'AMT_CREDIT',  'AMT_GOODS_PRICE', DAYS_EMPLOYED significantly influence borrower behavior.</a:t>
            </a:r>
            <a:endParaRPr sz="1100"/>
          </a:p>
          <a:p>
            <a:pPr marL="0" lvl="0" indent="0" algn="l" rtl="0">
              <a:spcBef>
                <a:spcPts val="0"/>
              </a:spcBef>
              <a:spcAft>
                <a:spcPts val="0"/>
              </a:spcAft>
              <a:buNone/>
            </a:pPr>
            <a:r>
              <a:rPr lang="en" sz="1100"/>
              <a:t>All These features help to understand borrowers' financial health, client age group, and all the risk tendencies by analyzing loan terms, affordability ratios, employment duration, and debt management. Financial institutions can </a:t>
            </a:r>
            <a:endParaRPr sz="1100"/>
          </a:p>
          <a:p>
            <a:pPr marL="0" lvl="0" indent="0" algn="l" rtl="0">
              <a:spcBef>
                <a:spcPts val="0"/>
              </a:spcBef>
              <a:spcAft>
                <a:spcPts val="0"/>
              </a:spcAft>
              <a:buNone/>
            </a:pPr>
            <a:r>
              <a:rPr lang="en" sz="1100"/>
              <a:t>then use this information to make better decisions about approving loans.</a:t>
            </a:r>
            <a:endParaRPr sz="1100"/>
          </a:p>
          <a:p>
            <a:pPr marL="457200" lvl="0" indent="0" algn="l" rtl="0">
              <a:spcBef>
                <a:spcPts val="0"/>
              </a:spcBef>
              <a:spcAft>
                <a:spcPts val="0"/>
              </a:spcAft>
              <a:buNone/>
            </a:pP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445075" y="5910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0">
                <a:solidFill>
                  <a:srgbClr val="AF7B51"/>
                </a:solidFill>
                <a:latin typeface="Nunito"/>
                <a:ea typeface="Nunito"/>
                <a:cs typeface="Nunito"/>
                <a:sym typeface="Nunito"/>
              </a:rPr>
              <a:t>Problem Statement</a:t>
            </a:r>
            <a:endParaRPr sz="1800" b="0">
              <a:solidFill>
                <a:srgbClr val="AF7B51"/>
              </a:solidFill>
              <a:latin typeface="Nunito"/>
              <a:ea typeface="Nunito"/>
              <a:cs typeface="Nunito"/>
              <a:sym typeface="Nunito"/>
            </a:endParaRPr>
          </a:p>
          <a:p>
            <a:pPr marL="0" lvl="0" indent="0" algn="l" rtl="0">
              <a:spcBef>
                <a:spcPts val="0"/>
              </a:spcBef>
              <a:spcAft>
                <a:spcPts val="0"/>
              </a:spcAft>
              <a:buNone/>
            </a:pPr>
            <a:endParaRPr/>
          </a:p>
        </p:txBody>
      </p:sp>
      <p:sp>
        <p:nvSpPr>
          <p:cNvPr id="135" name="Google Shape;135;p14"/>
          <p:cNvSpPr txBox="1">
            <a:spLocks noGrp="1"/>
          </p:cNvSpPr>
          <p:nvPr>
            <p:ph type="body" idx="1"/>
          </p:nvPr>
        </p:nvSpPr>
        <p:spPr>
          <a:xfrm>
            <a:off x="612800" y="1126225"/>
            <a:ext cx="7688700" cy="327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dirty="0">
                <a:solidFill>
                  <a:srgbClr val="000000"/>
                </a:solidFill>
                <a:latin typeface="Arial"/>
                <a:ea typeface="Arial"/>
                <a:cs typeface="Arial"/>
                <a:sym typeface="Arial"/>
              </a:rPr>
              <a:t>As a business analyst for Home Credit, need  to develop a credit scoring mechanism using applicant and bureau data. The goal is to assist Home Credit in making informed decisions on loan approvals based on past applicant behavior and application information. This involves cleaning the data, aggregating trade-level bureau information to the applicant level, creating manual features, and building a classification model to differentiate between approved and rejected applications.</a:t>
            </a:r>
            <a:endParaRPr sz="1100" dirty="0">
              <a:solidFill>
                <a:srgbClr val="000000"/>
              </a:solidFill>
              <a:latin typeface="Arial"/>
              <a:ea typeface="Arial"/>
              <a:cs typeface="Arial"/>
              <a:sym typeface="Arial"/>
            </a:endParaRPr>
          </a:p>
          <a:p>
            <a:pPr marL="0" lvl="0" indent="0" algn="l" rtl="0">
              <a:spcBef>
                <a:spcPts val="0"/>
              </a:spcBef>
              <a:spcAft>
                <a:spcPts val="0"/>
              </a:spcAft>
              <a:buNone/>
            </a:pPr>
            <a:r>
              <a:rPr lang="en" sz="1100" dirty="0">
                <a:solidFill>
                  <a:srgbClr val="000000"/>
                </a:solidFill>
                <a:latin typeface="Arial"/>
                <a:ea typeface="Arial"/>
                <a:cs typeface="Arial"/>
                <a:sym typeface="Arial"/>
              </a:rPr>
              <a:t>Key Questions involved:</a:t>
            </a:r>
            <a:endParaRPr sz="1100" dirty="0">
              <a:solidFill>
                <a:srgbClr val="000000"/>
              </a:solidFill>
              <a:latin typeface="Arial"/>
              <a:ea typeface="Arial"/>
              <a:cs typeface="Arial"/>
              <a:sym typeface="Arial"/>
            </a:endParaRPr>
          </a:p>
          <a:p>
            <a:pPr marL="457200" lvl="0" indent="-298450" algn="l" rtl="0">
              <a:spcBef>
                <a:spcPts val="120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How can trade-level information from credit bureaus be aggregated to the applicant level to capture payment behavior?</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What application or payment behavior factors significantly influence a borrower's behavior on a new loan?</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How can these factors be leveraged to build a model for decision-making?</a:t>
            </a:r>
            <a:endParaRPr sz="1100" dirty="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dirty="0">
                <a:solidFill>
                  <a:srgbClr val="000000"/>
                </a:solidFill>
                <a:latin typeface="Arial"/>
                <a:ea typeface="Arial"/>
                <a:cs typeface="Arial"/>
                <a:sym typeface="Arial"/>
              </a:rPr>
              <a:t>Once the model is built, how can its output be translated into strategies and business insights for the bank?</a:t>
            </a:r>
            <a:endParaRPr sz="1100" dirty="0">
              <a:solidFill>
                <a:srgbClr val="000000"/>
              </a:solidFill>
              <a:latin typeface="Arial"/>
              <a:ea typeface="Arial"/>
              <a:cs typeface="Arial"/>
              <a:sym typeface="Arial"/>
            </a:endParaRPr>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676425" y="299250"/>
            <a:ext cx="7688700" cy="49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0">
                <a:solidFill>
                  <a:srgbClr val="AF7B51"/>
                </a:solidFill>
                <a:latin typeface="Nunito"/>
                <a:ea typeface="Nunito"/>
                <a:cs typeface="Nunito"/>
                <a:sym typeface="Nunito"/>
              </a:rPr>
              <a:t>Analysis Strategies </a:t>
            </a:r>
            <a:endParaRPr sz="1800" b="0">
              <a:solidFill>
                <a:srgbClr val="AF7B51"/>
              </a:solidFill>
              <a:latin typeface="Nunito"/>
              <a:ea typeface="Nunito"/>
              <a:cs typeface="Nunito"/>
              <a:sym typeface="Nunito"/>
            </a:endParaRPr>
          </a:p>
          <a:p>
            <a:pPr marL="0" lvl="0" indent="0" algn="l" rtl="0">
              <a:spcBef>
                <a:spcPts val="0"/>
              </a:spcBef>
              <a:spcAft>
                <a:spcPts val="0"/>
              </a:spcAft>
              <a:buNone/>
            </a:pPr>
            <a:endParaRPr/>
          </a:p>
        </p:txBody>
      </p:sp>
      <p:sp>
        <p:nvSpPr>
          <p:cNvPr id="141" name="Google Shape;141;p15"/>
          <p:cNvSpPr txBox="1">
            <a:spLocks noGrp="1"/>
          </p:cNvSpPr>
          <p:nvPr>
            <p:ph type="body" idx="1"/>
          </p:nvPr>
        </p:nvSpPr>
        <p:spPr>
          <a:xfrm>
            <a:off x="782475" y="920025"/>
            <a:ext cx="7688700" cy="3654900"/>
          </a:xfrm>
          <a:prstGeom prst="rect">
            <a:avLst/>
          </a:prstGeom>
        </p:spPr>
        <p:txBody>
          <a:bodyPr spcFirstLastPara="1" wrap="square" lIns="91425" tIns="91425" rIns="91425" bIns="91425" anchor="t" anchorCtr="0">
            <a:noAutofit/>
          </a:bodyPr>
          <a:lstStyle/>
          <a:p>
            <a:pPr marL="0" marR="127000" lvl="0" indent="0" algn="l" rtl="0">
              <a:spcBef>
                <a:spcPts val="1200"/>
              </a:spcBef>
              <a:spcAft>
                <a:spcPts val="0"/>
              </a:spcAft>
              <a:buNone/>
            </a:pPr>
            <a:r>
              <a:rPr lang="en" sz="1100">
                <a:solidFill>
                  <a:srgbClr val="000000"/>
                </a:solidFill>
                <a:latin typeface="Arial"/>
                <a:ea typeface="Arial"/>
                <a:cs typeface="Arial"/>
                <a:sym typeface="Arial"/>
              </a:rPr>
              <a:t>We will follow following Major Steps in solving this problem :</a:t>
            </a:r>
            <a:endParaRPr sz="1100">
              <a:solidFill>
                <a:srgbClr val="000000"/>
              </a:solidFill>
              <a:latin typeface="Arial"/>
              <a:ea typeface="Arial"/>
              <a:cs typeface="Arial"/>
              <a:sym typeface="Arial"/>
            </a:endParaRPr>
          </a:p>
          <a:p>
            <a:pPr marL="558800" marR="127000" lvl="0" indent="-298450" algn="l" rtl="0">
              <a:spcBef>
                <a:spcPts val="120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Data Exploration of Application Data</a:t>
            </a:r>
            <a:endParaRPr sz="1100">
              <a:solidFill>
                <a:srgbClr val="000000"/>
              </a:solidFill>
              <a:latin typeface="Arial"/>
              <a:ea typeface="Arial"/>
              <a:cs typeface="Arial"/>
              <a:sym typeface="Arial"/>
            </a:endParaRPr>
          </a:p>
          <a:p>
            <a:pPr marL="558800" marR="127000" lvl="0" indent="-298450" algn="l"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Data Quality Checks and Corrections : Null, Duplicate , missing values and imputation or drop</a:t>
            </a:r>
            <a:endParaRPr sz="1100">
              <a:solidFill>
                <a:srgbClr val="000000"/>
              </a:solidFill>
              <a:latin typeface="Arial"/>
              <a:ea typeface="Arial"/>
              <a:cs typeface="Arial"/>
              <a:sym typeface="Arial"/>
            </a:endParaRPr>
          </a:p>
          <a:p>
            <a:pPr marL="558800" marR="127000" lvl="0" indent="-298450" algn="l"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EDA - Application Data Features ( Univariate / Bivariate - Numerical /Categorical data analysis)</a:t>
            </a:r>
            <a:endParaRPr sz="1100">
              <a:solidFill>
                <a:srgbClr val="000000"/>
              </a:solidFill>
              <a:latin typeface="Arial"/>
              <a:ea typeface="Arial"/>
              <a:cs typeface="Arial"/>
              <a:sym typeface="Arial"/>
            </a:endParaRPr>
          </a:p>
          <a:p>
            <a:pPr marL="558800" marR="127000" lvl="0" indent="-298450" algn="l"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Data Exploration of Bureau Data &amp; Data Quality</a:t>
            </a:r>
            <a:endParaRPr sz="1100">
              <a:solidFill>
                <a:srgbClr val="000000"/>
              </a:solidFill>
              <a:latin typeface="Arial"/>
              <a:ea typeface="Arial"/>
              <a:cs typeface="Arial"/>
              <a:sym typeface="Arial"/>
            </a:endParaRPr>
          </a:p>
          <a:p>
            <a:pPr marL="558800" marR="127000" lvl="0" indent="-298450" algn="l"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Merging of Application data and Bureau data</a:t>
            </a:r>
            <a:endParaRPr sz="1100">
              <a:solidFill>
                <a:srgbClr val="000000"/>
              </a:solidFill>
              <a:latin typeface="Arial"/>
              <a:ea typeface="Arial"/>
              <a:cs typeface="Arial"/>
              <a:sym typeface="Arial"/>
            </a:endParaRPr>
          </a:p>
          <a:p>
            <a:pPr marL="558800" marR="127000" lvl="0" indent="-298450" algn="l"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Feature Engineering - Bureau Data ( Extracting Manual Features )</a:t>
            </a:r>
            <a:endParaRPr sz="1100">
              <a:solidFill>
                <a:srgbClr val="000000"/>
              </a:solidFill>
              <a:latin typeface="Arial"/>
              <a:ea typeface="Arial"/>
              <a:cs typeface="Arial"/>
              <a:sym typeface="Arial"/>
            </a:endParaRPr>
          </a:p>
          <a:p>
            <a:pPr marL="558800" marR="127000" lvl="0" indent="-298450" algn="l"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Feature Selection using ANOVA F value </a:t>
            </a:r>
            <a:endParaRPr sz="1100">
              <a:solidFill>
                <a:srgbClr val="000000"/>
              </a:solidFill>
              <a:latin typeface="Arial"/>
              <a:ea typeface="Arial"/>
              <a:cs typeface="Arial"/>
              <a:sym typeface="Arial"/>
            </a:endParaRPr>
          </a:p>
          <a:p>
            <a:pPr marL="558800" marR="127000" lvl="0" indent="-298450" algn="l"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Data Pre-processing for Machine Learning Model Building ( Label encoding, train_test split,StandardScaler )</a:t>
            </a:r>
            <a:endParaRPr sz="1100">
              <a:solidFill>
                <a:srgbClr val="000000"/>
              </a:solidFill>
              <a:latin typeface="Arial"/>
              <a:ea typeface="Arial"/>
              <a:cs typeface="Arial"/>
              <a:sym typeface="Arial"/>
            </a:endParaRPr>
          </a:p>
          <a:p>
            <a:pPr marL="558800" marR="127000" lvl="0" indent="-298450" algn="l"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Classification Model Building and Model Evaluation alongside :</a:t>
            </a:r>
            <a:endParaRPr sz="1100">
              <a:solidFill>
                <a:srgbClr val="000000"/>
              </a:solidFill>
              <a:latin typeface="Arial"/>
              <a:ea typeface="Arial"/>
              <a:cs typeface="Arial"/>
              <a:sym typeface="Arial"/>
            </a:endParaRPr>
          </a:p>
          <a:p>
            <a:pPr marL="1016000" marR="127000" lvl="1" indent="-298450" algn="l" rtl="0">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LogisticRegression</a:t>
            </a:r>
            <a:endParaRPr>
              <a:solidFill>
                <a:srgbClr val="000000"/>
              </a:solidFill>
              <a:latin typeface="Arial"/>
              <a:ea typeface="Arial"/>
              <a:cs typeface="Arial"/>
              <a:sym typeface="Arial"/>
            </a:endParaRPr>
          </a:p>
          <a:p>
            <a:pPr marL="1016000" marR="127000" lvl="1" indent="-298450" algn="l" rtl="0">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Logistic Regression with Hyper Parameter Tuning</a:t>
            </a:r>
            <a:endParaRPr>
              <a:solidFill>
                <a:srgbClr val="000000"/>
              </a:solidFill>
              <a:latin typeface="Arial"/>
              <a:ea typeface="Arial"/>
              <a:cs typeface="Arial"/>
              <a:sym typeface="Arial"/>
            </a:endParaRPr>
          </a:p>
          <a:p>
            <a:pPr marL="1016000" marR="127000" lvl="1" indent="-298450" algn="l" rtl="0">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RandomForestClassifier for Binary Classification with Hyper Parameter Tuning</a:t>
            </a:r>
            <a:endParaRPr>
              <a:solidFill>
                <a:srgbClr val="000000"/>
              </a:solidFill>
              <a:latin typeface="Arial"/>
              <a:ea typeface="Arial"/>
              <a:cs typeface="Arial"/>
              <a:sym typeface="Arial"/>
            </a:endParaRPr>
          </a:p>
          <a:p>
            <a:pPr marL="1016000" marR="127000" lvl="1" indent="-298450" algn="l" rtl="0">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Light Gradient Descent Boosting with Hyperparameter tuning</a:t>
            </a:r>
            <a:endParaRPr>
              <a:solidFill>
                <a:srgbClr val="000000"/>
              </a:solidFill>
              <a:latin typeface="Arial"/>
              <a:ea typeface="Arial"/>
              <a:cs typeface="Arial"/>
              <a:sym typeface="Arial"/>
            </a:endParaRPr>
          </a:p>
          <a:p>
            <a:pPr marL="558800" marR="127000" lvl="0" indent="-298450" algn="l" rtl="0">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Conclusion / Recommendation as a Business Analysis to Finance Institutions based on application and Bureau trade level information.</a:t>
            </a:r>
            <a:endParaRPr sz="1100">
              <a:solidFill>
                <a:srgbClr val="000000"/>
              </a:solidFill>
              <a:latin typeface="Arial"/>
              <a:ea typeface="Arial"/>
              <a:cs typeface="Arial"/>
              <a:sym typeface="Arial"/>
            </a:endParaRPr>
          </a:p>
          <a:p>
            <a:pPr marL="0" lvl="0" indent="0" algn="l" rtl="0">
              <a:spcBef>
                <a:spcPts val="700"/>
              </a:spcBef>
              <a:spcAft>
                <a:spcPts val="1200"/>
              </a:spcAft>
              <a:buNone/>
            </a:pP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311275" y="5157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0">
                <a:solidFill>
                  <a:srgbClr val="AF7B51"/>
                </a:solidFill>
                <a:latin typeface="Nunito"/>
                <a:ea typeface="Nunito"/>
                <a:cs typeface="Nunito"/>
                <a:sym typeface="Nunito"/>
              </a:rPr>
              <a:t>Exploratory data analysis on application data</a:t>
            </a:r>
            <a:endParaRPr sz="1800" b="0">
              <a:solidFill>
                <a:srgbClr val="AF7B51"/>
              </a:solidFill>
              <a:latin typeface="Nunito"/>
              <a:ea typeface="Nunito"/>
              <a:cs typeface="Nunito"/>
              <a:sym typeface="Nunito"/>
            </a:endParaRPr>
          </a:p>
          <a:p>
            <a:pPr marL="0" lvl="0" indent="0" algn="l" rtl="0">
              <a:spcBef>
                <a:spcPts val="0"/>
              </a:spcBef>
              <a:spcAft>
                <a:spcPts val="0"/>
              </a:spcAft>
              <a:buNone/>
            </a:pPr>
            <a:endParaRPr/>
          </a:p>
        </p:txBody>
      </p:sp>
      <p:sp>
        <p:nvSpPr>
          <p:cNvPr id="147" name="Google Shape;147;p16"/>
          <p:cNvSpPr txBox="1">
            <a:spLocks noGrp="1"/>
          </p:cNvSpPr>
          <p:nvPr>
            <p:ph type="body" idx="1"/>
          </p:nvPr>
        </p:nvSpPr>
        <p:spPr>
          <a:xfrm>
            <a:off x="361475" y="937500"/>
            <a:ext cx="8124900" cy="101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000000"/>
                </a:solidFill>
                <a:highlight>
                  <a:srgbClr val="FFFFFF"/>
                </a:highlight>
                <a:latin typeface="Arial"/>
                <a:ea typeface="Arial"/>
                <a:cs typeface="Arial"/>
                <a:sym typeface="Arial"/>
              </a:rPr>
              <a:t>We performed various data quality checks and run EDA on application data. One of the important aspect is Distribution of TARGET variable </a:t>
            </a:r>
            <a:endParaRPr sz="1100" b="1">
              <a:solidFill>
                <a:srgbClr val="000000"/>
              </a:solidFill>
              <a:highlight>
                <a:srgbClr val="FFFFFF"/>
              </a:highlight>
              <a:latin typeface="Arial"/>
              <a:ea typeface="Arial"/>
              <a:cs typeface="Arial"/>
              <a:sym typeface="Arial"/>
            </a:endParaRPr>
          </a:p>
          <a:p>
            <a:pPr marL="0" lvl="0" indent="0" algn="l" rtl="0">
              <a:spcBef>
                <a:spcPts val="1200"/>
              </a:spcBef>
              <a:spcAft>
                <a:spcPts val="1200"/>
              </a:spcAft>
              <a:buNone/>
            </a:pPr>
            <a:r>
              <a:rPr lang="en" sz="1100" b="1">
                <a:solidFill>
                  <a:schemeClr val="accent1"/>
                </a:solidFill>
                <a:highlight>
                  <a:srgbClr val="FFFFFF"/>
                </a:highlight>
                <a:latin typeface="Arial"/>
                <a:ea typeface="Arial"/>
                <a:cs typeface="Arial"/>
                <a:sym typeface="Arial"/>
              </a:rPr>
              <a:t>Inference</a:t>
            </a:r>
            <a:r>
              <a:rPr lang="en" sz="1100" b="1">
                <a:solidFill>
                  <a:srgbClr val="000000"/>
                </a:solidFill>
                <a:highlight>
                  <a:srgbClr val="FFFFFF"/>
                </a:highlight>
                <a:latin typeface="Arial"/>
                <a:ea typeface="Arial"/>
                <a:cs typeface="Arial"/>
                <a:sym typeface="Arial"/>
              </a:rPr>
              <a:t>: The data is highly imbalanced, where 91.9% of 'TARGET' variable is 0 (other cases/able to pay loan) and 8.1% of 'TARGET' variable is 1(difficulty in repaying the loan).</a:t>
            </a:r>
            <a:endParaRPr sz="1100">
              <a:latin typeface="Arial"/>
              <a:ea typeface="Arial"/>
              <a:cs typeface="Arial"/>
              <a:sym typeface="Arial"/>
            </a:endParaRPr>
          </a:p>
        </p:txBody>
      </p:sp>
      <p:pic>
        <p:nvPicPr>
          <p:cNvPr id="148" name="Google Shape;148;p16"/>
          <p:cNvPicPr preferRelativeResize="0"/>
          <p:nvPr/>
        </p:nvPicPr>
        <p:blipFill>
          <a:blip r:embed="rId3">
            <a:alphaModFix/>
          </a:blip>
          <a:stretch>
            <a:fillRect/>
          </a:stretch>
        </p:blipFill>
        <p:spPr>
          <a:xfrm>
            <a:off x="1380800" y="2125275"/>
            <a:ext cx="5650049" cy="266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289275" y="279100"/>
            <a:ext cx="7304100" cy="501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00" b="0">
                <a:solidFill>
                  <a:srgbClr val="AF7B51"/>
                </a:solidFill>
                <a:latin typeface="Nunito"/>
                <a:ea typeface="Nunito"/>
                <a:cs typeface="Nunito"/>
                <a:sym typeface="Nunito"/>
              </a:rPr>
              <a:t>Exploratory data analysis on application data</a:t>
            </a:r>
            <a:endParaRPr sz="2000" b="0">
              <a:solidFill>
                <a:srgbClr val="AF7B51"/>
              </a:solidFill>
              <a:latin typeface="Nunito"/>
              <a:ea typeface="Nunito"/>
              <a:cs typeface="Nunito"/>
              <a:sym typeface="Nunito"/>
            </a:endParaRPr>
          </a:p>
          <a:p>
            <a:pPr marL="0" lvl="0" indent="0" algn="l" rtl="0">
              <a:spcBef>
                <a:spcPts val="0"/>
              </a:spcBef>
              <a:spcAft>
                <a:spcPts val="0"/>
              </a:spcAft>
              <a:buNone/>
            </a:pPr>
            <a:endParaRPr sz="2400" b="0">
              <a:solidFill>
                <a:srgbClr val="AF7B51"/>
              </a:solidFill>
              <a:latin typeface="Nunito"/>
              <a:ea typeface="Nunito"/>
              <a:cs typeface="Nunito"/>
              <a:sym typeface="Nunito"/>
            </a:endParaRPr>
          </a:p>
          <a:p>
            <a:pPr marL="0" lvl="0" indent="0" algn="l" rtl="0">
              <a:spcBef>
                <a:spcPts val="0"/>
              </a:spcBef>
              <a:spcAft>
                <a:spcPts val="0"/>
              </a:spcAft>
              <a:buNone/>
            </a:pPr>
            <a:endParaRPr/>
          </a:p>
        </p:txBody>
      </p:sp>
      <p:sp>
        <p:nvSpPr>
          <p:cNvPr id="154" name="Google Shape;154;p17"/>
          <p:cNvSpPr txBox="1">
            <a:spLocks noGrp="1"/>
          </p:cNvSpPr>
          <p:nvPr>
            <p:ph type="body" idx="1"/>
          </p:nvPr>
        </p:nvSpPr>
        <p:spPr>
          <a:xfrm>
            <a:off x="355875" y="674950"/>
            <a:ext cx="8326200" cy="13230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523"/>
              <a:buNone/>
            </a:pPr>
            <a:r>
              <a:rPr lang="en" sz="1100">
                <a:solidFill>
                  <a:schemeClr val="dk2"/>
                </a:solidFill>
                <a:latin typeface="Arial"/>
                <a:ea typeface="Arial"/>
                <a:cs typeface="Arial"/>
                <a:sym typeface="Arial"/>
              </a:rPr>
              <a:t>We performed univariate and bivariate analysis on various numerical and categorical fields Amt Credit and Age Groups seems to be important factor for borrowers behaviour.</a:t>
            </a:r>
            <a:endParaRPr sz="1100">
              <a:solidFill>
                <a:schemeClr val="dk2"/>
              </a:solidFill>
              <a:latin typeface="Arial"/>
              <a:ea typeface="Arial"/>
              <a:cs typeface="Arial"/>
              <a:sym typeface="Arial"/>
            </a:endParaRPr>
          </a:p>
          <a:p>
            <a:pPr marL="0" lvl="0" indent="0" algn="l" rtl="0">
              <a:lnSpc>
                <a:spcPct val="105000"/>
              </a:lnSpc>
              <a:spcBef>
                <a:spcPts val="1200"/>
              </a:spcBef>
              <a:spcAft>
                <a:spcPts val="0"/>
              </a:spcAft>
              <a:buSzPts val="523"/>
              <a:buNone/>
            </a:pPr>
            <a:r>
              <a:rPr lang="en" sz="1100" b="1">
                <a:solidFill>
                  <a:schemeClr val="accent1"/>
                </a:solidFill>
                <a:latin typeface="Arial"/>
                <a:ea typeface="Arial"/>
                <a:cs typeface="Arial"/>
                <a:sym typeface="Arial"/>
              </a:rPr>
              <a:t>Inferences</a:t>
            </a:r>
            <a:r>
              <a:rPr lang="en" sz="1100">
                <a:solidFill>
                  <a:schemeClr val="dk2"/>
                </a:solidFill>
                <a:latin typeface="Arial"/>
                <a:ea typeface="Arial"/>
                <a:cs typeface="Arial"/>
                <a:sym typeface="Arial"/>
              </a:rPr>
              <a:t>: People who are taking credit for large amount are very likely to repay the loan.</a:t>
            </a:r>
            <a:endParaRPr sz="1100">
              <a:solidFill>
                <a:schemeClr val="dk2"/>
              </a:solidFill>
              <a:latin typeface="Arial"/>
              <a:ea typeface="Arial"/>
              <a:cs typeface="Arial"/>
              <a:sym typeface="Arial"/>
            </a:endParaRPr>
          </a:p>
          <a:p>
            <a:pPr marL="0" lvl="0" indent="0" algn="l" rtl="0">
              <a:lnSpc>
                <a:spcPct val="105000"/>
              </a:lnSpc>
              <a:spcBef>
                <a:spcPts val="1200"/>
              </a:spcBef>
              <a:spcAft>
                <a:spcPts val="0"/>
              </a:spcAft>
              <a:buSzPts val="523"/>
              <a:buNone/>
            </a:pPr>
            <a:r>
              <a:rPr lang="en" sz="1100">
                <a:solidFill>
                  <a:schemeClr val="dk2"/>
                </a:solidFill>
                <a:latin typeface="Arial"/>
                <a:ea typeface="Arial"/>
                <a:cs typeface="Arial"/>
                <a:sym typeface="Arial"/>
              </a:rPr>
              <a:t>Inference: From the above plot when we compare the two target types, we see that the clients who have difficulty in payment are relatively younger and most of them lie at around  30's.</a:t>
            </a:r>
            <a:endParaRPr sz="1100">
              <a:solidFill>
                <a:schemeClr val="dk2"/>
              </a:solidFill>
              <a:latin typeface="Arial"/>
              <a:ea typeface="Arial"/>
              <a:cs typeface="Arial"/>
              <a:sym typeface="Arial"/>
            </a:endParaRPr>
          </a:p>
          <a:p>
            <a:pPr marL="0" lvl="0" indent="0" algn="l" rtl="0">
              <a:lnSpc>
                <a:spcPct val="105000"/>
              </a:lnSpc>
              <a:spcBef>
                <a:spcPts val="1200"/>
              </a:spcBef>
              <a:spcAft>
                <a:spcPts val="0"/>
              </a:spcAft>
              <a:buNone/>
            </a:pPr>
            <a:endParaRPr sz="1100">
              <a:solidFill>
                <a:schemeClr val="dk2"/>
              </a:solidFill>
              <a:latin typeface="Arial"/>
              <a:ea typeface="Arial"/>
              <a:cs typeface="Arial"/>
              <a:sym typeface="Arial"/>
            </a:endParaRPr>
          </a:p>
          <a:p>
            <a:pPr marL="0" lvl="0" indent="0" algn="l" rtl="0">
              <a:lnSpc>
                <a:spcPct val="105000"/>
              </a:lnSpc>
              <a:spcBef>
                <a:spcPts val="1200"/>
              </a:spcBef>
              <a:spcAft>
                <a:spcPts val="0"/>
              </a:spcAft>
              <a:buSzPts val="523"/>
              <a:buNone/>
            </a:pPr>
            <a:endParaRPr sz="1100">
              <a:solidFill>
                <a:schemeClr val="dk2"/>
              </a:solidFill>
              <a:latin typeface="Arial"/>
              <a:ea typeface="Arial"/>
              <a:cs typeface="Arial"/>
              <a:sym typeface="Arial"/>
            </a:endParaRPr>
          </a:p>
          <a:p>
            <a:pPr marL="0" lvl="0" indent="0" algn="l" rtl="0">
              <a:lnSpc>
                <a:spcPct val="105000"/>
              </a:lnSpc>
              <a:spcBef>
                <a:spcPts val="1200"/>
              </a:spcBef>
              <a:spcAft>
                <a:spcPts val="1200"/>
              </a:spcAft>
              <a:buSzPts val="523"/>
              <a:buNone/>
            </a:pPr>
            <a:endParaRPr sz="1100">
              <a:solidFill>
                <a:schemeClr val="dk2"/>
              </a:solidFill>
              <a:latin typeface="Arial"/>
              <a:ea typeface="Arial"/>
              <a:cs typeface="Arial"/>
              <a:sym typeface="Arial"/>
            </a:endParaRPr>
          </a:p>
        </p:txBody>
      </p:sp>
      <p:pic>
        <p:nvPicPr>
          <p:cNvPr id="155" name="Google Shape;155;p17"/>
          <p:cNvPicPr preferRelativeResize="0"/>
          <p:nvPr/>
        </p:nvPicPr>
        <p:blipFill>
          <a:blip r:embed="rId3">
            <a:alphaModFix/>
          </a:blip>
          <a:stretch>
            <a:fillRect/>
          </a:stretch>
        </p:blipFill>
        <p:spPr>
          <a:xfrm>
            <a:off x="152400" y="2283200"/>
            <a:ext cx="4419601" cy="2860301"/>
          </a:xfrm>
          <a:prstGeom prst="rect">
            <a:avLst/>
          </a:prstGeom>
          <a:noFill/>
          <a:ln>
            <a:noFill/>
          </a:ln>
        </p:spPr>
      </p:pic>
      <p:pic>
        <p:nvPicPr>
          <p:cNvPr id="156" name="Google Shape;156;p17"/>
          <p:cNvPicPr preferRelativeResize="0"/>
          <p:nvPr/>
        </p:nvPicPr>
        <p:blipFill>
          <a:blip r:embed="rId4">
            <a:alphaModFix/>
          </a:blip>
          <a:stretch>
            <a:fillRect/>
          </a:stretch>
        </p:blipFill>
        <p:spPr>
          <a:xfrm>
            <a:off x="4399150" y="2433750"/>
            <a:ext cx="4744850" cy="27097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a:spLocks noGrp="1"/>
          </p:cNvSpPr>
          <p:nvPr>
            <p:ph type="title"/>
          </p:nvPr>
        </p:nvSpPr>
        <p:spPr>
          <a:xfrm>
            <a:off x="365650" y="330175"/>
            <a:ext cx="7521300" cy="38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0">
                <a:solidFill>
                  <a:srgbClr val="AF7B51"/>
                </a:solidFill>
                <a:latin typeface="Nunito"/>
                <a:ea typeface="Nunito"/>
                <a:cs typeface="Nunito"/>
                <a:sym typeface="Nunito"/>
              </a:rPr>
              <a:t>Feature engineering on bureau data</a:t>
            </a:r>
            <a:endParaRPr sz="1800" b="0">
              <a:solidFill>
                <a:srgbClr val="AF7B51"/>
              </a:solidFill>
              <a:latin typeface="Nunito"/>
              <a:ea typeface="Nunito"/>
              <a:cs typeface="Nunito"/>
              <a:sym typeface="Nunito"/>
            </a:endParaRPr>
          </a:p>
          <a:p>
            <a:pPr marL="0" lvl="0" indent="0" algn="l" rtl="0">
              <a:spcBef>
                <a:spcPts val="0"/>
              </a:spcBef>
              <a:spcAft>
                <a:spcPts val="0"/>
              </a:spcAft>
              <a:buSzPts val="990"/>
              <a:buNone/>
            </a:pPr>
            <a:endParaRPr sz="1800"/>
          </a:p>
        </p:txBody>
      </p:sp>
      <p:sp>
        <p:nvSpPr>
          <p:cNvPr id="162" name="Google Shape;162;p18"/>
          <p:cNvSpPr txBox="1">
            <a:spLocks noGrp="1"/>
          </p:cNvSpPr>
          <p:nvPr>
            <p:ph type="body" idx="1"/>
          </p:nvPr>
        </p:nvSpPr>
        <p:spPr>
          <a:xfrm>
            <a:off x="427000" y="860300"/>
            <a:ext cx="8576700" cy="790800"/>
          </a:xfrm>
          <a:prstGeom prst="rect">
            <a:avLst/>
          </a:prstGeom>
        </p:spPr>
        <p:txBody>
          <a:bodyPr spcFirstLastPara="1" wrap="square" lIns="91425" tIns="91425" rIns="91425" bIns="91425" anchor="t" anchorCtr="0">
            <a:noAutofit/>
          </a:bodyPr>
          <a:lstStyle/>
          <a:p>
            <a:pPr marL="50800" marR="50800" lvl="0" indent="0" algn="l" rtl="0">
              <a:lnSpc>
                <a:spcPct val="121429"/>
              </a:lnSpc>
              <a:spcBef>
                <a:spcPts val="0"/>
              </a:spcBef>
              <a:spcAft>
                <a:spcPts val="0"/>
              </a:spcAft>
              <a:buNone/>
            </a:pPr>
            <a:r>
              <a:rPr lang="en" sz="1100">
                <a:solidFill>
                  <a:schemeClr val="dk2"/>
                </a:solidFill>
                <a:latin typeface="Arial"/>
                <a:ea typeface="Arial"/>
                <a:cs typeface="Arial"/>
                <a:sym typeface="Arial"/>
              </a:rPr>
              <a:t>Lets derive the feature name, </a:t>
            </a:r>
            <a:r>
              <a:rPr lang="en" sz="1100" b="1">
                <a:solidFill>
                  <a:schemeClr val="dk2"/>
                </a:solidFill>
                <a:latin typeface="Arial"/>
                <a:ea typeface="Arial"/>
                <a:cs typeface="Arial"/>
                <a:sym typeface="Arial"/>
              </a:rPr>
              <a:t>TOTAL_DEBT_SUM</a:t>
            </a:r>
            <a:r>
              <a:rPr lang="en" sz="1100">
                <a:solidFill>
                  <a:schemeClr val="dk2"/>
                </a:solidFill>
                <a:latin typeface="Arial"/>
                <a:ea typeface="Arial"/>
                <a:cs typeface="Arial"/>
                <a:sym typeface="Arial"/>
              </a:rPr>
              <a:t> and </a:t>
            </a:r>
            <a:r>
              <a:rPr lang="en" sz="1100" b="1">
                <a:solidFill>
                  <a:schemeClr val="dk2"/>
                </a:solidFill>
                <a:latin typeface="Arial"/>
                <a:ea typeface="Arial"/>
                <a:cs typeface="Arial"/>
                <a:sym typeface="Arial"/>
              </a:rPr>
              <a:t>DEBT_TO_CREDIT_RATIO</a:t>
            </a:r>
            <a:endParaRPr sz="1100" b="1">
              <a:solidFill>
                <a:schemeClr val="dk2"/>
              </a:solidFill>
              <a:latin typeface="Arial"/>
              <a:ea typeface="Arial"/>
              <a:cs typeface="Arial"/>
              <a:sym typeface="Arial"/>
            </a:endParaRPr>
          </a:p>
          <a:p>
            <a:pPr marL="50800" marR="50800" lvl="0" indent="0" algn="l" rtl="0">
              <a:lnSpc>
                <a:spcPct val="121429"/>
              </a:lnSpc>
              <a:spcBef>
                <a:spcPts val="0"/>
              </a:spcBef>
              <a:spcAft>
                <a:spcPts val="0"/>
              </a:spcAft>
              <a:buNone/>
            </a:pPr>
            <a:r>
              <a:rPr lang="en" sz="1100" b="1">
                <a:solidFill>
                  <a:schemeClr val="accent1"/>
                </a:solidFill>
                <a:latin typeface="Arial"/>
                <a:ea typeface="Arial"/>
                <a:cs typeface="Arial"/>
                <a:sym typeface="Arial"/>
              </a:rPr>
              <a:t>Inferences</a:t>
            </a:r>
            <a:r>
              <a:rPr lang="en" sz="1100">
                <a:solidFill>
                  <a:schemeClr val="dk2"/>
                </a:solidFill>
                <a:latin typeface="Arial"/>
                <a:ea typeface="Arial"/>
                <a:cs typeface="Arial"/>
                <a:sym typeface="Arial"/>
              </a:rPr>
              <a:t>: High frequency at the lower end of the scale in both the feature indicating ,individual have no or very low outstanding debt and recent credit updated or absence of the data set. It will very helpful for better understand the borrowers' credit behavior.</a:t>
            </a:r>
            <a:endParaRPr sz="1100">
              <a:solidFill>
                <a:schemeClr val="dk2"/>
              </a:solidFill>
              <a:latin typeface="Arial"/>
              <a:ea typeface="Arial"/>
              <a:cs typeface="Arial"/>
              <a:sym typeface="Arial"/>
            </a:endParaRPr>
          </a:p>
          <a:p>
            <a:pPr marL="50800" marR="50800" lvl="0" indent="0" algn="l" rtl="0">
              <a:lnSpc>
                <a:spcPct val="121429"/>
              </a:lnSpc>
              <a:spcBef>
                <a:spcPts val="0"/>
              </a:spcBef>
              <a:spcAft>
                <a:spcPts val="0"/>
              </a:spcAft>
              <a:buNone/>
            </a:pPr>
            <a:endParaRPr sz="1100">
              <a:solidFill>
                <a:schemeClr val="dk2"/>
              </a:solidFill>
              <a:latin typeface="Arial"/>
              <a:ea typeface="Arial"/>
              <a:cs typeface="Arial"/>
              <a:sym typeface="Arial"/>
            </a:endParaRPr>
          </a:p>
          <a:p>
            <a:pPr marL="50800" marR="50800" lvl="0" indent="0" algn="l" rtl="0">
              <a:lnSpc>
                <a:spcPct val="121429"/>
              </a:lnSpc>
              <a:spcBef>
                <a:spcPts val="0"/>
              </a:spcBef>
              <a:spcAft>
                <a:spcPts val="0"/>
              </a:spcAft>
              <a:buNone/>
            </a:pPr>
            <a:endParaRPr sz="1100">
              <a:solidFill>
                <a:schemeClr val="dk2"/>
              </a:solidFill>
              <a:latin typeface="Arial"/>
              <a:ea typeface="Arial"/>
              <a:cs typeface="Arial"/>
              <a:sym typeface="Arial"/>
            </a:endParaRPr>
          </a:p>
          <a:p>
            <a:pPr marL="0" lvl="0" indent="0" algn="l" rtl="0">
              <a:spcBef>
                <a:spcPts val="0"/>
              </a:spcBef>
              <a:spcAft>
                <a:spcPts val="1200"/>
              </a:spcAft>
              <a:buNone/>
            </a:pPr>
            <a:endParaRPr sz="1100">
              <a:latin typeface="Arial"/>
              <a:ea typeface="Arial"/>
              <a:cs typeface="Arial"/>
              <a:sym typeface="Arial"/>
            </a:endParaRPr>
          </a:p>
        </p:txBody>
      </p:sp>
      <p:pic>
        <p:nvPicPr>
          <p:cNvPr id="163" name="Google Shape;163;p18"/>
          <p:cNvPicPr preferRelativeResize="0"/>
          <p:nvPr/>
        </p:nvPicPr>
        <p:blipFill>
          <a:blip r:embed="rId3">
            <a:alphaModFix/>
          </a:blip>
          <a:stretch>
            <a:fillRect/>
          </a:stretch>
        </p:blipFill>
        <p:spPr>
          <a:xfrm>
            <a:off x="0" y="1926725"/>
            <a:ext cx="4657627" cy="3216774"/>
          </a:xfrm>
          <a:prstGeom prst="rect">
            <a:avLst/>
          </a:prstGeom>
          <a:noFill/>
          <a:ln>
            <a:noFill/>
          </a:ln>
        </p:spPr>
      </p:pic>
      <p:pic>
        <p:nvPicPr>
          <p:cNvPr id="164" name="Google Shape;164;p18"/>
          <p:cNvPicPr preferRelativeResize="0"/>
          <p:nvPr/>
        </p:nvPicPr>
        <p:blipFill>
          <a:blip r:embed="rId4">
            <a:alphaModFix/>
          </a:blip>
          <a:stretch>
            <a:fillRect/>
          </a:stretch>
        </p:blipFill>
        <p:spPr>
          <a:xfrm>
            <a:off x="4500700" y="2263150"/>
            <a:ext cx="4228176" cy="2570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365200" y="262625"/>
            <a:ext cx="8116500" cy="51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760" b="0">
                <a:solidFill>
                  <a:srgbClr val="AF7B51"/>
                </a:solidFill>
                <a:latin typeface="Nunito"/>
                <a:ea typeface="Nunito"/>
                <a:cs typeface="Nunito"/>
                <a:sym typeface="Nunito"/>
              </a:rPr>
              <a:t>Feature engineering on bureau data</a:t>
            </a:r>
            <a:endParaRPr sz="1760" b="0">
              <a:solidFill>
                <a:srgbClr val="AF7B51"/>
              </a:solidFill>
              <a:latin typeface="Nunito"/>
              <a:ea typeface="Nunito"/>
              <a:cs typeface="Nunito"/>
              <a:sym typeface="Nunito"/>
            </a:endParaRPr>
          </a:p>
          <a:p>
            <a:pPr marL="0" lvl="0" indent="0" algn="l" rtl="0">
              <a:spcBef>
                <a:spcPts val="0"/>
              </a:spcBef>
              <a:spcAft>
                <a:spcPts val="0"/>
              </a:spcAft>
              <a:buSzPts val="990"/>
              <a:buNone/>
            </a:pPr>
            <a:endParaRPr sz="2340"/>
          </a:p>
        </p:txBody>
      </p:sp>
      <p:pic>
        <p:nvPicPr>
          <p:cNvPr id="170" name="Google Shape;170;p19"/>
          <p:cNvPicPr preferRelativeResize="0"/>
          <p:nvPr/>
        </p:nvPicPr>
        <p:blipFill rotWithShape="1">
          <a:blip r:embed="rId3">
            <a:alphaModFix/>
          </a:blip>
          <a:srcRect t="-15567" b="100000"/>
          <a:stretch/>
        </p:blipFill>
        <p:spPr>
          <a:xfrm>
            <a:off x="152400" y="1507875"/>
            <a:ext cx="8166001" cy="469200"/>
          </a:xfrm>
          <a:prstGeom prst="rect">
            <a:avLst/>
          </a:prstGeom>
          <a:noFill/>
          <a:ln>
            <a:noFill/>
          </a:ln>
        </p:spPr>
      </p:pic>
      <p:pic>
        <p:nvPicPr>
          <p:cNvPr id="171" name="Google Shape;171;p19"/>
          <p:cNvPicPr preferRelativeResize="0"/>
          <p:nvPr/>
        </p:nvPicPr>
        <p:blipFill>
          <a:blip r:embed="rId3">
            <a:alphaModFix/>
          </a:blip>
          <a:stretch>
            <a:fillRect/>
          </a:stretch>
        </p:blipFill>
        <p:spPr>
          <a:xfrm>
            <a:off x="152400" y="2286925"/>
            <a:ext cx="8886426" cy="2789551"/>
          </a:xfrm>
          <a:prstGeom prst="rect">
            <a:avLst/>
          </a:prstGeom>
          <a:noFill/>
          <a:ln>
            <a:noFill/>
          </a:ln>
        </p:spPr>
      </p:pic>
      <p:sp>
        <p:nvSpPr>
          <p:cNvPr id="172" name="Google Shape;172;p19"/>
          <p:cNvSpPr txBox="1"/>
          <p:nvPr/>
        </p:nvSpPr>
        <p:spPr>
          <a:xfrm>
            <a:off x="449325" y="778325"/>
            <a:ext cx="8475900" cy="1373100"/>
          </a:xfrm>
          <a:prstGeom prst="rect">
            <a:avLst/>
          </a:prstGeom>
          <a:noFill/>
          <a:ln>
            <a:noFill/>
          </a:ln>
        </p:spPr>
        <p:txBody>
          <a:bodyPr spcFirstLastPara="1" wrap="square" lIns="91425" tIns="91425" rIns="91425" bIns="91425" anchor="t" anchorCtr="0">
            <a:spAutoFit/>
          </a:bodyPr>
          <a:lstStyle/>
          <a:p>
            <a:pPr marL="0" lvl="0" indent="0" algn="l" rtl="0">
              <a:lnSpc>
                <a:spcPct val="105000"/>
              </a:lnSpc>
              <a:spcBef>
                <a:spcPts val="0"/>
              </a:spcBef>
              <a:spcAft>
                <a:spcPts val="0"/>
              </a:spcAft>
              <a:buClr>
                <a:srgbClr val="000000"/>
              </a:buClr>
              <a:buSzPts val="358"/>
              <a:buFont typeface="Arial"/>
              <a:buNone/>
            </a:pPr>
            <a:r>
              <a:rPr lang="en" sz="1100">
                <a:solidFill>
                  <a:schemeClr val="dk2"/>
                </a:solidFill>
              </a:rPr>
              <a:t>Lets derive the feature from the days _credit_interval for &lt;1 years, 1-2 year,2-3 years and 3+years</a:t>
            </a:r>
            <a:endParaRPr sz="1100">
              <a:solidFill>
                <a:schemeClr val="dk2"/>
              </a:solidFill>
            </a:endParaRPr>
          </a:p>
          <a:p>
            <a:pPr marL="0" lvl="0" indent="0" algn="l" rtl="0">
              <a:lnSpc>
                <a:spcPct val="105000"/>
              </a:lnSpc>
              <a:spcBef>
                <a:spcPts val="1200"/>
              </a:spcBef>
              <a:spcAft>
                <a:spcPts val="0"/>
              </a:spcAft>
              <a:buClr>
                <a:srgbClr val="000000"/>
              </a:buClr>
              <a:buSzPts val="358"/>
              <a:buFont typeface="Arial"/>
              <a:buNone/>
            </a:pPr>
            <a:r>
              <a:rPr lang="en" sz="1100" b="1">
                <a:solidFill>
                  <a:schemeClr val="accent1"/>
                </a:solidFill>
              </a:rPr>
              <a:t>Inferences</a:t>
            </a:r>
            <a:r>
              <a:rPr lang="en" sz="1100">
                <a:solidFill>
                  <a:schemeClr val="accent1"/>
                </a:solidFill>
              </a:rPr>
              <a:t>:</a:t>
            </a:r>
            <a:r>
              <a:rPr lang="en" sz="1100"/>
              <a:t>A  high frequency of credit intervals in &lt;1 year indicating ongoing credit enquiries where, a high frequency at the lower end of other time intervals indicates  credit inquiries in those intervals are concentrated more towards the recent past than further back in time.</a:t>
            </a:r>
            <a:endParaRPr sz="1100"/>
          </a:p>
          <a:p>
            <a:pPr marL="0" lvl="0" indent="0" algn="l" rtl="0">
              <a:lnSpc>
                <a:spcPct val="105000"/>
              </a:lnSpc>
              <a:spcBef>
                <a:spcPts val="1200"/>
              </a:spcBef>
              <a:spcAft>
                <a:spcPts val="1200"/>
              </a:spcAft>
              <a:buClr>
                <a:srgbClr val="000000"/>
              </a:buClr>
              <a:buSzPts val="358"/>
              <a:buFont typeface="Arial"/>
              <a:buNone/>
            </a:pP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530250" y="511000"/>
            <a:ext cx="8553000" cy="519300"/>
          </a:xfrm>
          <a:prstGeom prst="rect">
            <a:avLst/>
          </a:prstGeom>
        </p:spPr>
        <p:txBody>
          <a:bodyPr spcFirstLastPara="1" wrap="square" lIns="91425" tIns="91425" rIns="91425" bIns="91425" anchor="t" anchorCtr="0">
            <a:normAutofit/>
          </a:bodyPr>
          <a:lstStyle/>
          <a:p>
            <a:pPr marL="0" marR="127000" lvl="0" indent="0" algn="l" rtl="0">
              <a:lnSpc>
                <a:spcPct val="115000"/>
              </a:lnSpc>
              <a:spcBef>
                <a:spcPts val="1200"/>
              </a:spcBef>
              <a:spcAft>
                <a:spcPts val="700"/>
              </a:spcAft>
              <a:buNone/>
            </a:pPr>
            <a:r>
              <a:rPr lang="en" sz="1800">
                <a:solidFill>
                  <a:srgbClr val="AF7B51"/>
                </a:solidFill>
              </a:rPr>
              <a:t>Feature Selection using ANOVA F value </a:t>
            </a:r>
            <a:endParaRPr sz="1800">
              <a:solidFill>
                <a:srgbClr val="AF7B51"/>
              </a:solidFill>
            </a:endParaRPr>
          </a:p>
        </p:txBody>
      </p:sp>
      <p:sp>
        <p:nvSpPr>
          <p:cNvPr id="178" name="Google Shape;178;p20"/>
          <p:cNvSpPr txBox="1"/>
          <p:nvPr/>
        </p:nvSpPr>
        <p:spPr>
          <a:xfrm>
            <a:off x="627800" y="975800"/>
            <a:ext cx="61086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Essentials for enhancing the model accuracy and efficiency. It measures the differences between mean between groups. High value of ANOVA F value indicates the significant predictors.</a:t>
            </a:r>
            <a:endParaRPr sz="1100"/>
          </a:p>
          <a:p>
            <a:pPr marL="0" lvl="0" indent="0" algn="l" rtl="0">
              <a:spcBef>
                <a:spcPts val="0"/>
              </a:spcBef>
              <a:spcAft>
                <a:spcPts val="0"/>
              </a:spcAft>
              <a:buNone/>
            </a:pPr>
            <a:r>
              <a:rPr lang="en" sz="1100"/>
              <a:t>Using Feature selection in merged - Application and Bureau data , we selected </a:t>
            </a:r>
            <a:r>
              <a:rPr lang="en" sz="1100" b="1"/>
              <a:t>50 features</a:t>
            </a:r>
            <a:r>
              <a:rPr lang="en" sz="1100"/>
              <a:t> from 76 features. </a:t>
            </a: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a:p>
          <a:p>
            <a:pPr marL="0" lvl="0" indent="0" algn="l" rtl="0">
              <a:spcBef>
                <a:spcPts val="0"/>
              </a:spcBef>
              <a:spcAft>
                <a:spcPts val="0"/>
              </a:spcAft>
              <a:buNone/>
            </a:pPr>
            <a:endParaRPr sz="1100"/>
          </a:p>
          <a:p>
            <a:pPr marL="0" lvl="0" indent="0" algn="l" rtl="0">
              <a:spcBef>
                <a:spcPts val="0"/>
              </a:spcBef>
              <a:spcAft>
                <a:spcPts val="0"/>
              </a:spcAft>
              <a:buNone/>
            </a:pPr>
            <a:r>
              <a:rPr lang="en" sz="1100"/>
              <a:t>  </a:t>
            </a:r>
            <a:endParaRPr sz="1100"/>
          </a:p>
        </p:txBody>
      </p:sp>
      <p:pic>
        <p:nvPicPr>
          <p:cNvPr id="179" name="Google Shape;179;p20"/>
          <p:cNvPicPr preferRelativeResize="0"/>
          <p:nvPr/>
        </p:nvPicPr>
        <p:blipFill>
          <a:blip r:embed="rId3">
            <a:alphaModFix/>
          </a:blip>
          <a:stretch>
            <a:fillRect/>
          </a:stretch>
        </p:blipFill>
        <p:spPr>
          <a:xfrm>
            <a:off x="744825" y="1913175"/>
            <a:ext cx="7659501" cy="3052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445425" y="131400"/>
            <a:ext cx="8553000" cy="387900"/>
          </a:xfrm>
          <a:prstGeom prst="rect">
            <a:avLst/>
          </a:prstGeom>
        </p:spPr>
        <p:txBody>
          <a:bodyPr spcFirstLastPara="1" wrap="square" lIns="91425" tIns="91425" rIns="91425" bIns="91425" anchor="t" anchorCtr="0">
            <a:normAutofit fontScale="90000"/>
          </a:bodyPr>
          <a:lstStyle/>
          <a:p>
            <a:pPr marL="0" marR="127000" lvl="0" indent="0" algn="l" rtl="0">
              <a:lnSpc>
                <a:spcPct val="115000"/>
              </a:lnSpc>
              <a:spcBef>
                <a:spcPts val="1200"/>
              </a:spcBef>
              <a:spcAft>
                <a:spcPts val="700"/>
              </a:spcAft>
              <a:buNone/>
            </a:pPr>
            <a:r>
              <a:rPr lang="en" sz="1800">
                <a:solidFill>
                  <a:srgbClr val="AF7B51"/>
                </a:solidFill>
              </a:rPr>
              <a:t>ML Model Building and Model Validation - Logistic Regression</a:t>
            </a:r>
            <a:endParaRPr sz="1800">
              <a:solidFill>
                <a:srgbClr val="AF7B51"/>
              </a:solidFill>
            </a:endParaRPr>
          </a:p>
        </p:txBody>
      </p:sp>
      <p:sp>
        <p:nvSpPr>
          <p:cNvPr id="185" name="Google Shape;185;p21"/>
          <p:cNvSpPr txBox="1"/>
          <p:nvPr/>
        </p:nvSpPr>
        <p:spPr>
          <a:xfrm>
            <a:off x="230550" y="4076625"/>
            <a:ext cx="8091900" cy="1523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accent1"/>
                </a:solidFill>
                <a:latin typeface="Lato"/>
                <a:ea typeface="Lato"/>
                <a:cs typeface="Lato"/>
                <a:sym typeface="Lato"/>
              </a:rPr>
              <a:t>Inference</a:t>
            </a:r>
            <a:r>
              <a:rPr lang="en" sz="1300">
                <a:solidFill>
                  <a:schemeClr val="accent1"/>
                </a:solidFill>
                <a:latin typeface="Lato"/>
                <a:ea typeface="Lato"/>
                <a:cs typeface="Lato"/>
                <a:sym typeface="Lato"/>
              </a:rPr>
              <a:t>:  </a:t>
            </a:r>
            <a:r>
              <a:rPr lang="en" sz="1100">
                <a:highlight>
                  <a:srgbClr val="FFFFFF"/>
                </a:highlight>
              </a:rPr>
              <a:t>Looking at the classification report and confusion matrix, we can see that the model's performance is skewed towards the majority class (class 0). Model is unable to correctly identify most of the positive instances. Hence let's build Binary classification logistic regression model with Random Over Sampler.</a:t>
            </a:r>
            <a:endParaRPr sz="1100">
              <a:solidFill>
                <a:schemeClr val="accent1"/>
              </a:solidFill>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p:txBody>
      </p:sp>
      <p:pic>
        <p:nvPicPr>
          <p:cNvPr id="186" name="Google Shape;186;p21"/>
          <p:cNvPicPr preferRelativeResize="0"/>
          <p:nvPr/>
        </p:nvPicPr>
        <p:blipFill>
          <a:blip r:embed="rId3">
            <a:alphaModFix/>
          </a:blip>
          <a:stretch>
            <a:fillRect/>
          </a:stretch>
        </p:blipFill>
        <p:spPr>
          <a:xfrm>
            <a:off x="230550" y="671700"/>
            <a:ext cx="4794151" cy="3252525"/>
          </a:xfrm>
          <a:prstGeom prst="rect">
            <a:avLst/>
          </a:prstGeom>
          <a:noFill/>
          <a:ln>
            <a:noFill/>
          </a:ln>
        </p:spPr>
      </p:pic>
      <p:pic>
        <p:nvPicPr>
          <p:cNvPr id="187" name="Google Shape;187;p21"/>
          <p:cNvPicPr preferRelativeResize="0"/>
          <p:nvPr/>
        </p:nvPicPr>
        <p:blipFill>
          <a:blip r:embed="rId4">
            <a:alphaModFix/>
          </a:blip>
          <a:stretch>
            <a:fillRect/>
          </a:stretch>
        </p:blipFill>
        <p:spPr>
          <a:xfrm>
            <a:off x="4844425" y="850075"/>
            <a:ext cx="4087224" cy="2796049"/>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1295</Words>
  <Application>Microsoft Office PowerPoint</Application>
  <PresentationFormat>On-screen Show (16:9)</PresentationFormat>
  <Paragraphs>94</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Nunito</vt:lpstr>
      <vt:lpstr>Lato</vt:lpstr>
      <vt:lpstr>Shift</vt:lpstr>
      <vt:lpstr>Home Credit Risk Analysis </vt:lpstr>
      <vt:lpstr>Problem Statement </vt:lpstr>
      <vt:lpstr>Analysis Strategies  </vt:lpstr>
      <vt:lpstr>Exploratory data analysis on application data </vt:lpstr>
      <vt:lpstr>Exploratory data analysis on application data  </vt:lpstr>
      <vt:lpstr>Feature engineering on bureau data </vt:lpstr>
      <vt:lpstr>Feature engineering on bureau data </vt:lpstr>
      <vt:lpstr>Feature Selection using ANOVA F value </vt:lpstr>
      <vt:lpstr>ML Model Building and Model Validation - Logistic Regression</vt:lpstr>
      <vt:lpstr>ML Model Building and Model Validation - Logistic Regression with OverSampler</vt:lpstr>
      <vt:lpstr>ML Model Building and Model Validation - RandomForestClassifier </vt:lpstr>
      <vt:lpstr>ML Model Building and Model Validation - Light Gradient Boosting</vt:lpstr>
      <vt:lpstr>Conclusion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Doon training</cp:lastModifiedBy>
  <cp:revision>1</cp:revision>
  <dcterms:modified xsi:type="dcterms:W3CDTF">2024-08-06T06:04:37Z</dcterms:modified>
</cp:coreProperties>
</file>