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78B48C-ADE6-4DF3-A98A-4A80AA75C1F0}"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129148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78B48C-ADE6-4DF3-A98A-4A80AA75C1F0}"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355086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78B48C-ADE6-4DF3-A98A-4A80AA75C1F0}"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307231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78B48C-ADE6-4DF3-A98A-4A80AA75C1F0}"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374269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78B48C-ADE6-4DF3-A98A-4A80AA75C1F0}"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224208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78B48C-ADE6-4DF3-A98A-4A80AA75C1F0}"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138565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78B48C-ADE6-4DF3-A98A-4A80AA75C1F0}"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365101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78B48C-ADE6-4DF3-A98A-4A80AA75C1F0}"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71677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8B48C-ADE6-4DF3-A98A-4A80AA75C1F0}"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202301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8B48C-ADE6-4DF3-A98A-4A80AA75C1F0}"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235817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8B48C-ADE6-4DF3-A98A-4A80AA75C1F0}"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D2100-300C-4105-93DD-35DA78D3966C}" type="slidenum">
              <a:rPr lang="en-IN" smtClean="0"/>
              <a:t>‹#›</a:t>
            </a:fld>
            <a:endParaRPr lang="en-IN"/>
          </a:p>
        </p:txBody>
      </p:sp>
    </p:spTree>
    <p:extLst>
      <p:ext uri="{BB962C8B-B14F-4D97-AF65-F5344CB8AC3E}">
        <p14:creationId xmlns:p14="http://schemas.microsoft.com/office/powerpoint/2010/main" val="382803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8B48C-ADE6-4DF3-A98A-4A80AA75C1F0}" type="datetimeFigureOut">
              <a:rPr lang="en-IN" smtClean="0"/>
              <a:t>08-05-2023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D2100-300C-4105-93DD-35DA78D3966C}" type="slidenum">
              <a:rPr lang="en-IN" smtClean="0"/>
              <a:t>‹#›</a:t>
            </a:fld>
            <a:endParaRPr lang="en-IN"/>
          </a:p>
        </p:txBody>
      </p:sp>
    </p:spTree>
    <p:extLst>
      <p:ext uri="{BB962C8B-B14F-4D97-AF65-F5344CB8AC3E}">
        <p14:creationId xmlns:p14="http://schemas.microsoft.com/office/powerpoint/2010/main" val="371885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571" y="182880"/>
            <a:ext cx="11364686" cy="1867989"/>
          </a:xfrm>
          <a:solidFill>
            <a:schemeClr val="accent2">
              <a:lumMod val="40000"/>
              <a:lumOff val="60000"/>
            </a:schemeClr>
          </a:solidFill>
        </p:spPr>
        <p:txBody>
          <a:bodyPr>
            <a:normAutofit/>
          </a:bodyPr>
          <a:lstStyle/>
          <a:p>
            <a:r>
              <a:rPr lang="en-IN" b="1" i="1" u="sng" dirty="0">
                <a:solidFill>
                  <a:schemeClr val="accent2">
                    <a:lumMod val="75000"/>
                  </a:schemeClr>
                </a:solidFill>
              </a:rPr>
              <a:t>Telecom Churn Case Study</a:t>
            </a:r>
            <a:br>
              <a:rPr lang="en-IN" b="1" i="1" u="sng" dirty="0">
                <a:solidFill>
                  <a:schemeClr val="accent2">
                    <a:lumMod val="75000"/>
                  </a:schemeClr>
                </a:solidFill>
              </a:rPr>
            </a:br>
            <a:r>
              <a:rPr lang="en-IN" b="1" i="1" u="sng" dirty="0" smtClean="0">
                <a:solidFill>
                  <a:schemeClr val="accent2">
                    <a:lumMod val="75000"/>
                  </a:schemeClr>
                </a:solidFill>
              </a:rPr>
              <a:t>Prepared by Kamal </a:t>
            </a:r>
            <a:r>
              <a:rPr lang="en-IN" b="1" i="1" u="sng" dirty="0" err="1" smtClean="0">
                <a:solidFill>
                  <a:schemeClr val="accent2">
                    <a:lumMod val="75000"/>
                  </a:schemeClr>
                </a:solidFill>
              </a:rPr>
              <a:t>Vaishnav</a:t>
            </a:r>
            <a:endParaRPr lang="en-IN" sz="5400" i="1" u="sng" dirty="0">
              <a:solidFill>
                <a:schemeClr val="accent2">
                  <a:lumMod val="75000"/>
                </a:schemeClr>
              </a:solidFill>
            </a:endParaRPr>
          </a:p>
        </p:txBody>
      </p:sp>
      <p:sp>
        <p:nvSpPr>
          <p:cNvPr id="3" name="Subtitle 2"/>
          <p:cNvSpPr>
            <a:spLocks noGrp="1"/>
          </p:cNvSpPr>
          <p:nvPr>
            <p:ph type="subTitle" idx="1"/>
          </p:nvPr>
        </p:nvSpPr>
        <p:spPr>
          <a:xfrm>
            <a:off x="326571" y="2364377"/>
            <a:ext cx="11364686" cy="4232365"/>
          </a:xfrm>
        </p:spPr>
        <p:txBody>
          <a:bodyPr>
            <a:normAutofit fontScale="92500"/>
          </a:bodyPr>
          <a:lstStyle/>
          <a:p>
            <a:pPr algn="l"/>
            <a:r>
              <a:rPr lang="en-IN" b="1" dirty="0" smtClean="0"/>
              <a:t>Business Problem </a:t>
            </a:r>
            <a:r>
              <a:rPr lang="en-IN" b="1" dirty="0"/>
              <a:t>Overview</a:t>
            </a:r>
          </a:p>
          <a:p>
            <a:pPr algn="l"/>
            <a:r>
              <a:rPr lang="en-IN" dirty="0"/>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p>
          <a:p>
            <a:pPr algn="l"/>
            <a:r>
              <a:rPr lang="en-IN" dirty="0"/>
              <a:t>For many incumbent operators, retaining high profitable customers is the number one business goal.</a:t>
            </a:r>
          </a:p>
          <a:p>
            <a:pPr algn="l"/>
            <a:r>
              <a:rPr lang="en-IN" dirty="0"/>
              <a:t>To reduce customer churn, telecom companies need to predict which customers are at high risk of churn.</a:t>
            </a:r>
          </a:p>
          <a:p>
            <a:pPr algn="l"/>
            <a:r>
              <a:rPr lang="en-IN" dirty="0"/>
              <a:t>In this project, we will analyse customer-level data of a leading telecom firm, build predictive models to identify customers at high risk of churn and identify the main indicators of churn.</a:t>
            </a:r>
          </a:p>
          <a:p>
            <a:endParaRPr lang="en-IN" dirty="0"/>
          </a:p>
        </p:txBody>
      </p:sp>
    </p:spTree>
    <p:extLst>
      <p:ext uri="{BB962C8B-B14F-4D97-AF65-F5344CB8AC3E}">
        <p14:creationId xmlns:p14="http://schemas.microsoft.com/office/powerpoint/2010/main" val="3362625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28" y="213752"/>
            <a:ext cx="4389120" cy="369332"/>
          </a:xfrm>
          <a:prstGeom prst="rect">
            <a:avLst/>
          </a:prstGeom>
          <a:noFill/>
        </p:spPr>
        <p:txBody>
          <a:bodyPr wrap="square" rtlCol="0">
            <a:spAutoFit/>
          </a:bodyPr>
          <a:lstStyle/>
          <a:p>
            <a:r>
              <a:rPr lang="en-IN" b="1" dirty="0">
                <a:solidFill>
                  <a:schemeClr val="accent2">
                    <a:lumMod val="75000"/>
                  </a:schemeClr>
                </a:solidFill>
              </a:rPr>
              <a:t>Model performance on the train </a:t>
            </a:r>
            <a:r>
              <a:rPr lang="en-IN" b="1" dirty="0" smtClean="0">
                <a:solidFill>
                  <a:schemeClr val="accent2">
                    <a:lumMod val="75000"/>
                  </a:schemeClr>
                </a:solidFill>
              </a:rPr>
              <a:t>set</a:t>
            </a:r>
            <a:endParaRPr lang="en-IN" b="1"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130629" y="682842"/>
            <a:ext cx="3745462" cy="2465308"/>
          </a:xfrm>
          <a:prstGeom prst="rect">
            <a:avLst/>
          </a:prstGeom>
        </p:spPr>
      </p:pic>
      <p:sp>
        <p:nvSpPr>
          <p:cNvPr id="4" name="TextBox 3"/>
          <p:cNvSpPr txBox="1"/>
          <p:nvPr/>
        </p:nvSpPr>
        <p:spPr>
          <a:xfrm>
            <a:off x="4376056" y="204685"/>
            <a:ext cx="7053943" cy="3095897"/>
          </a:xfrm>
          <a:prstGeom prst="rect">
            <a:avLst/>
          </a:prstGeom>
          <a:noFill/>
        </p:spPr>
        <p:txBody>
          <a:bodyPr wrap="square" rtlCol="0">
            <a:spAutoFit/>
          </a:bodyPr>
          <a:lstStyle/>
          <a:p>
            <a:endParaRPr lang="en-IN" dirty="0"/>
          </a:p>
        </p:txBody>
      </p:sp>
      <p:sp>
        <p:nvSpPr>
          <p:cNvPr id="5" name="Rectangle 1"/>
          <p:cNvSpPr>
            <a:spLocks noChangeArrowheads="1"/>
          </p:cNvSpPr>
          <p:nvPr/>
        </p:nvSpPr>
        <p:spPr bwMode="auto">
          <a:xfrm>
            <a:off x="3827415" y="536917"/>
            <a:ext cx="8102550" cy="2431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600" b="1" i="0" u="none" strike="noStrike" cap="none" normalizeH="0" baseline="0" dirty="0" smtClean="0">
                <a:ln>
                  <a:noFill/>
                </a:ln>
                <a:solidFill>
                  <a:srgbClr val="000000"/>
                </a:solidFill>
                <a:effectLst/>
                <a:latin typeface="var(--jp-content-font-family)"/>
              </a:rPr>
              <a:t>Analysis of the above curve</a:t>
            </a:r>
          </a:p>
          <a:p>
            <a:pPr lvl="0"/>
            <a:endParaRPr kumimoji="0" lang="en-US" altLang="en-US" sz="1600" b="1" i="0" u="none" strike="noStrike" cap="none" normalizeH="0" baseline="0" dirty="0" smtClean="0">
              <a:ln>
                <a:noFill/>
              </a:ln>
              <a:solidFill>
                <a:srgbClr val="000000"/>
              </a:solidFill>
              <a:effectLst/>
              <a:latin typeface="var(--jp-content-font-family)"/>
            </a:endParaRPr>
          </a:p>
          <a:p>
            <a:pPr lvl="0"/>
            <a:r>
              <a:rPr lang="en-US" altLang="en-US" sz="1400" dirty="0">
                <a:solidFill>
                  <a:srgbClr val="000000"/>
                </a:solidFill>
                <a:latin typeface="var(--jp-content-font-family)"/>
              </a:rPr>
              <a:t>Accuracy - Becomes stable around 0.6</a:t>
            </a:r>
          </a:p>
          <a:p>
            <a:pPr lvl="0"/>
            <a:r>
              <a:rPr lang="en-US" altLang="en-US" sz="1400" dirty="0" smtClean="0">
                <a:solidFill>
                  <a:srgbClr val="000000"/>
                </a:solidFill>
                <a:latin typeface="var(--jp-content-font-family)"/>
              </a:rPr>
              <a:t>Sensitivity </a:t>
            </a:r>
            <a:r>
              <a:rPr lang="en-US" altLang="en-US" sz="1400" dirty="0">
                <a:solidFill>
                  <a:srgbClr val="000000"/>
                </a:solidFill>
                <a:latin typeface="var(--jp-content-font-family)"/>
              </a:rPr>
              <a:t>- Decreases with the increased </a:t>
            </a:r>
            <a:r>
              <a:rPr lang="en-US" altLang="en-US" sz="1400" dirty="0" err="1">
                <a:solidFill>
                  <a:srgbClr val="000000"/>
                </a:solidFill>
                <a:latin typeface="var(--jp-content-font-family)"/>
              </a:rPr>
              <a:t>probablity</a:t>
            </a:r>
            <a:r>
              <a:rPr lang="en-US" altLang="en-US" sz="1400" dirty="0">
                <a:solidFill>
                  <a:srgbClr val="000000"/>
                </a:solidFill>
                <a:latin typeface="var(--jp-content-font-family)"/>
              </a:rPr>
              <a:t>.</a:t>
            </a:r>
          </a:p>
          <a:p>
            <a:pPr lvl="0"/>
            <a:r>
              <a:rPr lang="en-US" altLang="en-US" sz="1400" dirty="0" smtClean="0">
                <a:solidFill>
                  <a:srgbClr val="000000"/>
                </a:solidFill>
                <a:latin typeface="var(--jp-content-font-family)"/>
              </a:rPr>
              <a:t>Specificity </a:t>
            </a:r>
            <a:r>
              <a:rPr lang="en-US" altLang="en-US" sz="1400" dirty="0">
                <a:solidFill>
                  <a:srgbClr val="000000"/>
                </a:solidFill>
                <a:latin typeface="var(--jp-content-font-family)"/>
              </a:rPr>
              <a:t>- Increases with the increasing </a:t>
            </a:r>
            <a:r>
              <a:rPr lang="en-US" altLang="en-US" sz="1400" dirty="0" err="1">
                <a:solidFill>
                  <a:srgbClr val="000000"/>
                </a:solidFill>
                <a:latin typeface="var(--jp-content-font-family)"/>
              </a:rPr>
              <a:t>probablity</a:t>
            </a:r>
            <a:r>
              <a:rPr lang="en-US" altLang="en-US" sz="1400" dirty="0">
                <a:solidFill>
                  <a:srgbClr val="000000"/>
                </a:solidFill>
                <a:latin typeface="var(--jp-content-font-family)"/>
              </a:rPr>
              <a:t>.</a:t>
            </a:r>
          </a:p>
          <a:p>
            <a:pPr lvl="0"/>
            <a:endParaRPr lang="en-US" altLang="en-US" sz="1400" dirty="0" smtClean="0">
              <a:solidFill>
                <a:srgbClr val="000000"/>
              </a:solidFill>
              <a:latin typeface="var(--jp-code-font-family)"/>
            </a:endParaRPr>
          </a:p>
          <a:p>
            <a:pPr lvl="0"/>
            <a:r>
              <a:rPr lang="en-US" altLang="en-US" sz="1400" dirty="0" smtClean="0">
                <a:solidFill>
                  <a:srgbClr val="000000"/>
                </a:solidFill>
                <a:latin typeface="var(--jp-code-font-family)"/>
              </a:rPr>
              <a:t>At </a:t>
            </a:r>
            <a:r>
              <a:rPr lang="en-US" altLang="en-US" sz="1400" dirty="0">
                <a:solidFill>
                  <a:srgbClr val="000000"/>
                </a:solidFill>
                <a:latin typeface="var(--jp-code-font-family)"/>
              </a:rPr>
              <a:t>point 0.6</a:t>
            </a:r>
            <a:r>
              <a:rPr lang="en-US" altLang="en-US" sz="1400" dirty="0">
                <a:solidFill>
                  <a:srgbClr val="000000"/>
                </a:solidFill>
                <a:latin typeface="var(--jp-content-font-family)"/>
              </a:rPr>
              <a:t> where the three parameters cut each other, we can see that there is a balance </a:t>
            </a:r>
            <a:r>
              <a:rPr lang="en-US" altLang="en-US" sz="1400" dirty="0" err="1">
                <a:solidFill>
                  <a:srgbClr val="000000"/>
                </a:solidFill>
                <a:latin typeface="var(--jp-content-font-family)"/>
              </a:rPr>
              <a:t>bethween</a:t>
            </a:r>
            <a:r>
              <a:rPr lang="en-US" altLang="en-US" sz="1400" dirty="0">
                <a:solidFill>
                  <a:srgbClr val="000000"/>
                </a:solidFill>
                <a:latin typeface="var(--jp-content-font-family)"/>
              </a:rPr>
              <a:t> sensitivity and specificity with a good accuracy.</a:t>
            </a:r>
          </a:p>
          <a:p>
            <a:pPr lvl="0"/>
            <a:r>
              <a:rPr lang="en-US" altLang="en-US" sz="1400" dirty="0" smtClean="0">
                <a:solidFill>
                  <a:srgbClr val="000000"/>
                </a:solidFill>
                <a:latin typeface="var(--jp-content-font-family)"/>
              </a:rPr>
              <a:t>Here </a:t>
            </a:r>
            <a:r>
              <a:rPr lang="en-US" altLang="en-US" sz="1400" dirty="0">
                <a:solidFill>
                  <a:srgbClr val="000000"/>
                </a:solidFill>
                <a:latin typeface="var(--jp-content-font-family)"/>
              </a:rPr>
              <a:t>we are intended to </a:t>
            </a:r>
            <a:r>
              <a:rPr lang="en-US" altLang="en-US" sz="1400" dirty="0" err="1">
                <a:solidFill>
                  <a:srgbClr val="000000"/>
                </a:solidFill>
                <a:latin typeface="var(--jp-content-font-family)"/>
              </a:rPr>
              <a:t>acheive</a:t>
            </a:r>
            <a:r>
              <a:rPr lang="en-US" altLang="en-US" sz="1400" dirty="0">
                <a:solidFill>
                  <a:srgbClr val="000000"/>
                </a:solidFill>
                <a:latin typeface="var(--jp-content-font-family)"/>
              </a:rPr>
              <a:t> better sensitivity than accuracy and specificity. Though as per the above curve, we should take 0.6 as the optimum probability cutoff, we are taking *</a:t>
            </a:r>
            <a:r>
              <a:rPr lang="en-US" altLang="en-US" sz="1400" b="1" dirty="0">
                <a:solidFill>
                  <a:srgbClr val="000000"/>
                </a:solidFill>
                <a:latin typeface="var(--jp-content-font-family)"/>
              </a:rPr>
              <a:t>0.5</a:t>
            </a:r>
            <a:r>
              <a:rPr lang="en-US" altLang="en-US" sz="1400" dirty="0">
                <a:solidFill>
                  <a:srgbClr val="000000"/>
                </a:solidFill>
                <a:latin typeface="var(--jp-content-font-family)"/>
              </a:rPr>
              <a:t>* for </a:t>
            </a:r>
            <a:r>
              <a:rPr lang="en-US" altLang="en-US" sz="1400" dirty="0" err="1">
                <a:solidFill>
                  <a:srgbClr val="000000"/>
                </a:solidFill>
                <a:latin typeface="var(--jp-content-font-family)"/>
              </a:rPr>
              <a:t>acheiving</a:t>
            </a:r>
            <a:r>
              <a:rPr lang="en-US" altLang="en-US" sz="1400" dirty="0">
                <a:solidFill>
                  <a:srgbClr val="000000"/>
                </a:solidFill>
                <a:latin typeface="var(--jp-content-font-family)"/>
              </a:rPr>
              <a:t> higher sensitivity, which is our main goal</a:t>
            </a:r>
            <a:r>
              <a:rPr lang="en-US" altLang="en-US" sz="1400" dirty="0" smtClean="0">
                <a:solidFill>
                  <a:srgbClr val="000000"/>
                </a:solidFill>
                <a:latin typeface="var(--jp-content-font-family)"/>
              </a:rPr>
              <a:t>.</a:t>
            </a:r>
            <a:endParaRPr kumimoji="0" lang="en-US" altLang="en-US" b="0" i="0" u="none" strike="noStrike" cap="none" normalizeH="0" baseline="0" dirty="0" smtClean="0">
              <a:ln>
                <a:noFill/>
              </a:ln>
              <a:solidFill>
                <a:schemeClr val="tx1"/>
              </a:solidFill>
              <a:effectLst/>
            </a:endParaRPr>
          </a:p>
        </p:txBody>
      </p:sp>
      <p:sp>
        <p:nvSpPr>
          <p:cNvPr id="6" name="TextBox 5"/>
          <p:cNvSpPr txBox="1"/>
          <p:nvPr/>
        </p:nvSpPr>
        <p:spPr>
          <a:xfrm>
            <a:off x="65314" y="3133667"/>
            <a:ext cx="3762101" cy="646331"/>
          </a:xfrm>
          <a:prstGeom prst="rect">
            <a:avLst/>
          </a:prstGeom>
          <a:noFill/>
        </p:spPr>
        <p:txBody>
          <a:bodyPr wrap="square" rtlCol="0">
            <a:spAutoFit/>
          </a:bodyPr>
          <a:lstStyle/>
          <a:p>
            <a:r>
              <a:rPr lang="en-IN" b="1" dirty="0">
                <a:solidFill>
                  <a:schemeClr val="accent2">
                    <a:lumMod val="75000"/>
                  </a:schemeClr>
                </a:solidFill>
              </a:rPr>
              <a:t>Plotting the ROC Curve (Trade off between sensitivity &amp; </a:t>
            </a:r>
            <a:r>
              <a:rPr lang="en-IN" b="1" dirty="0" smtClean="0">
                <a:solidFill>
                  <a:schemeClr val="accent2">
                    <a:lumMod val="75000"/>
                  </a:schemeClr>
                </a:solidFill>
              </a:rPr>
              <a:t>specificity)</a:t>
            </a:r>
            <a:endParaRPr lang="en-IN" b="1" dirty="0">
              <a:solidFill>
                <a:schemeClr val="accent2">
                  <a:lumMod val="75000"/>
                </a:schemeClr>
              </a:solidFill>
            </a:endParaRPr>
          </a:p>
        </p:txBody>
      </p:sp>
      <p:pic>
        <p:nvPicPr>
          <p:cNvPr id="7" name="Picture 6"/>
          <p:cNvPicPr>
            <a:picLocks noChangeAspect="1"/>
          </p:cNvPicPr>
          <p:nvPr/>
        </p:nvPicPr>
        <p:blipFill>
          <a:blip r:embed="rId3"/>
          <a:stretch>
            <a:fillRect/>
          </a:stretch>
        </p:blipFill>
        <p:spPr>
          <a:xfrm>
            <a:off x="130628" y="3779998"/>
            <a:ext cx="3381375" cy="2960438"/>
          </a:xfrm>
          <a:prstGeom prst="rect">
            <a:avLst/>
          </a:prstGeom>
        </p:spPr>
      </p:pic>
      <p:sp>
        <p:nvSpPr>
          <p:cNvPr id="9" name="TextBox 8"/>
          <p:cNvSpPr txBox="1"/>
          <p:nvPr/>
        </p:nvSpPr>
        <p:spPr>
          <a:xfrm>
            <a:off x="3827415" y="3065322"/>
            <a:ext cx="7798529" cy="338554"/>
          </a:xfrm>
          <a:prstGeom prst="rect">
            <a:avLst/>
          </a:prstGeom>
          <a:noFill/>
        </p:spPr>
        <p:txBody>
          <a:bodyPr wrap="square" rtlCol="0">
            <a:spAutoFit/>
          </a:bodyPr>
          <a:lstStyle/>
          <a:p>
            <a:r>
              <a:rPr lang="en-IN" sz="1600" dirty="0"/>
              <a:t>We can see the area of the ROC curve is closer to 1, </a:t>
            </a:r>
            <a:r>
              <a:rPr lang="en-IN" sz="1600" dirty="0" err="1"/>
              <a:t>whic</a:t>
            </a:r>
            <a:r>
              <a:rPr lang="en-IN" sz="1600" dirty="0"/>
              <a:t> is the Gini of the model.</a:t>
            </a:r>
          </a:p>
        </p:txBody>
      </p:sp>
      <p:sp>
        <p:nvSpPr>
          <p:cNvPr id="10" name="TextBox 9"/>
          <p:cNvSpPr txBox="1"/>
          <p:nvPr/>
        </p:nvSpPr>
        <p:spPr>
          <a:xfrm>
            <a:off x="3589437" y="3500846"/>
            <a:ext cx="8578506" cy="3785652"/>
          </a:xfrm>
          <a:prstGeom prst="rect">
            <a:avLst/>
          </a:prstGeom>
          <a:noFill/>
        </p:spPr>
        <p:txBody>
          <a:bodyPr wrap="square" rtlCol="0">
            <a:spAutoFit/>
          </a:bodyPr>
          <a:lstStyle/>
          <a:p>
            <a:r>
              <a:rPr lang="en-IN" sz="1600" dirty="0"/>
              <a:t>*</a:t>
            </a:r>
            <a:r>
              <a:rPr lang="en-IN" sz="1600" b="1" dirty="0"/>
              <a:t>Model summary</a:t>
            </a:r>
            <a:r>
              <a:rPr lang="en-IN" sz="1600" dirty="0" smtClean="0"/>
              <a:t>*</a:t>
            </a:r>
          </a:p>
          <a:p>
            <a:r>
              <a:rPr lang="en-IN" sz="1600" dirty="0" smtClean="0"/>
              <a:t>Train set                                                    Test set</a:t>
            </a:r>
          </a:p>
          <a:p>
            <a:r>
              <a:rPr lang="en-IN" sz="1600" dirty="0" smtClean="0"/>
              <a:t>Accuracy =0.84                                        Accuracy = 0.78</a:t>
            </a:r>
          </a:p>
          <a:p>
            <a:r>
              <a:rPr lang="en-IN" sz="1600" dirty="0" smtClean="0"/>
              <a:t>Sensitivity = 0.81                                     Sensitivity = 0.82</a:t>
            </a:r>
          </a:p>
          <a:p>
            <a:r>
              <a:rPr lang="en-IN" sz="1600" dirty="0" smtClean="0"/>
              <a:t>Specificity = 0.83                                     Specificity = 0.78</a:t>
            </a:r>
          </a:p>
          <a:p>
            <a:r>
              <a:rPr lang="en-IN" sz="1400" dirty="0" smtClean="0"/>
              <a:t>Overall</a:t>
            </a:r>
            <a:r>
              <a:rPr lang="en-IN" sz="1400" dirty="0"/>
              <a:t>, the model is performing well in the test set, what it had learnt from the train set</a:t>
            </a:r>
            <a:r>
              <a:rPr lang="en-IN" sz="1400" dirty="0" smtClean="0"/>
              <a:t>.</a:t>
            </a:r>
          </a:p>
          <a:p>
            <a:r>
              <a:rPr lang="en-IN" sz="1600" b="1" dirty="0" smtClean="0"/>
              <a:t>Final </a:t>
            </a:r>
            <a:r>
              <a:rPr lang="en-IN" sz="1600" b="1" dirty="0"/>
              <a:t>conclusion with no </a:t>
            </a:r>
            <a:r>
              <a:rPr lang="en-IN" sz="1600" b="1" dirty="0" err="1"/>
              <a:t>PCA</a:t>
            </a:r>
            <a:endParaRPr lang="en-IN" sz="1600" b="1" dirty="0"/>
          </a:p>
          <a:p>
            <a:r>
              <a:rPr lang="en-IN" sz="1600" dirty="0"/>
              <a:t>We can see that the logistic model with no </a:t>
            </a:r>
            <a:r>
              <a:rPr lang="en-IN" sz="1600" dirty="0" err="1"/>
              <a:t>PCA</a:t>
            </a:r>
            <a:r>
              <a:rPr lang="en-IN" sz="1600" dirty="0"/>
              <a:t> has good sensitivity and accuracy, which are comparable to the models with </a:t>
            </a:r>
            <a:r>
              <a:rPr lang="en-IN" sz="1600" dirty="0" err="1"/>
              <a:t>PCA</a:t>
            </a:r>
            <a:r>
              <a:rPr lang="en-IN" sz="1600" dirty="0"/>
              <a:t>. So, we can go for the more simplistic model such as logistic regression with </a:t>
            </a:r>
            <a:r>
              <a:rPr lang="en-IN" sz="1600" dirty="0" err="1"/>
              <a:t>PCA</a:t>
            </a:r>
            <a:r>
              <a:rPr lang="en-IN" sz="1600" dirty="0"/>
              <a:t> as it </a:t>
            </a:r>
            <a:r>
              <a:rPr lang="en-IN" sz="1600" dirty="0" err="1"/>
              <a:t>expliains</a:t>
            </a:r>
            <a:r>
              <a:rPr lang="en-IN" sz="1600" dirty="0"/>
              <a:t> the important predictor variables as well as the significance of each variable. The model also </a:t>
            </a:r>
            <a:r>
              <a:rPr lang="en-IN" sz="1600" dirty="0" err="1"/>
              <a:t>hels</a:t>
            </a:r>
            <a:r>
              <a:rPr lang="en-IN" sz="1600" dirty="0"/>
              <a:t> us to identify the variables which should be act upon for making the decision of the to be churned customers. Hence, the model is more relevant in terms of explaining to the business</a:t>
            </a:r>
            <a:r>
              <a:rPr lang="en-IN" sz="1600" dirty="0" smtClean="0"/>
              <a:t>.</a:t>
            </a:r>
            <a:endParaRPr lang="en-IN" sz="1200" dirty="0"/>
          </a:p>
          <a:p>
            <a:r>
              <a:rPr lang="en-IN" dirty="0"/>
              <a:t/>
            </a:r>
            <a:br>
              <a:rPr lang="en-IN" dirty="0"/>
            </a:br>
            <a:endParaRPr lang="en-IN" sz="1600" dirty="0"/>
          </a:p>
        </p:txBody>
      </p:sp>
    </p:spTree>
    <p:extLst>
      <p:ext uri="{BB962C8B-B14F-4D97-AF65-F5344CB8AC3E}">
        <p14:creationId xmlns:p14="http://schemas.microsoft.com/office/powerpoint/2010/main" val="267884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565" y="326571"/>
            <a:ext cx="6766561" cy="923330"/>
          </a:xfrm>
          <a:prstGeom prst="rect">
            <a:avLst/>
          </a:prstGeom>
          <a:noFill/>
        </p:spPr>
        <p:txBody>
          <a:bodyPr wrap="square" rtlCol="0">
            <a:spAutoFit/>
          </a:bodyPr>
          <a:lstStyle/>
          <a:p>
            <a:r>
              <a:rPr lang="en-IN" b="1" dirty="0">
                <a:solidFill>
                  <a:schemeClr val="accent2">
                    <a:lumMod val="75000"/>
                  </a:schemeClr>
                </a:solidFill>
              </a:rPr>
              <a:t>Business </a:t>
            </a:r>
            <a:r>
              <a:rPr lang="en-IN" b="1" dirty="0" smtClean="0">
                <a:solidFill>
                  <a:schemeClr val="accent2">
                    <a:lumMod val="75000"/>
                  </a:schemeClr>
                </a:solidFill>
              </a:rPr>
              <a:t>recommendation</a:t>
            </a:r>
            <a:endParaRPr lang="en-IN" b="1" dirty="0">
              <a:solidFill>
                <a:schemeClr val="accent2">
                  <a:lumMod val="75000"/>
                </a:schemeClr>
              </a:solidFill>
            </a:endParaRPr>
          </a:p>
          <a:p>
            <a:r>
              <a:rPr lang="en-IN" b="1" dirty="0">
                <a:solidFill>
                  <a:schemeClr val="accent2">
                    <a:lumMod val="75000"/>
                  </a:schemeClr>
                </a:solidFill>
              </a:rPr>
              <a:t>Top predictors</a:t>
            </a:r>
          </a:p>
          <a:p>
            <a:r>
              <a:rPr lang="en-IN" dirty="0"/>
              <a:t>Below are few top variables selected in the logistic regression model</a:t>
            </a:r>
            <a:r>
              <a:rPr lang="en-IN" dirty="0" smtClean="0"/>
              <a:t>.</a:t>
            </a:r>
            <a:endParaRPr lang="en-IN" dirty="0"/>
          </a:p>
        </p:txBody>
      </p:sp>
      <p:pic>
        <p:nvPicPr>
          <p:cNvPr id="4" name="Picture 3"/>
          <p:cNvPicPr>
            <a:picLocks noChangeAspect="1"/>
          </p:cNvPicPr>
          <p:nvPr/>
        </p:nvPicPr>
        <p:blipFill>
          <a:blip r:embed="rId2"/>
          <a:stretch>
            <a:fillRect/>
          </a:stretch>
        </p:blipFill>
        <p:spPr>
          <a:xfrm>
            <a:off x="7746274" y="132745"/>
            <a:ext cx="2377440" cy="2991395"/>
          </a:xfrm>
          <a:prstGeom prst="rect">
            <a:avLst/>
          </a:prstGeom>
        </p:spPr>
      </p:pic>
      <p:sp>
        <p:nvSpPr>
          <p:cNvPr id="5" name="TextBox 4"/>
          <p:cNvSpPr txBox="1"/>
          <p:nvPr/>
        </p:nvSpPr>
        <p:spPr>
          <a:xfrm>
            <a:off x="209005" y="1554480"/>
            <a:ext cx="6975566" cy="1569660"/>
          </a:xfrm>
          <a:prstGeom prst="rect">
            <a:avLst/>
          </a:prstGeom>
          <a:noFill/>
        </p:spPr>
        <p:txBody>
          <a:bodyPr wrap="square" rtlCol="0">
            <a:spAutoFit/>
          </a:bodyPr>
          <a:lstStyle/>
          <a:p>
            <a:r>
              <a:rPr lang="en-IN" sz="1600" dirty="0"/>
              <a:t>We can see most of the top variables have negative coefficients. That means, the variables are inversely correlated with the churn </a:t>
            </a:r>
            <a:r>
              <a:rPr lang="en-IN" sz="1600" dirty="0" err="1"/>
              <a:t>probablity</a:t>
            </a:r>
            <a:r>
              <a:rPr lang="en-IN" sz="1600" dirty="0"/>
              <a:t>.</a:t>
            </a:r>
          </a:p>
          <a:p>
            <a:r>
              <a:rPr lang="en-IN" sz="1600" dirty="0"/>
              <a:t>E.g.:-</a:t>
            </a:r>
          </a:p>
          <a:p>
            <a:r>
              <a:rPr lang="en-IN" sz="1600" dirty="0"/>
              <a:t>If the local incoming minutes of usage (</a:t>
            </a:r>
            <a:r>
              <a:rPr lang="en-IN" sz="1600" dirty="0" err="1"/>
              <a:t>loc_ic_mou_8</a:t>
            </a:r>
            <a:r>
              <a:rPr lang="en-IN" sz="1600" dirty="0"/>
              <a:t>) is lesser in the month of August than any other month, then there is a higher chance that the customer is likely to churn</a:t>
            </a:r>
            <a:r>
              <a:rPr lang="en-IN" sz="1600" dirty="0" smtClean="0"/>
              <a:t>.</a:t>
            </a:r>
            <a:endParaRPr lang="en-IN" sz="1600" dirty="0"/>
          </a:p>
        </p:txBody>
      </p:sp>
      <p:sp>
        <p:nvSpPr>
          <p:cNvPr id="6" name="TextBox 5"/>
          <p:cNvSpPr txBox="1"/>
          <p:nvPr/>
        </p:nvSpPr>
        <p:spPr>
          <a:xfrm>
            <a:off x="117565" y="3124140"/>
            <a:ext cx="11743510" cy="3293209"/>
          </a:xfrm>
          <a:prstGeom prst="rect">
            <a:avLst/>
          </a:prstGeom>
          <a:noFill/>
        </p:spPr>
        <p:txBody>
          <a:bodyPr wrap="square" rtlCol="0">
            <a:spAutoFit/>
          </a:bodyPr>
          <a:lstStyle/>
          <a:p>
            <a:r>
              <a:rPr lang="en-IN" sz="1600" dirty="0">
                <a:solidFill>
                  <a:schemeClr val="accent2">
                    <a:lumMod val="75000"/>
                  </a:schemeClr>
                </a:solidFill>
              </a:rPr>
              <a:t>*</a:t>
            </a:r>
            <a:r>
              <a:rPr lang="en-IN" sz="1600" b="1" dirty="0" err="1">
                <a:solidFill>
                  <a:schemeClr val="accent2">
                    <a:lumMod val="75000"/>
                  </a:schemeClr>
                </a:solidFill>
              </a:rPr>
              <a:t>Recomendations</a:t>
            </a:r>
            <a:r>
              <a:rPr lang="en-IN" sz="1600" dirty="0">
                <a:solidFill>
                  <a:schemeClr val="accent2">
                    <a:lumMod val="75000"/>
                  </a:schemeClr>
                </a:solidFill>
              </a:rPr>
              <a:t>*</a:t>
            </a:r>
          </a:p>
          <a:p>
            <a:r>
              <a:rPr lang="en-IN" sz="1600" dirty="0" smtClean="0"/>
              <a:t>1. Target </a:t>
            </a:r>
            <a:r>
              <a:rPr lang="en-IN" sz="1600" dirty="0"/>
              <a:t>the customers, whose minutes of usage of the incoming local calls and outgoing </a:t>
            </a:r>
            <a:r>
              <a:rPr lang="en-IN" sz="1600" dirty="0" err="1"/>
              <a:t>ISD</a:t>
            </a:r>
            <a:r>
              <a:rPr lang="en-IN" sz="1600" dirty="0"/>
              <a:t> calls are less in the action phase (mostly in the month of August).</a:t>
            </a:r>
          </a:p>
          <a:p>
            <a:r>
              <a:rPr lang="en-IN" sz="1600" dirty="0" smtClean="0"/>
              <a:t>2. Target </a:t>
            </a:r>
            <a:r>
              <a:rPr lang="en-IN" sz="1600" dirty="0"/>
              <a:t>the customers, whose outgoing others charge in July and incoming others on August are less.</a:t>
            </a:r>
          </a:p>
          <a:p>
            <a:r>
              <a:rPr lang="en-IN" sz="1600" dirty="0" smtClean="0"/>
              <a:t>3. Also</a:t>
            </a:r>
            <a:r>
              <a:rPr lang="en-IN" sz="1600" dirty="0"/>
              <a:t>, the customers having value based cost in the action phase increased are more likely to churn than the other customers. Hence, these customers may be a good target to provide offer.</a:t>
            </a:r>
          </a:p>
          <a:p>
            <a:r>
              <a:rPr lang="en-IN" sz="1600" dirty="0" smtClean="0"/>
              <a:t>4. </a:t>
            </a:r>
            <a:r>
              <a:rPr lang="en-IN" sz="1600" dirty="0" err="1" smtClean="0"/>
              <a:t>Cutomers</a:t>
            </a:r>
            <a:r>
              <a:rPr lang="en-IN" sz="1600" dirty="0"/>
              <a:t>, whose monthly </a:t>
            </a:r>
            <a:r>
              <a:rPr lang="en-IN" sz="1600" dirty="0" err="1"/>
              <a:t>3G</a:t>
            </a:r>
            <a:r>
              <a:rPr lang="en-IN" sz="1600" dirty="0"/>
              <a:t> recharge in August is more, are likely to be churned.</a:t>
            </a:r>
          </a:p>
          <a:p>
            <a:r>
              <a:rPr lang="en-IN" sz="1600" dirty="0" smtClean="0"/>
              <a:t>5. Customers </a:t>
            </a:r>
            <a:r>
              <a:rPr lang="en-IN" sz="1600" dirty="0"/>
              <a:t>having decreasing STD incoming minutes of usage for operators T to fixed lines of T for the month of August are more likely to churn.</a:t>
            </a:r>
          </a:p>
          <a:p>
            <a:r>
              <a:rPr lang="en-IN" sz="1600" dirty="0" smtClean="0"/>
              <a:t>6. </a:t>
            </a:r>
            <a:r>
              <a:rPr lang="en-IN" sz="1600" dirty="0" err="1" smtClean="0"/>
              <a:t>Cutomers</a:t>
            </a:r>
            <a:r>
              <a:rPr lang="en-IN" sz="1600" dirty="0" smtClean="0"/>
              <a:t> </a:t>
            </a:r>
            <a:r>
              <a:rPr lang="en-IN" sz="1600" dirty="0"/>
              <a:t>decreasing monthly </a:t>
            </a:r>
            <a:r>
              <a:rPr lang="en-IN" sz="1600" dirty="0" err="1"/>
              <a:t>2g</a:t>
            </a:r>
            <a:r>
              <a:rPr lang="en-IN" sz="1600" dirty="0"/>
              <a:t> usage for August are most probable to churn.</a:t>
            </a:r>
          </a:p>
          <a:p>
            <a:r>
              <a:rPr lang="en-IN" sz="1600" dirty="0" smtClean="0"/>
              <a:t>7. Customers </a:t>
            </a:r>
            <a:r>
              <a:rPr lang="en-IN" sz="1600" dirty="0"/>
              <a:t>having decreasing incoming minutes of usage for operators T to fixed lines of T for August are more likely to churn.</a:t>
            </a:r>
          </a:p>
          <a:p>
            <a:r>
              <a:rPr lang="en-IN" sz="1600" dirty="0" smtClean="0"/>
              <a:t>8. </a:t>
            </a:r>
            <a:r>
              <a:rPr lang="en-IN" sz="1600" dirty="0" err="1" smtClean="0"/>
              <a:t>roam_og_mou_8</a:t>
            </a:r>
            <a:r>
              <a:rPr lang="en-IN" sz="1600" dirty="0" smtClean="0"/>
              <a:t> </a:t>
            </a:r>
            <a:r>
              <a:rPr lang="en-IN" sz="1600" dirty="0"/>
              <a:t>variables have positive coefficients (0.7135). That means for the customers, whose roaming outgoing minutes of usage is increasing are more likely to churn</a:t>
            </a:r>
            <a:r>
              <a:rPr lang="en-IN" sz="1600" dirty="0" smtClean="0"/>
              <a:t>.</a:t>
            </a:r>
            <a:endParaRPr lang="en-IN" sz="1600" dirty="0"/>
          </a:p>
        </p:txBody>
      </p:sp>
    </p:spTree>
    <p:extLst>
      <p:ext uri="{BB962C8B-B14F-4D97-AF65-F5344CB8AC3E}">
        <p14:creationId xmlns:p14="http://schemas.microsoft.com/office/powerpoint/2010/main" val="2692177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365760"/>
            <a:ext cx="6949440" cy="369332"/>
          </a:xfrm>
          <a:prstGeom prst="rect">
            <a:avLst/>
          </a:prstGeom>
          <a:noFill/>
        </p:spPr>
        <p:txBody>
          <a:bodyPr wrap="square" rtlCol="0">
            <a:spAutoFit/>
          </a:bodyPr>
          <a:lstStyle/>
          <a:p>
            <a:r>
              <a:rPr lang="en-IN" b="1" dirty="0">
                <a:solidFill>
                  <a:schemeClr val="accent2">
                    <a:lumMod val="75000"/>
                  </a:schemeClr>
                </a:solidFill>
              </a:rPr>
              <a:t>Plots of important predictors for churn and non churn </a:t>
            </a:r>
            <a:r>
              <a:rPr lang="en-IN" b="1" dirty="0" smtClean="0">
                <a:solidFill>
                  <a:schemeClr val="accent2">
                    <a:lumMod val="75000"/>
                  </a:schemeClr>
                </a:solidFill>
              </a:rPr>
              <a:t>customers</a:t>
            </a:r>
            <a:endParaRPr lang="en-IN" b="1"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261257" y="735092"/>
            <a:ext cx="5995851" cy="2713502"/>
          </a:xfrm>
          <a:prstGeom prst="rect">
            <a:avLst/>
          </a:prstGeom>
        </p:spPr>
      </p:pic>
      <p:sp>
        <p:nvSpPr>
          <p:cNvPr id="4" name="TextBox 3"/>
          <p:cNvSpPr txBox="1"/>
          <p:nvPr/>
        </p:nvSpPr>
        <p:spPr>
          <a:xfrm>
            <a:off x="6257108" y="735092"/>
            <a:ext cx="5303520" cy="923330"/>
          </a:xfrm>
          <a:prstGeom prst="rect">
            <a:avLst/>
          </a:prstGeom>
          <a:noFill/>
        </p:spPr>
        <p:txBody>
          <a:bodyPr wrap="square" rtlCol="0">
            <a:spAutoFit/>
          </a:bodyPr>
          <a:lstStyle/>
          <a:p>
            <a:r>
              <a:rPr lang="en-IN" dirty="0"/>
              <a:t>We can see that for the churn customers the minutes of usage for the month of August is mostly populated on the lower side than the non churn customers</a:t>
            </a:r>
            <a:r>
              <a:rPr lang="en-IN" dirty="0" smtClean="0"/>
              <a:t>.</a:t>
            </a:r>
            <a:endParaRPr lang="en-IN" dirty="0"/>
          </a:p>
        </p:txBody>
      </p:sp>
      <p:pic>
        <p:nvPicPr>
          <p:cNvPr id="5" name="Picture 4"/>
          <p:cNvPicPr>
            <a:picLocks noChangeAspect="1"/>
          </p:cNvPicPr>
          <p:nvPr/>
        </p:nvPicPr>
        <p:blipFill>
          <a:blip r:embed="rId3"/>
          <a:stretch>
            <a:fillRect/>
          </a:stretch>
        </p:blipFill>
        <p:spPr>
          <a:xfrm>
            <a:off x="261257" y="3654924"/>
            <a:ext cx="5995851" cy="3059385"/>
          </a:xfrm>
          <a:prstGeom prst="rect">
            <a:avLst/>
          </a:prstGeom>
        </p:spPr>
      </p:pic>
      <p:sp>
        <p:nvSpPr>
          <p:cNvPr id="7" name="Rectangle 6"/>
          <p:cNvSpPr/>
          <p:nvPr/>
        </p:nvSpPr>
        <p:spPr>
          <a:xfrm>
            <a:off x="6426926" y="3743515"/>
            <a:ext cx="5408023" cy="1077218"/>
          </a:xfrm>
          <a:prstGeom prst="rect">
            <a:avLst/>
          </a:prstGeom>
        </p:spPr>
        <p:txBody>
          <a:bodyPr wrap="square">
            <a:spAutoFit/>
          </a:bodyPr>
          <a:lstStyle/>
          <a:p>
            <a:r>
              <a:rPr lang="en-IN" sz="1600" b="0" i="0" dirty="0" smtClean="0">
                <a:effectLst/>
                <a:latin typeface="-apple-system"/>
              </a:rPr>
              <a:t>We can see that the </a:t>
            </a:r>
            <a:r>
              <a:rPr lang="en-IN" sz="1600" b="0" i="0" dirty="0" err="1" smtClean="0">
                <a:effectLst/>
                <a:latin typeface="-apple-system"/>
              </a:rPr>
              <a:t>ISD</a:t>
            </a:r>
            <a:r>
              <a:rPr lang="en-IN" sz="1600" b="0" i="0" dirty="0" smtClean="0">
                <a:effectLst/>
                <a:latin typeface="-apple-system"/>
              </a:rPr>
              <a:t> outgoing minutes of usage for the month of August for churn customers is </a:t>
            </a:r>
            <a:r>
              <a:rPr lang="en-IN" sz="1600" b="0" i="0" dirty="0" err="1" smtClean="0">
                <a:effectLst/>
                <a:latin typeface="-apple-system"/>
              </a:rPr>
              <a:t>densed</a:t>
            </a:r>
            <a:r>
              <a:rPr lang="en-IN" sz="1600" b="0" i="0" dirty="0" smtClean="0">
                <a:effectLst/>
                <a:latin typeface="-apple-system"/>
              </a:rPr>
              <a:t> approximately to zero. On the </a:t>
            </a:r>
            <a:r>
              <a:rPr lang="en-IN" sz="1600" b="0" i="0" dirty="0" err="1" smtClean="0">
                <a:effectLst/>
                <a:latin typeface="-apple-system"/>
              </a:rPr>
              <a:t>onther</a:t>
            </a:r>
            <a:r>
              <a:rPr lang="en-IN" sz="1600" b="0" i="0" dirty="0" smtClean="0">
                <a:effectLst/>
                <a:latin typeface="-apple-system"/>
              </a:rPr>
              <a:t> hand for the non churn customers it is little more than the churn customers.</a:t>
            </a:r>
            <a:endParaRPr lang="en-IN" sz="1600" dirty="0"/>
          </a:p>
        </p:txBody>
      </p:sp>
    </p:spTree>
    <p:extLst>
      <p:ext uri="{BB962C8B-B14F-4D97-AF65-F5344CB8AC3E}">
        <p14:creationId xmlns:p14="http://schemas.microsoft.com/office/powerpoint/2010/main" val="421210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7114" y="343989"/>
            <a:ext cx="7696337" cy="3505200"/>
          </a:xfrm>
          <a:prstGeom prst="rect">
            <a:avLst/>
          </a:prstGeom>
        </p:spPr>
      </p:pic>
      <p:sp>
        <p:nvSpPr>
          <p:cNvPr id="3" name="TextBox 2"/>
          <p:cNvSpPr txBox="1"/>
          <p:nvPr/>
        </p:nvSpPr>
        <p:spPr>
          <a:xfrm>
            <a:off x="261257" y="4415246"/>
            <a:ext cx="11521440" cy="1200329"/>
          </a:xfrm>
          <a:prstGeom prst="rect">
            <a:avLst/>
          </a:prstGeom>
          <a:noFill/>
        </p:spPr>
        <p:txBody>
          <a:bodyPr wrap="square" rtlCol="0">
            <a:spAutoFit/>
          </a:bodyPr>
          <a:lstStyle/>
          <a:p>
            <a:r>
              <a:rPr lang="en-IN" b="1" dirty="0"/>
              <a:t>The number of </a:t>
            </a:r>
            <a:r>
              <a:rPr lang="en-IN" b="1" dirty="0" err="1"/>
              <a:t>mothly</a:t>
            </a:r>
            <a:r>
              <a:rPr lang="en-IN" b="1" dirty="0"/>
              <a:t> </a:t>
            </a:r>
            <a:r>
              <a:rPr lang="en-IN" b="1" dirty="0" err="1"/>
              <a:t>3g</a:t>
            </a:r>
            <a:r>
              <a:rPr lang="en-IN" b="1" dirty="0"/>
              <a:t> data for August for the churn customers are very much populated </a:t>
            </a:r>
            <a:r>
              <a:rPr lang="en-IN" b="1" dirty="0" err="1"/>
              <a:t>aroud</a:t>
            </a:r>
            <a:r>
              <a:rPr lang="en-IN" b="1" dirty="0"/>
              <a:t> 1, whereas of non churn customers it </a:t>
            </a:r>
            <a:r>
              <a:rPr lang="en-IN" b="1" dirty="0" err="1"/>
              <a:t>spreaded</a:t>
            </a:r>
            <a:r>
              <a:rPr lang="en-IN" b="1" dirty="0"/>
              <a:t> </a:t>
            </a:r>
            <a:r>
              <a:rPr lang="en-IN" b="1" dirty="0" err="1"/>
              <a:t>accross</a:t>
            </a:r>
            <a:r>
              <a:rPr lang="en-IN" b="1" dirty="0"/>
              <a:t> various numbers</a:t>
            </a:r>
            <a:r>
              <a:rPr lang="en-IN" b="1" dirty="0" smtClean="0"/>
              <a:t>.</a:t>
            </a:r>
          </a:p>
          <a:p>
            <a:endParaRPr lang="en-IN" b="1" dirty="0"/>
          </a:p>
          <a:p>
            <a:r>
              <a:rPr lang="en-IN" b="1" dirty="0"/>
              <a:t>Similarly we can plot each variables, which have higher coefficients, churn distribution</a:t>
            </a:r>
            <a:r>
              <a:rPr lang="en-IN" b="1" dirty="0" smtClean="0"/>
              <a:t>.</a:t>
            </a:r>
            <a:endParaRPr lang="en-IN" b="1" dirty="0"/>
          </a:p>
        </p:txBody>
      </p:sp>
    </p:spTree>
    <p:extLst>
      <p:ext uri="{BB962C8B-B14F-4D97-AF65-F5344CB8AC3E}">
        <p14:creationId xmlns:p14="http://schemas.microsoft.com/office/powerpoint/2010/main" val="240132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5" y="287383"/>
            <a:ext cx="3213462" cy="1415772"/>
          </a:xfrm>
          <a:prstGeom prst="rect">
            <a:avLst/>
          </a:prstGeom>
          <a:noFill/>
        </p:spPr>
        <p:txBody>
          <a:bodyPr wrap="square" rtlCol="0">
            <a:spAutoFit/>
          </a:bodyPr>
          <a:lstStyle/>
          <a:p>
            <a:r>
              <a:rPr lang="en-IN" sz="4000" b="1" dirty="0" smtClean="0"/>
              <a:t>EDA</a:t>
            </a:r>
          </a:p>
          <a:p>
            <a:r>
              <a:rPr lang="en-IN" sz="2800" b="1" dirty="0" smtClean="0">
                <a:solidFill>
                  <a:schemeClr val="accent2">
                    <a:lumMod val="75000"/>
                  </a:schemeClr>
                </a:solidFill>
              </a:rPr>
              <a:t>Univariate </a:t>
            </a:r>
            <a:r>
              <a:rPr lang="en-IN" sz="2800" b="1" dirty="0">
                <a:solidFill>
                  <a:schemeClr val="accent2">
                    <a:lumMod val="75000"/>
                  </a:schemeClr>
                </a:solidFill>
              </a:rPr>
              <a:t>analysis</a:t>
            </a:r>
            <a:endParaRPr lang="en-IN" sz="2400" b="1" dirty="0">
              <a:solidFill>
                <a:schemeClr val="accent2">
                  <a:lumMod val="75000"/>
                </a:schemeClr>
              </a:solidFill>
            </a:endParaRPr>
          </a:p>
          <a:p>
            <a:endParaRPr lang="en-IN" b="1" dirty="0"/>
          </a:p>
        </p:txBody>
      </p:sp>
      <p:pic>
        <p:nvPicPr>
          <p:cNvPr id="3" name="Picture 2"/>
          <p:cNvPicPr>
            <a:picLocks noChangeAspect="1"/>
          </p:cNvPicPr>
          <p:nvPr/>
        </p:nvPicPr>
        <p:blipFill>
          <a:blip r:embed="rId2"/>
          <a:stretch>
            <a:fillRect/>
          </a:stretch>
        </p:blipFill>
        <p:spPr>
          <a:xfrm>
            <a:off x="7476309" y="287383"/>
            <a:ext cx="4624251" cy="3101911"/>
          </a:xfrm>
          <a:prstGeom prst="rect">
            <a:avLst/>
          </a:prstGeom>
        </p:spPr>
      </p:pic>
      <p:sp>
        <p:nvSpPr>
          <p:cNvPr id="4" name="TextBox 3"/>
          <p:cNvSpPr txBox="1"/>
          <p:nvPr/>
        </p:nvSpPr>
        <p:spPr>
          <a:xfrm>
            <a:off x="156755" y="1357969"/>
            <a:ext cx="7080070" cy="2031325"/>
          </a:xfrm>
          <a:prstGeom prst="rect">
            <a:avLst/>
          </a:prstGeom>
          <a:noFill/>
        </p:spPr>
        <p:txBody>
          <a:bodyPr wrap="square" rtlCol="0">
            <a:spAutoFit/>
          </a:bodyPr>
          <a:lstStyle/>
          <a:p>
            <a:r>
              <a:rPr lang="en-IN" dirty="0"/>
              <a:t>*</a:t>
            </a:r>
            <a:r>
              <a:rPr lang="en-IN" b="1" dirty="0"/>
              <a:t>Analysis</a:t>
            </a:r>
            <a:r>
              <a:rPr lang="en-IN" dirty="0" smtClean="0"/>
              <a:t>*</a:t>
            </a:r>
          </a:p>
          <a:p>
            <a:endParaRPr lang="en-IN" dirty="0"/>
          </a:p>
          <a:p>
            <a:r>
              <a:rPr lang="en-IN" dirty="0"/>
              <a:t>We can see that the churn rate is more for the customers, whose minutes of usage(</a:t>
            </a:r>
            <a:r>
              <a:rPr lang="en-IN" dirty="0" err="1"/>
              <a:t>mou</a:t>
            </a:r>
            <a:r>
              <a:rPr lang="en-IN" dirty="0"/>
              <a:t>) decreased in the action phase than the good phase.</a:t>
            </a:r>
          </a:p>
          <a:p>
            <a:endParaRPr lang="en-IN" b="1" dirty="0" smtClean="0"/>
          </a:p>
          <a:p>
            <a:r>
              <a:rPr lang="en-IN" b="1" dirty="0" smtClean="0"/>
              <a:t>Churn </a:t>
            </a:r>
            <a:r>
              <a:rPr lang="en-IN" b="1" dirty="0"/>
              <a:t>rate on the basis whether the customer decreased her/his number of recharge in action </a:t>
            </a:r>
            <a:r>
              <a:rPr lang="en-IN" b="1" dirty="0" smtClean="0"/>
              <a:t>month</a:t>
            </a:r>
            <a:endParaRPr lang="en-IN" b="1" dirty="0"/>
          </a:p>
        </p:txBody>
      </p:sp>
      <p:pic>
        <p:nvPicPr>
          <p:cNvPr id="5" name="Picture 4"/>
          <p:cNvPicPr>
            <a:picLocks noChangeAspect="1"/>
          </p:cNvPicPr>
          <p:nvPr/>
        </p:nvPicPr>
        <p:blipFill>
          <a:blip r:embed="rId3"/>
          <a:stretch>
            <a:fillRect/>
          </a:stretch>
        </p:blipFill>
        <p:spPr>
          <a:xfrm>
            <a:off x="7571672" y="3500846"/>
            <a:ext cx="4517571" cy="2808514"/>
          </a:xfrm>
          <a:prstGeom prst="rect">
            <a:avLst/>
          </a:prstGeom>
        </p:spPr>
      </p:pic>
      <p:sp>
        <p:nvSpPr>
          <p:cNvPr id="6" name="TextBox 5"/>
          <p:cNvSpPr txBox="1"/>
          <p:nvPr/>
        </p:nvSpPr>
        <p:spPr>
          <a:xfrm>
            <a:off x="156755" y="3722915"/>
            <a:ext cx="7080069" cy="2308324"/>
          </a:xfrm>
          <a:prstGeom prst="rect">
            <a:avLst/>
          </a:prstGeom>
          <a:noFill/>
        </p:spPr>
        <p:txBody>
          <a:bodyPr wrap="square" rtlCol="0">
            <a:spAutoFit/>
          </a:bodyPr>
          <a:lstStyle/>
          <a:p>
            <a:r>
              <a:rPr lang="en-IN" dirty="0"/>
              <a:t>*</a:t>
            </a:r>
            <a:r>
              <a:rPr lang="en-IN" b="1" dirty="0"/>
              <a:t>Analysis</a:t>
            </a:r>
            <a:r>
              <a:rPr lang="en-IN" dirty="0" smtClean="0"/>
              <a:t>*</a:t>
            </a:r>
          </a:p>
          <a:p>
            <a:endParaRPr lang="en-IN" dirty="0"/>
          </a:p>
          <a:p>
            <a:r>
              <a:rPr lang="en-IN" dirty="0"/>
              <a:t>As expected, the churn rate is more for the customers, whose number of recharge in the action phase is lesser than the number in good phase.</a:t>
            </a:r>
          </a:p>
          <a:p>
            <a:endParaRPr lang="en-IN" b="1" dirty="0" smtClean="0"/>
          </a:p>
          <a:p>
            <a:r>
              <a:rPr lang="en-IN" b="1" dirty="0" smtClean="0"/>
              <a:t>Churn </a:t>
            </a:r>
            <a:r>
              <a:rPr lang="en-IN" b="1" dirty="0"/>
              <a:t>rate on the basis whether the customer decreased her/his amount of recharge in action month</a:t>
            </a:r>
          </a:p>
          <a:p>
            <a:endParaRPr lang="en-IN" dirty="0"/>
          </a:p>
        </p:txBody>
      </p:sp>
    </p:spTree>
    <p:extLst>
      <p:ext uri="{BB962C8B-B14F-4D97-AF65-F5344CB8AC3E}">
        <p14:creationId xmlns:p14="http://schemas.microsoft.com/office/powerpoint/2010/main" val="427622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88183" y="269285"/>
            <a:ext cx="5225143" cy="3195843"/>
          </a:xfrm>
          <a:prstGeom prst="rect">
            <a:avLst/>
          </a:prstGeom>
        </p:spPr>
      </p:pic>
      <p:sp>
        <p:nvSpPr>
          <p:cNvPr id="4" name="TextBox 3"/>
          <p:cNvSpPr txBox="1"/>
          <p:nvPr/>
        </p:nvSpPr>
        <p:spPr>
          <a:xfrm>
            <a:off x="378823" y="431074"/>
            <a:ext cx="6309360" cy="2308324"/>
          </a:xfrm>
          <a:prstGeom prst="rect">
            <a:avLst/>
          </a:prstGeom>
          <a:noFill/>
        </p:spPr>
        <p:txBody>
          <a:bodyPr wrap="square" rtlCol="0">
            <a:spAutoFit/>
          </a:bodyPr>
          <a:lstStyle/>
          <a:p>
            <a:r>
              <a:rPr lang="en-IN" dirty="0"/>
              <a:t>*</a:t>
            </a:r>
            <a:r>
              <a:rPr lang="en-IN" b="1" dirty="0"/>
              <a:t>Analysis</a:t>
            </a:r>
            <a:r>
              <a:rPr lang="en-IN" dirty="0" smtClean="0"/>
              <a:t>*</a:t>
            </a:r>
          </a:p>
          <a:p>
            <a:endParaRPr lang="en-IN" dirty="0"/>
          </a:p>
          <a:p>
            <a:r>
              <a:rPr lang="en-IN" dirty="0"/>
              <a:t>Here also we see the same behaviour. The churn rate is more for the customers, whose amount of recharge in the action phase is lesser than the amount in good phase.</a:t>
            </a:r>
          </a:p>
          <a:p>
            <a:endParaRPr lang="en-IN" b="1" dirty="0" smtClean="0"/>
          </a:p>
          <a:p>
            <a:r>
              <a:rPr lang="en-IN" b="1" dirty="0" smtClean="0"/>
              <a:t>Churn </a:t>
            </a:r>
            <a:r>
              <a:rPr lang="en-IN" b="1" dirty="0"/>
              <a:t>rate on the basis whether the customer decreased her/his volume based cost in action </a:t>
            </a:r>
            <a:r>
              <a:rPr lang="en-IN" b="1" dirty="0" smtClean="0"/>
              <a:t>month</a:t>
            </a:r>
            <a:endParaRPr lang="en-IN" b="1" dirty="0"/>
          </a:p>
        </p:txBody>
      </p:sp>
      <p:pic>
        <p:nvPicPr>
          <p:cNvPr id="5" name="Picture 4"/>
          <p:cNvPicPr>
            <a:picLocks noChangeAspect="1"/>
          </p:cNvPicPr>
          <p:nvPr/>
        </p:nvPicPr>
        <p:blipFill>
          <a:blip r:embed="rId3"/>
          <a:stretch>
            <a:fillRect/>
          </a:stretch>
        </p:blipFill>
        <p:spPr>
          <a:xfrm>
            <a:off x="7080069" y="3465128"/>
            <a:ext cx="4833257" cy="2946836"/>
          </a:xfrm>
          <a:prstGeom prst="rect">
            <a:avLst/>
          </a:prstGeom>
        </p:spPr>
      </p:pic>
      <p:sp>
        <p:nvSpPr>
          <p:cNvPr id="6" name="TextBox 5"/>
          <p:cNvSpPr txBox="1"/>
          <p:nvPr/>
        </p:nvSpPr>
        <p:spPr>
          <a:xfrm>
            <a:off x="287383" y="3465128"/>
            <a:ext cx="6257108" cy="2862322"/>
          </a:xfrm>
          <a:prstGeom prst="rect">
            <a:avLst/>
          </a:prstGeom>
          <a:noFill/>
        </p:spPr>
        <p:txBody>
          <a:bodyPr wrap="square" rtlCol="0">
            <a:spAutoFit/>
          </a:bodyPr>
          <a:lstStyle/>
          <a:p>
            <a:r>
              <a:rPr lang="en-IN" dirty="0"/>
              <a:t>*</a:t>
            </a:r>
            <a:r>
              <a:rPr lang="en-IN" b="1" dirty="0"/>
              <a:t>Analysis</a:t>
            </a:r>
            <a:r>
              <a:rPr lang="en-IN" dirty="0" smtClean="0"/>
              <a:t>*</a:t>
            </a:r>
          </a:p>
          <a:p>
            <a:endParaRPr lang="en-IN" dirty="0"/>
          </a:p>
          <a:p>
            <a:r>
              <a:rPr lang="en-IN" dirty="0"/>
              <a:t>Here we see the expected result. The churn rate is more for the customers, whose volume based cost in action month is increased. That means the customers do not do the monthly recharge more when they are in the action phase.</a:t>
            </a:r>
          </a:p>
          <a:p>
            <a:endParaRPr lang="en-IN" b="1" dirty="0" smtClean="0"/>
          </a:p>
          <a:p>
            <a:r>
              <a:rPr lang="en-IN" b="1" dirty="0" smtClean="0"/>
              <a:t>Analysis </a:t>
            </a:r>
            <a:r>
              <a:rPr lang="en-IN" b="1" dirty="0"/>
              <a:t>of the average revenue per customer (churn and not churn) in the action phase</a:t>
            </a:r>
          </a:p>
          <a:p>
            <a:endParaRPr lang="en-IN" dirty="0"/>
          </a:p>
        </p:txBody>
      </p:sp>
    </p:spTree>
    <p:extLst>
      <p:ext uri="{BB962C8B-B14F-4D97-AF65-F5344CB8AC3E}">
        <p14:creationId xmlns:p14="http://schemas.microsoft.com/office/powerpoint/2010/main" val="228775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1" y="182245"/>
            <a:ext cx="3132908" cy="1215481"/>
          </a:xfrm>
        </p:spPr>
        <p:txBody>
          <a:bodyPr>
            <a:normAutofit/>
          </a:bodyPr>
          <a:lstStyle/>
          <a:p>
            <a:r>
              <a:rPr lang="en-IN" sz="2800" b="1" dirty="0">
                <a:solidFill>
                  <a:schemeClr val="accent2">
                    <a:lumMod val="75000"/>
                  </a:schemeClr>
                </a:solidFill>
                <a:latin typeface="+mn-lt"/>
                <a:ea typeface="+mn-ea"/>
                <a:cs typeface="+mn-cs"/>
              </a:rPr>
              <a:t>Bivariate </a:t>
            </a:r>
            <a:r>
              <a:rPr lang="en-IN" sz="2800" b="1" dirty="0" smtClean="0">
                <a:solidFill>
                  <a:schemeClr val="accent2">
                    <a:lumMod val="75000"/>
                  </a:schemeClr>
                </a:solidFill>
                <a:latin typeface="+mn-lt"/>
                <a:ea typeface="+mn-ea"/>
                <a:cs typeface="+mn-cs"/>
              </a:rPr>
              <a:t>analysis</a:t>
            </a:r>
            <a:endParaRPr lang="en-IN" sz="2800" b="1" dirty="0">
              <a:solidFill>
                <a:schemeClr val="accent2">
                  <a:lumMod val="75000"/>
                </a:schemeClr>
              </a:solidFill>
              <a:latin typeface="+mn-lt"/>
              <a:ea typeface="+mn-ea"/>
              <a:cs typeface="+mn-cs"/>
            </a:endParaRPr>
          </a:p>
        </p:txBody>
      </p:sp>
      <p:pic>
        <p:nvPicPr>
          <p:cNvPr id="3" name="Picture 2"/>
          <p:cNvPicPr>
            <a:picLocks noChangeAspect="1"/>
          </p:cNvPicPr>
          <p:nvPr/>
        </p:nvPicPr>
        <p:blipFill>
          <a:blip r:embed="rId2"/>
          <a:stretch>
            <a:fillRect/>
          </a:stretch>
        </p:blipFill>
        <p:spPr>
          <a:xfrm>
            <a:off x="6884125" y="650008"/>
            <a:ext cx="5029200" cy="3152450"/>
          </a:xfrm>
          <a:prstGeom prst="rect">
            <a:avLst/>
          </a:prstGeom>
        </p:spPr>
      </p:pic>
      <p:sp>
        <p:nvSpPr>
          <p:cNvPr id="4" name="TextBox 3"/>
          <p:cNvSpPr txBox="1"/>
          <p:nvPr/>
        </p:nvSpPr>
        <p:spPr>
          <a:xfrm>
            <a:off x="198121" y="1097280"/>
            <a:ext cx="6361611" cy="2585323"/>
          </a:xfrm>
          <a:prstGeom prst="rect">
            <a:avLst/>
          </a:prstGeom>
          <a:noFill/>
        </p:spPr>
        <p:txBody>
          <a:bodyPr wrap="square" rtlCol="0">
            <a:spAutoFit/>
          </a:bodyPr>
          <a:lstStyle/>
          <a:p>
            <a:r>
              <a:rPr lang="en-IN" dirty="0"/>
              <a:t>*</a:t>
            </a:r>
            <a:r>
              <a:rPr lang="en-IN" b="1" dirty="0"/>
              <a:t>Analysis</a:t>
            </a:r>
            <a:r>
              <a:rPr lang="en-IN" dirty="0" smtClean="0"/>
              <a:t>*</a:t>
            </a:r>
          </a:p>
          <a:p>
            <a:endParaRPr lang="en-IN" dirty="0"/>
          </a:p>
          <a:p>
            <a:r>
              <a:rPr lang="en-IN" dirty="0"/>
              <a:t>We can see from the above plot, that the churn rate is more for the customers, whose recharge amount as well as number of recharge have decreased in the action phase than the good phase.</a:t>
            </a:r>
          </a:p>
          <a:p>
            <a:endParaRPr lang="en-IN" b="1" dirty="0" smtClean="0"/>
          </a:p>
          <a:p>
            <a:r>
              <a:rPr lang="en-IN" b="1" dirty="0" smtClean="0"/>
              <a:t>Analysis </a:t>
            </a:r>
            <a:r>
              <a:rPr lang="en-IN" b="1" dirty="0"/>
              <a:t>of churn rate by the decreasing recharge amount and volume based cost in the action phase</a:t>
            </a:r>
          </a:p>
          <a:p>
            <a:endParaRPr lang="en-IN" dirty="0"/>
          </a:p>
        </p:txBody>
      </p:sp>
      <p:pic>
        <p:nvPicPr>
          <p:cNvPr id="5" name="Picture 4"/>
          <p:cNvPicPr>
            <a:picLocks noChangeAspect="1"/>
          </p:cNvPicPr>
          <p:nvPr/>
        </p:nvPicPr>
        <p:blipFill>
          <a:blip r:embed="rId3"/>
          <a:stretch>
            <a:fillRect/>
          </a:stretch>
        </p:blipFill>
        <p:spPr>
          <a:xfrm>
            <a:off x="7252335" y="3622883"/>
            <a:ext cx="4504236" cy="2955218"/>
          </a:xfrm>
          <a:prstGeom prst="rect">
            <a:avLst/>
          </a:prstGeom>
        </p:spPr>
      </p:pic>
      <p:sp>
        <p:nvSpPr>
          <p:cNvPr id="6" name="TextBox 5"/>
          <p:cNvSpPr txBox="1"/>
          <p:nvPr/>
        </p:nvSpPr>
        <p:spPr>
          <a:xfrm>
            <a:off x="198122" y="4075611"/>
            <a:ext cx="6686004" cy="2308324"/>
          </a:xfrm>
          <a:prstGeom prst="rect">
            <a:avLst/>
          </a:prstGeom>
          <a:noFill/>
        </p:spPr>
        <p:txBody>
          <a:bodyPr wrap="square" rtlCol="0">
            <a:spAutoFit/>
          </a:bodyPr>
          <a:lstStyle/>
          <a:p>
            <a:r>
              <a:rPr lang="en-IN" dirty="0"/>
              <a:t>*</a:t>
            </a:r>
            <a:r>
              <a:rPr lang="en-IN" b="1" dirty="0"/>
              <a:t>Analysis</a:t>
            </a:r>
            <a:r>
              <a:rPr lang="en-IN" dirty="0"/>
              <a:t>*</a:t>
            </a:r>
          </a:p>
          <a:p>
            <a:endParaRPr lang="en-IN" dirty="0" smtClean="0"/>
          </a:p>
          <a:p>
            <a:r>
              <a:rPr lang="en-IN" dirty="0" smtClean="0"/>
              <a:t>Here</a:t>
            </a:r>
            <a:r>
              <a:rPr lang="en-IN" dirty="0"/>
              <a:t>, also we can see that the churn rate is more for the customers, whose recharge amount is decreased along with the volume based cost is increased in the action month.</a:t>
            </a:r>
          </a:p>
          <a:p>
            <a:endParaRPr lang="en-IN" b="1" dirty="0" smtClean="0"/>
          </a:p>
          <a:p>
            <a:r>
              <a:rPr lang="en-IN" b="1" dirty="0" smtClean="0"/>
              <a:t>Analysis </a:t>
            </a:r>
            <a:r>
              <a:rPr lang="en-IN" b="1" dirty="0"/>
              <a:t>of recharge amount and number of recharge in action </a:t>
            </a:r>
            <a:r>
              <a:rPr lang="en-IN" b="1" dirty="0" smtClean="0"/>
              <a:t>month</a:t>
            </a:r>
            <a:endParaRPr lang="en-IN" b="1" dirty="0"/>
          </a:p>
        </p:txBody>
      </p:sp>
    </p:spTree>
    <p:extLst>
      <p:ext uri="{BB962C8B-B14F-4D97-AF65-F5344CB8AC3E}">
        <p14:creationId xmlns:p14="http://schemas.microsoft.com/office/powerpoint/2010/main" val="192442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33" y="147775"/>
            <a:ext cx="3788228" cy="523220"/>
          </a:xfrm>
          <a:prstGeom prst="rect">
            <a:avLst/>
          </a:prstGeom>
          <a:noFill/>
        </p:spPr>
        <p:txBody>
          <a:bodyPr wrap="square" rtlCol="0">
            <a:spAutoFit/>
          </a:bodyPr>
          <a:lstStyle/>
          <a:p>
            <a:r>
              <a:rPr lang="en-IN" sz="2800" b="1" i="1" u="sng" dirty="0">
                <a:solidFill>
                  <a:schemeClr val="accent2">
                    <a:lumMod val="75000"/>
                  </a:schemeClr>
                </a:solidFill>
              </a:rPr>
              <a:t>Model with </a:t>
            </a:r>
            <a:r>
              <a:rPr lang="en-IN" sz="2800" b="1" i="1" u="sng" dirty="0" err="1" smtClean="0">
                <a:solidFill>
                  <a:schemeClr val="accent2">
                    <a:lumMod val="75000"/>
                  </a:schemeClr>
                </a:solidFill>
              </a:rPr>
              <a:t>PCA</a:t>
            </a:r>
            <a:endParaRPr lang="en-IN" sz="2800" b="1" i="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335486" y="132671"/>
            <a:ext cx="5752147" cy="3373230"/>
          </a:xfrm>
          <a:prstGeom prst="rect">
            <a:avLst/>
          </a:prstGeom>
        </p:spPr>
      </p:pic>
      <p:sp>
        <p:nvSpPr>
          <p:cNvPr id="13" name="Rectangle 12"/>
          <p:cNvSpPr/>
          <p:nvPr/>
        </p:nvSpPr>
        <p:spPr>
          <a:xfrm>
            <a:off x="156754" y="708141"/>
            <a:ext cx="6178732" cy="584775"/>
          </a:xfrm>
          <a:prstGeom prst="rect">
            <a:avLst/>
          </a:prstGeom>
        </p:spPr>
        <p:txBody>
          <a:bodyPr wrap="square">
            <a:spAutoFit/>
          </a:bodyPr>
          <a:lstStyle/>
          <a:p>
            <a:pPr lvl="0" eaLnBrk="0" fontAlgn="base" hangingPunct="0">
              <a:spcBef>
                <a:spcPct val="0"/>
              </a:spcBef>
              <a:spcAft>
                <a:spcPct val="0"/>
              </a:spcAft>
            </a:pPr>
            <a:r>
              <a:rPr lang="en-US" altLang="en-US" sz="1400" dirty="0">
                <a:latin typeface="-apple-system"/>
              </a:rPr>
              <a:t>We can see that </a:t>
            </a:r>
            <a:r>
              <a:rPr lang="en-US" altLang="en-US" sz="1400" dirty="0">
                <a:latin typeface="var(--jp-code-font-family)"/>
              </a:rPr>
              <a:t>60 components</a:t>
            </a:r>
            <a:r>
              <a:rPr lang="en-US" altLang="en-US" sz="1400" dirty="0">
                <a:latin typeface="-apple-system"/>
              </a:rPr>
              <a:t> explain </a:t>
            </a:r>
            <a:r>
              <a:rPr lang="en-US" altLang="en-US" sz="1400" dirty="0" err="1">
                <a:latin typeface="-apple-system"/>
              </a:rPr>
              <a:t>amost</a:t>
            </a:r>
            <a:r>
              <a:rPr lang="en-US" altLang="en-US" sz="1400" dirty="0">
                <a:latin typeface="-apple-system"/>
              </a:rPr>
              <a:t> more than 90% variance of the data. So, we will perform </a:t>
            </a:r>
            <a:r>
              <a:rPr lang="en-US" altLang="en-US" sz="1400" dirty="0" err="1">
                <a:latin typeface="-apple-system"/>
              </a:rPr>
              <a:t>PCA</a:t>
            </a:r>
            <a:r>
              <a:rPr lang="en-US" altLang="en-US" sz="1400" dirty="0">
                <a:latin typeface="-apple-system"/>
              </a:rPr>
              <a:t> with 60 components.</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14" name="TextBox 13"/>
          <p:cNvSpPr txBox="1"/>
          <p:nvPr/>
        </p:nvSpPr>
        <p:spPr>
          <a:xfrm>
            <a:off x="0" y="1330062"/>
            <a:ext cx="6335486" cy="2308324"/>
          </a:xfrm>
          <a:prstGeom prst="rect">
            <a:avLst/>
          </a:prstGeom>
          <a:noFill/>
        </p:spPr>
        <p:txBody>
          <a:bodyPr wrap="square" rtlCol="0">
            <a:spAutoFit/>
          </a:bodyPr>
          <a:lstStyle/>
          <a:p>
            <a:r>
              <a:rPr lang="en-IN" sz="1600" b="1" dirty="0"/>
              <a:t>Emphasize Sensitivity/Recall than </a:t>
            </a:r>
            <a:r>
              <a:rPr lang="en-IN" sz="1600" b="1" dirty="0" smtClean="0"/>
              <a:t>Accuracy</a:t>
            </a:r>
          </a:p>
          <a:p>
            <a:endParaRPr lang="en-IN" sz="1600" b="1" dirty="0"/>
          </a:p>
          <a:p>
            <a:r>
              <a:rPr lang="en-IN" sz="1600" dirty="0"/>
              <a:t>We are more focused on higher Sensitivity/Recall score than the accuracy.</a:t>
            </a:r>
          </a:p>
          <a:p>
            <a:endParaRPr lang="en-IN" sz="1600" dirty="0" smtClean="0"/>
          </a:p>
          <a:p>
            <a:r>
              <a:rPr lang="en-IN" sz="1600" dirty="0" err="1" smtClean="0"/>
              <a:t>Beacuse</a:t>
            </a:r>
            <a:r>
              <a:rPr lang="en-IN" sz="1600" dirty="0" smtClean="0"/>
              <a:t> </a:t>
            </a:r>
            <a:r>
              <a:rPr lang="en-IN" sz="1600" dirty="0"/>
              <a:t>we need to care more about churn cases than the not churn cases. The main goal is to </a:t>
            </a:r>
            <a:r>
              <a:rPr lang="en-IN" sz="1600" dirty="0" err="1"/>
              <a:t>reatin</a:t>
            </a:r>
            <a:r>
              <a:rPr lang="en-IN" sz="1600" dirty="0"/>
              <a:t> the customers, who have the </a:t>
            </a:r>
            <a:r>
              <a:rPr lang="en-IN" sz="1600" dirty="0" err="1"/>
              <a:t>possiblity</a:t>
            </a:r>
            <a:r>
              <a:rPr lang="en-IN" sz="1600" dirty="0"/>
              <a:t> to churn. There should not be a problem, if we consider few not churn customers as churn customers and provide them some incentives for retaining them. Hence, the sensitivity score is more important here.</a:t>
            </a:r>
          </a:p>
        </p:txBody>
      </p:sp>
      <p:sp>
        <p:nvSpPr>
          <p:cNvPr id="15" name="TextBox 14"/>
          <p:cNvSpPr txBox="1"/>
          <p:nvPr/>
        </p:nvSpPr>
        <p:spPr>
          <a:xfrm>
            <a:off x="156754" y="3745964"/>
            <a:ext cx="5956663" cy="1077218"/>
          </a:xfrm>
          <a:prstGeom prst="rect">
            <a:avLst/>
          </a:prstGeom>
          <a:noFill/>
        </p:spPr>
        <p:txBody>
          <a:bodyPr wrap="square" rtlCol="0">
            <a:spAutoFit/>
          </a:bodyPr>
          <a:lstStyle/>
          <a:p>
            <a:r>
              <a:rPr lang="en-IN" sz="1600" b="1" dirty="0"/>
              <a:t>Logistic regression with </a:t>
            </a:r>
            <a:r>
              <a:rPr lang="en-IN" sz="1600" b="1" dirty="0" err="1" smtClean="0"/>
              <a:t>PCA</a:t>
            </a:r>
            <a:endParaRPr lang="en-IN" sz="1600" dirty="0" smtClean="0"/>
          </a:p>
          <a:p>
            <a:r>
              <a:rPr lang="en-IN" sz="1600" b="1" dirty="0"/>
              <a:t>Tuning </a:t>
            </a:r>
            <a:r>
              <a:rPr lang="en-IN" sz="1600" b="1" dirty="0" err="1"/>
              <a:t>hyperparameter</a:t>
            </a:r>
            <a:r>
              <a:rPr lang="en-IN" sz="1600" b="1" dirty="0"/>
              <a:t> </a:t>
            </a:r>
            <a:r>
              <a:rPr lang="en-IN" sz="1600" b="1" dirty="0" smtClean="0"/>
              <a:t>C:- </a:t>
            </a:r>
            <a:r>
              <a:rPr lang="en-IN" sz="1600" dirty="0" smtClean="0"/>
              <a:t> </a:t>
            </a:r>
            <a:r>
              <a:rPr lang="en-IN" sz="1600" dirty="0"/>
              <a:t>is the the inverse of regularization strength in Logistic Regression. Higher values of C correspond to less regularization</a:t>
            </a:r>
            <a:r>
              <a:rPr lang="en-IN" sz="1600" dirty="0" smtClean="0"/>
              <a:t>.</a:t>
            </a:r>
            <a:endParaRPr lang="en-IN" sz="1600" dirty="0"/>
          </a:p>
        </p:txBody>
      </p:sp>
      <p:pic>
        <p:nvPicPr>
          <p:cNvPr id="16" name="Picture 15"/>
          <p:cNvPicPr>
            <a:picLocks noChangeAspect="1"/>
          </p:cNvPicPr>
          <p:nvPr/>
        </p:nvPicPr>
        <p:blipFill>
          <a:blip r:embed="rId3"/>
          <a:stretch>
            <a:fillRect/>
          </a:stretch>
        </p:blipFill>
        <p:spPr>
          <a:xfrm>
            <a:off x="6727372" y="3505900"/>
            <a:ext cx="5360261" cy="3221471"/>
          </a:xfrm>
          <a:prstGeom prst="rect">
            <a:avLst/>
          </a:prstGeom>
        </p:spPr>
      </p:pic>
      <p:sp>
        <p:nvSpPr>
          <p:cNvPr id="18" name="TextBox 17"/>
          <p:cNvSpPr txBox="1"/>
          <p:nvPr/>
        </p:nvSpPr>
        <p:spPr>
          <a:xfrm>
            <a:off x="75111" y="4930760"/>
            <a:ext cx="6342017" cy="1938992"/>
          </a:xfrm>
          <a:prstGeom prst="rect">
            <a:avLst/>
          </a:prstGeom>
          <a:noFill/>
        </p:spPr>
        <p:txBody>
          <a:bodyPr wrap="square" rtlCol="0">
            <a:spAutoFit/>
          </a:bodyPr>
          <a:lstStyle/>
          <a:p>
            <a:r>
              <a:rPr lang="en-IN" sz="1500" dirty="0"/>
              <a:t>*</a:t>
            </a:r>
            <a:r>
              <a:rPr lang="en-IN" sz="1500" b="1" dirty="0"/>
              <a:t>Model summary</a:t>
            </a:r>
            <a:r>
              <a:rPr lang="en-IN" sz="1500" dirty="0" smtClean="0"/>
              <a:t>*</a:t>
            </a:r>
          </a:p>
          <a:p>
            <a:r>
              <a:rPr lang="en-IN" sz="1500" dirty="0" smtClean="0"/>
              <a:t>Train set                                            Test set</a:t>
            </a:r>
          </a:p>
          <a:p>
            <a:r>
              <a:rPr lang="en-IN" sz="1500" dirty="0" smtClean="0"/>
              <a:t>Accuracy =0.86                                Accuracy = 0.83 </a:t>
            </a:r>
          </a:p>
          <a:p>
            <a:r>
              <a:rPr lang="en-IN" sz="1500" dirty="0" smtClean="0"/>
              <a:t>Sensitivity = 0.89                             Sensitivity = 0.81    </a:t>
            </a:r>
          </a:p>
          <a:p>
            <a:r>
              <a:rPr lang="en-IN" sz="1500" dirty="0" smtClean="0"/>
              <a:t>Specificity = 0.83                             Specificity = 0.83</a:t>
            </a:r>
          </a:p>
          <a:p>
            <a:endParaRPr lang="en-IN" sz="1500" dirty="0" smtClean="0"/>
          </a:p>
          <a:p>
            <a:r>
              <a:rPr lang="en-IN" sz="1500" dirty="0"/>
              <a:t>Overall, the model is performing well in the test set, what it had learnt from the train set.</a:t>
            </a:r>
          </a:p>
        </p:txBody>
      </p:sp>
    </p:spTree>
    <p:extLst>
      <p:ext uri="{BB962C8B-B14F-4D97-AF65-F5344CB8AC3E}">
        <p14:creationId xmlns:p14="http://schemas.microsoft.com/office/powerpoint/2010/main" val="185320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817" y="124394"/>
            <a:ext cx="5486400" cy="461665"/>
          </a:xfrm>
          <a:prstGeom prst="rect">
            <a:avLst/>
          </a:prstGeom>
          <a:noFill/>
        </p:spPr>
        <p:txBody>
          <a:bodyPr wrap="square" rtlCol="0">
            <a:spAutoFit/>
          </a:bodyPr>
          <a:lstStyle/>
          <a:p>
            <a:r>
              <a:rPr lang="en-IN" sz="2400" b="1" dirty="0">
                <a:solidFill>
                  <a:schemeClr val="accent2">
                    <a:lumMod val="75000"/>
                  </a:schemeClr>
                </a:solidFill>
              </a:rPr>
              <a:t>Support Vector Machine(</a:t>
            </a:r>
            <a:r>
              <a:rPr lang="en-IN" sz="2400" b="1" dirty="0" err="1">
                <a:solidFill>
                  <a:schemeClr val="accent2">
                    <a:lumMod val="75000"/>
                  </a:schemeClr>
                </a:solidFill>
              </a:rPr>
              <a:t>SVM</a:t>
            </a:r>
            <a:r>
              <a:rPr lang="en-IN" sz="2400" b="1" dirty="0">
                <a:solidFill>
                  <a:schemeClr val="accent2">
                    <a:lumMod val="75000"/>
                  </a:schemeClr>
                </a:solidFill>
              </a:rPr>
              <a:t>) with </a:t>
            </a:r>
            <a:r>
              <a:rPr lang="en-IN" sz="2400" b="1" dirty="0" err="1" smtClean="0">
                <a:solidFill>
                  <a:schemeClr val="accent2">
                    <a:lumMod val="75000"/>
                  </a:schemeClr>
                </a:solidFill>
              </a:rPr>
              <a:t>PCA</a:t>
            </a:r>
            <a:endParaRPr lang="en-IN" sz="2400" b="1"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195943" y="586060"/>
            <a:ext cx="11575596" cy="2993164"/>
          </a:xfrm>
          <a:prstGeom prst="rect">
            <a:avLst/>
          </a:prstGeom>
        </p:spPr>
      </p:pic>
      <p:sp>
        <p:nvSpPr>
          <p:cNvPr id="4" name="TextBox 3"/>
          <p:cNvSpPr txBox="1"/>
          <p:nvPr/>
        </p:nvSpPr>
        <p:spPr>
          <a:xfrm>
            <a:off x="0" y="3579224"/>
            <a:ext cx="11821886" cy="3539430"/>
          </a:xfrm>
          <a:prstGeom prst="rect">
            <a:avLst/>
          </a:prstGeom>
          <a:noFill/>
        </p:spPr>
        <p:txBody>
          <a:bodyPr wrap="square" rtlCol="0">
            <a:spAutoFit/>
          </a:bodyPr>
          <a:lstStyle/>
          <a:p>
            <a:r>
              <a:rPr lang="en-IN" sz="1600" dirty="0"/>
              <a:t>From the above plot, we can see that higher value of gamma leads to overfitting the model. With the lowest value of gamma (0.0001) we have train and test accuracy almost same</a:t>
            </a:r>
            <a:r>
              <a:rPr lang="en-IN" sz="1600" dirty="0" smtClean="0"/>
              <a:t>.</a:t>
            </a:r>
          </a:p>
          <a:p>
            <a:endParaRPr lang="en-IN" sz="1600" dirty="0"/>
          </a:p>
          <a:p>
            <a:r>
              <a:rPr lang="en-IN" sz="1600" dirty="0"/>
              <a:t>Also, at C=100 we have a good accuracy and the train and test scores are comparable.</a:t>
            </a:r>
          </a:p>
          <a:p>
            <a:r>
              <a:rPr lang="en-IN" sz="1600" dirty="0"/>
              <a:t>Though </a:t>
            </a:r>
            <a:r>
              <a:rPr lang="en-IN" sz="1600" dirty="0" err="1"/>
              <a:t>sklearn</a:t>
            </a:r>
            <a:r>
              <a:rPr lang="en-IN" sz="1600" dirty="0"/>
              <a:t> suggests the optimal scores mentioned above (gamma=0.01, C=1000), one could argue that it is better to choose a simpler, more non-linear model with gamma=0.0001. This is because the optimal values mentioned here are calculated based on the average test accuracy (but not considering subjective parameters such as model complexity).</a:t>
            </a:r>
          </a:p>
          <a:p>
            <a:r>
              <a:rPr lang="en-IN" sz="1600" dirty="0"/>
              <a:t>We can achieve comparable average test accuracy (~90%) with gamma=0.0001 as well, though we'll have to increase the cost C for that. So to achieve high accuracy, there's a </a:t>
            </a:r>
            <a:r>
              <a:rPr lang="en-IN" sz="1600" dirty="0" err="1"/>
              <a:t>tradeoff</a:t>
            </a:r>
            <a:r>
              <a:rPr lang="en-IN" sz="1600" dirty="0"/>
              <a:t> between:</a:t>
            </a:r>
          </a:p>
          <a:p>
            <a:r>
              <a:rPr lang="en-IN" sz="1600" dirty="0"/>
              <a:t>High gamma (i.e. high non-linearity) and average value of C</a:t>
            </a:r>
          </a:p>
          <a:p>
            <a:r>
              <a:rPr lang="en-IN" sz="1600" dirty="0"/>
              <a:t>Low gamma (i.e. less non-linearity) and high value of C</a:t>
            </a:r>
          </a:p>
          <a:p>
            <a:r>
              <a:rPr lang="en-IN" sz="1600" dirty="0"/>
              <a:t>We argue that the model will be simpler if it has as less non-linearity as possible, so we choose gamma=0.0001 and a high C=100.</a:t>
            </a:r>
          </a:p>
          <a:p>
            <a:r>
              <a:rPr lang="en-IN" sz="1600" dirty="0"/>
              <a:t/>
            </a:r>
            <a:br>
              <a:rPr lang="en-IN" sz="1600" dirty="0"/>
            </a:br>
            <a:endParaRPr lang="en-IN" sz="1600" dirty="0"/>
          </a:p>
        </p:txBody>
      </p:sp>
    </p:spTree>
    <p:extLst>
      <p:ext uri="{BB962C8B-B14F-4D97-AF65-F5344CB8AC3E}">
        <p14:creationId xmlns:p14="http://schemas.microsoft.com/office/powerpoint/2010/main" val="41263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3" y="187343"/>
            <a:ext cx="3122023" cy="400110"/>
          </a:xfrm>
          <a:prstGeom prst="rect">
            <a:avLst/>
          </a:prstGeom>
          <a:noFill/>
        </p:spPr>
        <p:txBody>
          <a:bodyPr wrap="square" rtlCol="0">
            <a:spAutoFit/>
          </a:bodyPr>
          <a:lstStyle/>
          <a:p>
            <a:r>
              <a:rPr lang="en-IN" sz="2000" b="1" dirty="0">
                <a:solidFill>
                  <a:schemeClr val="accent2">
                    <a:lumMod val="75000"/>
                  </a:schemeClr>
                </a:solidFill>
              </a:rPr>
              <a:t>Decision tree with </a:t>
            </a:r>
            <a:r>
              <a:rPr lang="en-IN" sz="2000" b="1" dirty="0" err="1">
                <a:solidFill>
                  <a:schemeClr val="accent2">
                    <a:lumMod val="75000"/>
                  </a:schemeClr>
                </a:solidFill>
              </a:rPr>
              <a:t>PCA</a:t>
            </a:r>
            <a:endParaRPr lang="en-IN" sz="2000" b="1" dirty="0">
              <a:solidFill>
                <a:schemeClr val="accent2">
                  <a:lumMod val="75000"/>
                </a:schemeClr>
              </a:solidFill>
            </a:endParaRPr>
          </a:p>
        </p:txBody>
      </p:sp>
      <p:sp>
        <p:nvSpPr>
          <p:cNvPr id="3" name="TextBox 2"/>
          <p:cNvSpPr txBox="1"/>
          <p:nvPr/>
        </p:nvSpPr>
        <p:spPr>
          <a:xfrm>
            <a:off x="156752" y="587453"/>
            <a:ext cx="11730448" cy="2800767"/>
          </a:xfrm>
          <a:prstGeom prst="rect">
            <a:avLst/>
          </a:prstGeom>
          <a:noFill/>
        </p:spPr>
        <p:txBody>
          <a:bodyPr wrap="square" rtlCol="0">
            <a:spAutoFit/>
          </a:bodyPr>
          <a:lstStyle/>
          <a:p>
            <a:r>
              <a:rPr lang="en-IN" sz="1600" dirty="0"/>
              <a:t>*</a:t>
            </a:r>
            <a:r>
              <a:rPr lang="en-IN" sz="1600" b="1" dirty="0"/>
              <a:t>Model summary</a:t>
            </a:r>
            <a:r>
              <a:rPr lang="en-IN" sz="1600" dirty="0"/>
              <a:t>*</a:t>
            </a:r>
          </a:p>
          <a:p>
            <a:r>
              <a:rPr lang="en-IN" sz="1600" dirty="0"/>
              <a:t>Train set</a:t>
            </a:r>
          </a:p>
          <a:p>
            <a:pPr lvl="1"/>
            <a:r>
              <a:rPr lang="en-IN" sz="1600" dirty="0"/>
              <a:t>Accuracy = 0.90</a:t>
            </a:r>
          </a:p>
          <a:p>
            <a:pPr lvl="1"/>
            <a:r>
              <a:rPr lang="en-IN" sz="1600" dirty="0"/>
              <a:t>Sensitivity = 0.91</a:t>
            </a:r>
          </a:p>
          <a:p>
            <a:pPr lvl="1"/>
            <a:r>
              <a:rPr lang="en-IN" sz="1600" dirty="0"/>
              <a:t>Specificity = 0.88</a:t>
            </a:r>
          </a:p>
          <a:p>
            <a:r>
              <a:rPr lang="en-IN" sz="1600" dirty="0"/>
              <a:t>Test set</a:t>
            </a:r>
          </a:p>
          <a:p>
            <a:pPr lvl="1"/>
            <a:r>
              <a:rPr lang="en-IN" sz="1600" dirty="0"/>
              <a:t>Accuracy = 0.86</a:t>
            </a:r>
          </a:p>
          <a:p>
            <a:pPr lvl="1"/>
            <a:r>
              <a:rPr lang="en-IN" sz="1600" dirty="0"/>
              <a:t>Sensitivity = 0.70</a:t>
            </a:r>
          </a:p>
          <a:p>
            <a:pPr lvl="1"/>
            <a:r>
              <a:rPr lang="en-IN" sz="1600" dirty="0"/>
              <a:t>Specificity = 0.87</a:t>
            </a:r>
          </a:p>
          <a:p>
            <a:r>
              <a:rPr lang="en-IN" sz="1600" dirty="0"/>
              <a:t>We can see from the model performance that the </a:t>
            </a:r>
            <a:r>
              <a:rPr lang="en-IN" sz="1600" dirty="0" err="1"/>
              <a:t>Sesitivity</a:t>
            </a:r>
            <a:r>
              <a:rPr lang="en-IN" sz="1600" dirty="0"/>
              <a:t> has been decreased while evaluating the model on the test set. However, the accuracy and specificity is quite good in the test set</a:t>
            </a:r>
            <a:r>
              <a:rPr lang="en-IN" sz="1600" dirty="0" smtClean="0"/>
              <a:t>.</a:t>
            </a:r>
            <a:endParaRPr lang="en-IN" sz="1600" dirty="0"/>
          </a:p>
        </p:txBody>
      </p:sp>
      <p:sp>
        <p:nvSpPr>
          <p:cNvPr id="4" name="TextBox 3"/>
          <p:cNvSpPr txBox="1"/>
          <p:nvPr/>
        </p:nvSpPr>
        <p:spPr>
          <a:xfrm>
            <a:off x="156752" y="3466699"/>
            <a:ext cx="7694021" cy="3847207"/>
          </a:xfrm>
          <a:prstGeom prst="rect">
            <a:avLst/>
          </a:prstGeom>
          <a:noFill/>
        </p:spPr>
        <p:txBody>
          <a:bodyPr wrap="square" rtlCol="0">
            <a:spAutoFit/>
          </a:bodyPr>
          <a:lstStyle/>
          <a:p>
            <a:r>
              <a:rPr lang="en-IN" sz="2000" b="1" dirty="0">
                <a:solidFill>
                  <a:schemeClr val="accent2">
                    <a:lumMod val="75000"/>
                  </a:schemeClr>
                </a:solidFill>
              </a:rPr>
              <a:t>Random forest with </a:t>
            </a:r>
            <a:r>
              <a:rPr lang="en-IN" sz="2000" b="1" dirty="0" err="1" smtClean="0">
                <a:solidFill>
                  <a:schemeClr val="accent2">
                    <a:lumMod val="75000"/>
                  </a:schemeClr>
                </a:solidFill>
              </a:rPr>
              <a:t>PCA</a:t>
            </a:r>
            <a:endParaRPr lang="en-IN" sz="1600" dirty="0" smtClean="0"/>
          </a:p>
          <a:p>
            <a:r>
              <a:rPr lang="en-IN" sz="1600" dirty="0"/>
              <a:t>*</a:t>
            </a:r>
            <a:r>
              <a:rPr lang="en-IN" sz="1600" b="1" dirty="0"/>
              <a:t>Model summary</a:t>
            </a:r>
            <a:r>
              <a:rPr lang="en-IN" sz="1600" dirty="0"/>
              <a:t>*</a:t>
            </a:r>
          </a:p>
          <a:p>
            <a:r>
              <a:rPr lang="en-IN" sz="1600" dirty="0"/>
              <a:t>Train set</a:t>
            </a:r>
          </a:p>
          <a:p>
            <a:pPr lvl="1"/>
            <a:r>
              <a:rPr lang="en-IN" sz="1600" dirty="0"/>
              <a:t>Accuracy = 0.84</a:t>
            </a:r>
          </a:p>
          <a:p>
            <a:pPr lvl="1"/>
            <a:r>
              <a:rPr lang="en-IN" sz="1600" dirty="0"/>
              <a:t>Sensitivity = 0.88</a:t>
            </a:r>
          </a:p>
          <a:p>
            <a:pPr lvl="1"/>
            <a:r>
              <a:rPr lang="en-IN" sz="1600" dirty="0"/>
              <a:t>Specificity = 0.80</a:t>
            </a:r>
          </a:p>
          <a:p>
            <a:r>
              <a:rPr lang="en-IN" sz="1600" dirty="0"/>
              <a:t>Test set</a:t>
            </a:r>
          </a:p>
          <a:p>
            <a:pPr lvl="1"/>
            <a:r>
              <a:rPr lang="en-IN" sz="1600" dirty="0"/>
              <a:t>Accuracy = 0.80</a:t>
            </a:r>
          </a:p>
          <a:p>
            <a:pPr lvl="1"/>
            <a:r>
              <a:rPr lang="en-IN" sz="1600" dirty="0"/>
              <a:t>Sensitivity = 0.75</a:t>
            </a:r>
          </a:p>
          <a:p>
            <a:pPr lvl="1"/>
            <a:r>
              <a:rPr lang="en-IN" sz="1600" dirty="0"/>
              <a:t>Specificity = 0.80</a:t>
            </a:r>
          </a:p>
          <a:p>
            <a:r>
              <a:rPr lang="en-IN" sz="1600" dirty="0"/>
              <a:t>We can see from the model performance that the </a:t>
            </a:r>
            <a:r>
              <a:rPr lang="en-IN" sz="1600" dirty="0" err="1"/>
              <a:t>Sesitivity</a:t>
            </a:r>
            <a:r>
              <a:rPr lang="en-IN" sz="1600" dirty="0"/>
              <a:t> has been decreased while evaluating the model on the test set. However, the accuracy and specificity is quite good in the test set.</a:t>
            </a:r>
          </a:p>
          <a:p>
            <a:r>
              <a:rPr lang="en-IN" sz="1600" dirty="0"/>
              <a:t/>
            </a:r>
            <a:br>
              <a:rPr lang="en-IN" sz="1600" dirty="0"/>
            </a:br>
            <a:endParaRPr lang="en-IN" sz="1600" dirty="0"/>
          </a:p>
        </p:txBody>
      </p:sp>
      <p:sp>
        <p:nvSpPr>
          <p:cNvPr id="5" name="TextBox 4"/>
          <p:cNvSpPr txBox="1"/>
          <p:nvPr/>
        </p:nvSpPr>
        <p:spPr>
          <a:xfrm>
            <a:off x="8229600" y="3466699"/>
            <a:ext cx="3526971" cy="2862322"/>
          </a:xfrm>
          <a:prstGeom prst="rect">
            <a:avLst/>
          </a:prstGeom>
          <a:noFill/>
        </p:spPr>
        <p:txBody>
          <a:bodyPr wrap="square" rtlCol="0">
            <a:spAutoFit/>
          </a:bodyPr>
          <a:lstStyle/>
          <a:p>
            <a:r>
              <a:rPr lang="en-IN" sz="2000" b="1" dirty="0" smtClean="0">
                <a:solidFill>
                  <a:schemeClr val="accent2">
                    <a:lumMod val="75000"/>
                  </a:schemeClr>
                </a:solidFill>
              </a:rPr>
              <a:t>Final conclusion with </a:t>
            </a:r>
            <a:r>
              <a:rPr lang="en-IN" sz="2000" b="1" dirty="0" err="1" smtClean="0">
                <a:solidFill>
                  <a:schemeClr val="accent2">
                    <a:lumMod val="75000"/>
                  </a:schemeClr>
                </a:solidFill>
              </a:rPr>
              <a:t>PCA</a:t>
            </a:r>
            <a:endParaRPr lang="en-IN" sz="1600" b="1" dirty="0" smtClean="0">
              <a:solidFill>
                <a:schemeClr val="accent2">
                  <a:lumMod val="75000"/>
                </a:schemeClr>
              </a:solidFill>
            </a:endParaRPr>
          </a:p>
          <a:p>
            <a:endParaRPr lang="en-IN" sz="1600" b="1" dirty="0"/>
          </a:p>
          <a:p>
            <a:r>
              <a:rPr lang="en-IN" sz="1600" dirty="0"/>
              <a:t>After trying several models we can see that for </a:t>
            </a:r>
            <a:r>
              <a:rPr lang="en-IN" sz="1600" dirty="0" err="1"/>
              <a:t>acheiving</a:t>
            </a:r>
            <a:r>
              <a:rPr lang="en-IN" sz="1600" dirty="0"/>
              <a:t> the best sensitivity, which was our ultimate goal, the classic Logistic regression or the </a:t>
            </a:r>
            <a:r>
              <a:rPr lang="en-IN" sz="1600" dirty="0" err="1"/>
              <a:t>SVM</a:t>
            </a:r>
            <a:r>
              <a:rPr lang="en-IN" sz="1600" dirty="0"/>
              <a:t> models preforms well. For both the models the sensitivity was </a:t>
            </a:r>
            <a:r>
              <a:rPr lang="en-IN" sz="1600" dirty="0" err="1"/>
              <a:t>approx</a:t>
            </a:r>
            <a:r>
              <a:rPr lang="en-IN" sz="1600" dirty="0"/>
              <a:t> 81%. Also we have good accuracy of </a:t>
            </a:r>
            <a:r>
              <a:rPr lang="en-IN" sz="1600" dirty="0" err="1"/>
              <a:t>apporx</a:t>
            </a:r>
            <a:r>
              <a:rPr lang="en-IN" sz="1600" dirty="0"/>
              <a:t> 85%.</a:t>
            </a:r>
          </a:p>
          <a:p>
            <a:r>
              <a:rPr lang="en-IN" sz="1600" dirty="0"/>
              <a:t/>
            </a:r>
            <a:br>
              <a:rPr lang="en-IN" sz="1600" dirty="0"/>
            </a:br>
            <a:endParaRPr lang="en-IN" sz="1600" dirty="0"/>
          </a:p>
        </p:txBody>
      </p:sp>
    </p:spTree>
    <p:extLst>
      <p:ext uri="{BB962C8B-B14F-4D97-AF65-F5344CB8AC3E}">
        <p14:creationId xmlns:p14="http://schemas.microsoft.com/office/powerpoint/2010/main" val="393355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4" y="182879"/>
            <a:ext cx="5094515" cy="400110"/>
          </a:xfrm>
          <a:prstGeom prst="rect">
            <a:avLst/>
          </a:prstGeom>
          <a:noFill/>
        </p:spPr>
        <p:txBody>
          <a:bodyPr wrap="square" rtlCol="0">
            <a:spAutoFit/>
          </a:bodyPr>
          <a:lstStyle/>
          <a:p>
            <a:r>
              <a:rPr lang="en-IN" sz="2000" b="1" dirty="0">
                <a:solidFill>
                  <a:schemeClr val="accent2">
                    <a:lumMod val="75000"/>
                  </a:schemeClr>
                </a:solidFill>
              </a:rPr>
              <a:t>Logistic regression with No </a:t>
            </a:r>
            <a:r>
              <a:rPr lang="en-IN" sz="2000" b="1" dirty="0" err="1" smtClean="0">
                <a:solidFill>
                  <a:schemeClr val="accent2">
                    <a:lumMod val="75000"/>
                  </a:schemeClr>
                </a:solidFill>
              </a:rPr>
              <a:t>PCA</a:t>
            </a:r>
            <a:endParaRPr lang="en-IN" sz="2000" b="1"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235130" y="699746"/>
            <a:ext cx="5438775" cy="2509689"/>
          </a:xfrm>
          <a:prstGeom prst="rect">
            <a:avLst/>
          </a:prstGeom>
        </p:spPr>
      </p:pic>
      <p:sp>
        <p:nvSpPr>
          <p:cNvPr id="4" name="TextBox 3"/>
          <p:cNvSpPr txBox="1"/>
          <p:nvPr/>
        </p:nvSpPr>
        <p:spPr>
          <a:xfrm>
            <a:off x="5673905" y="229938"/>
            <a:ext cx="6265546" cy="3293209"/>
          </a:xfrm>
          <a:prstGeom prst="rect">
            <a:avLst/>
          </a:prstGeom>
          <a:noFill/>
        </p:spPr>
        <p:txBody>
          <a:bodyPr wrap="square" rtlCol="0">
            <a:spAutoFit/>
          </a:bodyPr>
          <a:lstStyle/>
          <a:p>
            <a:r>
              <a:rPr lang="en-IN" sz="1600" dirty="0"/>
              <a:t>*</a:t>
            </a:r>
            <a:r>
              <a:rPr lang="en-IN" sz="1600" b="1" dirty="0"/>
              <a:t>Model analysis</a:t>
            </a:r>
            <a:r>
              <a:rPr lang="en-IN" sz="1600" dirty="0" smtClean="0"/>
              <a:t>*</a:t>
            </a:r>
          </a:p>
          <a:p>
            <a:endParaRPr lang="en-IN" sz="1600" dirty="0"/>
          </a:p>
          <a:p>
            <a:r>
              <a:rPr lang="en-IN" sz="1600" dirty="0" smtClean="0"/>
              <a:t>1. We </a:t>
            </a:r>
            <a:r>
              <a:rPr lang="en-IN" sz="1600" dirty="0"/>
              <a:t>can see that there are few features have positive coefficients and few have negative.</a:t>
            </a:r>
          </a:p>
          <a:p>
            <a:r>
              <a:rPr lang="en-IN" sz="1600" dirty="0" smtClean="0"/>
              <a:t>2. Many </a:t>
            </a:r>
            <a:r>
              <a:rPr lang="en-IN" sz="1600" dirty="0"/>
              <a:t>features have higher p-values and hence became insignificant in the model.</a:t>
            </a:r>
          </a:p>
          <a:p>
            <a:endParaRPr lang="en-IN" sz="1600" dirty="0" smtClean="0"/>
          </a:p>
          <a:p>
            <a:r>
              <a:rPr lang="en-IN" sz="1600" dirty="0" smtClean="0"/>
              <a:t>*</a:t>
            </a:r>
            <a:r>
              <a:rPr lang="en-IN" sz="1600" b="1" dirty="0"/>
              <a:t>Coarse tuning (</a:t>
            </a:r>
            <a:r>
              <a:rPr lang="en-IN" sz="1600" b="1" dirty="0" err="1"/>
              <a:t>Auto+Manual</a:t>
            </a:r>
            <a:r>
              <a:rPr lang="en-IN" sz="1600" b="1" dirty="0"/>
              <a:t>)</a:t>
            </a:r>
            <a:r>
              <a:rPr lang="en-IN" sz="1600" dirty="0"/>
              <a:t>*</a:t>
            </a:r>
          </a:p>
          <a:p>
            <a:endParaRPr lang="en-IN" sz="1600" dirty="0" smtClean="0"/>
          </a:p>
          <a:p>
            <a:r>
              <a:rPr lang="en-IN" sz="1600" dirty="0" smtClean="0"/>
              <a:t>We'll </a:t>
            </a:r>
            <a:r>
              <a:rPr lang="en-IN" sz="1600" dirty="0"/>
              <a:t>first eliminate a few features using Recursive Feature Elimination (</a:t>
            </a:r>
            <a:r>
              <a:rPr lang="en-IN" sz="1600" dirty="0" err="1"/>
              <a:t>RFE</a:t>
            </a:r>
            <a:r>
              <a:rPr lang="en-IN" sz="1600" dirty="0"/>
              <a:t>), and once we have reached a small set of variables to work with, we can then use manual feature elimination (i.e. manually eliminating features based on observing the p-values and </a:t>
            </a:r>
            <a:r>
              <a:rPr lang="en-IN" sz="1600" dirty="0" err="1"/>
              <a:t>VIFs</a:t>
            </a:r>
            <a:r>
              <a:rPr lang="en-IN" sz="1600" dirty="0" smtClean="0"/>
              <a:t>).</a:t>
            </a:r>
            <a:endParaRPr lang="en-IN" sz="1600" dirty="0"/>
          </a:p>
        </p:txBody>
      </p:sp>
      <p:sp>
        <p:nvSpPr>
          <p:cNvPr id="5" name="TextBox 4"/>
          <p:cNvSpPr txBox="1"/>
          <p:nvPr/>
        </p:nvSpPr>
        <p:spPr>
          <a:xfrm>
            <a:off x="355008" y="3395321"/>
            <a:ext cx="5199017" cy="830997"/>
          </a:xfrm>
          <a:prstGeom prst="rect">
            <a:avLst/>
          </a:prstGeom>
          <a:noFill/>
        </p:spPr>
        <p:txBody>
          <a:bodyPr wrap="square" rtlCol="0">
            <a:spAutoFit/>
          </a:bodyPr>
          <a:lstStyle/>
          <a:p>
            <a:r>
              <a:rPr lang="en-IN" sz="1600" b="1" dirty="0">
                <a:solidFill>
                  <a:schemeClr val="accent2">
                    <a:lumMod val="75000"/>
                  </a:schemeClr>
                </a:solidFill>
              </a:rPr>
              <a:t>Feature Selection Using </a:t>
            </a:r>
            <a:r>
              <a:rPr lang="en-IN" sz="1600" b="1" dirty="0" err="1" smtClean="0">
                <a:solidFill>
                  <a:schemeClr val="accent2">
                    <a:lumMod val="75000"/>
                  </a:schemeClr>
                </a:solidFill>
              </a:rPr>
              <a:t>RFE</a:t>
            </a:r>
            <a:endParaRPr lang="en-IN" sz="1600" b="1" dirty="0" smtClean="0">
              <a:solidFill>
                <a:schemeClr val="accent2">
                  <a:lumMod val="75000"/>
                </a:schemeClr>
              </a:solidFill>
            </a:endParaRPr>
          </a:p>
          <a:p>
            <a:endParaRPr lang="en-IN" sz="1600" b="1" dirty="0">
              <a:solidFill>
                <a:schemeClr val="accent2">
                  <a:lumMod val="75000"/>
                </a:schemeClr>
              </a:solidFill>
            </a:endParaRPr>
          </a:p>
          <a:p>
            <a:r>
              <a:rPr lang="en-IN" sz="1600" b="1" dirty="0">
                <a:solidFill>
                  <a:schemeClr val="accent2">
                    <a:lumMod val="75000"/>
                  </a:schemeClr>
                </a:solidFill>
              </a:rPr>
              <a:t>Model-1 with </a:t>
            </a:r>
            <a:r>
              <a:rPr lang="en-IN" sz="1600" b="1" dirty="0" err="1">
                <a:solidFill>
                  <a:schemeClr val="accent2">
                    <a:lumMod val="75000"/>
                  </a:schemeClr>
                </a:solidFill>
              </a:rPr>
              <a:t>RFE</a:t>
            </a:r>
            <a:r>
              <a:rPr lang="en-IN" sz="1600" b="1" dirty="0">
                <a:solidFill>
                  <a:schemeClr val="accent2">
                    <a:lumMod val="75000"/>
                  </a:schemeClr>
                </a:solidFill>
              </a:rPr>
              <a:t> selected </a:t>
            </a:r>
            <a:r>
              <a:rPr lang="en-IN" sz="1600" b="1" dirty="0" smtClean="0">
                <a:solidFill>
                  <a:schemeClr val="accent2">
                    <a:lumMod val="75000"/>
                  </a:schemeClr>
                </a:solidFill>
              </a:rPr>
              <a:t>columns</a:t>
            </a:r>
            <a:endParaRPr lang="en-IN" sz="1600" b="1" dirty="0">
              <a:solidFill>
                <a:schemeClr val="accent2">
                  <a:lumMod val="75000"/>
                </a:schemeClr>
              </a:solidFill>
            </a:endParaRPr>
          </a:p>
        </p:txBody>
      </p:sp>
      <p:pic>
        <p:nvPicPr>
          <p:cNvPr id="6" name="Picture 5"/>
          <p:cNvPicPr>
            <a:picLocks noChangeAspect="1"/>
          </p:cNvPicPr>
          <p:nvPr/>
        </p:nvPicPr>
        <p:blipFill>
          <a:blip r:embed="rId3"/>
          <a:stretch>
            <a:fillRect/>
          </a:stretch>
        </p:blipFill>
        <p:spPr>
          <a:xfrm>
            <a:off x="235130" y="4165982"/>
            <a:ext cx="5438775" cy="2509689"/>
          </a:xfrm>
          <a:prstGeom prst="rect">
            <a:avLst/>
          </a:prstGeom>
        </p:spPr>
      </p:pic>
      <p:sp>
        <p:nvSpPr>
          <p:cNvPr id="7" name="TextBox 6"/>
          <p:cNvSpPr txBox="1"/>
          <p:nvPr/>
        </p:nvSpPr>
        <p:spPr>
          <a:xfrm>
            <a:off x="5673902" y="3673827"/>
            <a:ext cx="6030417" cy="338554"/>
          </a:xfrm>
          <a:prstGeom prst="rect">
            <a:avLst/>
          </a:prstGeom>
          <a:noFill/>
        </p:spPr>
        <p:txBody>
          <a:bodyPr wrap="square" rtlCol="0">
            <a:spAutoFit/>
          </a:bodyPr>
          <a:lstStyle/>
          <a:p>
            <a:r>
              <a:rPr lang="en-IN" sz="1600" b="1" dirty="0" smtClean="0">
                <a:solidFill>
                  <a:schemeClr val="accent2">
                    <a:lumMod val="75000"/>
                  </a:schemeClr>
                </a:solidFill>
              </a:rPr>
              <a:t>Model-2:- </a:t>
            </a:r>
            <a:r>
              <a:rPr lang="en-IN" sz="1600" dirty="0" smtClean="0">
                <a:solidFill>
                  <a:schemeClr val="accent2">
                    <a:lumMod val="75000"/>
                  </a:schemeClr>
                </a:solidFill>
              </a:rPr>
              <a:t>Building </a:t>
            </a:r>
            <a:r>
              <a:rPr lang="en-IN" sz="1600" dirty="0">
                <a:solidFill>
                  <a:schemeClr val="accent2">
                    <a:lumMod val="75000"/>
                  </a:schemeClr>
                </a:solidFill>
              </a:rPr>
              <a:t>the model after removing </a:t>
            </a:r>
            <a:r>
              <a:rPr lang="en-IN" sz="1600" dirty="0" err="1">
                <a:solidFill>
                  <a:schemeClr val="accent2">
                    <a:lumMod val="75000"/>
                  </a:schemeClr>
                </a:solidFill>
              </a:rPr>
              <a:t>og_others_8</a:t>
            </a:r>
            <a:r>
              <a:rPr lang="en-IN" sz="1600" dirty="0">
                <a:solidFill>
                  <a:schemeClr val="accent2">
                    <a:lumMod val="75000"/>
                  </a:schemeClr>
                </a:solidFill>
              </a:rPr>
              <a:t> variable</a:t>
            </a:r>
            <a:r>
              <a:rPr lang="en-IN" sz="1600" dirty="0" smtClean="0">
                <a:solidFill>
                  <a:schemeClr val="accent2">
                    <a:lumMod val="75000"/>
                  </a:schemeClr>
                </a:solidFill>
              </a:rPr>
              <a:t>.</a:t>
            </a:r>
            <a:endParaRPr lang="en-IN" sz="1600" dirty="0">
              <a:solidFill>
                <a:schemeClr val="accent2">
                  <a:lumMod val="75000"/>
                </a:schemeClr>
              </a:solidFill>
            </a:endParaRPr>
          </a:p>
        </p:txBody>
      </p:sp>
      <p:pic>
        <p:nvPicPr>
          <p:cNvPr id="8" name="Picture 7"/>
          <p:cNvPicPr>
            <a:picLocks noChangeAspect="1"/>
          </p:cNvPicPr>
          <p:nvPr/>
        </p:nvPicPr>
        <p:blipFill>
          <a:blip r:embed="rId4"/>
          <a:stretch>
            <a:fillRect/>
          </a:stretch>
        </p:blipFill>
        <p:spPr>
          <a:xfrm>
            <a:off x="5673901" y="4163061"/>
            <a:ext cx="5795287" cy="2512610"/>
          </a:xfrm>
          <a:prstGeom prst="rect">
            <a:avLst/>
          </a:prstGeom>
        </p:spPr>
      </p:pic>
    </p:spTree>
    <p:extLst>
      <p:ext uri="{BB962C8B-B14F-4D97-AF65-F5344CB8AC3E}">
        <p14:creationId xmlns:p14="http://schemas.microsoft.com/office/powerpoint/2010/main" val="310520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9815"/>
            <a:ext cx="5538925" cy="369332"/>
          </a:xfrm>
          <a:prstGeom prst="rect">
            <a:avLst/>
          </a:prstGeom>
          <a:noFill/>
        </p:spPr>
        <p:txBody>
          <a:bodyPr wrap="square" rtlCol="0">
            <a:spAutoFit/>
          </a:bodyPr>
          <a:lstStyle/>
          <a:p>
            <a:r>
              <a:rPr lang="en-IN" b="1" dirty="0" smtClean="0">
                <a:solidFill>
                  <a:schemeClr val="accent2">
                    <a:lumMod val="75000"/>
                  </a:schemeClr>
                </a:solidFill>
              </a:rPr>
              <a:t>Model-3:- </a:t>
            </a:r>
            <a:r>
              <a:rPr lang="en-IN" dirty="0" smtClean="0">
                <a:solidFill>
                  <a:schemeClr val="accent2">
                    <a:lumMod val="75000"/>
                  </a:schemeClr>
                </a:solidFill>
              </a:rPr>
              <a:t>Model </a:t>
            </a:r>
            <a:r>
              <a:rPr lang="en-IN" dirty="0">
                <a:solidFill>
                  <a:schemeClr val="accent2">
                    <a:lumMod val="75000"/>
                  </a:schemeClr>
                </a:solidFill>
              </a:rPr>
              <a:t>after removing </a:t>
            </a:r>
            <a:r>
              <a:rPr lang="en-IN" dirty="0" err="1">
                <a:solidFill>
                  <a:schemeClr val="accent2">
                    <a:lumMod val="75000"/>
                  </a:schemeClr>
                </a:solidFill>
              </a:rPr>
              <a:t>offnet_mou_8</a:t>
            </a:r>
            <a:r>
              <a:rPr lang="en-IN" dirty="0">
                <a:solidFill>
                  <a:schemeClr val="accent2">
                    <a:lumMod val="75000"/>
                  </a:schemeClr>
                </a:solidFill>
              </a:rPr>
              <a:t> column.</a:t>
            </a:r>
          </a:p>
        </p:txBody>
      </p:sp>
      <p:pic>
        <p:nvPicPr>
          <p:cNvPr id="3" name="Picture 2"/>
          <p:cNvPicPr>
            <a:picLocks noChangeAspect="1"/>
          </p:cNvPicPr>
          <p:nvPr/>
        </p:nvPicPr>
        <p:blipFill>
          <a:blip r:embed="rId2"/>
          <a:stretch>
            <a:fillRect/>
          </a:stretch>
        </p:blipFill>
        <p:spPr>
          <a:xfrm>
            <a:off x="147775" y="599809"/>
            <a:ext cx="5391150" cy="2724150"/>
          </a:xfrm>
          <a:prstGeom prst="rect">
            <a:avLst/>
          </a:prstGeom>
        </p:spPr>
      </p:pic>
      <p:sp>
        <p:nvSpPr>
          <p:cNvPr id="4" name="TextBox 3"/>
          <p:cNvSpPr txBox="1"/>
          <p:nvPr/>
        </p:nvSpPr>
        <p:spPr>
          <a:xfrm>
            <a:off x="6531430" y="169815"/>
            <a:ext cx="1848530" cy="369332"/>
          </a:xfrm>
          <a:prstGeom prst="rect">
            <a:avLst/>
          </a:prstGeom>
          <a:noFill/>
        </p:spPr>
        <p:txBody>
          <a:bodyPr wrap="square" rtlCol="0">
            <a:spAutoFit/>
          </a:bodyPr>
          <a:lstStyle/>
          <a:p>
            <a:r>
              <a:rPr lang="en-IN" b="1" dirty="0" err="1">
                <a:solidFill>
                  <a:schemeClr val="accent2">
                    <a:lumMod val="75000"/>
                  </a:schemeClr>
                </a:solidFill>
              </a:rPr>
              <a:t>VIF</a:t>
            </a:r>
            <a:r>
              <a:rPr lang="en-IN" b="1" dirty="0">
                <a:solidFill>
                  <a:schemeClr val="accent2">
                    <a:lumMod val="75000"/>
                  </a:schemeClr>
                </a:solidFill>
              </a:rPr>
              <a:t> </a:t>
            </a:r>
            <a:r>
              <a:rPr lang="en-IN" b="1" dirty="0" smtClean="0">
                <a:solidFill>
                  <a:schemeClr val="accent2">
                    <a:lumMod val="75000"/>
                  </a:schemeClr>
                </a:solidFill>
              </a:rPr>
              <a:t>Model-3</a:t>
            </a:r>
            <a:endParaRPr lang="en-IN" b="1" dirty="0">
              <a:solidFill>
                <a:schemeClr val="accent2">
                  <a:lumMod val="75000"/>
                </a:schemeClr>
              </a:solidFill>
            </a:endParaRPr>
          </a:p>
        </p:txBody>
      </p:sp>
      <p:pic>
        <p:nvPicPr>
          <p:cNvPr id="5" name="Picture 4"/>
          <p:cNvPicPr>
            <a:picLocks noChangeAspect="1"/>
          </p:cNvPicPr>
          <p:nvPr/>
        </p:nvPicPr>
        <p:blipFill>
          <a:blip r:embed="rId3"/>
          <a:stretch>
            <a:fillRect/>
          </a:stretch>
        </p:blipFill>
        <p:spPr>
          <a:xfrm>
            <a:off x="6531430" y="719159"/>
            <a:ext cx="2181225" cy="4048125"/>
          </a:xfrm>
          <a:prstGeom prst="rect">
            <a:avLst/>
          </a:prstGeom>
        </p:spPr>
      </p:pic>
      <p:sp>
        <p:nvSpPr>
          <p:cNvPr id="6" name="TextBox 5"/>
          <p:cNvSpPr txBox="1"/>
          <p:nvPr/>
        </p:nvSpPr>
        <p:spPr>
          <a:xfrm>
            <a:off x="6008915" y="4947296"/>
            <a:ext cx="6021976" cy="1569660"/>
          </a:xfrm>
          <a:prstGeom prst="rect">
            <a:avLst/>
          </a:prstGeom>
          <a:noFill/>
        </p:spPr>
        <p:txBody>
          <a:bodyPr wrap="square" rtlCol="0">
            <a:spAutoFit/>
          </a:bodyPr>
          <a:lstStyle/>
          <a:p>
            <a:r>
              <a:rPr lang="en-IN" sz="1600" dirty="0"/>
              <a:t>Now from the model summary and the </a:t>
            </a:r>
            <a:r>
              <a:rPr lang="en-IN" sz="1600" dirty="0" err="1"/>
              <a:t>VIF</a:t>
            </a:r>
            <a:r>
              <a:rPr lang="en-IN" sz="1600" dirty="0"/>
              <a:t> list we can see that all the variables are significant and there is no </a:t>
            </a:r>
            <a:r>
              <a:rPr lang="en-IN" sz="1600" dirty="0" err="1"/>
              <a:t>multicollinearity</a:t>
            </a:r>
            <a:r>
              <a:rPr lang="en-IN" sz="1600" dirty="0"/>
              <a:t> among the variables.</a:t>
            </a:r>
          </a:p>
          <a:p>
            <a:r>
              <a:rPr lang="en-IN" sz="1600" dirty="0"/>
              <a:t>Hence, we can </a:t>
            </a:r>
            <a:r>
              <a:rPr lang="en-IN" sz="1600" dirty="0" err="1"/>
              <a:t>conclused</a:t>
            </a:r>
            <a:r>
              <a:rPr lang="en-IN" sz="1600" dirty="0"/>
              <a:t> that *</a:t>
            </a:r>
            <a:r>
              <a:rPr lang="en-IN" sz="1600" b="1" dirty="0"/>
              <a:t>Model-3 </a:t>
            </a:r>
            <a:r>
              <a:rPr lang="en-IN" sz="1600" b="1" dirty="0" err="1"/>
              <a:t>log_no_pca_3</a:t>
            </a:r>
            <a:r>
              <a:rPr lang="en-IN" sz="1600" b="1" dirty="0"/>
              <a:t> will be the final model</a:t>
            </a:r>
            <a:r>
              <a:rPr lang="en-IN" sz="1600" dirty="0"/>
              <a:t>*.</a:t>
            </a:r>
          </a:p>
          <a:p>
            <a:endParaRPr lang="en-IN" sz="1600" dirty="0"/>
          </a:p>
        </p:txBody>
      </p:sp>
    </p:spTree>
    <p:extLst>
      <p:ext uri="{BB962C8B-B14F-4D97-AF65-F5344CB8AC3E}">
        <p14:creationId xmlns:p14="http://schemas.microsoft.com/office/powerpoint/2010/main" val="1421622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1945</Words>
  <Application>Microsoft Office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var(--jp-code-font-family)</vt:lpstr>
      <vt:lpstr>var(--jp-content-font-family)</vt:lpstr>
      <vt:lpstr>Office Theme</vt:lpstr>
      <vt:lpstr>Telecom Churn Case Study Prepared by Kamal Vaishnav</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nyk</dc:creator>
  <cp:lastModifiedBy>nyk</cp:lastModifiedBy>
  <cp:revision>14</cp:revision>
  <dcterms:created xsi:type="dcterms:W3CDTF">2023-05-08T13:57:42Z</dcterms:created>
  <dcterms:modified xsi:type="dcterms:W3CDTF">2023-05-08T17:49:55Z</dcterms:modified>
</cp:coreProperties>
</file>