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  <p:sldMasterId id="2147483690" r:id="rId2"/>
    <p:sldMasterId id="2147483704" r:id="rId3"/>
  </p:sldMasterIdLst>
  <p:notesMasterIdLst>
    <p:notesMasterId r:id="rId23"/>
  </p:notesMasterIdLst>
  <p:handoutMasterIdLst>
    <p:handoutMasterId r:id="rId24"/>
  </p:handoutMasterIdLst>
  <p:sldIdLst>
    <p:sldId id="27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8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>
        <p:scale>
          <a:sx n="70" d="100"/>
          <a:sy n="70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3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8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0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8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xmlns="" id="{43A5B834-DFEC-0FB5-8208-4FECA6070F3B}"/>
              </a:ext>
            </a:extLst>
          </p:cNvPr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7" name="Прямоугольник 8">
            <a:extLst>
              <a:ext uri="{FF2B5EF4-FFF2-40B4-BE49-F238E27FC236}">
                <a16:creationId xmlns:a16="http://schemas.microsoft.com/office/drawing/2014/main" xmlns="" id="{25F9C616-6DD7-767A-CD4F-B18FE6164316}"/>
              </a:ext>
            </a:extLst>
          </p:cNvPr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9" name="Прямоугольник 3">
            <a:extLst>
              <a:ext uri="{FF2B5EF4-FFF2-40B4-BE49-F238E27FC236}">
                <a16:creationId xmlns:a16="http://schemas.microsoft.com/office/drawing/2014/main" xmlns="" id="{3C58A59C-0825-B0EF-4BB6-C7CA0A84E1F8}"/>
              </a:ext>
            </a:extLst>
          </p:cNvPr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194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02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91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649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085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1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920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82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471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081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284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8954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49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29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854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860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3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689" r:id="rId14"/>
    <p:sldLayoutId id="214748366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8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s/index.htm" TargetMode="External"/><Relationship Id="rId2" Type="http://schemas.openxmlformats.org/officeDocument/2006/relationships/hyperlink" Target="https://www.w3schools.com/css/css_syntax.asp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codecademy.com/learn/learn-cs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orelDRAW" r:id="rId3" imgW="2163445" imgH="2172335" progId="">
                  <p:embed/>
                </p:oleObj>
              </mc:Choice>
              <mc:Fallback>
                <p:oleObj name="CorelDRAW" r:id="rId3" imgW="2163445" imgH="2172335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1" y="0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0" y="6057781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INTRODUCTION TO BASICS OF HTML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30875" y="1470055"/>
            <a:ext cx="9063318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Casper Bold"/>
                <a:ea typeface="Karla" pitchFamily="2" charset="0"/>
                <a:cs typeface="Karla" pitchFamily="2" charset="0"/>
              </a:rPr>
              <a:t>UNIVERSITY INSTITUTE OF COMPUTING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Casper Bold"/>
                <a:ea typeface="Karla" pitchFamily="2" charset="0"/>
                <a:cs typeface="Karla" pitchFamily="2" charset="0"/>
              </a:rPr>
              <a:t>UNIT-2</a:t>
            </a:r>
            <a:endParaRPr lang="en-US" sz="3200" b="1" dirty="0">
              <a:latin typeface="Casper Bold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Casper Bold"/>
                <a:ea typeface="Calibri" panose="020F0502020204030204" pitchFamily="34" charset="0"/>
                <a:cs typeface="Times New Roman" panose="02020503050405090304" pitchFamily="18" charset="0"/>
              </a:rPr>
              <a:t>Master of Computer Applications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Casper Bold"/>
                <a:ea typeface="Calibri" panose="020F0502020204030204" pitchFamily="34" charset="0"/>
                <a:cs typeface="Times New Roman" panose="02020503050405090304" pitchFamily="18" charset="0"/>
              </a:rPr>
              <a:t>Front end Web UI Framework and tools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Casper Bold"/>
                <a:ea typeface="Calibri" panose="020F0502020204030204" pitchFamily="34" charset="0"/>
                <a:cs typeface="Times New Roman" panose="02020503050405090304" pitchFamily="18" charset="0"/>
              </a:rPr>
              <a:t>24CAT-604</a:t>
            </a:r>
            <a:endParaRPr lang="en-US" sz="2400" dirty="0">
              <a:latin typeface="Casper Bold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Selection is Important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Choosing the right font has a huge impact on how the readers experience a website.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right font can create a strong identity for your brand.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font that is easy to read is important. The font adds value to your text. It is also important to choose the correct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text size for the font.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895350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Fonts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Generic Font Families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CSS there are five generic font families: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fonts have a small stroke at the edges of each letter. They create a sense of formality and elegance.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fonts have clean lines (no small strokes attached). They create a modern and minimalistic look.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Monospace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fonts - here all the letters have the same fixed width. They create a mechanical look.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Cursive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fonts imitate human handwriting.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Fantasy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fonts are decorative/playful fonts.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different font names belong to one of the generic font families.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895350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Fonts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862012" y="1404358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895350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Icons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78E04CD-8E86-7153-95D1-7CD32F71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9AD72A1-02E0-1052-C1B9-DDB9A7D9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4411E6-A8D3-BDC3-59F3-2164100E55D4}"/>
              </a:ext>
            </a:extLst>
          </p:cNvPr>
          <p:cNvSpPr/>
          <p:nvPr/>
        </p:nvSpPr>
        <p:spPr>
          <a:xfrm>
            <a:off x="895350" y="1555479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Icons can easily be added to your HTML page, by using an icon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How To Add Icons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simplest way to add an icon to your HTML page, is with an icon library, such as Font Awesome.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Add the name of the specified icon class to any inline HTML element (like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&lt;span&gt;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All the icons in the icon libraries below, are scalable vectors that can be customized with CSS (size, color, shadow, etc.)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895350" y="1404358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Font Awesome Icons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To use the Font Awesome icons, go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hlinkClick r:id="rId2"/>
              </a:rPr>
              <a:t>fontawesome.com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sign in, and get a code to add 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&lt;head&gt;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section of your HTML 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&lt;script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="https://kit.fontawesome.com/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.js"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crossorigin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="anonymous"&gt;&lt;/script&gt;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No downloading or installation is required!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895350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Icons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78E04CD-8E86-7153-95D1-7CD32F71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9AD72A1-02E0-1052-C1B9-DDB9A7D9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BFDE51E3-D0CE-A71D-B79E-CF650B65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9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895350" y="1404358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CSS, links can be styled in many different ways.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Styling Links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Links can be styled with any CSS property (e.g.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font-family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background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etc.).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hotpink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addition, links can be styled differently depending on what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in.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links states are: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a:link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 normal, unvisited link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a:visited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 link the user has visited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a:hover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 link when the user mouses over 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a:active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 link the moment it is clicked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83122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</a:t>
            </a:r>
            <a:r>
              <a:rPr lang="en-IN" sz="4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Links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78E04CD-8E86-7153-95D1-7CD32F71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9AD72A1-02E0-1052-C1B9-DDB9A7D9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BFDE51E3-D0CE-A71D-B79E-CF650B65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DFA85F7B-2363-4A9F-84D6-754EF2491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3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895350" y="1404358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endParaRPr lang="en-IN" sz="1600" b="1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1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unvisited link */</a:t>
            </a: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a:link 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IN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red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visited link */</a:t>
            </a: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a:visited 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IN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green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mouse over link */</a:t>
            </a: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a:hover 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en-IN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6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hotpink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selected link */</a:t>
            </a: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a:active 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IN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blue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83122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</a:t>
            </a:r>
            <a:r>
              <a:rPr lang="en-IN" sz="4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Links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78E04CD-8E86-7153-95D1-7CD32F71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9AD72A1-02E0-1052-C1B9-DDB9A7D9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BFDE51E3-D0CE-A71D-B79E-CF650B65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DFA85F7B-2363-4A9F-84D6-754EF2491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0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895350" y="1404358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overflow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controls what happens to content that is too big to fit into an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specifies whether to clip the content or to add scrollbars when the content of an element is too big to fit in the specified area.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has the following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Default. The overflow is not clipped. The content renders outside the element's box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hidden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 overflow is clipped, and the rest of the content will be invisible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scroll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 overflow is clipped, and a scrollbar is added to see the rest of the content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Similar 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scroll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it adds scrollbars only when necessary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the overflow 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visible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meaning that it is not clipped and it renders outside the element's box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83122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Layout – Overflow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78E04CD-8E86-7153-95D1-7CD32F71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9AD72A1-02E0-1052-C1B9-DDB9A7D9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BFDE51E3-D0CE-A71D-B79E-CF650B65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DFA85F7B-2363-4A9F-84D6-754EF2491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4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895350" y="1404358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endParaRPr lang="en-IN" sz="24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 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width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200px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height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65px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background-</a:t>
            </a:r>
            <a:r>
              <a:rPr lang="en-IN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coral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overflow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visible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83122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Layout – Overflow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78E04CD-8E86-7153-95D1-7CD32F71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9AD72A1-02E0-1052-C1B9-DDB9A7D9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BFDE51E3-D0CE-A71D-B79E-CF650B65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DFA85F7B-2363-4A9F-84D6-754EF2491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9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9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https://www.w3schools.com/css/css_syntax.asp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503050405090304" pitchFamily="18" charset="0"/>
                <a:hlinkClick r:id="rId3"/>
              </a:rPr>
              <a:t>https://www.tutorialspoint.com/css/index.htm</a:t>
            </a:r>
            <a:endParaRPr lang="en-US" sz="2400" dirty="0"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503050405090304" pitchFamily="18" charset="0"/>
                <a:hlinkClick r:id="rId4"/>
              </a:rPr>
              <a:t>https://www.codecademy.com/learn/learn-css</a:t>
            </a:r>
            <a:endParaRPr lang="en-US" sz="2400" dirty="0"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asper" panose="02000506000000020004" pitchFamily="2" charset="0"/>
              <a:cs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CorelDRAW" r:id="rId3" imgW="2163445" imgH="2172335" progId="">
                    <p:embed/>
                  </p:oleObj>
                </mc:Choice>
                <mc:Fallback>
                  <p:oleObj name="CorelDRAW" r:id="rId3" imgW="2163445" imgH="2172335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207-8893-440E-B420-229E26CA706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1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D0ACE207-8893-440E-B420-229E26CA706E}" type="slidenum">
              <a:rPr lang="en-IN" sz="1200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en-IN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78194" y="6488668"/>
            <a:ext cx="5138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white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965" y="1653988"/>
            <a:ext cx="111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52420" y="1559859"/>
            <a:ext cx="11282083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/>
            <a:r>
              <a:rPr lang="en-IN" sz="2400" b="1" dirty="0" smtClean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Unit-II</a:t>
            </a:r>
            <a:endParaRPr lang="en-I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IN" sz="2400" b="1" dirty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 </a:t>
            </a:r>
            <a:endParaRPr lang="en-IN" sz="2400" dirty="0">
              <a:solidFill>
                <a:prstClr val="black"/>
              </a:solidFill>
              <a:cs typeface="Times New Roman" panose="0202050305040509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49"/>
            <a:ext cx="4049789" cy="1221365"/>
          </a:xfrm>
          <a:prstGeom prst="rect">
            <a:avLst/>
          </a:prstGeom>
        </p:spPr>
      </p:pic>
      <p:sp>
        <p:nvSpPr>
          <p:cNvPr id="16" name="Title 1"/>
          <p:cNvSpPr txBox="1"/>
          <p:nvPr/>
        </p:nvSpPr>
        <p:spPr>
          <a:xfrm>
            <a:off x="2609434" y="617289"/>
            <a:ext cx="6705599" cy="1080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sper Bold"/>
                <a:cs typeface="Times New Roman" panose="02020503050405090304" pitchFamily="18" charset="0"/>
              </a:rPr>
              <a:t>Syllabus</a:t>
            </a:r>
            <a:endParaRPr lang="en-IN" b="1" dirty="0">
              <a:latin typeface="Casper Bold"/>
              <a:cs typeface="Times New Roman" panose="0202050305040509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35197" r="17885" b="35304"/>
          <a:stretch/>
        </p:blipFill>
        <p:spPr bwMode="auto">
          <a:xfrm>
            <a:off x="1111502" y="2365974"/>
            <a:ext cx="10553200" cy="268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427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23925" y="264628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145EDA-1C6E-42F0-8C38-B11F081641FB}"/>
              </a:ext>
            </a:extLst>
          </p:cNvPr>
          <p:cNvSpPr txBox="1"/>
          <p:nvPr/>
        </p:nvSpPr>
        <p:spPr>
          <a:xfrm>
            <a:off x="923925" y="430535"/>
            <a:ext cx="103441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opacity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property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36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Transparent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opacity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property can take a value from 0.0 - 1.0. The lower value, the more transparent: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36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FEE639-65D2-AC67-F4B0-70333708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20" y="3276600"/>
            <a:ext cx="7344552" cy="22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427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23925" y="264628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145EDA-1C6E-42F0-8C38-B11F081641FB}"/>
              </a:ext>
            </a:extLst>
          </p:cNvPr>
          <p:cNvSpPr txBox="1"/>
          <p:nvPr/>
        </p:nvSpPr>
        <p:spPr>
          <a:xfrm>
            <a:off x="923925" y="430535"/>
            <a:ext cx="103441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opacity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property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36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Transparent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opacity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property can take a value from 0.0 - 1.0. The lower value, the more transparent: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36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FEE639-65D2-AC67-F4B0-70333708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20" y="3276600"/>
            <a:ext cx="7344552" cy="22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427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N" sz="3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3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opacity</a:t>
            </a:r>
            <a:r>
              <a:rPr lang="en-I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0.5</a:t>
            </a:r>
            <a:r>
              <a:rPr lang="en-I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3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23925" y="217003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opacity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property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427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opacity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property is often used together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:hover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selector to change the opacity on mouse-over:</a:t>
            </a: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N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opacity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0.5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IN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img:hover</a:t>
            </a:r>
            <a:r>
              <a:rPr lang="en-IN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opacity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1.0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23925" y="217003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4400" b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Transparent Hover Effect</a:t>
            </a:r>
            <a:endParaRPr lang="en-IN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AD1D2A4-D6BF-7E0E-0AF5-A39B2C2C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487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3F7BC1-043A-7307-AEB6-9988B387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69" y="2814850"/>
            <a:ext cx="6066155" cy="20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1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427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 CSS, the term "box model" is used when talking about design and layout.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CSS box model is essentially a box that wraps around every HTML element. It consists of: margins, borders, padding, and the actual content. The image below illustrates the box model: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23925" y="217003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CSS Box Model</a:t>
            </a:r>
            <a:endParaRPr lang="en-IN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E93147-94B7-FBB7-DC96-0B164CCF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3137852"/>
            <a:ext cx="7420752" cy="24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Explanation of the different parts: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The content of the box, where text and images appear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Clears an area around the content. The padding is transparent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A border that goes around the padding and content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Clears an area outside the border. The margin is transparent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box model allows us to add a border around elements, and to define space between elements. </a:t>
            </a: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6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 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width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300px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border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15px solid green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padding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50px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margin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20px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923925" y="217003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CSS Box Model</a:t>
            </a:r>
            <a:endParaRPr lang="en-IN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0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6D97A7-173E-45FB-A415-312862F35F63}"/>
              </a:ext>
            </a:extLst>
          </p:cNvPr>
          <p:cNvSpPr/>
          <p:nvPr/>
        </p:nvSpPr>
        <p:spPr>
          <a:xfrm>
            <a:off x="1028700" y="1338476"/>
            <a:ext cx="10467975" cy="530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Selection is Important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Choosing the right font has a huge impact on how the readers experience a website.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right font can create a strong identity for your brand.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font that is easy to read is important. The font adds value to your text. It is also important to choose the correct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text size for the font.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722E5-E3D6-4723-8C38-9F0C3CEB49A9}"/>
              </a:ext>
            </a:extLst>
          </p:cNvPr>
          <p:cNvSpPr/>
          <p:nvPr/>
        </p:nvSpPr>
        <p:spPr>
          <a:xfrm>
            <a:off x="895350" y="151121"/>
            <a:ext cx="8810625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4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 Fonts</a:t>
            </a:r>
            <a:endParaRPr lang="en-IN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11490-9E61-48D0-944D-646C4594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72" y="151121"/>
            <a:ext cx="1854295" cy="5588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21EF1B-E000-C756-61A2-79341477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925" y="-32714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4618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u" id="{9E3F0827-937F-42CA-93DB-DEAB5335CBDD}" vid="{1E95A203-AE42-4857-AEDD-1D82F1A8A751}"/>
    </a:ext>
  </a:extLst>
</a:theme>
</file>

<file path=ppt/theme/theme3.xml><?xml version="1.0" encoding="utf-8"?>
<a:theme xmlns:a="http://schemas.openxmlformats.org/drawingml/2006/main" name="1_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123</TotalTime>
  <Words>389</Words>
  <Application>Microsoft Office PowerPoint</Application>
  <PresentationFormat>Custom</PresentationFormat>
  <Paragraphs>123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Contents Slide Master</vt:lpstr>
      <vt:lpstr>cu</vt:lpstr>
      <vt:lpstr>1_Contents Slide Master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Windows User</cp:lastModifiedBy>
  <cp:revision>99</cp:revision>
  <dcterms:created xsi:type="dcterms:W3CDTF">2022-01-19T09:25:45Z</dcterms:created>
  <dcterms:modified xsi:type="dcterms:W3CDTF">2024-06-08T14:16:27Z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