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 id="2147483690" r:id="rId2"/>
    <p:sldMasterId id="2147483704" r:id="rId3"/>
  </p:sldMasterIdLst>
  <p:notesMasterIdLst>
    <p:notesMasterId r:id="rId18"/>
  </p:notesMasterIdLst>
  <p:handoutMasterIdLst>
    <p:handoutMasterId r:id="rId19"/>
  </p:handoutMasterIdLst>
  <p:sldIdLst>
    <p:sldId id="277" r:id="rId4"/>
    <p:sldId id="296" r:id="rId5"/>
    <p:sldId id="297" r:id="rId6"/>
    <p:sldId id="298" r:id="rId7"/>
    <p:sldId id="299" r:id="rId8"/>
    <p:sldId id="300" r:id="rId9"/>
    <p:sldId id="301" r:id="rId10"/>
    <p:sldId id="302" r:id="rId11"/>
    <p:sldId id="303" r:id="rId12"/>
    <p:sldId id="304" r:id="rId13"/>
    <p:sldId id="305" r:id="rId14"/>
    <p:sldId id="306" r:id="rId15"/>
    <p:sldId id="284"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p:scale>
          <a:sx n="70" d="100"/>
          <a:sy n="70" d="100"/>
        </p:scale>
        <p:origin x="-720"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6/8/2024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6/8/2024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extLst>
      <p:ext uri="{BB962C8B-B14F-4D97-AF65-F5344CB8AC3E}">
        <p14:creationId xmlns:p14="http://schemas.microsoft.com/office/powerpoint/2010/main" val="22687842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9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9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9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9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9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783503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6433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2655272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2339463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09983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9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9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5191234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416071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8844481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2095370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21816466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0203882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Титульный слайд">
    <p:spTree>
      <p:nvGrpSpPr>
        <p:cNvPr id="1" name=""/>
        <p:cNvGrpSpPr/>
        <p:nvPr/>
      </p:nvGrpSpPr>
      <p:grpSpPr>
        <a:xfrm>
          <a:off x="0" y="0"/>
          <a:ext cx="0" cy="0"/>
          <a:chOff x="0" y="0"/>
          <a:chExt cx="0" cy="0"/>
        </a:xfrm>
      </p:grpSpPr>
      <p:sp>
        <p:nvSpPr>
          <p:cNvPr id="3" name="Прямоугольник 1"/>
          <p:cNvSpPr/>
          <p:nvPr/>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
        <p:nvSpPr>
          <p:cNvPr id="6" name="Прямоугольник 1">
            <a:extLst>
              <a:ext uri="{FF2B5EF4-FFF2-40B4-BE49-F238E27FC236}">
                <a16:creationId xmlns="" xmlns:a16="http://schemas.microsoft.com/office/drawing/2014/main" id="{43A5B834-DFEC-0FB5-8208-4FECA6070F3B}"/>
              </a:ext>
            </a:extLst>
          </p:cNvPr>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7" name="Прямоугольник 8">
            <a:extLst>
              <a:ext uri="{FF2B5EF4-FFF2-40B4-BE49-F238E27FC236}">
                <a16:creationId xmlns="" xmlns:a16="http://schemas.microsoft.com/office/drawing/2014/main" id="{25F9C616-6DD7-767A-CD4F-B18FE6164316}"/>
              </a:ext>
            </a:extLst>
          </p:cNvPr>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9" name="Прямоугольник 3">
            <a:extLst>
              <a:ext uri="{FF2B5EF4-FFF2-40B4-BE49-F238E27FC236}">
                <a16:creationId xmlns="" xmlns:a16="http://schemas.microsoft.com/office/drawing/2014/main" id="{3C58A59C-0825-B0EF-4BB6-C7CA0A84E1F8}"/>
              </a:ext>
            </a:extLst>
          </p:cNvPr>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Tree>
    <p:extLst>
      <p:ext uri="{BB962C8B-B14F-4D97-AF65-F5344CB8AC3E}">
        <p14:creationId xmlns:p14="http://schemas.microsoft.com/office/powerpoint/2010/main" val="20011947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t>6/8/2024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extLst>
      <p:ext uri="{BB962C8B-B14F-4D97-AF65-F5344CB8AC3E}">
        <p14:creationId xmlns:p14="http://schemas.microsoft.com/office/powerpoint/2010/main" val="3996702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t>6/8/2024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extLst>
      <p:ext uri="{BB962C8B-B14F-4D97-AF65-F5344CB8AC3E}">
        <p14:creationId xmlns:p14="http://schemas.microsoft.com/office/powerpoint/2010/main" val="30285912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9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9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6498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922108565"/>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9198121"/>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1841192003"/>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7634823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2" name="Rectangle 1"/>
          <p:cNvSpPr/>
          <p:nvPr/>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784719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1130816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8782844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6348954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41249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9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9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141299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8438854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6058600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910834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9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9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9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9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5.png"/><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xStyles>
    <p:titleStyle>
      <a:lvl1pPr algn="ctr" defTabSz="1218565"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1" hangingPunct="1">
        <a:spcBef>
          <a:spcPct val="20000"/>
        </a:spcBef>
        <a:buFont typeface="Arial" panose="020B0604020202090204" pitchFamily="34" charset="0"/>
        <a:buChar char="•"/>
        <a:defRPr sz="4265" kern="1200">
          <a:solidFill>
            <a:schemeClr val="tx1"/>
          </a:solidFill>
          <a:latin typeface="+mn-lt"/>
          <a:ea typeface="+mn-ea"/>
          <a:cs typeface="+mn-cs"/>
        </a:defRPr>
      </a:lvl1pPr>
      <a:lvl2pPr marL="990600" indent="-381000" algn="l" defTabSz="1218565" rtl="0" eaLnBrk="1" latinLnBrk="1" hangingPunct="1">
        <a:spcBef>
          <a:spcPct val="20000"/>
        </a:spcBef>
        <a:buFont typeface="Arial" panose="020B0604020202090204" pitchFamily="34" charset="0"/>
        <a:buChar char="–"/>
        <a:defRPr sz="3735" kern="1200">
          <a:solidFill>
            <a:schemeClr val="tx1"/>
          </a:solidFill>
          <a:latin typeface="+mn-lt"/>
          <a:ea typeface="+mn-ea"/>
          <a:cs typeface="+mn-cs"/>
        </a:defRPr>
      </a:lvl2pPr>
      <a:lvl3pPr marL="1524000" indent="-304800" algn="l" defTabSz="1218565" rtl="0" eaLnBrk="1" latinLnBrk="1" hangingPunct="1">
        <a:spcBef>
          <a:spcPct val="20000"/>
        </a:spcBef>
        <a:buFont typeface="Arial" panose="020B0604020202090204" pitchFamily="34" charset="0"/>
        <a:buChar char="•"/>
        <a:defRPr sz="3200" kern="1200">
          <a:solidFill>
            <a:schemeClr val="tx1"/>
          </a:solidFill>
          <a:latin typeface="+mn-lt"/>
          <a:ea typeface="+mn-ea"/>
          <a:cs typeface="+mn-cs"/>
        </a:defRPr>
      </a:lvl3pPr>
      <a:lvl4pPr marL="2133600" indent="-304800" algn="l" defTabSz="1218565" rtl="0" eaLnBrk="1" latinLnBrk="1" hangingPunct="1">
        <a:spcBef>
          <a:spcPct val="20000"/>
        </a:spcBef>
        <a:buFont typeface="Arial" panose="020B0604020202090204" pitchFamily="34" charset="0"/>
        <a:buChar char="–"/>
        <a:defRPr sz="2665" kern="1200">
          <a:solidFill>
            <a:schemeClr val="tx1"/>
          </a:solidFill>
          <a:latin typeface="+mn-lt"/>
          <a:ea typeface="+mn-ea"/>
          <a:cs typeface="+mn-cs"/>
        </a:defRPr>
      </a:lvl4pPr>
      <a:lvl5pPr marL="2743200" indent="-304800" algn="l" defTabSz="1218565" rtl="0" eaLnBrk="1" latinLnBrk="1" hangingPunct="1">
        <a:spcBef>
          <a:spcPct val="20000"/>
        </a:spcBef>
        <a:buFont typeface="Arial" panose="020B0604020202090204" pitchFamily="34" charset="0"/>
        <a:buChar char="»"/>
        <a:defRPr sz="2665" kern="1200">
          <a:solidFill>
            <a:schemeClr val="tx1"/>
          </a:solidFill>
          <a:latin typeface="+mn-lt"/>
          <a:ea typeface="+mn-ea"/>
          <a:cs typeface="+mn-cs"/>
        </a:defRPr>
      </a:lvl5pPr>
      <a:lvl6pPr marL="3352800" indent="-304800" algn="l" defTabSz="1218565" rtl="0" eaLnBrk="1" latinLnBrk="1" hangingPunct="1">
        <a:spcBef>
          <a:spcPct val="20000"/>
        </a:spcBef>
        <a:buFont typeface="Arial" panose="020B0604020202090204" pitchFamily="34" charset="0"/>
        <a:buChar char="•"/>
        <a:defRPr sz="2665" kern="1200">
          <a:solidFill>
            <a:schemeClr val="tx1"/>
          </a:solidFill>
          <a:latin typeface="+mn-lt"/>
          <a:ea typeface="+mn-ea"/>
          <a:cs typeface="+mn-cs"/>
        </a:defRPr>
      </a:lvl6pPr>
      <a:lvl7pPr marL="3962400" indent="-304800" algn="l" defTabSz="1218565" rtl="0" eaLnBrk="1" latinLnBrk="1" hangingPunct="1">
        <a:spcBef>
          <a:spcPct val="20000"/>
        </a:spcBef>
        <a:buFont typeface="Arial" panose="020B0604020202090204" pitchFamily="34" charset="0"/>
        <a:buChar char="•"/>
        <a:defRPr sz="2665" kern="1200">
          <a:solidFill>
            <a:schemeClr val="tx1"/>
          </a:solidFill>
          <a:latin typeface="+mn-lt"/>
          <a:ea typeface="+mn-ea"/>
          <a:cs typeface="+mn-cs"/>
        </a:defRPr>
      </a:lvl7pPr>
      <a:lvl8pPr marL="4572000" indent="-304800" algn="l" defTabSz="1218565" rtl="0" eaLnBrk="1" latinLnBrk="1" hangingPunct="1">
        <a:spcBef>
          <a:spcPct val="20000"/>
        </a:spcBef>
        <a:buFont typeface="Arial" panose="020B0604020202090204" pitchFamily="34" charset="0"/>
        <a:buChar char="•"/>
        <a:defRPr sz="2665" kern="1200">
          <a:solidFill>
            <a:schemeClr val="tx1"/>
          </a:solidFill>
          <a:latin typeface="+mn-lt"/>
          <a:ea typeface="+mn-ea"/>
          <a:cs typeface="+mn-cs"/>
        </a:defRPr>
      </a:lvl8pPr>
      <a:lvl9pPr marL="5181600" indent="-304800" algn="l" defTabSz="1218565" rtl="0" eaLnBrk="1" latinLnBrk="1" hangingPunct="1">
        <a:spcBef>
          <a:spcPct val="20000"/>
        </a:spcBef>
        <a:buFont typeface="Arial" panose="020B0604020202090204" pitchFamily="34" charset="0"/>
        <a:buChar char="•"/>
        <a:defRPr sz="2665" kern="1200">
          <a:solidFill>
            <a:schemeClr val="tx1"/>
          </a:solidFill>
          <a:latin typeface="+mn-lt"/>
          <a:ea typeface="+mn-ea"/>
          <a:cs typeface="+mn-cs"/>
        </a:defRPr>
      </a:lvl9pPr>
    </p:bodyStyle>
    <p:otherStyle>
      <a:defPPr>
        <a:defRPr lang="ko-KR"/>
      </a:defPPr>
      <a:lvl1pPr marL="0" algn="l" defTabSz="1218565" rtl="0" eaLnBrk="1" latinLnBrk="1" hangingPunct="1">
        <a:defRPr sz="2400" kern="1200">
          <a:solidFill>
            <a:schemeClr val="tx1"/>
          </a:solidFill>
          <a:latin typeface="+mn-lt"/>
          <a:ea typeface="+mn-ea"/>
          <a:cs typeface="+mn-cs"/>
        </a:defRPr>
      </a:lvl1pPr>
      <a:lvl2pPr marL="609600" algn="l" defTabSz="1218565" rtl="0" eaLnBrk="1" latinLnBrk="1" hangingPunct="1">
        <a:defRPr sz="2400" kern="1200">
          <a:solidFill>
            <a:schemeClr val="tx1"/>
          </a:solidFill>
          <a:latin typeface="+mn-lt"/>
          <a:ea typeface="+mn-ea"/>
          <a:cs typeface="+mn-cs"/>
        </a:defRPr>
      </a:lvl2pPr>
      <a:lvl3pPr marL="1219200" algn="l" defTabSz="1218565" rtl="0" eaLnBrk="1" latinLnBrk="1" hangingPunct="1">
        <a:defRPr sz="2400" kern="1200">
          <a:solidFill>
            <a:schemeClr val="tx1"/>
          </a:solidFill>
          <a:latin typeface="+mn-lt"/>
          <a:ea typeface="+mn-ea"/>
          <a:cs typeface="+mn-cs"/>
        </a:defRPr>
      </a:lvl3pPr>
      <a:lvl4pPr marL="1828800" algn="l" defTabSz="1218565" rtl="0" eaLnBrk="1" latinLnBrk="1" hangingPunct="1">
        <a:defRPr sz="2400" kern="1200">
          <a:solidFill>
            <a:schemeClr val="tx1"/>
          </a:solidFill>
          <a:latin typeface="+mn-lt"/>
          <a:ea typeface="+mn-ea"/>
          <a:cs typeface="+mn-cs"/>
        </a:defRPr>
      </a:lvl4pPr>
      <a:lvl5pPr marL="2438400" algn="l" defTabSz="1218565" rtl="0" eaLnBrk="1" latinLnBrk="1" hangingPunct="1">
        <a:defRPr sz="2400" kern="1200">
          <a:solidFill>
            <a:schemeClr val="tx1"/>
          </a:solidFill>
          <a:latin typeface="+mn-lt"/>
          <a:ea typeface="+mn-ea"/>
          <a:cs typeface="+mn-cs"/>
        </a:defRPr>
      </a:lvl5pPr>
      <a:lvl6pPr marL="3048000" algn="l" defTabSz="1218565" rtl="0" eaLnBrk="1" latinLnBrk="1" hangingPunct="1">
        <a:defRPr sz="2400" kern="1200">
          <a:solidFill>
            <a:schemeClr val="tx1"/>
          </a:solidFill>
          <a:latin typeface="+mn-lt"/>
          <a:ea typeface="+mn-ea"/>
          <a:cs typeface="+mn-cs"/>
        </a:defRPr>
      </a:lvl6pPr>
      <a:lvl7pPr marL="3657600" algn="l" defTabSz="1218565" rtl="0" eaLnBrk="1" latinLnBrk="1" hangingPunct="1">
        <a:defRPr sz="2400" kern="1200">
          <a:solidFill>
            <a:schemeClr val="tx1"/>
          </a:solidFill>
          <a:latin typeface="+mn-lt"/>
          <a:ea typeface="+mn-ea"/>
          <a:cs typeface="+mn-cs"/>
        </a:defRPr>
      </a:lvl7pPr>
      <a:lvl8pPr marL="4267200" algn="l" defTabSz="1218565" rtl="0" eaLnBrk="1" latinLnBrk="1" hangingPunct="1">
        <a:defRPr sz="2400" kern="1200">
          <a:solidFill>
            <a:schemeClr val="tx1"/>
          </a:solidFill>
          <a:latin typeface="+mn-lt"/>
          <a:ea typeface="+mn-ea"/>
          <a:cs typeface="+mn-cs"/>
        </a:defRPr>
      </a:lvl8pPr>
      <a:lvl9pPr marL="4876800" algn="l" defTabSz="1218565"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99425307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689" r:id="rId14"/>
    <p:sldLayoutId id="2147483660"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582716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8" Type="http://schemas.openxmlformats.org/officeDocument/2006/relationships/hyperlink" Target="https://www.geeksforgeeks.org/css-background-clip-property/" TargetMode="External"/><Relationship Id="rId3" Type="http://schemas.openxmlformats.org/officeDocument/2006/relationships/hyperlink" Target="https://www.geeksforgeeks.org/css-background-image-property/" TargetMode="External"/><Relationship Id="rId7" Type="http://schemas.openxmlformats.org/officeDocument/2006/relationships/hyperlink" Target="https://www.geeksforgeeks.org/css-background-origin-property/" TargetMode="External"/><Relationship Id="rId2" Type="http://schemas.openxmlformats.org/officeDocument/2006/relationships/hyperlink" Target="https://www.geeksforgeeks.org/css-background-color-property/#:~:text=The%20background%2Dcolor%20property%20in,to%20read%20for%20the%20user." TargetMode="External"/><Relationship Id="rId1" Type="http://schemas.openxmlformats.org/officeDocument/2006/relationships/slideLayout" Target="../slideLayouts/slideLayout16.xml"/><Relationship Id="rId6" Type="http://schemas.openxmlformats.org/officeDocument/2006/relationships/hyperlink" Target="https://www.geeksforgeeks.org/css-background-position-property/" TargetMode="External"/><Relationship Id="rId5" Type="http://schemas.openxmlformats.org/officeDocument/2006/relationships/hyperlink" Target="https://www.geeksforgeeks.org/css-background-attachment-property/#:~:text=The%20property%20background%2Dattachment%20property,applied%20to%20all%20HTML%20elements." TargetMode="External"/><Relationship Id="rId4" Type="http://schemas.openxmlformats.org/officeDocument/2006/relationships/hyperlink" Target="https://www.geeksforgeeks.org/css-background-repeat-property/#:~:text=The%20background%2Drepeat%20property%20in,will%20be%20repeated%20or%20not.&amp;text=The%20last%20image%20will%20be,fit%20in%20the%20browser%20windo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spoint.com/css/index.htm" TargetMode="External"/><Relationship Id="rId2" Type="http://schemas.openxmlformats.org/officeDocument/2006/relationships/hyperlink" Target="https://www.w3schools.com/css/css_syntax.asp" TargetMode="External"/><Relationship Id="rId1" Type="http://schemas.openxmlformats.org/officeDocument/2006/relationships/slideLayout" Target="../slideLayouts/slideLayout16.xml"/><Relationship Id="rId4" Type="http://schemas.openxmlformats.org/officeDocument/2006/relationships/hyperlink" Target="https://www.codecademy.com/learn/learn-css" TargetMode="Externa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7.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2063" name="CorelDRAW" r:id="rId3" imgW="2163445" imgH="2172335" progId="">
                  <p:embed/>
                </p:oleObj>
              </mc:Choice>
              <mc:Fallback>
                <p:oleObj name="CorelDRAW" r:id="rId3" imgW="2163445" imgH="2172335" progId="">
                  <p:embed/>
                  <p:pic>
                    <p:nvPicPr>
                      <p:cNvPr id="0" name="Picture 3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4421" y="0"/>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0" y="6057781"/>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503050405090304" pitchFamily="18" charset="0"/>
                <a:cs typeface="Times New Roman" panose="02020503050405090304" pitchFamily="18" charset="0"/>
              </a:rPr>
              <a:t>INTRODUCTION TO BASICS OF HTML</a:t>
            </a:r>
          </a:p>
          <a:p>
            <a:pPr eaLnBrk="1" hangingPunct="1"/>
            <a:endParaRPr lang="en-US" sz="1600" dirty="0">
              <a:latin typeface="Raleway ExtraBold" pitchFamily="34" charset="-52"/>
            </a:endParaRPr>
          </a:p>
        </p:txBody>
      </p:sp>
      <p:sp>
        <p:nvSpPr>
          <p:cNvPr id="26" name="TextBox 25"/>
          <p:cNvSpPr txBox="1">
            <a:spLocks noChangeArrowheads="1"/>
          </p:cNvSpPr>
          <p:nvPr/>
        </p:nvSpPr>
        <p:spPr bwMode="auto">
          <a:xfrm>
            <a:off x="2030875" y="1470055"/>
            <a:ext cx="9063318" cy="503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Casper Bold"/>
                <a:ea typeface="Karla" pitchFamily="2" charset="0"/>
                <a:cs typeface="Karla" pitchFamily="2" charset="0"/>
              </a:rPr>
              <a:t>UNIVERSITY INSTITUTE OF COMPUTING</a:t>
            </a:r>
          </a:p>
          <a:p>
            <a:pPr lvl="0" algn="ctr" defTabSz="622300">
              <a:lnSpc>
                <a:spcPct val="90000"/>
              </a:lnSpc>
              <a:spcBef>
                <a:spcPct val="0"/>
              </a:spcBef>
              <a:spcAft>
                <a:spcPct val="35000"/>
              </a:spcAft>
            </a:pPr>
            <a:r>
              <a:rPr lang="en-US" sz="3200" b="1" dirty="0" smtClean="0">
                <a:latin typeface="Casper Bold"/>
                <a:ea typeface="Karla" pitchFamily="2" charset="0"/>
                <a:cs typeface="Karla" pitchFamily="2" charset="0"/>
              </a:rPr>
              <a:t>UNIT-2</a:t>
            </a:r>
            <a:endParaRPr lang="en-US" sz="3200" b="1" dirty="0">
              <a:latin typeface="Casper Bold"/>
              <a:ea typeface="Karla" pitchFamily="2" charset="0"/>
              <a:cs typeface="Karla" pitchFamily="2" charset="0"/>
            </a:endParaRPr>
          </a:p>
          <a:p>
            <a:pPr lvl="0" algn="ctr" defTabSz="622300">
              <a:lnSpc>
                <a:spcPct val="90000"/>
              </a:lnSpc>
              <a:spcBef>
                <a:spcPct val="0"/>
              </a:spcBef>
              <a:spcAft>
                <a:spcPct val="35000"/>
              </a:spcAft>
            </a:pPr>
            <a:r>
              <a:rPr lang="en-US" sz="2800" dirty="0">
                <a:latin typeface="Casper Bold"/>
                <a:ea typeface="Calibri" panose="020F0502020204030204" pitchFamily="34" charset="0"/>
                <a:cs typeface="Times New Roman" panose="02020503050405090304" pitchFamily="18" charset="0"/>
              </a:rPr>
              <a:t>Master of Computer Applications</a:t>
            </a:r>
          </a:p>
          <a:p>
            <a:pPr lvl="0" algn="ctr" defTabSz="622300">
              <a:lnSpc>
                <a:spcPct val="90000"/>
              </a:lnSpc>
              <a:spcBef>
                <a:spcPct val="0"/>
              </a:spcBef>
              <a:spcAft>
                <a:spcPct val="35000"/>
              </a:spcAft>
            </a:pPr>
            <a:r>
              <a:rPr lang="en-US" sz="2800" dirty="0">
                <a:latin typeface="Casper Bold"/>
                <a:ea typeface="Calibri" panose="020F0502020204030204" pitchFamily="34" charset="0"/>
                <a:cs typeface="Times New Roman" panose="02020503050405090304" pitchFamily="18" charset="0"/>
              </a:rPr>
              <a:t>Front end Web UI Framework and tools</a:t>
            </a:r>
          </a:p>
          <a:p>
            <a:pPr lvl="0" algn="ctr" defTabSz="622300">
              <a:lnSpc>
                <a:spcPct val="90000"/>
              </a:lnSpc>
              <a:spcBef>
                <a:spcPct val="0"/>
              </a:spcBef>
              <a:spcAft>
                <a:spcPct val="35000"/>
              </a:spcAft>
            </a:pPr>
            <a:r>
              <a:rPr lang="en-US" sz="2800" dirty="0" smtClean="0">
                <a:latin typeface="Casper Bold"/>
                <a:ea typeface="Calibri" panose="020F0502020204030204" pitchFamily="34" charset="0"/>
                <a:cs typeface="Times New Roman" panose="02020503050405090304" pitchFamily="18" charset="0"/>
              </a:rPr>
              <a:t>24CAT-604</a:t>
            </a:r>
            <a:endParaRPr lang="en-US" sz="2400" dirty="0">
              <a:latin typeface="Casper Bold"/>
              <a:ea typeface="Calibri" panose="020F0502020204030204" pitchFamily="34" charset="0"/>
              <a:cs typeface="Times New Roman" panose="0202050305040509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503050405090304" pitchFamily="18" charset="0"/>
              <a:cs typeface="Times New Roman" panose="0202050305040509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503050405090304" pitchFamily="18" charset="0"/>
              <a:cs typeface="Times New Roman" panose="0202050305040509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503050405090304" pitchFamily="18" charset="0"/>
                <a:cs typeface="Times New Roman" panose="02020503050405090304" pitchFamily="18" charset="0"/>
              </a:rPr>
              <a:t> </a:t>
            </a:r>
          </a:p>
          <a:p>
            <a:pPr eaLnBrk="1" hangingPunct="1"/>
            <a:endParaRPr lang="en-US" sz="1600" dirty="0">
              <a:latin typeface="Raleway ExtraBold" pitchFamily="34" charset="-5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CSS Background-</a:t>
            </a:r>
            <a:r>
              <a:rPr lang="en-US" sz="2200" dirty="0" smtClean="0"/>
              <a:t>The </a:t>
            </a:r>
            <a:r>
              <a:rPr lang="en-US" sz="2200" dirty="0"/>
              <a:t>CSS background properties are used to define the background effects for elements. There are lots of properties to design the background</a:t>
            </a:r>
            <a:r>
              <a:rPr lang="en-US" dirty="0"/>
              <a:t>. </a:t>
            </a:r>
            <a:r>
              <a:rPr lang="en-US" b="1" dirty="0"/>
              <a:t/>
            </a:r>
            <a:br>
              <a:rPr lang="en-US" b="1" dirty="0"/>
            </a:br>
            <a:endParaRPr lang="en-US" b="1" dirty="0"/>
          </a:p>
        </p:txBody>
      </p:sp>
      <p:sp>
        <p:nvSpPr>
          <p:cNvPr id="3" name="Content Placeholder 2"/>
          <p:cNvSpPr>
            <a:spLocks noGrp="1"/>
          </p:cNvSpPr>
          <p:nvPr>
            <p:ph idx="1"/>
          </p:nvPr>
        </p:nvSpPr>
        <p:spPr/>
        <p:txBody>
          <a:bodyPr>
            <a:normAutofit fontScale="70000" lnSpcReduction="20000"/>
          </a:bodyPr>
          <a:lstStyle/>
          <a:p>
            <a:pPr marL="0" indent="0" fontAlgn="base">
              <a:buNone/>
            </a:pPr>
            <a:r>
              <a:rPr lang="en-US" b="1" dirty="0"/>
              <a:t>CSS background properties are as follows: </a:t>
            </a:r>
            <a:endParaRPr lang="en-US" dirty="0"/>
          </a:p>
          <a:p>
            <a:pPr fontAlgn="base"/>
            <a:r>
              <a:rPr lang="en-US" u="sng" dirty="0">
                <a:hlinkClick r:id="rId2"/>
              </a:rPr>
              <a:t>CSS Background-color Property</a:t>
            </a:r>
            <a:r>
              <a:rPr lang="en-US" dirty="0"/>
              <a:t>: The background-color property in CSS is used to specify the background color of an element.</a:t>
            </a:r>
          </a:p>
          <a:p>
            <a:pPr fontAlgn="base"/>
            <a:r>
              <a:rPr lang="en-US" u="sng" dirty="0">
                <a:hlinkClick r:id="rId3"/>
              </a:rPr>
              <a:t>CSS Background-image Property</a:t>
            </a:r>
            <a:r>
              <a:rPr lang="en-US" dirty="0"/>
              <a:t>: The background-image property is used to set one or more background images to an element.</a:t>
            </a:r>
          </a:p>
          <a:p>
            <a:pPr fontAlgn="base"/>
            <a:r>
              <a:rPr lang="en-US" u="sng" dirty="0">
                <a:hlinkClick r:id="rId4"/>
              </a:rPr>
              <a:t>CSS Background-repeat Property</a:t>
            </a:r>
            <a:r>
              <a:rPr lang="en-US" dirty="0"/>
              <a:t>: The background-repeat property in CSS is used to repeat the background image both horizontally and vertically.</a:t>
            </a:r>
          </a:p>
          <a:p>
            <a:pPr fontAlgn="base"/>
            <a:r>
              <a:rPr lang="en-US" u="sng" dirty="0">
                <a:hlinkClick r:id="rId5"/>
              </a:rPr>
              <a:t>CSS Background-attachment Property</a:t>
            </a:r>
            <a:r>
              <a:rPr lang="en-US" dirty="0"/>
              <a:t>: The background-attachment property in CSS is used to specify the kind of attachment of the background image with respect to its container.</a:t>
            </a:r>
          </a:p>
          <a:p>
            <a:pPr fontAlgn="base"/>
            <a:r>
              <a:rPr lang="en-US" u="sng" dirty="0">
                <a:hlinkClick r:id="rId6"/>
              </a:rPr>
              <a:t>CSS Background-position Property</a:t>
            </a:r>
            <a:r>
              <a:rPr lang="en-US" dirty="0"/>
              <a:t>: In CSS body-position property is mainly used to set an image at a certain position.</a:t>
            </a:r>
          </a:p>
          <a:p>
            <a:pPr fontAlgn="base"/>
            <a:r>
              <a:rPr lang="en-US" u="sng" dirty="0">
                <a:hlinkClick r:id="rId7"/>
              </a:rPr>
              <a:t>CSS Background-origin Property</a:t>
            </a:r>
            <a:r>
              <a:rPr lang="en-US" dirty="0"/>
              <a:t>: The background-origin is a property defined in CSS which helps in adjusting the background image of the webpage.</a:t>
            </a:r>
          </a:p>
          <a:p>
            <a:pPr fontAlgn="base"/>
            <a:r>
              <a:rPr lang="en-US" u="sng" dirty="0">
                <a:hlinkClick r:id="rId8"/>
              </a:rPr>
              <a:t>CSS Background-clip Property</a:t>
            </a:r>
            <a:r>
              <a:rPr lang="en-US" dirty="0"/>
              <a:t>: The background-clip property in CSS is used to define how to extend the background (color or image) within an element.</a:t>
            </a:r>
          </a:p>
          <a:p>
            <a:endParaRPr lang="en-US" dirty="0"/>
          </a:p>
        </p:txBody>
      </p:sp>
    </p:spTree>
    <p:extLst>
      <p:ext uri="{BB962C8B-B14F-4D97-AF65-F5344CB8AC3E}">
        <p14:creationId xmlns:p14="http://schemas.microsoft.com/office/powerpoint/2010/main" val="867538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552" y="1197638"/>
            <a:ext cx="10515600" cy="1325563"/>
          </a:xfrm>
        </p:spPr>
        <p:txBody>
          <a:bodyPr>
            <a:normAutofit fontScale="90000"/>
          </a:bodyPr>
          <a:lstStyle/>
          <a:p>
            <a:pPr fontAlgn="base"/>
            <a:r>
              <a:rPr lang="en-US" b="1" u="sng" dirty="0"/>
              <a:t>Background color Property</a:t>
            </a:r>
            <a:r>
              <a:rPr lang="en-US" b="1" dirty="0"/>
              <a:t>: </a:t>
            </a:r>
            <a:r>
              <a:rPr lang="en-US" sz="2700" dirty="0"/>
              <a:t>This property specifies the background color of an element. A color name can also be given as: “green”, a HEX value as “#5570f0”, an RGB value as “</a:t>
            </a:r>
            <a:r>
              <a:rPr lang="en-US" sz="2700" dirty="0" err="1"/>
              <a:t>rgb</a:t>
            </a:r>
            <a:r>
              <a:rPr lang="en-US" sz="2700" dirty="0"/>
              <a:t>(25, 255, 2)”. </a:t>
            </a:r>
            <a:br>
              <a:rPr lang="en-US" sz="2700" dirty="0"/>
            </a:br>
            <a:r>
              <a:rPr lang="en-US" sz="2700" dirty="0" smtClean="0"/>
              <a:t/>
            </a:r>
            <a:br>
              <a:rPr lang="en-US" sz="2700" dirty="0" smtClean="0"/>
            </a:br>
            <a:r>
              <a:rPr lang="en-US" sz="2700" dirty="0" smtClean="0"/>
              <a:t> </a:t>
            </a:r>
            <a:r>
              <a:rPr lang="en-US" sz="2700" dirty="0"/>
              <a:t>}</a:t>
            </a:r>
          </a:p>
        </p:txBody>
      </p:sp>
      <p:sp>
        <p:nvSpPr>
          <p:cNvPr id="3" name="Content Placeholder 2"/>
          <p:cNvSpPr>
            <a:spLocks noGrp="1"/>
          </p:cNvSpPr>
          <p:nvPr>
            <p:ph idx="1"/>
          </p:nvPr>
        </p:nvSpPr>
        <p:spPr>
          <a:xfrm>
            <a:off x="783609" y="3248166"/>
            <a:ext cx="10515600" cy="2300999"/>
          </a:xfrm>
        </p:spPr>
        <p:txBody>
          <a:bodyPr/>
          <a:lstStyle/>
          <a:p>
            <a:pPr marL="0" indent="0">
              <a:buNone/>
            </a:pPr>
            <a:r>
              <a:rPr lang="en-US" b="1" dirty="0"/>
              <a:t>Syntax:</a:t>
            </a:r>
            <a:r>
              <a:rPr lang="en-US" dirty="0"/>
              <a:t/>
            </a:r>
            <a:br>
              <a:rPr lang="en-US" dirty="0"/>
            </a:br>
            <a:r>
              <a:rPr lang="en-US" dirty="0"/>
              <a:t>body {</a:t>
            </a:r>
            <a:br>
              <a:rPr lang="en-US" dirty="0"/>
            </a:br>
            <a:r>
              <a:rPr lang="en-US" dirty="0"/>
              <a:t> </a:t>
            </a:r>
            <a:r>
              <a:rPr lang="en-US" dirty="0" err="1"/>
              <a:t>background-color:color</a:t>
            </a:r>
            <a:r>
              <a:rPr lang="en-US" dirty="0"/>
              <a:t> name</a:t>
            </a:r>
            <a:br>
              <a:rPr lang="en-US" dirty="0"/>
            </a:br>
            <a:r>
              <a:rPr lang="en-US" dirty="0"/>
              <a:t> }</a:t>
            </a:r>
          </a:p>
        </p:txBody>
      </p:sp>
    </p:spTree>
    <p:extLst>
      <p:ext uri="{BB962C8B-B14F-4D97-AF65-F5344CB8AC3E}">
        <p14:creationId xmlns:p14="http://schemas.microsoft.com/office/powerpoint/2010/main" val="300489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Example</a:t>
            </a:r>
            <a:r>
              <a:rPr lang="en-US" b="1" dirty="0"/>
              <a:t>:</a:t>
            </a:r>
            <a:r>
              <a:rPr lang="en-US" dirty="0"/>
              <a:t> </a:t>
            </a:r>
            <a:r>
              <a:rPr lang="en-US" sz="3600" dirty="0"/>
              <a:t>This example shows the use of the background-color property in CSS.</a:t>
            </a:r>
            <a:br>
              <a:rPr lang="en-US" sz="3600" dirty="0"/>
            </a:br>
            <a:endParaRPr lang="en-US" dirty="0"/>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5371" t="40847" r="50823" b="25279"/>
          <a:stretch/>
        </p:blipFill>
        <p:spPr bwMode="auto">
          <a:xfrm>
            <a:off x="1241947" y="2006219"/>
            <a:ext cx="4827896" cy="3862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7337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90204" pitchFamily="34" charset="0"/>
              </a:rPr>
              <a:t>REFERENCES</a:t>
            </a:r>
            <a:r>
              <a:rPr lang="en-US" sz="2800" dirty="0">
                <a:latin typeface="Casper Bold" panose="02000806040000020004" pitchFamily="2" charset="0"/>
                <a:cs typeface="Arial" panose="020B0604020202090204" pitchFamily="34" charset="0"/>
              </a:rPr>
              <a:t> </a:t>
            </a:r>
            <a:r>
              <a:rPr lang="en-US" sz="2800" dirty="0"/>
              <a:t>  </a:t>
            </a:r>
            <a:endParaRPr lang="en-US" dirty="0"/>
          </a:p>
        </p:txBody>
      </p:sp>
      <p:sp>
        <p:nvSpPr>
          <p:cNvPr id="3" name="Content Placeholder 2"/>
          <p:cNvSpPr>
            <a:spLocks noGrp="1"/>
          </p:cNvSpPr>
          <p:nvPr>
            <p:ph idx="1"/>
          </p:nvPr>
        </p:nvSpPr>
        <p:spPr/>
        <p:txBody>
          <a:bodyPr>
            <a:normAutofit/>
          </a:bodyPr>
          <a:lstStyle/>
          <a:p>
            <a:pPr marL="342900" lvl="0" indent="-342900">
              <a:buFont typeface="+mj-lt"/>
              <a:buAutoNum type="arabicPeriod"/>
            </a:pPr>
            <a:r>
              <a:rPr lang="en-IN" sz="1800" u="sng" dirty="0">
                <a:solidFill>
                  <a:srgbClr val="000000"/>
                </a:solidFill>
                <a:effectLst/>
                <a:latin typeface="Times New Roman" panose="02020603050405020304" pitchFamily="18" charset="0"/>
                <a:ea typeface="Times New Roman" panose="02020603050405020304" pitchFamily="18" charset="0"/>
                <a:hlinkClick r:id="rId2"/>
              </a:rPr>
              <a:t>https://www.w3schools.com/css/css_syntax.asp</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2400" dirty="0">
                <a:cs typeface="Times New Roman" panose="02020503050405090304" pitchFamily="18" charset="0"/>
                <a:hlinkClick r:id="rId3"/>
              </a:rPr>
              <a:t>https://www.tutorialspoint.com/css/index.htm</a:t>
            </a:r>
            <a:endParaRPr lang="en-US" sz="2400" dirty="0">
              <a:cs typeface="Times New Roman" panose="02020503050405090304" pitchFamily="18" charset="0"/>
            </a:endParaRPr>
          </a:p>
          <a:p>
            <a:pPr>
              <a:lnSpc>
                <a:spcPct val="150000"/>
              </a:lnSpc>
            </a:pPr>
            <a:r>
              <a:rPr lang="en-US" sz="2400" dirty="0">
                <a:cs typeface="Times New Roman" panose="02020503050405090304" pitchFamily="18" charset="0"/>
                <a:hlinkClick r:id="rId4"/>
              </a:rPr>
              <a:t>https://www.codecademy.com/learn/learn-css</a:t>
            </a:r>
            <a:endParaRPr lang="en-US" sz="2400" dirty="0">
              <a:cs typeface="Times New Roman" panose="02020503050405090304" pitchFamily="18" charset="0"/>
            </a:endParaRPr>
          </a:p>
          <a:p>
            <a:pPr marL="0" indent="0">
              <a:lnSpc>
                <a:spcPct val="150000"/>
              </a:lnSpc>
              <a:buNone/>
            </a:pPr>
            <a:endParaRPr lang="en-US" sz="1600" dirty="0">
              <a:latin typeface="Casper" panose="02000506000000020004" pitchFamily="2" charset="0"/>
              <a:cs typeface="Arial" panose="020B060402020209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13</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3087" name="CorelDRAW" r:id="rId3" imgW="2163445" imgH="2172335" progId="">
                    <p:embed/>
                  </p:oleObj>
                </mc:Choice>
                <mc:Fallback>
                  <p:oleObj name="CorelDRAW" r:id="rId3" imgW="2163445" imgH="2172335" progId="">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0ACE207-8893-440E-B420-229E26CA706E}" type="slidenum">
              <a:rPr lang="en-IN" smtClean="0">
                <a:solidFill>
                  <a:prstClr val="black">
                    <a:tint val="75000"/>
                  </a:prstClr>
                </a:solidFill>
              </a:rPr>
              <a:t>2</a:t>
            </a:fld>
            <a:endParaRPr lang="en-IN">
              <a:solidFill>
                <a:prstClr val="black">
                  <a:tint val="75000"/>
                </a:prstClr>
              </a:solidFill>
            </a:endParaRPr>
          </a:p>
        </p:txBody>
      </p:sp>
      <p:sp>
        <p:nvSpPr>
          <p:cNvPr id="5" name="Date Placeholder 1"/>
          <p:cNvSpPr txBox="1"/>
          <p:nvPr/>
        </p:nvSpPr>
        <p:spPr>
          <a:xfrm>
            <a:off x="838200" y="6356350"/>
            <a:ext cx="2743200" cy="365125"/>
          </a:xfrm>
          <a:prstGeom prst="rect">
            <a:avLst/>
          </a:prstGeom>
        </p:spPr>
        <p:txBody>
          <a:bodyPr vert="horz" lIns="91440" tIns="45720" rIns="91440" bIns="45720" rtlCol="0" anchor="ctr"/>
          <a:lstStyle/>
          <a:p>
            <a:pPr>
              <a:defRPr/>
            </a:pPr>
            <a:endParaRPr lang="en-IN" sz="1200" dirty="0">
              <a:solidFill>
                <a:prstClr val="black">
                  <a:tint val="75000"/>
                </a:prstClr>
              </a:solidFill>
            </a:endParaRPr>
          </a:p>
        </p:txBody>
      </p:sp>
      <p:sp>
        <p:nvSpPr>
          <p:cNvPr id="6" name="Slide Number Placeholder 3"/>
          <p:cNvSpPr txBox="1"/>
          <p:nvPr/>
        </p:nvSpPr>
        <p:spPr>
          <a:xfrm>
            <a:off x="8610600" y="6356350"/>
            <a:ext cx="2743200" cy="365125"/>
          </a:xfrm>
          <a:prstGeom prst="rect">
            <a:avLst/>
          </a:prstGeom>
        </p:spPr>
        <p:txBody>
          <a:bodyPr vert="horz" lIns="91440" tIns="45720" rIns="91440" bIns="45720" rtlCol="0" anchor="ctr"/>
          <a:lstStyle/>
          <a:p>
            <a:pPr algn="r">
              <a:defRPr/>
            </a:pPr>
            <a:fld id="{D0ACE207-8893-440E-B420-229E26CA706E}" type="slidenum">
              <a:rPr lang="en-IN" sz="1200" smtClean="0">
                <a:solidFill>
                  <a:prstClr val="black">
                    <a:tint val="75000"/>
                  </a:prstClr>
                </a:solidFill>
              </a:rPr>
              <a:t>2</a:t>
            </a:fld>
            <a:endParaRPr lang="en-IN" sz="1200">
              <a:solidFill>
                <a:prstClr val="black">
                  <a:tint val="75000"/>
                </a:prstClr>
              </a:solidFill>
            </a:endParaRPr>
          </a:p>
        </p:txBody>
      </p:sp>
      <p:sp>
        <p:nvSpPr>
          <p:cNvPr id="12" name="Rectangle 11"/>
          <p:cNvSpPr/>
          <p:nvPr/>
        </p:nvSpPr>
        <p:spPr>
          <a:xfrm>
            <a:off x="11678194" y="6488668"/>
            <a:ext cx="513806" cy="338554"/>
          </a:xfrm>
          <a:prstGeom prst="rect">
            <a:avLst/>
          </a:prstGeom>
        </p:spPr>
        <p:txBody>
          <a:bodyPr wrap="square">
            <a:spAutoFit/>
          </a:bodyPr>
          <a:lstStyle/>
          <a:p>
            <a:r>
              <a:rPr lang="en-IN" sz="1600" b="1" dirty="0">
                <a:solidFill>
                  <a:prstClr val="white"/>
                </a:solidFill>
                <a:latin typeface="Times New Roman" panose="02020503050405090304" pitchFamily="18" charset="0"/>
                <a:cs typeface="Times New Roman" panose="02020503050405090304" pitchFamily="18" charset="0"/>
              </a:rPr>
              <a:t>3</a:t>
            </a:r>
            <a:endParaRPr lang="en-IN" sz="1600" dirty="0">
              <a:solidFill>
                <a:prstClr val="black"/>
              </a:solidFill>
            </a:endParaRPr>
          </a:p>
        </p:txBody>
      </p:sp>
      <p:sp>
        <p:nvSpPr>
          <p:cNvPr id="14" name="TextBox 13"/>
          <p:cNvSpPr txBox="1"/>
          <p:nvPr/>
        </p:nvSpPr>
        <p:spPr>
          <a:xfrm>
            <a:off x="389965" y="1653988"/>
            <a:ext cx="11144538" cy="369332"/>
          </a:xfrm>
          <a:prstGeom prst="rect">
            <a:avLst/>
          </a:prstGeom>
          <a:noFill/>
        </p:spPr>
        <p:txBody>
          <a:bodyPr wrap="square" rtlCol="0">
            <a:spAutoFit/>
          </a:bodyPr>
          <a:lstStyle/>
          <a:p>
            <a:endParaRPr lang="en-IN" dirty="0">
              <a:solidFill>
                <a:prstClr val="black"/>
              </a:solidFill>
            </a:endParaRPr>
          </a:p>
        </p:txBody>
      </p:sp>
      <p:sp>
        <p:nvSpPr>
          <p:cNvPr id="61443" name="Rectangle 3"/>
          <p:cNvSpPr>
            <a:spLocks noChangeArrowheads="1"/>
          </p:cNvSpPr>
          <p:nvPr/>
        </p:nvSpPr>
        <p:spPr bwMode="auto">
          <a:xfrm>
            <a:off x="252420" y="1559859"/>
            <a:ext cx="11282083" cy="1384995"/>
          </a:xfrm>
          <a:prstGeom prst="rect">
            <a:avLst/>
          </a:prstGeom>
          <a:noFill/>
          <a:ln w="9525">
            <a:noFill/>
            <a:miter lim="800000"/>
          </a:ln>
          <a:effectLst/>
        </p:spPr>
        <p:txBody>
          <a:bodyPr vert="horz" wrap="square" lIns="91440" tIns="45720" rIns="91440" bIns="45720" numCol="1" anchor="ctr" anchorCtr="0" compatLnSpc="1">
            <a:spAutoFit/>
          </a:bodyPr>
          <a:lstStyle/>
          <a:p>
            <a:pPr algn="ctr"/>
            <a:r>
              <a:rPr lang="en-IN" sz="2400" b="1" dirty="0" smtClean="0">
                <a:solidFill>
                  <a:prstClr val="black"/>
                </a:solidFill>
                <a:latin typeface="Times New Roman" panose="02020503050405090304" pitchFamily="18" charset="0"/>
                <a:cs typeface="Times New Roman" panose="02020503050405090304" pitchFamily="18" charset="0"/>
              </a:rPr>
              <a:t>Unit-II</a:t>
            </a:r>
            <a:endParaRPr lang="en-IN" sz="2400" dirty="0">
              <a:solidFill>
                <a:prstClr val="black"/>
              </a:solidFill>
              <a:latin typeface="Times New Roman" panose="02020503050405090304" pitchFamily="18" charset="0"/>
              <a:cs typeface="Times New Roman" panose="02020503050405090304" pitchFamily="18" charset="0"/>
            </a:endParaRPr>
          </a:p>
          <a:p>
            <a:r>
              <a:rPr lang="en-IN" sz="2400" b="1" dirty="0">
                <a:solidFill>
                  <a:prstClr val="black"/>
                </a:solidFill>
                <a:latin typeface="Times New Roman" panose="02020503050405090304" pitchFamily="18" charset="0"/>
                <a:cs typeface="Times New Roman" panose="02020503050405090304" pitchFamily="18" charset="0"/>
              </a:rPr>
              <a:t> </a:t>
            </a:r>
            <a:endParaRPr lang="en-IN" sz="2400" dirty="0">
              <a:solidFill>
                <a:prstClr val="black"/>
              </a:solidFill>
              <a:cs typeface="Times New Roman" panose="02020503050405090304" pitchFamily="18" charset="0"/>
            </a:endParaRPr>
          </a:p>
          <a:p>
            <a:pPr eaLnBrk="0" fontAlgn="base" hangingPunct="0">
              <a:spcBef>
                <a:spcPct val="0"/>
              </a:spcBef>
              <a:spcAft>
                <a:spcPct val="0"/>
              </a:spcAft>
            </a:pPr>
            <a:endParaRPr lang="en-US" sz="3600" dirty="0">
              <a:solidFill>
                <a:prstClr val="black"/>
              </a:solidFill>
              <a:latin typeface="Times New Roman" panose="02020503050405090304" pitchFamily="18" charset="0"/>
              <a:cs typeface="Times New Roman" panose="020205030504050903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7949"/>
            <a:ext cx="4049789" cy="1221365"/>
          </a:xfrm>
          <a:prstGeom prst="rect">
            <a:avLst/>
          </a:prstGeom>
        </p:spPr>
      </p:pic>
      <p:sp>
        <p:nvSpPr>
          <p:cNvPr id="16" name="Title 1"/>
          <p:cNvSpPr txBox="1"/>
          <p:nvPr/>
        </p:nvSpPr>
        <p:spPr>
          <a:xfrm>
            <a:off x="2609434" y="617289"/>
            <a:ext cx="6705599" cy="10804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Casper Bold"/>
                <a:cs typeface="Times New Roman" panose="02020503050405090304" pitchFamily="18" charset="0"/>
              </a:rPr>
              <a:t>Syllabus</a:t>
            </a:r>
            <a:endParaRPr lang="en-IN" b="1" dirty="0">
              <a:latin typeface="Casper Bold"/>
              <a:cs typeface="Times New Roman" panose="02020503050405090304" pitchFamily="18" charset="0"/>
            </a:endParaRPr>
          </a:p>
        </p:txBody>
      </p:sp>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6984" t="35197" r="17885" b="35304"/>
          <a:stretch/>
        </p:blipFill>
        <p:spPr bwMode="auto">
          <a:xfrm>
            <a:off x="1111502" y="2365974"/>
            <a:ext cx="10553200" cy="2687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5501"/>
            <a:ext cx="10515600" cy="1325563"/>
          </a:xfrm>
        </p:spPr>
        <p:txBody>
          <a:bodyPr>
            <a:normAutofit fontScale="90000"/>
          </a:bodyPr>
          <a:lstStyle/>
          <a:p>
            <a:r>
              <a:rPr lang="en-US" b="1" dirty="0"/>
              <a:t>CSS </a:t>
            </a:r>
            <a:r>
              <a:rPr lang="en-US" b="1" dirty="0" smtClean="0"/>
              <a:t>Comments-</a:t>
            </a:r>
            <a:r>
              <a:rPr lang="en-US" b="1" dirty="0"/>
              <a:t/>
            </a:r>
            <a:br>
              <a:rPr lang="en-US" b="1" dirty="0"/>
            </a:br>
            <a:r>
              <a:rPr lang="en-US" sz="2200" dirty="0"/>
              <a:t>Comments are used to explain the code, and may help when you edit the source code at a later date.</a:t>
            </a:r>
            <a:br>
              <a:rPr lang="en-US" sz="2200" dirty="0"/>
            </a:br>
            <a:r>
              <a:rPr lang="en-US" sz="2200" dirty="0"/>
              <a:t>Comments are ignored by browsers</a:t>
            </a:r>
            <a:r>
              <a:rPr lang="en-US" sz="2000" dirty="0" smtClean="0"/>
              <a:t>.</a:t>
            </a:r>
            <a:r>
              <a:rPr lang="en-US" sz="2000" dirty="0"/>
              <a:t/>
            </a:r>
            <a:br>
              <a:rPr lang="en-US" sz="2000" dirty="0"/>
            </a:br>
            <a:r>
              <a:rPr lang="en-US" sz="2000" b="1" dirty="0"/>
              <a:t>A CSS comment is placed inside the &lt;style&gt; element, and starts with /* and ends with */:</a:t>
            </a:r>
            <a:br>
              <a:rPr lang="en-US" sz="2000" b="1" dirty="0"/>
            </a:br>
            <a:endParaRPr lang="en-US" sz="2000" b="1" dirty="0"/>
          </a:p>
        </p:txBody>
      </p:sp>
      <p:pic>
        <p:nvPicPr>
          <p:cNvPr id="1741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0344" t="34461" r="54430" b="43506"/>
          <a:stretch/>
        </p:blipFill>
        <p:spPr bwMode="auto">
          <a:xfrm>
            <a:off x="982639" y="2565779"/>
            <a:ext cx="4752397" cy="2333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0141" t="36147" r="65699" b="31926"/>
          <a:stretch/>
        </p:blipFill>
        <p:spPr bwMode="auto">
          <a:xfrm>
            <a:off x="6782936" y="2552131"/>
            <a:ext cx="2934269" cy="3719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3806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CSS</a:t>
            </a:r>
            <a:r>
              <a:rPr lang="en-US" b="1" dirty="0"/>
              <a:t> </a:t>
            </a:r>
            <a:r>
              <a:rPr lang="en-US" b="1" dirty="0" smtClean="0"/>
              <a:t>Colors-</a:t>
            </a:r>
            <a:r>
              <a:rPr lang="en-US" b="1" dirty="0"/>
              <a:t/>
            </a:r>
            <a:br>
              <a:rPr lang="en-US" b="1" dirty="0"/>
            </a:br>
            <a:endParaRPr lang="en-US" b="1" dirty="0"/>
          </a:p>
        </p:txBody>
      </p:sp>
      <p:sp>
        <p:nvSpPr>
          <p:cNvPr id="3" name="Content Placeholder 2"/>
          <p:cNvSpPr>
            <a:spLocks noGrp="1"/>
          </p:cNvSpPr>
          <p:nvPr>
            <p:ph idx="1"/>
          </p:nvPr>
        </p:nvSpPr>
        <p:spPr>
          <a:xfrm>
            <a:off x="851848" y="1470783"/>
            <a:ext cx="10515600" cy="4351338"/>
          </a:xfrm>
        </p:spPr>
        <p:txBody>
          <a:bodyPr/>
          <a:lstStyle/>
          <a:p>
            <a:pPr marL="0" indent="0" fontAlgn="base">
              <a:buNone/>
            </a:pPr>
            <a:r>
              <a:rPr lang="en-US" dirty="0"/>
              <a:t>CSS Color property is used to set the color of HTML elements. This property is used to set font color, background color, etc. The color of an element can be defined in the following ways:</a:t>
            </a:r>
          </a:p>
          <a:p>
            <a:pPr fontAlgn="base"/>
            <a:r>
              <a:rPr lang="en-US" dirty="0"/>
              <a:t>Built-In Color</a:t>
            </a:r>
          </a:p>
          <a:p>
            <a:pPr fontAlgn="base"/>
            <a:r>
              <a:rPr lang="en-US" dirty="0"/>
              <a:t>RGB Format</a:t>
            </a:r>
          </a:p>
          <a:p>
            <a:pPr fontAlgn="base"/>
            <a:r>
              <a:rPr lang="en-US" dirty="0"/>
              <a:t>RGBA Format</a:t>
            </a:r>
          </a:p>
          <a:p>
            <a:pPr fontAlgn="base"/>
            <a:r>
              <a:rPr lang="en-US" dirty="0"/>
              <a:t>Hexadecimal Notation</a:t>
            </a:r>
          </a:p>
          <a:p>
            <a:pPr fontAlgn="base"/>
            <a:r>
              <a:rPr lang="en-US" dirty="0"/>
              <a:t>HSL</a:t>
            </a:r>
          </a:p>
          <a:p>
            <a:pPr fontAlgn="base"/>
            <a:r>
              <a:rPr lang="en-US" dirty="0"/>
              <a:t>HSLA</a:t>
            </a:r>
          </a:p>
          <a:p>
            <a:endParaRPr lang="en-US" dirty="0"/>
          </a:p>
        </p:txBody>
      </p:sp>
    </p:spTree>
    <p:extLst>
      <p:ext uri="{BB962C8B-B14F-4D97-AF65-F5344CB8AC3E}">
        <p14:creationId xmlns:p14="http://schemas.microsoft.com/office/powerpoint/2010/main" val="2137595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1493" t="31437" r="28604" b="42530"/>
          <a:stretch/>
        </p:blipFill>
        <p:spPr bwMode="auto">
          <a:xfrm>
            <a:off x="764275" y="1364774"/>
            <a:ext cx="10563198" cy="3098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5448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1845" t="18578" r="28427" b="47862"/>
          <a:stretch/>
        </p:blipFill>
        <p:spPr bwMode="auto">
          <a:xfrm>
            <a:off x="764274" y="655091"/>
            <a:ext cx="10466941" cy="39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328" t="28685" r="52169" b="42957"/>
          <a:stretch/>
        </p:blipFill>
        <p:spPr bwMode="auto">
          <a:xfrm>
            <a:off x="6005015" y="2483892"/>
            <a:ext cx="4914539" cy="3643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3825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1493" t="24224" r="28604" b="39080"/>
          <a:stretch/>
        </p:blipFill>
        <p:spPr bwMode="auto">
          <a:xfrm>
            <a:off x="573204" y="559557"/>
            <a:ext cx="10596603" cy="438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5595" t="32229" r="48077" b="41651"/>
          <a:stretch/>
        </p:blipFill>
        <p:spPr bwMode="auto">
          <a:xfrm>
            <a:off x="5186149" y="2565777"/>
            <a:ext cx="5921375" cy="330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4950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0963" t="35201" r="31954" b="34689"/>
          <a:stretch/>
        </p:blipFill>
        <p:spPr bwMode="auto">
          <a:xfrm>
            <a:off x="586855" y="928048"/>
            <a:ext cx="10210658" cy="3998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5490" t="18237" r="53531" b="55271"/>
          <a:stretch/>
        </p:blipFill>
        <p:spPr bwMode="auto">
          <a:xfrm>
            <a:off x="7055893" y="2579426"/>
            <a:ext cx="4171216" cy="2961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2167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HSL: </a:t>
            </a:r>
            <a:r>
              <a:rPr lang="en-US" sz="3100" dirty="0"/>
              <a:t>HSL stands for Hue, Saturation, and Lightness respectively. This format uses the cylindrical coordinate system.</a:t>
            </a:r>
          </a:p>
        </p:txBody>
      </p:sp>
      <p:pic>
        <p:nvPicPr>
          <p:cNvPr id="2253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1316" t="31124" r="28428" b="28102"/>
          <a:stretch/>
        </p:blipFill>
        <p:spPr bwMode="auto">
          <a:xfrm>
            <a:off x="955343" y="1692322"/>
            <a:ext cx="8925636"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329" t="31109" r="51119" b="43517"/>
          <a:stretch/>
        </p:blipFill>
        <p:spPr bwMode="auto">
          <a:xfrm>
            <a:off x="6073254" y="3794077"/>
            <a:ext cx="4207223" cy="266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196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u" id="{9E3F0827-937F-42CA-93DB-DEAB5335CBDD}" vid="{1E95A203-AE42-4857-AEDD-1D82F1A8A751}"/>
    </a:ext>
  </a:extLst>
</a:theme>
</file>

<file path=ppt/theme/theme3.xml><?xml version="1.0" encoding="utf-8"?>
<a:theme xmlns:a="http://schemas.openxmlformats.org/drawingml/2006/main" name="1_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123</TotalTime>
  <Words>115</Words>
  <Application>Microsoft Office PowerPoint</Application>
  <PresentationFormat>Custom</PresentationFormat>
  <Paragraphs>46</Paragraphs>
  <Slides>14</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14</vt:i4>
      </vt:variant>
    </vt:vector>
  </HeadingPairs>
  <TitlesOfParts>
    <vt:vector size="18" baseType="lpstr">
      <vt:lpstr>Contents Slide Master</vt:lpstr>
      <vt:lpstr>cu</vt:lpstr>
      <vt:lpstr>1_Contents Slide Master</vt:lpstr>
      <vt:lpstr>CorelDRAW</vt:lpstr>
      <vt:lpstr>PowerPoint Presentation</vt:lpstr>
      <vt:lpstr>PowerPoint Presentation</vt:lpstr>
      <vt:lpstr>CSS Comments- Comments are used to explain the code, and may help when you edit the source code at a later date. Comments are ignored by browsers. A CSS comment is placed inside the &lt;style&gt; element, and starts with /* and ends with */: </vt:lpstr>
      <vt:lpstr> CSS Colors- </vt:lpstr>
      <vt:lpstr>PowerPoint Presentation</vt:lpstr>
      <vt:lpstr>PowerPoint Presentation</vt:lpstr>
      <vt:lpstr>PowerPoint Presentation</vt:lpstr>
      <vt:lpstr>PowerPoint Presentation</vt:lpstr>
      <vt:lpstr>HSL: HSL stands for Hue, Saturation, and Lightness respectively. This format uses the cylindrical coordinate system.</vt:lpstr>
      <vt:lpstr> CSS Background-The CSS background properties are used to define the background effects for elements. There are lots of properties to design the background.  </vt:lpstr>
      <vt:lpstr>Background color Property: This property specifies the background color of an element. A color name can also be given as: “green”, a HEX value as “#5570f0”, an RGB value as “rgb(25, 255, 2)”.    }</vt:lpstr>
      <vt:lpstr> Example: This example shows the use of the background-color property in CSS. </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Windows User</cp:lastModifiedBy>
  <cp:revision>100</cp:revision>
  <dcterms:created xsi:type="dcterms:W3CDTF">2022-01-19T09:25:45Z</dcterms:created>
  <dcterms:modified xsi:type="dcterms:W3CDTF">2024-06-08T14:59:40Z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