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3"/>
  </p:notesMasterIdLst>
  <p:sldIdLst>
    <p:sldId id="256" r:id="rId2"/>
    <p:sldId id="258" r:id="rId3"/>
    <p:sldId id="271" r:id="rId4"/>
    <p:sldId id="259" r:id="rId5"/>
    <p:sldId id="268" r:id="rId6"/>
    <p:sldId id="262" r:id="rId7"/>
    <p:sldId id="261" r:id="rId8"/>
    <p:sldId id="266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2745"/>
    <a:srgbClr val="D5D4D1"/>
    <a:srgbClr val="FEF5D2"/>
    <a:srgbClr val="664838"/>
    <a:srgbClr val="FEF0BE"/>
    <a:srgbClr val="D4550E"/>
    <a:srgbClr val="8D8D11"/>
    <a:srgbClr val="C7C5C1"/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45BD6333-CDBA-4751-BD79-EB9B5A66CC2B}" type="presOf" srcId="{E0BE4E0A-59FA-4CC3-A0BF-2E3175B0D7A5}" destId="{55EDFFC4-79EF-4A15-BB21-6934B90DC65F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8364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5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0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3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7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195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34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8542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8139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492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5386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249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7678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7162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471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9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1145455" y="2821558"/>
            <a:ext cx="9986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FF9900"/>
                </a:solidFill>
                <a:latin typeface="Arial Black" panose="020B0A04020102020204" pitchFamily="34" charset="0"/>
              </a:rPr>
              <a:t>Swiggy</a:t>
            </a:r>
            <a:r>
              <a:rPr lang="en-US" sz="4800" dirty="0">
                <a:latin typeface="Arial Black" panose="020B0A04020102020204" pitchFamily="34" charset="0"/>
              </a:rPr>
              <a:t> Restaurants Analysis</a:t>
            </a:r>
          </a:p>
          <a:p>
            <a:r>
              <a:rPr lang="en-US" sz="3600" dirty="0">
                <a:solidFill>
                  <a:srgbClr val="132745"/>
                </a:solidFill>
                <a:latin typeface="Arial Black" panose="020B0A04020102020204" pitchFamily="34" charset="0"/>
              </a:rPr>
              <a:t>(Bangalore)</a:t>
            </a:r>
            <a:endParaRPr lang="en-IN" sz="3600" dirty="0">
              <a:solidFill>
                <a:srgbClr val="132745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241140" y="5136724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Presented By</a:t>
            </a:r>
            <a:endParaRPr lang="en-IN" dirty="0"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cs typeface="Arial" panose="020B0604020202020204" pitchFamily="34" charset="0"/>
              </a:rPr>
              <a:t>Sawrav</a:t>
            </a:r>
            <a:r>
              <a:rPr lang="en-IN" b="1" dirty="0">
                <a:cs typeface="Arial" panose="020B0604020202020204" pitchFamily="34" charset="0"/>
              </a:rPr>
              <a:t> Yadav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Vishal Chauhan</a:t>
            </a:r>
          </a:p>
          <a:p>
            <a:pPr lvl="0"/>
            <a:r>
              <a:rPr lang="en-IN" b="1" dirty="0">
                <a:cs typeface="Arial" panose="020B0604020202020204" pitchFamily="34" charset="0"/>
              </a:rPr>
              <a:t>Kaustubh </a:t>
            </a:r>
            <a:r>
              <a:rPr lang="en-IN" b="1" dirty="0" err="1">
                <a:cs typeface="Arial" panose="020B0604020202020204" pitchFamily="34" charset="0"/>
              </a:rPr>
              <a:t>Chitte</a:t>
            </a:r>
            <a:endParaRPr lang="en-IN" b="1" dirty="0">
              <a:cs typeface="Arial" panose="020B0604020202020204" pitchFamily="34" charset="0"/>
            </a:endParaRPr>
          </a:p>
          <a:p>
            <a:pPr lvl="0"/>
            <a:r>
              <a:rPr lang="en-IN" b="1" dirty="0">
                <a:cs typeface="Arial" panose="020B0604020202020204" pitchFamily="34" charset="0"/>
              </a:rPr>
              <a:t>Pandala Shiva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BAADEB-52D7-CA5B-CA8C-656BF60F7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71" y="777240"/>
            <a:ext cx="5454296" cy="1619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3F9CEA-A0FD-999C-F35D-FAA74A20B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9" y="3902528"/>
            <a:ext cx="5878278" cy="26125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FD0F-6E0C-4147-AD2A-41C062FB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6800"/>
          </a:xfrm>
        </p:spPr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3A0B-5629-C048-5130-4129EF36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01587"/>
            <a:ext cx="10045925" cy="43651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9900"/>
                </a:solidFill>
              </a:rPr>
              <a:t>Web scrapping.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New python libraries like selenium and beautiful soup for data extraction.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Basic knowledge of html tag.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Time management.</a:t>
            </a:r>
          </a:p>
          <a:p>
            <a:r>
              <a:rPr lang="en-US" sz="2400" dirty="0">
                <a:solidFill>
                  <a:srgbClr val="FF9900"/>
                </a:solidFill>
              </a:rPr>
              <a:t>Team work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376793646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E39693-EC71-4421-BEB8-CAED7E68E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686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B9EC7-0583-4941-91A4-718111F5E297}"/>
              </a:ext>
            </a:extLst>
          </p:cNvPr>
          <p:cNvSpPr txBox="1"/>
          <p:nvPr/>
        </p:nvSpPr>
        <p:spPr>
          <a:xfrm flipH="1">
            <a:off x="8737436" y="2274838"/>
            <a:ext cx="5902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</a:t>
            </a:r>
          </a:p>
          <a:p>
            <a:r>
              <a:rPr lang="en-US" sz="7200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356181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73" y="1115786"/>
            <a:ext cx="8919254" cy="1289957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Inroduction</a:t>
            </a: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69A9-A7ED-9FAD-43CE-D8A4149D5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9900"/>
                </a:solidFill>
              </a:rPr>
              <a:t>Swiggy</a:t>
            </a:r>
            <a:r>
              <a:rPr lang="en-US" dirty="0"/>
              <a:t>, a leading food delivery company in India, has analyzed data on restaurant orders and customer preferences in Bangalore.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aim of our project is to extract actionable insights from extensive restaurant data, obtained through web scraping and data analysis, to inform strategic decision-making in the restaurant industry.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E56D3-788B-FA5D-31EC-B758B3F4C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the analysis of </a:t>
            </a:r>
            <a:r>
              <a:rPr lang="en-US" dirty="0" err="1">
                <a:solidFill>
                  <a:srgbClr val="FF9900"/>
                </a:solidFill>
              </a:rPr>
              <a:t>Swiggy</a:t>
            </a:r>
            <a:r>
              <a:rPr lang="en-US" dirty="0"/>
              <a:t> restaurant data in Bangalore, customers in the city prefer South Indian cuisine the most, followed by Ice cream desserts, </a:t>
            </a:r>
            <a:r>
              <a:rPr lang="en-US" dirty="0" err="1"/>
              <a:t>Chinese,etc</a:t>
            </a:r>
            <a:r>
              <a:rPr lang="en-US" dirty="0"/>
              <a:t>. The most expensive and cheapest restaurant on the basis of cuisines. And other various insights.</a:t>
            </a:r>
          </a:p>
        </p:txBody>
      </p:sp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956D37C9-6A10-FA40-B631-99B812F66860}"/>
              </a:ext>
            </a:extLst>
          </p:cNvPr>
          <p:cNvSpPr/>
          <p:nvPr/>
        </p:nvSpPr>
        <p:spPr>
          <a:xfrm rot="7766401">
            <a:off x="86069" y="162052"/>
            <a:ext cx="2655163" cy="2654914"/>
          </a:xfrm>
          <a:prstGeom prst="teardrop">
            <a:avLst>
              <a:gd name="adj" fmla="val 98236"/>
            </a:avLst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DBCD834F-E161-C607-A383-A80D766F68AF}"/>
              </a:ext>
            </a:extLst>
          </p:cNvPr>
          <p:cNvSpPr/>
          <p:nvPr/>
        </p:nvSpPr>
        <p:spPr>
          <a:xfrm rot="7766401">
            <a:off x="9562533" y="3691085"/>
            <a:ext cx="2609896" cy="2573740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A8F24853-7A7D-3003-84AA-35C4A40DDA56}"/>
              </a:ext>
            </a:extLst>
          </p:cNvPr>
          <p:cNvSpPr/>
          <p:nvPr/>
        </p:nvSpPr>
        <p:spPr>
          <a:xfrm rot="7766401">
            <a:off x="448392" y="4047591"/>
            <a:ext cx="2375095" cy="2282888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7CF17BE8-6256-644A-1D4B-2C92EE7DF6CD}"/>
              </a:ext>
            </a:extLst>
          </p:cNvPr>
          <p:cNvSpPr/>
          <p:nvPr/>
        </p:nvSpPr>
        <p:spPr>
          <a:xfrm rot="7766401">
            <a:off x="4891593" y="164644"/>
            <a:ext cx="2620230" cy="2566727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26780D7B-8FD6-0183-943A-7CD6FF03A3D7}"/>
              </a:ext>
            </a:extLst>
          </p:cNvPr>
          <p:cNvSpPr/>
          <p:nvPr/>
        </p:nvSpPr>
        <p:spPr>
          <a:xfrm rot="7766401">
            <a:off x="9322182" y="283655"/>
            <a:ext cx="2703685" cy="2597227"/>
          </a:xfrm>
          <a:prstGeom prst="teardrop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DD34AC-B2EF-99CA-F5BE-2DA3EC2D2092}"/>
              </a:ext>
            </a:extLst>
          </p:cNvPr>
          <p:cNvSpPr/>
          <p:nvPr/>
        </p:nvSpPr>
        <p:spPr>
          <a:xfrm>
            <a:off x="5196840" y="3338204"/>
            <a:ext cx="2292532" cy="143038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steps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D81A24-93FD-2057-B0A6-55FC0ABC9DAB}"/>
              </a:ext>
            </a:extLst>
          </p:cNvPr>
          <p:cNvSpPr/>
          <p:nvPr/>
        </p:nvSpPr>
        <p:spPr>
          <a:xfrm>
            <a:off x="5173008" y="300788"/>
            <a:ext cx="2057400" cy="23774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stored as CSV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After extraction and processing, we saved the cleaned and structured data as CSV files for further analysis.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D70580-7BE9-BEF3-205D-87498B17C2BE}"/>
              </a:ext>
            </a:extLst>
          </p:cNvPr>
          <p:cNvSpPr/>
          <p:nvPr/>
        </p:nvSpPr>
        <p:spPr>
          <a:xfrm>
            <a:off x="231043" y="348783"/>
            <a:ext cx="2286833" cy="19540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r>
              <a:rPr lang="en-US" sz="15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leveraged Python, Beautiful Soup, and Selenium to scrape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7838B0-7965-B8E3-ABD9-A01FBFFBFA09}"/>
              </a:ext>
            </a:extLst>
          </p:cNvPr>
          <p:cNvSpPr/>
          <p:nvPr/>
        </p:nvSpPr>
        <p:spPr>
          <a:xfrm>
            <a:off x="545317" y="4357094"/>
            <a:ext cx="2181244" cy="16638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400" b="1" dirty="0">
              <a:solidFill>
                <a:srgbClr val="132745"/>
              </a:solidFill>
            </a:endParaRPr>
          </a:p>
          <a:p>
            <a:pPr lvl="0" algn="ctr"/>
            <a:r>
              <a:rPr lang="en-US" sz="1400" b="1" dirty="0">
                <a:solidFill>
                  <a:srgbClr val="132745"/>
                </a:solidFill>
              </a:rPr>
              <a:t>Data </a:t>
            </a:r>
            <a:r>
              <a:rPr lang="en-US" sz="1400" b="1" dirty="0">
                <a:solidFill>
                  <a:srgbClr val="13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lvl="0" algn="ctr"/>
            <a:r>
              <a:rPr lang="en-US" sz="1400" dirty="0">
                <a:solidFill>
                  <a:srgbClr val="13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Cleaned, validated, and formatted the data, handling missing values.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852C72-AB24-C221-EA7B-195CE45232E4}"/>
              </a:ext>
            </a:extLst>
          </p:cNvPr>
          <p:cNvSpPr/>
          <p:nvPr/>
        </p:nvSpPr>
        <p:spPr>
          <a:xfrm>
            <a:off x="9923418" y="3867837"/>
            <a:ext cx="1995854" cy="24727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Through in-depth data analysis and visualization in Power BI, we generated actionable insights.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63E497-D212-F72C-5D39-21555D7D20C9}"/>
              </a:ext>
            </a:extLst>
          </p:cNvPr>
          <p:cNvSpPr/>
          <p:nvPr/>
        </p:nvSpPr>
        <p:spPr>
          <a:xfrm>
            <a:off x="9526970" y="486388"/>
            <a:ext cx="2294107" cy="23028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1400" b="0" i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1400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 was used to visualize trends, patterns, and key insights derived from the restaurant data.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61992DB-74FD-C507-0779-3F0BE1FAAF71}"/>
              </a:ext>
            </a:extLst>
          </p:cNvPr>
          <p:cNvCxnSpPr/>
          <p:nvPr/>
        </p:nvCxnSpPr>
        <p:spPr>
          <a:xfrm>
            <a:off x="2021032" y="2763761"/>
            <a:ext cx="3167499" cy="83668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1F1F9C1-EF16-844B-1643-8A63473F05BA}"/>
              </a:ext>
            </a:extLst>
          </p:cNvPr>
          <p:cNvCxnSpPr>
            <a:cxnSpLocks/>
          </p:cNvCxnSpPr>
          <p:nvPr/>
        </p:nvCxnSpPr>
        <p:spPr>
          <a:xfrm flipV="1">
            <a:off x="2810741" y="4140777"/>
            <a:ext cx="2337954" cy="6702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A4EF12-5E0B-C190-D0F7-5D691CEC282D}"/>
              </a:ext>
            </a:extLst>
          </p:cNvPr>
          <p:cNvCxnSpPr>
            <a:cxnSpLocks/>
          </p:cNvCxnSpPr>
          <p:nvPr/>
        </p:nvCxnSpPr>
        <p:spPr>
          <a:xfrm>
            <a:off x="7414953" y="4444064"/>
            <a:ext cx="2155074" cy="95401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0E14ED1-AD8E-B284-8997-8F9382161361}"/>
              </a:ext>
            </a:extLst>
          </p:cNvPr>
          <p:cNvCxnSpPr/>
          <p:nvPr/>
        </p:nvCxnSpPr>
        <p:spPr>
          <a:xfrm flipV="1">
            <a:off x="7315200" y="2141243"/>
            <a:ext cx="2447059" cy="12095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455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n-lt"/>
              </a:rPr>
              <a:t>Top 10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LOCATION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in Bangalore (RESTAURANTS COUNT)</a:t>
            </a:r>
            <a:endParaRPr lang="en-IN" sz="28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412776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27EC18-2A01-4E93-B125-E655BA0D5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49" y="1646447"/>
            <a:ext cx="11376570" cy="4012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86419-A89C-4DDC-840D-459B61460C83}"/>
              </a:ext>
            </a:extLst>
          </p:cNvPr>
          <p:cNvSpPr txBox="1"/>
          <p:nvPr/>
        </p:nvSpPr>
        <p:spPr>
          <a:xfrm>
            <a:off x="3401961" y="6046839"/>
            <a:ext cx="646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Jayanagar Stands on Top with 73 Restaurants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E9953-C40B-2B04-1F04-88238B8C57B1}"/>
              </a:ext>
            </a:extLst>
          </p:cNvPr>
          <p:cNvSpPr/>
          <p:nvPr/>
        </p:nvSpPr>
        <p:spPr>
          <a:xfrm>
            <a:off x="4535631" y="1756064"/>
            <a:ext cx="3002973" cy="524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841662" y="90834"/>
            <a:ext cx="9646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Most Expensive  &amp; Most Cheapest Restaurants in Bangalore which are extracted based on their Cuisine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7D4CE-90CA-49FF-930E-0DF8DB75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475829"/>
            <a:ext cx="8974318" cy="52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8590" y="420831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Locations having most Ratings of the Restaurants   </a:t>
            </a:r>
            <a:endParaRPr lang="en-IN" sz="2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967EC-4DC7-472E-A5FE-441E6265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1206574"/>
            <a:ext cx="8148895" cy="44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41" y="343396"/>
            <a:ext cx="8369095" cy="892175"/>
          </a:xfrm>
        </p:spPr>
        <p:txBody>
          <a:bodyPr anchor="ctr" anchorCtr="0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Locations having least Ratings of the Restaurants </a:t>
            </a: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3F5C1-82C5-4EE6-9A55-444E39CF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86" y="1470212"/>
            <a:ext cx="6649400" cy="51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09" y="248012"/>
            <a:ext cx="7831551" cy="1408276"/>
          </a:xfrm>
        </p:spPr>
        <p:txBody>
          <a:bodyPr anchor="ctr" anchorCtr="0">
            <a:normAutofit/>
          </a:bodyPr>
          <a:lstStyle/>
          <a:p>
            <a:r>
              <a:rPr lang="en-IN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Cuisines AVAILABLE IN THE RESTUARANTS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B6D59-5ABB-4AC7-924A-C7E16B3B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04" y="1701275"/>
            <a:ext cx="7587704" cy="49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B9DD-CCEE-1A58-CFEC-7B8AB9D9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347" y="625929"/>
            <a:ext cx="8277305" cy="751113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1A92-620A-8F29-2253-B56FF5B8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6" y="1861458"/>
            <a:ext cx="8587548" cy="7511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900"/>
                </a:solidFill>
              </a:rPr>
              <a:t>Scrapping the data from the web source  is one of most challenging task for 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9900"/>
                </a:solidFill>
                <a:effectLst/>
                <a:latin typeface="Söhne"/>
              </a:rPr>
              <a:t>We encountered issues with web source blocking due to the absence of delays in our code on multiple occasions.</a:t>
            </a:r>
            <a:endParaRPr lang="en-US" sz="2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40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 sz="1500" b="1" i="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1897</TotalTime>
  <Words>343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Century Gothic</vt:lpstr>
      <vt:lpstr>Söhne</vt:lpstr>
      <vt:lpstr>Times New Roman</vt:lpstr>
      <vt:lpstr>Mesh</vt:lpstr>
      <vt:lpstr>PowerPoint Presentation</vt:lpstr>
      <vt:lpstr>Project Inroduction</vt:lpstr>
      <vt:lpstr>PowerPoint Presentation</vt:lpstr>
      <vt:lpstr>Top 10 LOCATION in Bangalore (RESTAURANTS COUNT)</vt:lpstr>
      <vt:lpstr>PowerPoint Presentation</vt:lpstr>
      <vt:lpstr>Top 5 Locations having most Ratings of the Restaurants   </vt:lpstr>
      <vt:lpstr>Top Locations having least Ratings of the Restaurants </vt:lpstr>
      <vt:lpstr>Top 5 Cuisines AVAILABLE IN THE RESTUARANTS</vt:lpstr>
      <vt:lpstr>CHALLENGES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Sawrav Yadav</cp:lastModifiedBy>
  <cp:revision>68</cp:revision>
  <dcterms:created xsi:type="dcterms:W3CDTF">2023-09-03T08:25:14Z</dcterms:created>
  <dcterms:modified xsi:type="dcterms:W3CDTF">2023-09-05T14:45:33Z</dcterms:modified>
</cp:coreProperties>
</file>