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91" r:id="rId4"/>
    <p:sldId id="261" r:id="rId5"/>
    <p:sldId id="327" r:id="rId6"/>
    <p:sldId id="328" r:id="rId7"/>
    <p:sldId id="329" r:id="rId8"/>
    <p:sldId id="330" r:id="rId9"/>
    <p:sldId id="331" r:id="rId10"/>
    <p:sldId id="332" r:id="rId11"/>
    <p:sldId id="333" r:id="rId12"/>
    <p:sldId id="334" r:id="rId13"/>
    <p:sldId id="335" r:id="rId14"/>
    <p:sldId id="336" r:id="rId15"/>
    <p:sldId id="337" r:id="rId16"/>
    <p:sldId id="279" r:id="rId17"/>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30895" y="210311"/>
            <a:ext cx="813816" cy="2164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32125" y="1743278"/>
            <a:ext cx="4079748" cy="1199514"/>
          </a:xfrm>
          <a:prstGeom prst="rect">
            <a:avLst/>
          </a:prstGeom>
        </p:spPr>
        <p:txBody>
          <a:bodyPr wrap="square" lIns="0" tIns="0" rIns="0" bIns="0">
            <a:spAutoFit/>
          </a:bodyPr>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a:xfrm>
            <a:off x="656945" y="834008"/>
            <a:ext cx="3841115" cy="2351405"/>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52401" y="2120778"/>
            <a:ext cx="8915400" cy="444994"/>
          </a:xfrm>
          <a:prstGeom prst="rect">
            <a:avLst/>
          </a:prstGeom>
        </p:spPr>
        <p:txBody>
          <a:bodyPr vert="horz" wrap="square" lIns="0" tIns="13970" rIns="0" bIns="0" rtlCol="0">
            <a:spAutoFit/>
          </a:bodyPr>
          <a:lstStyle/>
          <a:p>
            <a:pPr marL="12700">
              <a:lnSpc>
                <a:spcPct val="100000"/>
              </a:lnSpc>
              <a:spcBef>
                <a:spcPts val="110"/>
              </a:spcBef>
            </a:pPr>
            <a:r>
              <a:rPr lang="en-US" sz="2800" b="1" spc="135" dirty="0" smtClean="0">
                <a:solidFill>
                  <a:schemeClr val="tx2"/>
                </a:solidFill>
                <a:latin typeface="Arial" panose="020B0604020202020204" pitchFamily="34" charset="0"/>
                <a:cs typeface="Arial" panose="020B0604020202020204" pitchFamily="34" charset="0"/>
              </a:rPr>
              <a:t>Assignment and General Subjective Questions</a:t>
            </a:r>
            <a:endParaRPr sz="2800" b="1" dirty="0">
              <a:solidFill>
                <a:schemeClr val="tx2"/>
              </a:solidFill>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533638" y="4057903"/>
            <a:ext cx="64769" cy="165100"/>
          </a:xfrm>
          <a:prstGeom prst="rect">
            <a:avLst/>
          </a:prstGeom>
        </p:spPr>
        <p:txBody>
          <a:bodyPr vert="horz" wrap="square" lIns="0" tIns="14605" rIns="0" bIns="0" rtlCol="0">
            <a:spAutoFit/>
          </a:bodyPr>
          <a:lstStyle/>
          <a:p>
            <a:pPr marL="12700">
              <a:lnSpc>
                <a:spcPct val="100000"/>
              </a:lnSpc>
              <a:spcBef>
                <a:spcPts val="115"/>
              </a:spcBef>
            </a:pPr>
            <a:r>
              <a:rPr sz="900" spc="-165" dirty="0">
                <a:solidFill>
                  <a:srgbClr val="E72C40"/>
                </a:solidFill>
                <a:latin typeface="Trebuchet MS"/>
                <a:cs typeface="Trebuchet MS"/>
              </a:rPr>
              <a:t>1</a:t>
            </a:r>
            <a:endParaRPr sz="900">
              <a:latin typeface="Trebuchet MS"/>
              <a:cs typeface="Trebuchet MS"/>
            </a:endParaRPr>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3843616"/>
            <a:ext cx="2057400" cy="1322109"/>
          </a:xfrm>
          <a:prstGeom prst="rect">
            <a:avLst/>
          </a:prstGeom>
        </p:spPr>
      </p:pic>
      <p:sp>
        <p:nvSpPr>
          <p:cNvPr id="12" name="Subtitle 2"/>
          <p:cNvSpPr txBox="1">
            <a:spLocks/>
          </p:cNvSpPr>
          <p:nvPr/>
        </p:nvSpPr>
        <p:spPr>
          <a:xfrm>
            <a:off x="5019673" y="3279649"/>
            <a:ext cx="2911222" cy="53146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IN" sz="1600" b="1" kern="0" dirty="0" smtClean="0">
                <a:solidFill>
                  <a:schemeClr val="tx2">
                    <a:lumMod val="60000"/>
                    <a:lumOff val="40000"/>
                  </a:schemeClr>
                </a:solidFill>
                <a:latin typeface="Arial" panose="020B0604020202020204" pitchFamily="34" charset="0"/>
                <a:cs typeface="Arial" panose="020B0604020202020204" pitchFamily="34" charset="0"/>
              </a:rPr>
              <a:t>Submitted by: Vishal Arora</a:t>
            </a:r>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r>
              <a:rPr lang="en-IN" sz="1600" kern="0" dirty="0" smtClean="0">
                <a:solidFill>
                  <a:schemeClr val="tx2">
                    <a:lumMod val="60000"/>
                    <a:lumOff val="40000"/>
                  </a:schemeClr>
                </a:solidFill>
                <a:latin typeface="Arial" panose="020B0604020202020204" pitchFamily="34" charset="0"/>
                <a:cs typeface="Arial" panose="020B0604020202020204" pitchFamily="34" charset="0"/>
              </a:rPr>
              <a:t>	</a:t>
            </a:r>
            <a:endParaRPr lang="en-IN" sz="1600" kern="0" dirty="0">
              <a:solidFill>
                <a:schemeClr val="tx2">
                  <a:lumMod val="60000"/>
                  <a:lumOff val="4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59604953"/>
              </p:ext>
            </p:extLst>
          </p:nvPr>
        </p:nvGraphicFramePr>
        <p:xfrm>
          <a:off x="183930" y="669925"/>
          <a:ext cx="8655269" cy="3520440"/>
        </p:xfrm>
        <a:graphic>
          <a:graphicData uri="http://schemas.openxmlformats.org/drawingml/2006/table">
            <a:tbl>
              <a:tblPr firstRow="1" bandRow="1">
                <a:tableStyleId>{5C22544A-7EE6-4342-B048-85BDC9FD1C3A}</a:tableStyleId>
              </a:tblPr>
              <a:tblGrid>
                <a:gridCol w="8655269"/>
              </a:tblGrid>
              <a:tr h="370840">
                <a:tc>
                  <a:txBody>
                    <a:bodyPr/>
                    <a:lstStyle/>
                    <a:p>
                      <a:pPr marL="0" indent="0" algn="just">
                        <a:lnSpc>
                          <a:spcPct val="150000"/>
                        </a:lnSpc>
                        <a:buNone/>
                      </a:pPr>
                      <a:r>
                        <a:rPr lang="en-US" dirty="0" smtClean="0"/>
                        <a:t>Question 1</a:t>
                      </a:r>
                      <a:r>
                        <a:rPr lang="en-US" dirty="0" smtClean="0">
                          <a:solidFill>
                            <a:schemeClr val="bg1"/>
                          </a:solidFill>
                        </a:rPr>
                        <a:t>: </a:t>
                      </a:r>
                      <a:r>
                        <a:rPr lang="en-US" sz="1800" dirty="0" smtClean="0">
                          <a:solidFill>
                            <a:schemeClr val="bg1"/>
                          </a:solidFill>
                        </a:rPr>
                        <a:t>Explain the linear regression algorithm in detail. (4 marks) </a:t>
                      </a:r>
                    </a:p>
                  </a:txBody>
                  <a:tcPr/>
                </a:tc>
              </a:tr>
              <a:tr h="370840">
                <a:tc>
                  <a:txBody>
                    <a:bodyPr/>
                    <a:lstStyle/>
                    <a:p>
                      <a:r>
                        <a:rPr lang="en-US" sz="1200" b="0" i="0" dirty="0" smtClean="0">
                          <a:solidFill>
                            <a:schemeClr val="dk1"/>
                          </a:solidFill>
                          <a:effectLst/>
                          <a:latin typeface="+mn-lt"/>
                          <a:ea typeface="+mn-ea"/>
                          <a:cs typeface="+mn-cs"/>
                        </a:rPr>
                        <a:t>Answer: </a:t>
                      </a:r>
                      <a:r>
                        <a:rPr lang="en-US" sz="1200" dirty="0" smtClean="0">
                          <a:solidFill>
                            <a:schemeClr val="dk1"/>
                          </a:solidFill>
                          <a:effectLst/>
                          <a:latin typeface="+mn-lt"/>
                          <a:ea typeface="+mn-ea"/>
                          <a:cs typeface="+mn-cs"/>
                        </a:rPr>
                        <a:t>A linear regression algorithm tries to explain the relationship between independent and dependent variable using a straight line. It is applicable to numerical variables only. Following steps are performed while doing linear regression:</a:t>
                      </a:r>
                      <a:br>
                        <a:rPr lang="en-US" sz="1200" dirty="0" smtClean="0">
                          <a:solidFill>
                            <a:schemeClr val="dk1"/>
                          </a:solidFill>
                          <a:effectLst/>
                          <a:latin typeface="+mn-lt"/>
                          <a:ea typeface="+mn-ea"/>
                          <a:cs typeface="+mn-cs"/>
                        </a:rPr>
                      </a:br>
                      <a:endParaRPr lang="en-US" sz="1200" dirty="0" smtClean="0">
                        <a:solidFill>
                          <a:schemeClr val="dk1"/>
                        </a:solidFill>
                        <a:effectLst/>
                        <a:latin typeface="+mn-lt"/>
                        <a:ea typeface="+mn-ea"/>
                        <a:cs typeface="+mn-cs"/>
                      </a:endParaRPr>
                    </a:p>
                    <a:p>
                      <a:pPr marL="171450" indent="-171450">
                        <a:buFont typeface="Wingdings" panose="05000000000000000000" pitchFamily="2" charset="2"/>
                        <a:buChar char="q"/>
                      </a:pPr>
                      <a:r>
                        <a:rPr lang="en-US" sz="1200" dirty="0" smtClean="0">
                          <a:solidFill>
                            <a:schemeClr val="dk1"/>
                          </a:solidFill>
                          <a:effectLst/>
                          <a:latin typeface="+mn-lt"/>
                          <a:ea typeface="+mn-ea"/>
                          <a:cs typeface="+mn-cs"/>
                        </a:rPr>
                        <a:t>The dataset is divided into test and training data</a:t>
                      </a:r>
                    </a:p>
                    <a:p>
                      <a:pPr marL="0" indent="0">
                        <a:buFont typeface="Wingdings" panose="05000000000000000000" pitchFamily="2" charset="2"/>
                        <a:buNone/>
                      </a:pPr>
                      <a:endParaRPr lang="en-US" sz="1200" dirty="0" smtClean="0">
                        <a:solidFill>
                          <a:schemeClr val="dk1"/>
                        </a:solidFill>
                        <a:effectLst/>
                        <a:latin typeface="+mn-lt"/>
                        <a:ea typeface="+mn-ea"/>
                        <a:cs typeface="+mn-cs"/>
                      </a:endParaRPr>
                    </a:p>
                    <a:p>
                      <a:pPr marL="171450" indent="-171450">
                        <a:buFont typeface="Wingdings" panose="05000000000000000000" pitchFamily="2" charset="2"/>
                        <a:buChar char="q"/>
                      </a:pPr>
                      <a:r>
                        <a:rPr lang="en-US" sz="1200" dirty="0" smtClean="0">
                          <a:solidFill>
                            <a:schemeClr val="dk1"/>
                          </a:solidFill>
                          <a:effectLst/>
                          <a:latin typeface="+mn-lt"/>
                          <a:ea typeface="+mn-ea"/>
                          <a:cs typeface="+mn-cs"/>
                        </a:rPr>
                        <a:t>Train data is divided into features independent) and target (dependent) datasets A linear model is fitted using the training dataset. Internally the </a:t>
                      </a:r>
                      <a:r>
                        <a:rPr lang="en-US" sz="1200" dirty="0" err="1" smtClean="0">
                          <a:solidFill>
                            <a:schemeClr val="dk1"/>
                          </a:solidFill>
                          <a:effectLst/>
                          <a:latin typeface="+mn-lt"/>
                          <a:ea typeface="+mn-ea"/>
                          <a:cs typeface="+mn-cs"/>
                        </a:rPr>
                        <a:t>api's</a:t>
                      </a:r>
                      <a:r>
                        <a:rPr lang="en-US" sz="1200" dirty="0" smtClean="0">
                          <a:solidFill>
                            <a:schemeClr val="dk1"/>
                          </a:solidFill>
                          <a:effectLst/>
                          <a:latin typeface="+mn-lt"/>
                          <a:ea typeface="+mn-ea"/>
                          <a:cs typeface="+mn-cs"/>
                        </a:rPr>
                        <a:t> from python uses gradient descent algorithm to find the coefficients of the best fit line. The gradient descent algorithm works by </a:t>
                      </a:r>
                      <a:r>
                        <a:rPr lang="en-US" sz="1200" dirty="0" err="1" smtClean="0">
                          <a:solidFill>
                            <a:schemeClr val="dk1"/>
                          </a:solidFill>
                          <a:effectLst/>
                          <a:latin typeface="+mn-lt"/>
                          <a:ea typeface="+mn-ea"/>
                          <a:cs typeface="+mn-cs"/>
                        </a:rPr>
                        <a:t>minimising</a:t>
                      </a:r>
                      <a:r>
                        <a:rPr lang="en-US" sz="1200" dirty="0" smtClean="0">
                          <a:solidFill>
                            <a:schemeClr val="dk1"/>
                          </a:solidFill>
                          <a:effectLst/>
                          <a:latin typeface="+mn-lt"/>
                          <a:ea typeface="+mn-ea"/>
                          <a:cs typeface="+mn-cs"/>
                        </a:rPr>
                        <a:t> the cost function. A typical example of cost function is residual sum of squares</a:t>
                      </a:r>
                    </a:p>
                    <a:p>
                      <a:pPr marL="0" indent="0">
                        <a:buFont typeface="Wingdings" panose="05000000000000000000" pitchFamily="2" charset="2"/>
                        <a:buNone/>
                      </a:pPr>
                      <a:endParaRPr lang="en-US" sz="1200" dirty="0" smtClean="0">
                        <a:solidFill>
                          <a:schemeClr val="dk1"/>
                        </a:solidFill>
                        <a:effectLst/>
                        <a:latin typeface="+mn-lt"/>
                        <a:ea typeface="+mn-ea"/>
                        <a:cs typeface="+mn-cs"/>
                      </a:endParaRPr>
                    </a:p>
                    <a:p>
                      <a:pPr marL="171450" indent="-171450">
                        <a:buFont typeface="Wingdings" panose="05000000000000000000" pitchFamily="2" charset="2"/>
                        <a:buChar char="q"/>
                      </a:pPr>
                      <a:r>
                        <a:rPr lang="en-US" sz="1200" dirty="0" smtClean="0">
                          <a:solidFill>
                            <a:schemeClr val="dk1"/>
                          </a:solidFill>
                          <a:effectLst/>
                          <a:latin typeface="+mn-lt"/>
                          <a:ea typeface="+mn-ea"/>
                          <a:cs typeface="+mn-cs"/>
                        </a:rPr>
                        <a:t>In case of multiple features, the predicted variable is a </a:t>
                      </a:r>
                      <a:r>
                        <a:rPr lang="en-US" sz="1200" dirty="0" err="1" smtClean="0">
                          <a:solidFill>
                            <a:schemeClr val="dk1"/>
                          </a:solidFill>
                          <a:effectLst/>
                          <a:latin typeface="+mn-lt"/>
                          <a:ea typeface="+mn-ea"/>
                          <a:cs typeface="+mn-cs"/>
                        </a:rPr>
                        <a:t>hyperplane</a:t>
                      </a:r>
                      <a:r>
                        <a:rPr lang="en-US" sz="1200" dirty="0" smtClean="0">
                          <a:solidFill>
                            <a:schemeClr val="dk1"/>
                          </a:solidFill>
                          <a:effectLst/>
                          <a:latin typeface="+mn-lt"/>
                          <a:ea typeface="+mn-ea"/>
                          <a:cs typeface="+mn-cs"/>
                        </a:rPr>
                        <a:t> instead of line. The predicted variable takes the following form:</a:t>
                      </a:r>
                    </a:p>
                    <a:p>
                      <a:pPr marL="0" marR="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endParaRPr lang="pt-BR" sz="1200" b="0" i="0" dirty="0" smtClean="0">
                        <a:solidFill>
                          <a:schemeClr val="dk1"/>
                        </a:solidFill>
                        <a:effectLst/>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200" b="0" i="0" dirty="0" smtClean="0">
                          <a:solidFill>
                            <a:schemeClr val="dk1"/>
                          </a:solidFill>
                          <a:effectLst/>
                          <a:latin typeface="+mn-lt"/>
                          <a:ea typeface="+mn-ea"/>
                          <a:cs typeface="+mn-cs"/>
                        </a:rPr>
                        <a:t>                                                                                  y(x) = p0 + p1x1 + p2x2 + … + p(n)x(n)</a:t>
                      </a:r>
                    </a:p>
                    <a:p>
                      <a:pPr marL="0" indent="0">
                        <a:buFont typeface="Wingdings" panose="05000000000000000000" pitchFamily="2" charset="2"/>
                        <a:buNone/>
                      </a:pPr>
                      <a:endParaRPr lang="en-US" sz="1200" dirty="0" smtClean="0">
                        <a:solidFill>
                          <a:schemeClr val="dk1"/>
                        </a:solidFill>
                        <a:effectLst/>
                        <a:latin typeface="+mn-lt"/>
                        <a:ea typeface="+mn-ea"/>
                        <a:cs typeface="+mn-cs"/>
                      </a:endParaRPr>
                    </a:p>
                    <a:p>
                      <a:pPr marL="171450" indent="-171450">
                        <a:buFont typeface="Wingdings" panose="05000000000000000000" pitchFamily="2" charset="2"/>
                        <a:buChar char="q"/>
                      </a:pPr>
                      <a:r>
                        <a:rPr lang="en-US" sz="1200" dirty="0" smtClean="0">
                          <a:solidFill>
                            <a:schemeClr val="dk1"/>
                          </a:solidFill>
                          <a:effectLst/>
                          <a:latin typeface="+mn-lt"/>
                          <a:ea typeface="+mn-ea"/>
                          <a:cs typeface="+mn-cs"/>
                        </a:rPr>
                        <a:t>The predicted variable is than compared with test data and assumptions are checked.</a:t>
                      </a:r>
                    </a:p>
                    <a:p>
                      <a:r>
                        <a:rPr lang="en-US" sz="1200" dirty="0" smtClean="0">
                          <a:effectLst/>
                        </a:rPr>
                        <a:t/>
                      </a:r>
                      <a:br>
                        <a:rPr lang="en-US" sz="1200" dirty="0" smtClean="0">
                          <a:effectLst/>
                        </a:rPr>
                      </a:br>
                      <a:endParaRPr lang="en-US" sz="1200" b="0" i="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95989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744208737"/>
              </p:ext>
            </p:extLst>
          </p:nvPr>
        </p:nvGraphicFramePr>
        <p:xfrm>
          <a:off x="183930" y="669925"/>
          <a:ext cx="8655269" cy="4191000"/>
        </p:xfrm>
        <a:graphic>
          <a:graphicData uri="http://schemas.openxmlformats.org/drawingml/2006/table">
            <a:tbl>
              <a:tblPr firstRow="1" bandRow="1">
                <a:tableStyleId>{5C22544A-7EE6-4342-B048-85BDC9FD1C3A}</a:tableStyleId>
              </a:tblPr>
              <a:tblGrid>
                <a:gridCol w="8655269"/>
              </a:tblGrid>
              <a:tr h="516747">
                <a:tc>
                  <a:txBody>
                    <a:bodyPr/>
                    <a:lstStyle/>
                    <a:p>
                      <a:pPr marL="0" marR="0" indent="0" algn="just" defTabSz="914400" eaLnBrk="1" fontAlgn="auto" latinLnBrk="0" hangingPunct="1">
                        <a:lnSpc>
                          <a:spcPct val="150000"/>
                        </a:lnSpc>
                        <a:spcBef>
                          <a:spcPts val="0"/>
                        </a:spcBef>
                        <a:spcAft>
                          <a:spcPts val="0"/>
                        </a:spcAft>
                        <a:buClrTx/>
                        <a:buSzTx/>
                        <a:buFontTx/>
                        <a:buNone/>
                        <a:tabLst/>
                        <a:defRPr/>
                      </a:pPr>
                      <a:r>
                        <a:rPr lang="en-US" dirty="0" smtClean="0"/>
                        <a:t>Question 2</a:t>
                      </a:r>
                      <a:r>
                        <a:rPr lang="en-US" dirty="0" smtClean="0">
                          <a:solidFill>
                            <a:schemeClr val="bg1"/>
                          </a:solidFill>
                        </a:rPr>
                        <a:t>: </a:t>
                      </a:r>
                      <a:r>
                        <a:rPr lang="en-US" sz="1800" dirty="0" smtClean="0">
                          <a:solidFill>
                            <a:schemeClr val="bg1"/>
                          </a:solidFill>
                        </a:rPr>
                        <a:t>Explain the </a:t>
                      </a:r>
                      <a:r>
                        <a:rPr lang="en-US" sz="1800" dirty="0" err="1" smtClean="0">
                          <a:solidFill>
                            <a:schemeClr val="bg1"/>
                          </a:solidFill>
                        </a:rPr>
                        <a:t>Anscombe’s</a:t>
                      </a:r>
                      <a:r>
                        <a:rPr lang="en-US" sz="1800" dirty="0" smtClean="0">
                          <a:solidFill>
                            <a:schemeClr val="bg1"/>
                          </a:solidFill>
                        </a:rPr>
                        <a:t> quartet in detail. (3 marks) </a:t>
                      </a:r>
                    </a:p>
                  </a:txBody>
                  <a:tcPr/>
                </a:tc>
              </a:tr>
              <a:tr h="3674253">
                <a:tc>
                  <a:txBody>
                    <a:bodyPr/>
                    <a:lstStyle/>
                    <a:p>
                      <a:r>
                        <a:rPr lang="en-US" sz="1200" b="0" i="0" dirty="0" smtClean="0">
                          <a:solidFill>
                            <a:schemeClr val="dk1"/>
                          </a:solidFill>
                          <a:effectLst/>
                          <a:latin typeface="+mn-lt"/>
                          <a:ea typeface="+mn-ea"/>
                          <a:cs typeface="+mn-cs"/>
                        </a:rPr>
                        <a:t>Answer: </a:t>
                      </a:r>
                      <a:r>
                        <a:rPr lang="en-US" sz="1200" b="0" i="0" dirty="0" err="1" smtClean="0">
                          <a:solidFill>
                            <a:schemeClr val="dk1"/>
                          </a:solidFill>
                          <a:effectLst/>
                          <a:latin typeface="+mn-lt"/>
                          <a:ea typeface="+mn-ea"/>
                          <a:cs typeface="+mn-cs"/>
                        </a:rPr>
                        <a:t>Anscombe's</a:t>
                      </a:r>
                      <a:r>
                        <a:rPr lang="en-US" sz="1200" b="0" i="0" dirty="0" smtClean="0">
                          <a:solidFill>
                            <a:schemeClr val="dk1"/>
                          </a:solidFill>
                          <a:effectLst/>
                          <a:latin typeface="+mn-lt"/>
                          <a:ea typeface="+mn-ea"/>
                          <a:cs typeface="+mn-cs"/>
                        </a:rPr>
                        <a:t> quartet comprises of four data sets that have nearly identical simple descriptive statistics but have quite different distribution when visualized graphically. The simple statistics consist of mean, sample variance of x and y, correlation coefficient, linear regression line and R-Square value, </a:t>
                      </a:r>
                      <a:r>
                        <a:rPr lang="en-US" sz="1200" b="0" i="0" dirty="0" err="1" smtClean="0">
                          <a:solidFill>
                            <a:schemeClr val="dk1"/>
                          </a:solidFill>
                          <a:effectLst/>
                          <a:latin typeface="+mn-lt"/>
                          <a:ea typeface="+mn-ea"/>
                          <a:cs typeface="+mn-cs"/>
                        </a:rPr>
                        <a:t>Anscombe's</a:t>
                      </a:r>
                      <a:r>
                        <a:rPr lang="en-US" sz="1200" b="0" i="0" dirty="0" smtClean="0">
                          <a:solidFill>
                            <a:schemeClr val="dk1"/>
                          </a:solidFill>
                          <a:effectLst/>
                          <a:latin typeface="+mn-lt"/>
                          <a:ea typeface="+mn-ea"/>
                          <a:cs typeface="+mn-cs"/>
                        </a:rPr>
                        <a:t> Quartet shows that multiple data sets with many similar statistical properties can still be vastly different from one another when graphed. The graphs are shown below </a:t>
                      </a:r>
                    </a:p>
                    <a:p>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(image source: https://medium.com/analytics-vidhya/anscombes-quartet-an-importance-of-data-visualization-856b3d1bd403#:~:text=It%20comprises%20of%20four%20data,etc)%20but%20different%20graphical%20representation.)</a:t>
                      </a:r>
                    </a:p>
                    <a:p>
                      <a:endParaRPr lang="en-US" sz="1200" b="0" i="0" dirty="0" smtClean="0">
                        <a:solidFill>
                          <a:schemeClr val="dk1"/>
                        </a:solidFill>
                        <a:effectLst/>
                        <a:latin typeface="+mn-lt"/>
                        <a:ea typeface="+mn-ea"/>
                        <a:cs typeface="+mn-cs"/>
                      </a:endParaRPr>
                    </a:p>
                    <a:p>
                      <a:pPr marL="0" indent="0" algn="l">
                        <a:buFont typeface="+mj-lt"/>
                        <a:buNone/>
                      </a:pPr>
                      <a:r>
                        <a:rPr lang="en-US" sz="1200" b="0" i="0" dirty="0" smtClean="0">
                          <a:solidFill>
                            <a:schemeClr val="dk1"/>
                          </a:solidFill>
                          <a:effectLst/>
                          <a:latin typeface="+mn-lt"/>
                          <a:ea typeface="+mn-ea"/>
                          <a:cs typeface="+mn-cs"/>
                        </a:rPr>
                        <a:t> </a:t>
                      </a:r>
                    </a:p>
                    <a:p>
                      <a:endParaRPr lang="en-US" sz="1200" b="0" i="0" dirty="0" smtClean="0">
                        <a:solidFill>
                          <a:schemeClr val="dk1"/>
                        </a:solidFill>
                        <a:effectLst/>
                        <a:latin typeface="+mn-lt"/>
                        <a:ea typeface="+mn-ea"/>
                        <a:cs typeface="+mn-cs"/>
                      </a:endParaRPr>
                    </a:p>
                    <a:p>
                      <a:r>
                        <a:rPr lang="en-US" sz="1200" dirty="0" smtClean="0">
                          <a:effectLst/>
                        </a:rPr>
                        <a:t/>
                      </a:r>
                      <a:br>
                        <a:rPr lang="en-US" sz="1200" dirty="0" smtClean="0">
                          <a:effectLst/>
                        </a:rPr>
                      </a:br>
                      <a:endParaRPr lang="en-US" sz="1200" b="0" i="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381000" y="2651125"/>
            <a:ext cx="3005398" cy="2059966"/>
          </a:xfrm>
          <a:prstGeom prst="rect">
            <a:avLst/>
          </a:prstGeom>
        </p:spPr>
      </p:pic>
      <p:sp>
        <p:nvSpPr>
          <p:cNvPr id="4" name="Rectangle 3"/>
          <p:cNvSpPr/>
          <p:nvPr/>
        </p:nvSpPr>
        <p:spPr>
          <a:xfrm>
            <a:off x="3657600" y="2651125"/>
            <a:ext cx="4953000" cy="20599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en-US" sz="1200" dirty="0" smtClean="0">
                <a:solidFill>
                  <a:schemeClr val="tx1"/>
                </a:solidFill>
              </a:rPr>
              <a:t>The first plot is simple linear regression relationship</a:t>
            </a:r>
          </a:p>
          <a:p>
            <a:pPr marL="228600" indent="-228600">
              <a:buAutoNum type="arabicPeriod"/>
            </a:pPr>
            <a:r>
              <a:rPr lang="en-US" sz="1200" dirty="0" smtClean="0">
                <a:solidFill>
                  <a:schemeClr val="tx1"/>
                </a:solidFill>
              </a:rPr>
              <a:t>The </a:t>
            </a:r>
            <a:r>
              <a:rPr lang="en-US" sz="1200" dirty="0">
                <a:solidFill>
                  <a:schemeClr val="tx1"/>
                </a:solidFill>
              </a:rPr>
              <a:t>second plot </a:t>
            </a:r>
            <a:r>
              <a:rPr lang="en-US" sz="1200" dirty="0" smtClean="0">
                <a:solidFill>
                  <a:schemeClr val="tx1"/>
                </a:solidFill>
              </a:rPr>
              <a:t>(side </a:t>
            </a:r>
            <a:r>
              <a:rPr lang="en-US" sz="1200" dirty="0">
                <a:solidFill>
                  <a:schemeClr val="tx1"/>
                </a:solidFill>
              </a:rPr>
              <a:t>right) is not distributed normally and correlation coefficient is irrelevant as it shows a nonlinear </a:t>
            </a:r>
            <a:r>
              <a:rPr lang="en-US" sz="1200" dirty="0" smtClean="0">
                <a:solidFill>
                  <a:schemeClr val="tx1"/>
                </a:solidFill>
              </a:rPr>
              <a:t>relationship</a:t>
            </a:r>
            <a:endParaRPr lang="en-US" sz="1200" dirty="0">
              <a:solidFill>
                <a:schemeClr val="tx1"/>
              </a:solidFill>
            </a:endParaRPr>
          </a:p>
          <a:p>
            <a:pPr marL="228600" indent="-228600">
              <a:buAutoNum type="arabicPeriod"/>
            </a:pPr>
            <a:r>
              <a:rPr lang="en-US" sz="1200" dirty="0" smtClean="0">
                <a:solidFill>
                  <a:schemeClr val="tx1"/>
                </a:solidFill>
              </a:rPr>
              <a:t>The </a:t>
            </a:r>
            <a:r>
              <a:rPr lang="en-US" sz="1200" dirty="0">
                <a:solidFill>
                  <a:schemeClr val="tx1"/>
                </a:solidFill>
              </a:rPr>
              <a:t>third plot (bottom left) is linear but has different regression line. This is happening because of the outliers present in the data </a:t>
            </a:r>
          </a:p>
          <a:p>
            <a:pPr marL="228600" indent="-228600">
              <a:buAutoNum type="arabicPeriod"/>
            </a:pPr>
            <a:r>
              <a:rPr lang="en-US" sz="1200" dirty="0" smtClean="0">
                <a:solidFill>
                  <a:schemeClr val="tx1"/>
                </a:solidFill>
              </a:rPr>
              <a:t>The </a:t>
            </a:r>
            <a:r>
              <a:rPr lang="en-US" sz="1200" dirty="0">
                <a:solidFill>
                  <a:schemeClr val="tx1"/>
                </a:solidFill>
              </a:rPr>
              <a:t>fourth plot (bottom right) does not show linear relationship however due to outliers the statistics got adjusted</a:t>
            </a:r>
            <a:r>
              <a:rPr lang="en-US" sz="1200" dirty="0" smtClean="0">
                <a:solidFill>
                  <a:schemeClr val="tx1"/>
                </a:solidFill>
              </a:rPr>
              <a:t>.</a:t>
            </a:r>
          </a:p>
          <a:p>
            <a:endParaRPr lang="en-US" sz="1200" dirty="0">
              <a:solidFill>
                <a:schemeClr val="tx1"/>
              </a:solidFill>
            </a:endParaRPr>
          </a:p>
          <a:p>
            <a:r>
              <a:rPr lang="en-US" sz="1200" dirty="0">
                <a:solidFill>
                  <a:schemeClr val="tx1"/>
                </a:solidFill>
              </a:rPr>
              <a:t>In a nutshell, it is a better practice to visualize data and remove outliers before </a:t>
            </a:r>
            <a:r>
              <a:rPr lang="en-US" sz="1200" dirty="0" err="1">
                <a:solidFill>
                  <a:schemeClr val="tx1"/>
                </a:solidFill>
              </a:rPr>
              <a:t>analysing</a:t>
            </a:r>
            <a:r>
              <a:rPr lang="en-US" sz="1200" dirty="0">
                <a:solidFill>
                  <a:schemeClr val="tx1"/>
                </a:solidFill>
              </a:rPr>
              <a:t> it.</a:t>
            </a:r>
          </a:p>
        </p:txBody>
      </p:sp>
    </p:spTree>
    <p:extLst>
      <p:ext uri="{BB962C8B-B14F-4D97-AF65-F5344CB8AC3E}">
        <p14:creationId xmlns:p14="http://schemas.microsoft.com/office/powerpoint/2010/main" val="94892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4236073224"/>
              </p:ext>
            </p:extLst>
          </p:nvPr>
        </p:nvGraphicFramePr>
        <p:xfrm>
          <a:off x="183930" y="669925"/>
          <a:ext cx="8655269" cy="2929255"/>
        </p:xfrm>
        <a:graphic>
          <a:graphicData uri="http://schemas.openxmlformats.org/drawingml/2006/table">
            <a:tbl>
              <a:tblPr firstRow="1" bandRow="1">
                <a:tableStyleId>{5C22544A-7EE6-4342-B048-85BDC9FD1C3A}</a:tableStyleId>
              </a:tblPr>
              <a:tblGrid>
                <a:gridCol w="8655269"/>
              </a:tblGrid>
              <a:tr h="370840">
                <a:tc>
                  <a:txBody>
                    <a:bodyPr/>
                    <a:lstStyle/>
                    <a:p>
                      <a:pPr marL="0" indent="0" algn="just">
                        <a:lnSpc>
                          <a:spcPct val="150000"/>
                        </a:lnSpc>
                        <a:buNone/>
                      </a:pPr>
                      <a:r>
                        <a:rPr lang="en-US" dirty="0" smtClean="0"/>
                        <a:t>Question 3</a:t>
                      </a:r>
                      <a:r>
                        <a:rPr lang="en-US" dirty="0" smtClean="0">
                          <a:solidFill>
                            <a:schemeClr val="bg1"/>
                          </a:solidFill>
                        </a:rPr>
                        <a:t>: </a:t>
                      </a:r>
                      <a:r>
                        <a:rPr lang="en-US" b="1" i="0" dirty="0" smtClean="0">
                          <a:solidFill>
                            <a:schemeClr val="lt1"/>
                          </a:solidFill>
                          <a:effectLst/>
                          <a:latin typeface="+mn-lt"/>
                          <a:ea typeface="+mn-ea"/>
                          <a:cs typeface="+mn-cs"/>
                        </a:rPr>
                        <a:t>What is Pearson's R? (3 marks)</a:t>
                      </a:r>
                      <a:endParaRPr lang="en-US" sz="1800" b="1" dirty="0" smtClean="0">
                        <a:solidFill>
                          <a:schemeClr val="bg1"/>
                        </a:solidFill>
                      </a:endParaRPr>
                    </a:p>
                  </a:txBody>
                  <a:tcPr/>
                </a:tc>
              </a:tr>
              <a:tr h="370840">
                <a:tc>
                  <a:txBody>
                    <a:bodyPr/>
                    <a:lstStyle/>
                    <a:p>
                      <a:r>
                        <a:rPr lang="en-US" sz="1200" b="0" i="0" dirty="0" smtClean="0">
                          <a:solidFill>
                            <a:schemeClr val="dk1"/>
                          </a:solidFill>
                          <a:effectLst/>
                          <a:latin typeface="+mn-lt"/>
                          <a:ea typeface="+mn-ea"/>
                          <a:cs typeface="+mn-cs"/>
                        </a:rPr>
                        <a:t>Answer: Pearson's R measures the strength of association of two variables. It is the covariance of two variables divided by the product of their standard deviation. It has a value from 1 to -1.</a:t>
                      </a:r>
                    </a:p>
                    <a:p>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A value of 1 means a total positive linear correlation. It means that if one variable increase then other will also increase</a:t>
                      </a:r>
                    </a:p>
                    <a:p>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A value of 0 means no correlation</a:t>
                      </a:r>
                    </a:p>
                    <a:p>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A value of -1 means a total negative correlation. It means that if one variable Increase then other will decrease</a:t>
                      </a:r>
                    </a:p>
                    <a:p>
                      <a:r>
                        <a:rPr lang="en-US" sz="1200" dirty="0" smtClean="0">
                          <a:effectLst/>
                        </a:rPr>
                        <a:t/>
                      </a:r>
                      <a:br>
                        <a:rPr lang="en-US" sz="1200" dirty="0" smtClean="0">
                          <a:effectLst/>
                        </a:rPr>
                      </a:br>
                      <a:endParaRPr lang="en-US" sz="1200" b="0" i="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388650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1342875839"/>
              </p:ext>
            </p:extLst>
          </p:nvPr>
        </p:nvGraphicFramePr>
        <p:xfrm>
          <a:off x="183930" y="669925"/>
          <a:ext cx="8655269" cy="3886200"/>
        </p:xfrm>
        <a:graphic>
          <a:graphicData uri="http://schemas.openxmlformats.org/drawingml/2006/table">
            <a:tbl>
              <a:tblPr firstRow="1" bandRow="1">
                <a:tableStyleId>{5C22544A-7EE6-4342-B048-85BDC9FD1C3A}</a:tableStyleId>
              </a:tblPr>
              <a:tblGrid>
                <a:gridCol w="8655269"/>
              </a:tblGrid>
              <a:tr h="1064915">
                <a:tc>
                  <a:txBody>
                    <a:bodyPr/>
                    <a:lstStyle/>
                    <a:p>
                      <a:pPr marL="0" indent="0" algn="just">
                        <a:lnSpc>
                          <a:spcPct val="150000"/>
                        </a:lnSpc>
                        <a:buNone/>
                      </a:pPr>
                      <a:r>
                        <a:rPr lang="en-US" dirty="0" smtClean="0"/>
                        <a:t>Question 4</a:t>
                      </a:r>
                      <a:r>
                        <a:rPr lang="en-US" dirty="0" smtClean="0">
                          <a:solidFill>
                            <a:schemeClr val="bg1"/>
                          </a:solidFill>
                        </a:rPr>
                        <a:t>: </a:t>
                      </a:r>
                      <a:r>
                        <a:rPr lang="en-US" b="1" i="0" dirty="0" smtClean="0">
                          <a:solidFill>
                            <a:schemeClr val="lt1"/>
                          </a:solidFill>
                          <a:effectLst/>
                          <a:latin typeface="+mn-lt"/>
                          <a:ea typeface="+mn-ea"/>
                          <a:cs typeface="+mn-cs"/>
                        </a:rPr>
                        <a:t>What is scaling? Why is scaling performed? What is the difference between normalized scaling and standardized scaling? (3 marks)</a:t>
                      </a:r>
                      <a:endParaRPr lang="en-US" sz="1800" b="1" dirty="0" smtClean="0">
                        <a:solidFill>
                          <a:schemeClr val="bg1"/>
                        </a:solidFill>
                      </a:endParaRPr>
                    </a:p>
                  </a:txBody>
                  <a:tcPr/>
                </a:tc>
              </a:tr>
              <a:tr h="2821285">
                <a:tc>
                  <a:txBody>
                    <a:bodyPr/>
                    <a:lstStyle/>
                    <a:p>
                      <a:r>
                        <a:rPr lang="en-US" sz="1200" dirty="0" smtClean="0">
                          <a:solidFill>
                            <a:schemeClr val="dk1"/>
                          </a:solidFill>
                          <a:effectLst/>
                          <a:latin typeface="+mn-lt"/>
                          <a:ea typeface="+mn-ea"/>
                          <a:cs typeface="+mn-cs"/>
                        </a:rPr>
                        <a:t>Answer: Scaling of a variable is performed to keep a variable in certain range. Scaling is a pre-processing stop in linear regression analysis. The reason we scale a variable is to make the computation of gradient descent faster. The step size of gradient descent are generally low for accuracy, if the data has some small variables (values in the range of 0-1) and some</a:t>
                      </a:r>
                      <a:r>
                        <a:rPr lang="en-US" sz="1200" baseline="0" dirty="0" smtClean="0">
                          <a:solidFill>
                            <a:schemeClr val="dk1"/>
                          </a:solidFill>
                          <a:effectLst/>
                          <a:latin typeface="+mn-lt"/>
                          <a:ea typeface="+mn-ea"/>
                          <a:cs typeface="+mn-cs"/>
                        </a:rPr>
                        <a:t> </a:t>
                      </a:r>
                      <a:r>
                        <a:rPr lang="en-US" sz="1200" dirty="0" smtClean="0">
                          <a:solidFill>
                            <a:schemeClr val="dk1"/>
                          </a:solidFill>
                          <a:effectLst/>
                          <a:latin typeface="+mn-lt"/>
                          <a:ea typeface="+mn-ea"/>
                          <a:cs typeface="+mn-cs"/>
                        </a:rPr>
                        <a:t>big variables (values in the range of 0-1000) than the time taken by the gradient descent</a:t>
                      </a:r>
                      <a:r>
                        <a:rPr lang="en-US" sz="1200" baseline="0" dirty="0" smtClean="0">
                          <a:solidFill>
                            <a:schemeClr val="dk1"/>
                          </a:solidFill>
                          <a:effectLst/>
                          <a:latin typeface="+mn-lt"/>
                          <a:ea typeface="+mn-ea"/>
                          <a:cs typeface="+mn-cs"/>
                        </a:rPr>
                        <a:t> </a:t>
                      </a:r>
                      <a:r>
                        <a:rPr lang="en-US" sz="1200" dirty="0" smtClean="0">
                          <a:solidFill>
                            <a:schemeClr val="dk1"/>
                          </a:solidFill>
                          <a:effectLst/>
                          <a:latin typeface="+mn-lt"/>
                          <a:ea typeface="+mn-ea"/>
                          <a:cs typeface="+mn-cs"/>
                        </a:rPr>
                        <a:t>algorithm will be huge.</a:t>
                      </a:r>
                    </a:p>
                    <a:p>
                      <a:r>
                        <a:rPr lang="en-US" sz="1200" dirty="0" smtClean="0">
                          <a:effectLst/>
                        </a:rPr>
                        <a:t/>
                      </a:r>
                      <a:br>
                        <a:rPr lang="en-US" sz="1200" dirty="0" smtClean="0">
                          <a:effectLst/>
                        </a:rPr>
                      </a:br>
                      <a:r>
                        <a:rPr lang="en-US" sz="1200" dirty="0" smtClean="0">
                          <a:effectLst/>
                        </a:rPr>
                        <a:t/>
                      </a:r>
                      <a:br>
                        <a:rPr lang="en-US" sz="1200" dirty="0" smtClean="0">
                          <a:effectLst/>
                        </a:rPr>
                      </a:br>
                      <a:endParaRPr lang="en-US" sz="1200" b="0" i="0" dirty="0" smtClean="0">
                        <a:solidFill>
                          <a:schemeClr val="dk1"/>
                        </a:solidFill>
                        <a:effectLst/>
                        <a:latin typeface="+mn-lt"/>
                        <a:ea typeface="+mn-ea"/>
                        <a:cs typeface="+mn-cs"/>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98731478"/>
              </p:ext>
            </p:extLst>
          </p:nvPr>
        </p:nvGraphicFramePr>
        <p:xfrm>
          <a:off x="1371600" y="2574925"/>
          <a:ext cx="6096000" cy="1844040"/>
        </p:xfrm>
        <a:graphic>
          <a:graphicData uri="http://schemas.openxmlformats.org/drawingml/2006/table">
            <a:tbl>
              <a:tblPr firstRow="1" bandRow="1">
                <a:tableStyleId>{5C22544A-7EE6-4342-B048-85BDC9FD1C3A}</a:tableStyleId>
              </a:tblPr>
              <a:tblGrid>
                <a:gridCol w="3048000"/>
                <a:gridCol w="3048000"/>
              </a:tblGrid>
              <a:tr h="142240">
                <a:tc>
                  <a:txBody>
                    <a:bodyPr/>
                    <a:lstStyle/>
                    <a:p>
                      <a:r>
                        <a:rPr lang="en-US" sz="1200" dirty="0" err="1" smtClean="0"/>
                        <a:t>Normalised</a:t>
                      </a:r>
                      <a:r>
                        <a:rPr lang="en-US" sz="1200" baseline="0" dirty="0" smtClean="0"/>
                        <a:t> Scaling</a:t>
                      </a:r>
                      <a:endParaRPr lang="en-US" sz="1200" dirty="0"/>
                    </a:p>
                  </a:txBody>
                  <a:tcPr/>
                </a:tc>
                <a:tc>
                  <a:txBody>
                    <a:bodyPr/>
                    <a:lstStyle/>
                    <a:p>
                      <a:r>
                        <a:rPr lang="en-US" sz="1200" dirty="0" smtClean="0"/>
                        <a:t>Standardized Scaling</a:t>
                      </a:r>
                      <a:endParaRPr lang="en-US" sz="1200" dirty="0"/>
                    </a:p>
                  </a:txBody>
                  <a:tcPr/>
                </a:tc>
              </a:tr>
              <a:tr h="370840">
                <a:tc>
                  <a:txBody>
                    <a:bodyPr/>
                    <a:lstStyle/>
                    <a:p>
                      <a:r>
                        <a:rPr lang="en-US" sz="1200" dirty="0" smtClean="0"/>
                        <a:t>Called as min max scaling, scales</a:t>
                      </a:r>
                      <a:r>
                        <a:rPr lang="en-US" sz="1200" baseline="0" dirty="0" smtClean="0"/>
                        <a:t> the variable such as that the range is 0-1</a:t>
                      </a:r>
                      <a:endParaRPr lang="en-US" sz="1200" dirty="0"/>
                    </a:p>
                  </a:txBody>
                  <a:tcPr/>
                </a:tc>
                <a:tc>
                  <a:txBody>
                    <a:bodyPr/>
                    <a:lstStyle/>
                    <a:p>
                      <a:r>
                        <a:rPr lang="en-US" sz="1200" dirty="0" smtClean="0"/>
                        <a:t>Values are centered</a:t>
                      </a:r>
                      <a:r>
                        <a:rPr lang="en-US" sz="1200" baseline="0" dirty="0" smtClean="0"/>
                        <a:t> around mean with a unit standard deviation </a:t>
                      </a:r>
                      <a:endParaRPr lang="en-US" sz="1200" dirty="0"/>
                    </a:p>
                  </a:txBody>
                  <a:tcPr/>
                </a:tc>
              </a:tr>
              <a:tr h="370840">
                <a:tc>
                  <a:txBody>
                    <a:bodyPr/>
                    <a:lstStyle/>
                    <a:p>
                      <a:r>
                        <a:rPr lang="en-US" sz="1200" dirty="0" smtClean="0"/>
                        <a:t>Good for non-Gaussian distribution </a:t>
                      </a:r>
                      <a:endParaRPr lang="en-US" sz="1200" dirty="0"/>
                    </a:p>
                  </a:txBody>
                  <a:tcPr/>
                </a:tc>
                <a:tc>
                  <a:txBody>
                    <a:bodyPr/>
                    <a:lstStyle/>
                    <a:p>
                      <a:r>
                        <a:rPr lang="en-US" sz="1200" dirty="0" smtClean="0"/>
                        <a:t>Good for Gaussian distribution </a:t>
                      </a:r>
                      <a:endParaRPr lang="en-US" sz="1200" dirty="0"/>
                    </a:p>
                  </a:txBody>
                  <a:tcPr/>
                </a:tc>
              </a:tr>
              <a:tr h="370840">
                <a:tc>
                  <a:txBody>
                    <a:bodyPr/>
                    <a:lstStyle/>
                    <a:p>
                      <a:r>
                        <a:rPr lang="en-US" sz="1200" dirty="0" smtClean="0"/>
                        <a:t>Value</a:t>
                      </a:r>
                      <a:r>
                        <a:rPr lang="en-US" sz="1200" baseline="0" dirty="0" smtClean="0"/>
                        <a:t> id bound between 0 and 1 </a:t>
                      </a:r>
                      <a:endParaRPr lang="en-US" sz="1200" dirty="0"/>
                    </a:p>
                  </a:txBody>
                  <a:tcPr/>
                </a:tc>
                <a:tc>
                  <a:txBody>
                    <a:bodyPr/>
                    <a:lstStyle/>
                    <a:p>
                      <a:r>
                        <a:rPr lang="en-US" sz="1200" dirty="0" smtClean="0"/>
                        <a:t>Value is not bounded</a:t>
                      </a:r>
                      <a:endParaRPr lang="en-US" sz="1200" dirty="0"/>
                    </a:p>
                  </a:txBody>
                  <a:tcPr/>
                </a:tc>
              </a:tr>
              <a:tr h="370840">
                <a:tc>
                  <a:txBody>
                    <a:bodyPr/>
                    <a:lstStyle/>
                    <a:p>
                      <a:r>
                        <a:rPr lang="en-US" sz="1200" dirty="0" smtClean="0"/>
                        <a:t>Outlier are also</a:t>
                      </a:r>
                      <a:r>
                        <a:rPr lang="en-US" sz="1200" baseline="0" dirty="0" smtClean="0"/>
                        <a:t> scaled </a:t>
                      </a:r>
                      <a:endParaRPr lang="en-US" sz="1200" dirty="0"/>
                    </a:p>
                  </a:txBody>
                  <a:tcPr/>
                </a:tc>
                <a:tc>
                  <a:txBody>
                    <a:bodyPr/>
                    <a:lstStyle/>
                    <a:p>
                      <a:r>
                        <a:rPr lang="en-US" sz="1200" dirty="0" smtClean="0"/>
                        <a:t>Does not affect outliers</a:t>
                      </a:r>
                      <a:endParaRPr lang="en-US" sz="1200" dirty="0"/>
                    </a:p>
                  </a:txBody>
                  <a:tcPr/>
                </a:tc>
              </a:tr>
            </a:tbl>
          </a:graphicData>
        </a:graphic>
      </p:graphicFrame>
    </p:spTree>
    <p:extLst>
      <p:ext uri="{BB962C8B-B14F-4D97-AF65-F5344CB8AC3E}">
        <p14:creationId xmlns:p14="http://schemas.microsoft.com/office/powerpoint/2010/main" val="2209211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304673501"/>
              </p:ext>
            </p:extLst>
          </p:nvPr>
        </p:nvGraphicFramePr>
        <p:xfrm>
          <a:off x="183930" y="669925"/>
          <a:ext cx="8655269" cy="3157855"/>
        </p:xfrm>
        <a:graphic>
          <a:graphicData uri="http://schemas.openxmlformats.org/drawingml/2006/table">
            <a:tbl>
              <a:tblPr firstRow="1" bandRow="1">
                <a:tableStyleId>{5C22544A-7EE6-4342-B048-85BDC9FD1C3A}</a:tableStyleId>
              </a:tblPr>
              <a:tblGrid>
                <a:gridCol w="8655269"/>
              </a:tblGrid>
              <a:tr h="370840">
                <a:tc>
                  <a:txBody>
                    <a:bodyPr/>
                    <a:lstStyle/>
                    <a:p>
                      <a:pPr marL="228600" indent="-228600" algn="just">
                        <a:lnSpc>
                          <a:spcPct val="150000"/>
                        </a:lnSpc>
                        <a:buAutoNum type="arabicPeriod"/>
                      </a:pPr>
                      <a:r>
                        <a:rPr lang="en-US" dirty="0" smtClean="0"/>
                        <a:t>Question 5</a:t>
                      </a:r>
                      <a:r>
                        <a:rPr lang="en-US" dirty="0" smtClean="0">
                          <a:solidFill>
                            <a:schemeClr val="bg1"/>
                          </a:solidFill>
                        </a:rPr>
                        <a:t>: </a:t>
                      </a:r>
                      <a:r>
                        <a:rPr lang="en-US" sz="1800" dirty="0" smtClean="0">
                          <a:solidFill>
                            <a:schemeClr val="bg1"/>
                          </a:solidFill>
                        </a:rPr>
                        <a:t>You might have observed that sometimes the value of VIF is infinite. Why does this happen? (3 marks) </a:t>
                      </a:r>
                    </a:p>
                  </a:txBody>
                  <a:tcPr/>
                </a:tc>
              </a:tr>
              <a:tr h="370840">
                <a:tc>
                  <a:txBody>
                    <a:bodyPr/>
                    <a:lstStyle/>
                    <a:p>
                      <a:r>
                        <a:rPr lang="en-US" sz="1200" b="0" i="0" dirty="0" smtClean="0">
                          <a:solidFill>
                            <a:schemeClr val="dk1"/>
                          </a:solidFill>
                          <a:effectLst/>
                          <a:latin typeface="+mn-lt"/>
                          <a:ea typeface="+mn-ea"/>
                          <a:cs typeface="+mn-cs"/>
                        </a:rPr>
                        <a:t>Answer: The formula of VIF is </a:t>
                      </a:r>
                    </a:p>
                    <a:p>
                      <a:endParaRPr lang="en-US" sz="1200" b="0" i="0" dirty="0" smtClean="0">
                        <a:solidFill>
                          <a:schemeClr val="dk1"/>
                        </a:solidFill>
                        <a:effectLst/>
                        <a:latin typeface="+mn-lt"/>
                        <a:ea typeface="+mn-ea"/>
                        <a:cs typeface="+mn-cs"/>
                      </a:endParaRPr>
                    </a:p>
                    <a:p>
                      <a:endParaRPr lang="en-US" sz="1200" dirty="0" smtClean="0">
                        <a:effectLst/>
                      </a:endParaRPr>
                    </a:p>
                    <a:p>
                      <a:endParaRPr lang="en-US" sz="1200" dirty="0" smtClean="0">
                        <a:effectLst/>
                      </a:endParaRPr>
                    </a:p>
                    <a:p>
                      <a:endParaRPr lang="en-US" sz="1200" dirty="0" smtClean="0">
                        <a:effectLst/>
                      </a:endParaRPr>
                    </a:p>
                    <a:p>
                      <a:endParaRPr lang="en-US" sz="1200" dirty="0" smtClean="0">
                        <a:effectLst/>
                      </a:endParaRPr>
                    </a:p>
                    <a:p>
                      <a:endParaRPr lang="en-US" sz="1200" dirty="0" smtClean="0">
                        <a:effectLst/>
                      </a:endParaRPr>
                    </a:p>
                    <a:p>
                      <a:endParaRPr lang="en-US" sz="1200" dirty="0" smtClean="0">
                        <a:effectLst/>
                      </a:endParaRPr>
                    </a:p>
                    <a:p>
                      <a:endParaRPr lang="en-US" sz="1200" dirty="0" smtClean="0">
                        <a:effectLst/>
                      </a:endParaRPr>
                    </a:p>
                    <a:p>
                      <a:endParaRPr lang="en-US" sz="1200" dirty="0" smtClean="0">
                        <a:effectLst/>
                      </a:endParaRPr>
                    </a:p>
                    <a:p>
                      <a:r>
                        <a:rPr lang="en-US" sz="1200" dirty="0" smtClean="0">
                          <a:effectLst/>
                        </a:rPr>
                        <a:t/>
                      </a:r>
                      <a:br>
                        <a:rPr lang="en-US" sz="1200" dirty="0" smtClean="0">
                          <a:effectLst/>
                        </a:rPr>
                      </a:br>
                      <a:r>
                        <a:rPr lang="en-US" sz="1200" dirty="0" smtClean="0">
                          <a:effectLst/>
                        </a:rPr>
                        <a:t>So, if R square is 1 than VIF will become infinite</a:t>
                      </a:r>
                      <a:r>
                        <a:rPr lang="en-US" sz="1200" baseline="0" dirty="0" smtClean="0">
                          <a:effectLst/>
                        </a:rPr>
                        <a:t>. This means that there is perfect correlation between the features </a:t>
                      </a:r>
                      <a:endParaRPr lang="en-US" sz="1200" b="0" i="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2895600" y="1965325"/>
            <a:ext cx="3077004" cy="1419423"/>
          </a:xfrm>
          <a:prstGeom prst="rect">
            <a:avLst/>
          </a:prstGeom>
        </p:spPr>
      </p:pic>
    </p:spTree>
    <p:extLst>
      <p:ext uri="{BB962C8B-B14F-4D97-AF65-F5344CB8AC3E}">
        <p14:creationId xmlns:p14="http://schemas.microsoft.com/office/powerpoint/2010/main" val="388051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1496382814"/>
              </p:ext>
            </p:extLst>
          </p:nvPr>
        </p:nvGraphicFramePr>
        <p:xfrm>
          <a:off x="183930" y="669925"/>
          <a:ext cx="8655269" cy="3901440"/>
        </p:xfrm>
        <a:graphic>
          <a:graphicData uri="http://schemas.openxmlformats.org/drawingml/2006/table">
            <a:tbl>
              <a:tblPr firstRow="1" bandRow="1">
                <a:tableStyleId>{5C22544A-7EE6-4342-B048-85BDC9FD1C3A}</a:tableStyleId>
              </a:tblPr>
              <a:tblGrid>
                <a:gridCol w="8655269"/>
              </a:tblGrid>
              <a:tr h="1066800">
                <a:tc>
                  <a:txBody>
                    <a:bodyPr/>
                    <a:lstStyle/>
                    <a:p>
                      <a:pPr marL="0" marR="0" indent="0" algn="just" defTabSz="914400" eaLnBrk="1" fontAlgn="auto" latinLnBrk="0" hangingPunct="1">
                        <a:lnSpc>
                          <a:spcPct val="150000"/>
                        </a:lnSpc>
                        <a:spcBef>
                          <a:spcPts val="0"/>
                        </a:spcBef>
                        <a:spcAft>
                          <a:spcPts val="0"/>
                        </a:spcAft>
                        <a:buClrTx/>
                        <a:buSzTx/>
                        <a:buFontTx/>
                        <a:buNone/>
                        <a:tabLst/>
                        <a:defRPr/>
                      </a:pPr>
                      <a:r>
                        <a:rPr lang="en-US" dirty="0" smtClean="0"/>
                        <a:t>Question 6</a:t>
                      </a:r>
                      <a:r>
                        <a:rPr lang="en-US" dirty="0" smtClean="0">
                          <a:solidFill>
                            <a:schemeClr val="bg1"/>
                          </a:solidFill>
                        </a:rPr>
                        <a:t>: </a:t>
                      </a:r>
                      <a:r>
                        <a:rPr lang="en-US" sz="1800" dirty="0" smtClean="0">
                          <a:solidFill>
                            <a:schemeClr val="bg1"/>
                          </a:solidFill>
                        </a:rPr>
                        <a:t>What is a Q-Q plot? Explain the use and importance of a Q-Q plot in linear regression. (3 marks)</a:t>
                      </a:r>
                    </a:p>
                  </a:txBody>
                  <a:tcPr/>
                </a:tc>
              </a:tr>
              <a:tr h="370840">
                <a:tc>
                  <a:txBody>
                    <a:bodyPr/>
                    <a:lstStyle/>
                    <a:p>
                      <a:r>
                        <a:rPr lang="en-US" sz="1200" b="0" i="0" dirty="0" smtClean="0">
                          <a:solidFill>
                            <a:schemeClr val="dk1"/>
                          </a:solidFill>
                          <a:effectLst/>
                          <a:latin typeface="+mn-lt"/>
                          <a:ea typeface="+mn-ea"/>
                          <a:cs typeface="+mn-cs"/>
                        </a:rPr>
                        <a:t>Answer: A Q-Q plot is a scatter plot of two sets of </a:t>
                      </a:r>
                      <a:r>
                        <a:rPr lang="en-US" sz="1200" b="0" i="0" dirty="0" err="1" smtClean="0">
                          <a:solidFill>
                            <a:schemeClr val="dk1"/>
                          </a:solidFill>
                          <a:effectLst/>
                          <a:latin typeface="+mn-lt"/>
                          <a:ea typeface="+mn-ea"/>
                          <a:cs typeface="+mn-cs"/>
                        </a:rPr>
                        <a:t>quantiles</a:t>
                      </a:r>
                      <a:r>
                        <a:rPr lang="en-US" sz="1200" b="0" i="0" dirty="0" smtClean="0">
                          <a:solidFill>
                            <a:schemeClr val="dk1"/>
                          </a:solidFill>
                          <a:effectLst/>
                          <a:latin typeface="+mn-lt"/>
                          <a:ea typeface="+mn-ea"/>
                          <a:cs typeface="+mn-cs"/>
                        </a:rPr>
                        <a:t> against each other. Its purpose is to check if the two sets of data came from the same distribution. It is a visual check of data. If the data is from same source than the plot will appear as a line.</a:t>
                      </a:r>
                    </a:p>
                    <a:p>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The </a:t>
                      </a:r>
                      <a:r>
                        <a:rPr lang="en-US" sz="1200" b="0" i="0" dirty="0" err="1" smtClean="0">
                          <a:solidFill>
                            <a:schemeClr val="dk1"/>
                          </a:solidFill>
                          <a:effectLst/>
                          <a:latin typeface="+mn-lt"/>
                          <a:ea typeface="+mn-ea"/>
                          <a:cs typeface="+mn-cs"/>
                        </a:rPr>
                        <a:t>quantiles</a:t>
                      </a:r>
                      <a:r>
                        <a:rPr lang="en-US" sz="1200" b="0" i="0" dirty="0" smtClean="0">
                          <a:solidFill>
                            <a:schemeClr val="dk1"/>
                          </a:solidFill>
                          <a:effectLst/>
                          <a:latin typeface="+mn-lt"/>
                          <a:ea typeface="+mn-ea"/>
                          <a:cs typeface="+mn-cs"/>
                        </a:rPr>
                        <a:t> of the first data set are plotted against the </a:t>
                      </a:r>
                      <a:r>
                        <a:rPr lang="en-US" sz="1200" b="0" i="0" dirty="0" err="1" smtClean="0">
                          <a:solidFill>
                            <a:schemeClr val="dk1"/>
                          </a:solidFill>
                          <a:effectLst/>
                          <a:latin typeface="+mn-lt"/>
                          <a:ea typeface="+mn-ea"/>
                          <a:cs typeface="+mn-cs"/>
                        </a:rPr>
                        <a:t>quantiles</a:t>
                      </a:r>
                      <a:r>
                        <a:rPr lang="en-US" sz="1200" b="0" i="0" dirty="0" smtClean="0">
                          <a:solidFill>
                            <a:schemeClr val="dk1"/>
                          </a:solidFill>
                          <a:effectLst/>
                          <a:latin typeface="+mn-lt"/>
                          <a:ea typeface="+mn-ea"/>
                          <a:cs typeface="+mn-cs"/>
                        </a:rPr>
                        <a:t> of the second data set in a q-q graphic. It's a tool for comparing the shapes of different distributions. A scatterplot generated by plotting two sets of </a:t>
                      </a:r>
                      <a:r>
                        <a:rPr lang="en-US" sz="1200" b="0" i="0" dirty="0" err="1" smtClean="0">
                          <a:solidFill>
                            <a:schemeClr val="dk1"/>
                          </a:solidFill>
                          <a:effectLst/>
                          <a:latin typeface="+mn-lt"/>
                          <a:ea typeface="+mn-ea"/>
                          <a:cs typeface="+mn-cs"/>
                        </a:rPr>
                        <a:t>quantiles</a:t>
                      </a:r>
                      <a:r>
                        <a:rPr lang="en-US" sz="1200" b="0" i="0" dirty="0" smtClean="0">
                          <a:solidFill>
                            <a:schemeClr val="dk1"/>
                          </a:solidFill>
                          <a:effectLst/>
                          <a:latin typeface="+mn-lt"/>
                          <a:ea typeface="+mn-ea"/>
                          <a:cs typeface="+mn-cs"/>
                        </a:rPr>
                        <a:t> against each other is known as a Q-Q </a:t>
                      </a:r>
                      <a:r>
                        <a:rPr lang="en-US" sz="1200" b="0" i="0" dirty="0" err="1" smtClean="0">
                          <a:solidFill>
                            <a:schemeClr val="dk1"/>
                          </a:solidFill>
                          <a:effectLst/>
                          <a:latin typeface="+mn-lt"/>
                          <a:ea typeface="+mn-ea"/>
                          <a:cs typeface="+mn-cs"/>
                        </a:rPr>
                        <a:t>plot.Because</a:t>
                      </a:r>
                      <a:r>
                        <a:rPr lang="en-US" sz="1200" b="0" i="0" dirty="0" smtClean="0">
                          <a:solidFill>
                            <a:schemeClr val="dk1"/>
                          </a:solidFill>
                          <a:effectLst/>
                          <a:latin typeface="+mn-lt"/>
                          <a:ea typeface="+mn-ea"/>
                          <a:cs typeface="+mn-cs"/>
                        </a:rPr>
                        <a:t> both sets of </a:t>
                      </a:r>
                      <a:r>
                        <a:rPr lang="en-US" sz="1200" b="0" i="0" dirty="0" err="1" smtClean="0">
                          <a:solidFill>
                            <a:schemeClr val="dk1"/>
                          </a:solidFill>
                          <a:effectLst/>
                          <a:latin typeface="+mn-lt"/>
                          <a:ea typeface="+mn-ea"/>
                          <a:cs typeface="+mn-cs"/>
                        </a:rPr>
                        <a:t>quantiles</a:t>
                      </a:r>
                      <a:r>
                        <a:rPr lang="en-US" sz="1200" b="0" i="0" dirty="0" smtClean="0">
                          <a:solidFill>
                            <a:schemeClr val="dk1"/>
                          </a:solidFill>
                          <a:effectLst/>
                          <a:latin typeface="+mn-lt"/>
                          <a:ea typeface="+mn-ea"/>
                          <a:cs typeface="+mn-cs"/>
                        </a:rPr>
                        <a:t> came from the same distribution, the points should form a tine. That's a fairly straight line,</a:t>
                      </a:r>
                    </a:p>
                    <a:p>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r>
                        <a:rPr lang="en-US" sz="1200" b="0" i="0" dirty="0" smtClean="0">
                          <a:solidFill>
                            <a:schemeClr val="dk1"/>
                          </a:solidFill>
                          <a:effectLst/>
                          <a:latin typeface="+mn-lt"/>
                          <a:ea typeface="+mn-ea"/>
                          <a:cs typeface="+mn-cs"/>
                        </a:rPr>
                        <a:t>The q- plot is used to answer the following questions</a:t>
                      </a:r>
                    </a:p>
                    <a:p>
                      <a:pPr marL="171450" indent="-171450">
                        <a:buFont typeface="Wingdings" panose="05000000000000000000" pitchFamily="2" charset="2"/>
                        <a:buChar char="q"/>
                      </a:pPr>
                      <a:r>
                        <a:rPr lang="en-US" sz="1200" b="0" i="0" dirty="0" smtClean="0">
                          <a:solidFill>
                            <a:schemeClr val="dk1"/>
                          </a:solidFill>
                          <a:effectLst/>
                          <a:latin typeface="+mn-lt"/>
                          <a:ea typeface="+mn-ea"/>
                          <a:cs typeface="+mn-cs"/>
                        </a:rPr>
                        <a:t>Do two data sets come from populations with a common distribution</a:t>
                      </a:r>
                    </a:p>
                    <a:p>
                      <a:pPr marL="171450" indent="-171450">
                        <a:buFont typeface="Wingdings" panose="05000000000000000000" pitchFamily="2" charset="2"/>
                        <a:buChar char="q"/>
                      </a:pPr>
                      <a:r>
                        <a:rPr lang="en-US" sz="1200" b="0" i="0" dirty="0" smtClean="0">
                          <a:solidFill>
                            <a:schemeClr val="dk1"/>
                          </a:solidFill>
                          <a:effectLst/>
                          <a:latin typeface="+mn-lt"/>
                          <a:ea typeface="+mn-ea"/>
                          <a:cs typeface="+mn-cs"/>
                        </a:rPr>
                        <a:t>Do two data sets have common location and scale?</a:t>
                      </a:r>
                    </a:p>
                    <a:p>
                      <a:pPr marL="171450" indent="-171450">
                        <a:buFont typeface="Wingdings" panose="05000000000000000000" pitchFamily="2" charset="2"/>
                        <a:buChar char="q"/>
                      </a:pPr>
                      <a:r>
                        <a:rPr lang="en-US" sz="1200" b="0" i="0" dirty="0" smtClean="0">
                          <a:solidFill>
                            <a:schemeClr val="dk1"/>
                          </a:solidFill>
                          <a:effectLst/>
                          <a:latin typeface="+mn-lt"/>
                          <a:ea typeface="+mn-ea"/>
                          <a:cs typeface="+mn-cs"/>
                        </a:rPr>
                        <a:t>Do two data sets have similar distributional shapes?</a:t>
                      </a:r>
                    </a:p>
                    <a:p>
                      <a:pPr marL="171450" indent="-171450">
                        <a:buFont typeface="Wingdings" panose="05000000000000000000" pitchFamily="2" charset="2"/>
                        <a:buChar char="q"/>
                      </a:pPr>
                      <a:r>
                        <a:rPr lang="en-US" sz="1200" b="0" i="0" dirty="0" smtClean="0">
                          <a:solidFill>
                            <a:schemeClr val="dk1"/>
                          </a:solidFill>
                          <a:effectLst/>
                          <a:latin typeface="+mn-lt"/>
                          <a:ea typeface="+mn-ea"/>
                          <a:cs typeface="+mn-cs"/>
                        </a:rPr>
                        <a:t>Do two data sets have similar tail </a:t>
                      </a:r>
                      <a:r>
                        <a:rPr lang="en-US" sz="1200" b="0" i="0" dirty="0" err="1" smtClean="0">
                          <a:solidFill>
                            <a:schemeClr val="dk1"/>
                          </a:solidFill>
                          <a:effectLst/>
                          <a:latin typeface="+mn-lt"/>
                          <a:ea typeface="+mn-ea"/>
                          <a:cs typeface="+mn-cs"/>
                        </a:rPr>
                        <a:t>behaviour</a:t>
                      </a:r>
                      <a:r>
                        <a:rPr lang="en-US" sz="1200" b="0" i="0" dirty="0" smtClean="0">
                          <a:solidFill>
                            <a:schemeClr val="dk1"/>
                          </a:solidFill>
                          <a:effectLst/>
                          <a:latin typeface="+mn-lt"/>
                          <a:ea typeface="+mn-ea"/>
                          <a:cs typeface="+mn-cs"/>
                        </a:rPr>
                        <a:t>?</a:t>
                      </a:r>
                    </a:p>
                    <a:p>
                      <a:r>
                        <a:rPr lang="en-US" sz="1200" dirty="0" smtClean="0">
                          <a:effectLst/>
                        </a:rPr>
                        <a:t/>
                      </a:r>
                      <a:br>
                        <a:rPr lang="en-US" sz="1200" dirty="0" smtClean="0">
                          <a:effectLst/>
                        </a:rPr>
                      </a:br>
                      <a:endParaRPr lang="en-US" sz="1200" b="0" i="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857788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34084" y="2583891"/>
            <a:ext cx="3785515" cy="629660"/>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000000"/>
                </a:solidFill>
                <a:latin typeface="Arial" panose="020B0604020202020204" pitchFamily="34" charset="0"/>
                <a:cs typeface="Arial" panose="020B0604020202020204" pitchFamily="34" charset="0"/>
              </a:rPr>
              <a:t>Thank</a:t>
            </a:r>
            <a:r>
              <a:rPr sz="4000" spc="-275" dirty="0">
                <a:solidFill>
                  <a:srgbClr val="000000"/>
                </a:solidFill>
                <a:latin typeface="Arial" panose="020B0604020202020204" pitchFamily="34" charset="0"/>
                <a:cs typeface="Arial" panose="020B0604020202020204" pitchFamily="34" charset="0"/>
              </a:rPr>
              <a:t> </a:t>
            </a:r>
            <a:r>
              <a:rPr sz="4000" spc="-35" dirty="0">
                <a:solidFill>
                  <a:srgbClr val="000000"/>
                </a:solidFill>
                <a:latin typeface="Arial" panose="020B0604020202020204" pitchFamily="34" charset="0"/>
                <a:cs typeface="Arial" panose="020B0604020202020204" pitchFamily="34" charset="0"/>
              </a:rPr>
              <a:t>You!</a:t>
            </a:r>
            <a:endParaRPr sz="4000" dirty="0">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442197" y="4057903"/>
            <a:ext cx="156210" cy="165100"/>
          </a:xfrm>
          <a:prstGeom prst="rect">
            <a:avLst/>
          </a:prstGeom>
        </p:spPr>
        <p:txBody>
          <a:bodyPr vert="horz" wrap="square" lIns="0" tIns="14605" rIns="0" bIns="0" rtlCol="0">
            <a:spAutoFit/>
          </a:bodyPr>
          <a:lstStyle/>
          <a:p>
            <a:pPr marL="12700">
              <a:lnSpc>
                <a:spcPct val="100000"/>
              </a:lnSpc>
              <a:spcBef>
                <a:spcPts val="115"/>
              </a:spcBef>
            </a:pPr>
            <a:r>
              <a:rPr sz="900" spc="40" dirty="0">
                <a:solidFill>
                  <a:srgbClr val="E72C40"/>
                </a:solidFill>
                <a:latin typeface="Trebuchet MS"/>
                <a:cs typeface="Trebuchet MS"/>
              </a:rPr>
              <a:t>24</a:t>
            </a:r>
            <a:endParaRPr sz="9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5335"/>
            <a:ext cx="159702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2">
                    <a:lumMod val="60000"/>
                    <a:lumOff val="40000"/>
                  </a:schemeClr>
                </a:solidFill>
                <a:latin typeface="Arial"/>
                <a:cs typeface="Arial"/>
              </a:rPr>
              <a:t>A</a:t>
            </a:r>
            <a:r>
              <a:rPr sz="3600" spc="-15" dirty="0">
                <a:solidFill>
                  <a:schemeClr val="tx2">
                    <a:lumMod val="60000"/>
                    <a:lumOff val="40000"/>
                  </a:schemeClr>
                </a:solidFill>
                <a:latin typeface="Arial"/>
                <a:cs typeface="Arial"/>
              </a:rPr>
              <a:t>gend</a:t>
            </a:r>
            <a:r>
              <a:rPr sz="3600" dirty="0">
                <a:solidFill>
                  <a:schemeClr val="tx2">
                    <a:lumMod val="60000"/>
                    <a:lumOff val="40000"/>
                  </a:schemeClr>
                </a:solidFill>
                <a:latin typeface="Arial"/>
                <a:cs typeface="Arial"/>
              </a:rPr>
              <a:t>a</a:t>
            </a:r>
          </a:p>
        </p:txBody>
      </p:sp>
      <p:grpSp>
        <p:nvGrpSpPr>
          <p:cNvPr id="3" name="object 3"/>
          <p:cNvGrpSpPr/>
          <p:nvPr/>
        </p:nvGrpSpPr>
        <p:grpSpPr>
          <a:xfrm>
            <a:off x="94488" y="669925"/>
            <a:ext cx="4401312" cy="451484"/>
            <a:chOff x="3904488" y="667511"/>
            <a:chExt cx="4944110" cy="451484"/>
          </a:xfrm>
        </p:grpSpPr>
        <p:sp>
          <p:nvSpPr>
            <p:cNvPr id="4" name="object 4"/>
            <p:cNvSpPr/>
            <p:nvPr/>
          </p:nvSpPr>
          <p:spPr>
            <a:xfrm>
              <a:off x="3904488" y="667511"/>
              <a:ext cx="4944110" cy="451484"/>
            </a:xfrm>
            <a:custGeom>
              <a:avLst/>
              <a:gdLst/>
              <a:ahLst/>
              <a:cxnLst/>
              <a:rect l="l" t="t" r="r" b="b"/>
              <a:pathLst>
                <a:path w="4944109" h="451484">
                  <a:moveTo>
                    <a:pt x="4898770" y="0"/>
                  </a:moveTo>
                  <a:lnTo>
                    <a:pt x="45085" y="0"/>
                  </a:lnTo>
                  <a:lnTo>
                    <a:pt x="27539" y="3544"/>
                  </a:lnTo>
                  <a:lnTo>
                    <a:pt x="13208" y="13207"/>
                  </a:lnTo>
                  <a:lnTo>
                    <a:pt x="3544" y="27539"/>
                  </a:lnTo>
                  <a:lnTo>
                    <a:pt x="0" y="45085"/>
                  </a:lnTo>
                  <a:lnTo>
                    <a:pt x="0" y="406019"/>
                  </a:lnTo>
                  <a:lnTo>
                    <a:pt x="3544" y="423564"/>
                  </a:lnTo>
                  <a:lnTo>
                    <a:pt x="13207" y="437895"/>
                  </a:lnTo>
                  <a:lnTo>
                    <a:pt x="27539" y="447559"/>
                  </a:lnTo>
                  <a:lnTo>
                    <a:pt x="45085" y="451103"/>
                  </a:lnTo>
                  <a:lnTo>
                    <a:pt x="4898770" y="451103"/>
                  </a:lnTo>
                  <a:lnTo>
                    <a:pt x="4916316" y="447559"/>
                  </a:lnTo>
                  <a:lnTo>
                    <a:pt x="4930647" y="437895"/>
                  </a:lnTo>
                  <a:lnTo>
                    <a:pt x="4940311" y="423564"/>
                  </a:lnTo>
                  <a:lnTo>
                    <a:pt x="4943856" y="406019"/>
                  </a:lnTo>
                  <a:lnTo>
                    <a:pt x="4943856" y="45085"/>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p>
          </p:txBody>
        </p:sp>
        <p:sp>
          <p:nvSpPr>
            <p:cNvPr id="5" name="object 5"/>
            <p:cNvSpPr/>
            <p:nvPr/>
          </p:nvSpPr>
          <p:spPr>
            <a:xfrm>
              <a:off x="4078055" y="812366"/>
              <a:ext cx="177034" cy="161453"/>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656590" y="741681"/>
            <a:ext cx="4067810" cy="259686"/>
          </a:xfrm>
          <a:prstGeom prst="rect">
            <a:avLst/>
          </a:prstGeom>
        </p:spPr>
        <p:txBody>
          <a:bodyPr vert="horz" wrap="square" lIns="0" tIns="13335" rIns="0" bIns="0" rtlCol="0">
            <a:spAutoFit/>
          </a:bodyPr>
          <a:lstStyle/>
          <a:p>
            <a:pPr marL="12700">
              <a:lnSpc>
                <a:spcPct val="100000"/>
              </a:lnSpc>
              <a:spcBef>
                <a:spcPts val="105"/>
              </a:spcBef>
            </a:pPr>
            <a:r>
              <a:rPr lang="en-US" sz="1600" spc="10" dirty="0" smtClean="0">
                <a:latin typeface="Arial"/>
                <a:cs typeface="Arial"/>
              </a:rPr>
              <a:t>Assignment based Subjective </a:t>
            </a:r>
            <a:r>
              <a:rPr lang="en-US" sz="1600" spc="10" dirty="0">
                <a:latin typeface="Arial"/>
                <a:cs typeface="Arial"/>
              </a:rPr>
              <a:t>Q</a:t>
            </a:r>
            <a:r>
              <a:rPr lang="en-US" sz="1600" spc="10" dirty="0" smtClean="0">
                <a:latin typeface="Arial"/>
                <a:cs typeface="Arial"/>
              </a:rPr>
              <a:t>uestions</a:t>
            </a:r>
            <a:endParaRPr sz="1600" dirty="0">
              <a:latin typeface="Arial"/>
              <a:cs typeface="Arial"/>
            </a:endParaRPr>
          </a:p>
        </p:txBody>
      </p:sp>
      <p:grpSp>
        <p:nvGrpSpPr>
          <p:cNvPr id="7" name="object 7"/>
          <p:cNvGrpSpPr/>
          <p:nvPr/>
        </p:nvGrpSpPr>
        <p:grpSpPr>
          <a:xfrm>
            <a:off x="4724400" y="622693"/>
            <a:ext cx="4124198" cy="451484"/>
            <a:chOff x="3958279" y="1234439"/>
            <a:chExt cx="4944110" cy="451484"/>
          </a:xfrm>
        </p:grpSpPr>
        <p:sp>
          <p:nvSpPr>
            <p:cNvPr id="8" name="object 8"/>
            <p:cNvSpPr/>
            <p:nvPr/>
          </p:nvSpPr>
          <p:spPr>
            <a:xfrm>
              <a:off x="3958279" y="1234439"/>
              <a:ext cx="4944110" cy="451484"/>
            </a:xfrm>
            <a:custGeom>
              <a:avLst/>
              <a:gdLst/>
              <a:ahLst/>
              <a:cxnLst/>
              <a:rect l="l" t="t" r="r" b="b"/>
              <a:pathLst>
                <a:path w="4944109" h="451485">
                  <a:moveTo>
                    <a:pt x="4898770" y="0"/>
                  </a:moveTo>
                  <a:lnTo>
                    <a:pt x="45085" y="0"/>
                  </a:lnTo>
                  <a:lnTo>
                    <a:pt x="27539" y="3544"/>
                  </a:lnTo>
                  <a:lnTo>
                    <a:pt x="13208" y="13208"/>
                  </a:lnTo>
                  <a:lnTo>
                    <a:pt x="3544" y="27539"/>
                  </a:lnTo>
                  <a:lnTo>
                    <a:pt x="0" y="45085"/>
                  </a:lnTo>
                  <a:lnTo>
                    <a:pt x="0" y="406019"/>
                  </a:lnTo>
                  <a:lnTo>
                    <a:pt x="3544" y="423564"/>
                  </a:lnTo>
                  <a:lnTo>
                    <a:pt x="13207" y="437896"/>
                  </a:lnTo>
                  <a:lnTo>
                    <a:pt x="27539" y="447559"/>
                  </a:lnTo>
                  <a:lnTo>
                    <a:pt x="45085" y="451104"/>
                  </a:lnTo>
                  <a:lnTo>
                    <a:pt x="4898770" y="451104"/>
                  </a:lnTo>
                  <a:lnTo>
                    <a:pt x="4916316" y="447559"/>
                  </a:lnTo>
                  <a:lnTo>
                    <a:pt x="4930647" y="437896"/>
                  </a:lnTo>
                  <a:lnTo>
                    <a:pt x="4940311" y="423564"/>
                  </a:lnTo>
                  <a:lnTo>
                    <a:pt x="4943856" y="406019"/>
                  </a:lnTo>
                  <a:lnTo>
                    <a:pt x="4943856" y="45085"/>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p>
          </p:txBody>
        </p:sp>
        <p:sp>
          <p:nvSpPr>
            <p:cNvPr id="9" name="object 9"/>
            <p:cNvSpPr/>
            <p:nvPr/>
          </p:nvSpPr>
          <p:spPr>
            <a:xfrm>
              <a:off x="4048307" y="1391806"/>
              <a:ext cx="235443" cy="136936"/>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xfrm>
            <a:off x="5247135" y="694144"/>
            <a:ext cx="3483494" cy="260328"/>
          </a:xfrm>
          <a:prstGeom prst="rect">
            <a:avLst/>
          </a:prstGeom>
        </p:spPr>
        <p:txBody>
          <a:bodyPr vert="horz" wrap="square" lIns="0" tIns="13970" rIns="0" bIns="0" rtlCol="0">
            <a:spAutoFit/>
          </a:bodyPr>
          <a:lstStyle/>
          <a:p>
            <a:pPr marL="12700">
              <a:lnSpc>
                <a:spcPct val="100000"/>
              </a:lnSpc>
              <a:spcBef>
                <a:spcPts val="110"/>
              </a:spcBef>
            </a:pPr>
            <a:r>
              <a:rPr lang="en-US" sz="1600" spc="20" dirty="0" smtClean="0">
                <a:solidFill>
                  <a:srgbClr val="000000"/>
                </a:solidFill>
              </a:rPr>
              <a:t>General Subjective Questions</a:t>
            </a:r>
            <a:endParaRPr sz="1600" dirty="0"/>
          </a:p>
        </p:txBody>
      </p:sp>
      <p:sp>
        <p:nvSpPr>
          <p:cNvPr id="36" name="Rectangle 35"/>
          <p:cNvSpPr/>
          <p:nvPr/>
        </p:nvSpPr>
        <p:spPr>
          <a:xfrm>
            <a:off x="4724400" y="1203325"/>
            <a:ext cx="4124198"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just">
              <a:lnSpc>
                <a:spcPct val="150000"/>
              </a:lnSpc>
              <a:buAutoNum type="arabicPeriod"/>
            </a:pPr>
            <a:r>
              <a:rPr lang="en-US" sz="1000" dirty="0" smtClean="0">
                <a:solidFill>
                  <a:schemeClr val="tx2"/>
                </a:solidFill>
              </a:rPr>
              <a:t>Explain </a:t>
            </a:r>
            <a:r>
              <a:rPr lang="en-US" sz="1000" dirty="0">
                <a:solidFill>
                  <a:schemeClr val="tx2"/>
                </a:solidFill>
              </a:rPr>
              <a:t>the linear regression algorithm in detail. (4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Explain </a:t>
            </a:r>
            <a:r>
              <a:rPr lang="en-US" sz="1000" dirty="0">
                <a:solidFill>
                  <a:schemeClr val="tx2"/>
                </a:solidFill>
              </a:rPr>
              <a:t>the </a:t>
            </a:r>
            <a:r>
              <a:rPr lang="en-US" sz="1000" dirty="0" err="1">
                <a:solidFill>
                  <a:schemeClr val="tx2"/>
                </a:solidFill>
              </a:rPr>
              <a:t>Anscombe’s</a:t>
            </a:r>
            <a:r>
              <a:rPr lang="en-US" sz="1000" dirty="0">
                <a:solidFill>
                  <a:schemeClr val="tx2"/>
                </a:solidFill>
              </a:rPr>
              <a:t> quartet in detail. (3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What </a:t>
            </a:r>
            <a:r>
              <a:rPr lang="en-US" sz="1000" dirty="0">
                <a:solidFill>
                  <a:schemeClr val="tx2"/>
                </a:solidFill>
              </a:rPr>
              <a:t>is Pearson’s R? (3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What </a:t>
            </a:r>
            <a:r>
              <a:rPr lang="en-US" sz="1000" dirty="0">
                <a:solidFill>
                  <a:schemeClr val="tx2"/>
                </a:solidFill>
              </a:rPr>
              <a:t>is scaling? Why is scaling performed? What is the difference between normalized scaling and standardized scaling? (3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You </a:t>
            </a:r>
            <a:r>
              <a:rPr lang="en-US" sz="1000" dirty="0">
                <a:solidFill>
                  <a:schemeClr val="tx2"/>
                </a:solidFill>
              </a:rPr>
              <a:t>might have observed that sometimes the value of VIF is infinite. Why does this happen? (3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What </a:t>
            </a:r>
            <a:r>
              <a:rPr lang="en-US" sz="1000" dirty="0">
                <a:solidFill>
                  <a:schemeClr val="tx2"/>
                </a:solidFill>
              </a:rPr>
              <a:t>is a Q-Q plot? Explain the use and importance of a Q-Q plot in linear regression. (3 marks)</a:t>
            </a:r>
          </a:p>
        </p:txBody>
      </p:sp>
      <p:sp>
        <p:nvSpPr>
          <p:cNvPr id="37" name="Rectangle 36"/>
          <p:cNvSpPr/>
          <p:nvPr/>
        </p:nvSpPr>
        <p:spPr>
          <a:xfrm>
            <a:off x="143002" y="1203325"/>
            <a:ext cx="4352798"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just">
              <a:lnSpc>
                <a:spcPct val="150000"/>
              </a:lnSpc>
              <a:buAutoNum type="arabicPeriod"/>
            </a:pPr>
            <a:r>
              <a:rPr lang="en-US" sz="1000" dirty="0" smtClean="0">
                <a:solidFill>
                  <a:schemeClr val="tx2"/>
                </a:solidFill>
              </a:rPr>
              <a:t>From </a:t>
            </a:r>
            <a:r>
              <a:rPr lang="en-US" sz="1000" dirty="0">
                <a:solidFill>
                  <a:schemeClr val="tx2"/>
                </a:solidFill>
              </a:rPr>
              <a:t>your analysis of the categorical variables from the dataset, what could you infer about their effect on the dependent variable? (3 marks) </a:t>
            </a:r>
          </a:p>
          <a:p>
            <a:pPr marL="228600" indent="-228600" algn="just">
              <a:lnSpc>
                <a:spcPct val="150000"/>
              </a:lnSpc>
              <a:buAutoNum type="arabicPeriod"/>
            </a:pPr>
            <a:r>
              <a:rPr lang="en-US" sz="1000" dirty="0" smtClean="0">
                <a:solidFill>
                  <a:schemeClr val="tx2"/>
                </a:solidFill>
              </a:rPr>
              <a:t>Why </a:t>
            </a:r>
            <a:r>
              <a:rPr lang="en-US" sz="1000" dirty="0">
                <a:solidFill>
                  <a:schemeClr val="tx2"/>
                </a:solidFill>
              </a:rPr>
              <a:t>is it important to use </a:t>
            </a:r>
            <a:r>
              <a:rPr lang="en-US" sz="1000" dirty="0" err="1">
                <a:solidFill>
                  <a:schemeClr val="tx2"/>
                </a:solidFill>
              </a:rPr>
              <a:t>drop_first</a:t>
            </a:r>
            <a:r>
              <a:rPr lang="en-US" sz="1000" dirty="0">
                <a:solidFill>
                  <a:schemeClr val="tx2"/>
                </a:solidFill>
              </a:rPr>
              <a:t>=True during dummy variable creation? (2 mark)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3</a:t>
            </a:r>
            <a:r>
              <a:rPr lang="en-US" sz="1000" dirty="0">
                <a:solidFill>
                  <a:schemeClr val="tx2"/>
                </a:solidFill>
              </a:rPr>
              <a:t>. Looking at the pair-plot among the numerical variables, which one has the highest correlation with the target variable? (1 mark) </a:t>
            </a:r>
          </a:p>
          <a:p>
            <a:pPr marL="228600" indent="-228600" algn="just">
              <a:lnSpc>
                <a:spcPct val="150000"/>
              </a:lnSpc>
              <a:buAutoNum type="arabicPeriod"/>
            </a:pPr>
            <a:r>
              <a:rPr lang="en-US" sz="1000" dirty="0" smtClean="0">
                <a:solidFill>
                  <a:schemeClr val="tx2"/>
                </a:solidFill>
              </a:rPr>
              <a:t>How </a:t>
            </a:r>
            <a:r>
              <a:rPr lang="en-US" sz="1000" dirty="0">
                <a:solidFill>
                  <a:schemeClr val="tx2"/>
                </a:solidFill>
              </a:rPr>
              <a:t>did you validate the assumptions of Linear Regression after building the model on the training set? (3 marks) </a:t>
            </a:r>
            <a:endParaRPr lang="en-US" sz="1000" dirty="0" smtClean="0">
              <a:solidFill>
                <a:schemeClr val="tx2"/>
              </a:solidFill>
            </a:endParaRPr>
          </a:p>
          <a:p>
            <a:pPr marL="228600" indent="-228600" algn="just">
              <a:lnSpc>
                <a:spcPct val="150000"/>
              </a:lnSpc>
              <a:buAutoNum type="arabicPeriod"/>
            </a:pPr>
            <a:r>
              <a:rPr lang="en-US" sz="1000" dirty="0" smtClean="0">
                <a:solidFill>
                  <a:schemeClr val="tx2"/>
                </a:solidFill>
              </a:rPr>
              <a:t>Based </a:t>
            </a:r>
            <a:r>
              <a:rPr lang="en-US" sz="1000" dirty="0">
                <a:solidFill>
                  <a:schemeClr val="tx2"/>
                </a:solidFill>
              </a:rPr>
              <a:t>on the final model, which are the top 3 features contributing significantly towards explaining the demand of the shared bikes</a:t>
            </a:r>
            <a:r>
              <a:rPr lang="en-US" sz="1000" dirty="0" smtClean="0">
                <a:solidFill>
                  <a:schemeClr val="tx2"/>
                </a:solidFill>
              </a:rPr>
              <a:t>? (2 marks)</a:t>
            </a:r>
            <a:endParaRPr lang="en-US" sz="1000"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445"/>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4392167" y="286511"/>
            <a:ext cx="4752340" cy="4859020"/>
            <a:chOff x="4392167" y="286511"/>
            <a:chExt cx="4752340" cy="4859020"/>
          </a:xfrm>
        </p:grpSpPr>
        <p:sp>
          <p:nvSpPr>
            <p:cNvPr id="5" name="object 5"/>
            <p:cNvSpPr/>
            <p:nvPr/>
          </p:nvSpPr>
          <p:spPr>
            <a:xfrm>
              <a:off x="4392167" y="286511"/>
              <a:ext cx="4751832" cy="485851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64314" y="1807311"/>
              <a:ext cx="2371090" cy="2406015"/>
            </a:xfrm>
            <a:custGeom>
              <a:avLst/>
              <a:gdLst/>
              <a:ahLst/>
              <a:cxnLst/>
              <a:rect l="l" t="t" r="r" b="b"/>
              <a:pathLst>
                <a:path w="2371090" h="2406015">
                  <a:moveTo>
                    <a:pt x="2370607" y="2168652"/>
                  </a:moveTo>
                  <a:lnTo>
                    <a:pt x="237096" y="2168652"/>
                  </a:lnTo>
                  <a:lnTo>
                    <a:pt x="237096" y="33883"/>
                  </a:lnTo>
                  <a:lnTo>
                    <a:pt x="237096" y="16941"/>
                  </a:lnTo>
                  <a:lnTo>
                    <a:pt x="237096" y="0"/>
                  </a:lnTo>
                  <a:lnTo>
                    <a:pt x="0" y="0"/>
                  </a:lnTo>
                  <a:lnTo>
                    <a:pt x="0" y="2405888"/>
                  </a:lnTo>
                  <a:lnTo>
                    <a:pt x="2370607" y="2405888"/>
                  </a:lnTo>
                  <a:lnTo>
                    <a:pt x="2370607" y="2388933"/>
                  </a:lnTo>
                  <a:lnTo>
                    <a:pt x="2370607" y="2371953"/>
                  </a:lnTo>
                  <a:lnTo>
                    <a:pt x="2370607" y="2202573"/>
                  </a:lnTo>
                  <a:lnTo>
                    <a:pt x="2370607" y="2168652"/>
                  </a:lnTo>
                  <a:close/>
                </a:path>
              </a:pathLst>
            </a:custGeom>
            <a:solidFill>
              <a:srgbClr val="4471C4"/>
            </a:solidFill>
          </p:spPr>
          <p:txBody>
            <a:bodyPr wrap="square" lIns="0" tIns="0" rIns="0" bIns="0" rtlCol="0"/>
            <a:lstStyle/>
            <a:p>
              <a:endParaRPr/>
            </a:p>
          </p:txBody>
        </p:sp>
      </p:grpSp>
      <p:sp>
        <p:nvSpPr>
          <p:cNvPr id="3" name="object 3"/>
          <p:cNvSpPr txBox="1"/>
          <p:nvPr/>
        </p:nvSpPr>
        <p:spPr>
          <a:xfrm>
            <a:off x="152400" y="1888648"/>
            <a:ext cx="7696200" cy="1654235"/>
          </a:xfrm>
          <a:prstGeom prst="rect">
            <a:avLst/>
          </a:prstGeom>
        </p:spPr>
        <p:txBody>
          <a:bodyPr vert="horz" wrap="square" lIns="0" tIns="57785" rIns="0" bIns="0" rtlCol="0">
            <a:spAutoFit/>
          </a:bodyPr>
          <a:lstStyle/>
          <a:p>
            <a:pPr marL="12700" marR="5080">
              <a:lnSpc>
                <a:spcPts val="2740"/>
              </a:lnSpc>
              <a:spcBef>
                <a:spcPts val="455"/>
              </a:spcBef>
            </a:pPr>
            <a:r>
              <a:rPr lang="en-US" sz="3600" spc="10" dirty="0">
                <a:solidFill>
                  <a:schemeClr val="bg1"/>
                </a:solidFill>
                <a:latin typeface="Arial"/>
                <a:cs typeface="Arial"/>
              </a:rPr>
              <a:t>Assignment based </a:t>
            </a:r>
            <a:endParaRPr lang="en-US" sz="3600" spc="10" dirty="0" smtClean="0">
              <a:solidFill>
                <a:schemeClr val="bg1"/>
              </a:solidFill>
              <a:latin typeface="Arial"/>
              <a:cs typeface="Arial"/>
            </a:endParaRPr>
          </a:p>
          <a:p>
            <a:pPr marL="12700" marR="5080">
              <a:lnSpc>
                <a:spcPts val="2740"/>
              </a:lnSpc>
              <a:spcBef>
                <a:spcPts val="455"/>
              </a:spcBef>
            </a:pPr>
            <a:endParaRPr lang="en-US" sz="3600" spc="10" dirty="0">
              <a:solidFill>
                <a:schemeClr val="bg1"/>
              </a:solidFill>
              <a:latin typeface="Arial"/>
              <a:cs typeface="Arial"/>
            </a:endParaRPr>
          </a:p>
          <a:p>
            <a:pPr marL="12700" marR="5080">
              <a:lnSpc>
                <a:spcPts val="2740"/>
              </a:lnSpc>
              <a:spcBef>
                <a:spcPts val="455"/>
              </a:spcBef>
            </a:pPr>
            <a:r>
              <a:rPr lang="en-US" sz="3600" spc="10" dirty="0" smtClean="0">
                <a:solidFill>
                  <a:schemeClr val="bg1"/>
                </a:solidFill>
                <a:latin typeface="Arial"/>
                <a:cs typeface="Arial"/>
              </a:rPr>
              <a:t>Subjective </a:t>
            </a:r>
            <a:r>
              <a:rPr lang="en-US" sz="3600" spc="10" dirty="0">
                <a:solidFill>
                  <a:schemeClr val="bg1"/>
                </a:solidFill>
                <a:latin typeface="Arial"/>
                <a:cs typeface="Arial"/>
              </a:rPr>
              <a:t>Questions</a:t>
            </a:r>
            <a:endParaRPr lang="en-US" sz="3600" dirty="0">
              <a:solidFill>
                <a:schemeClr val="bg1"/>
              </a:solidFill>
              <a:latin typeface="Arial"/>
              <a:cs typeface="Arial"/>
            </a:endParaRPr>
          </a:p>
          <a:p>
            <a:pPr marL="12700" marR="5080">
              <a:lnSpc>
                <a:spcPts val="2740"/>
              </a:lnSpc>
              <a:spcBef>
                <a:spcPts val="455"/>
              </a:spcBef>
            </a:pPr>
            <a:endParaRPr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179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943286440"/>
              </p:ext>
            </p:extLst>
          </p:nvPr>
        </p:nvGraphicFramePr>
        <p:xfrm>
          <a:off x="183930" y="669925"/>
          <a:ext cx="8655269" cy="4023360"/>
        </p:xfrm>
        <a:graphic>
          <a:graphicData uri="http://schemas.openxmlformats.org/drawingml/2006/table">
            <a:tbl>
              <a:tblPr firstRow="1" bandRow="1">
                <a:tableStyleId>{5C22544A-7EE6-4342-B048-85BDC9FD1C3A}</a:tableStyleId>
              </a:tblPr>
              <a:tblGrid>
                <a:gridCol w="8655269"/>
              </a:tblGrid>
              <a:tr h="370840">
                <a:tc>
                  <a:txBody>
                    <a:bodyPr/>
                    <a:lstStyle/>
                    <a:p>
                      <a:r>
                        <a:rPr lang="en-US" dirty="0" smtClean="0"/>
                        <a:t> Question 1: From your analysis of the categorical variables from the dataset, what could you infer about their effect on the dependent variable? [3  Marks]</a:t>
                      </a:r>
                      <a:endParaRPr lang="en-US" dirty="0"/>
                    </a:p>
                  </a:txBody>
                  <a:tcPr/>
                </a:tc>
              </a:tr>
              <a:tr h="370840">
                <a:tc>
                  <a:txBody>
                    <a:bodyPr/>
                    <a:lstStyle/>
                    <a:p>
                      <a:pPr marL="0" indent="0" algn="just">
                        <a:buFont typeface="+mj-lt"/>
                        <a:buNone/>
                      </a:pPr>
                      <a:r>
                        <a:rPr lang="en-US" sz="1200" b="0" i="0" dirty="0" smtClean="0">
                          <a:solidFill>
                            <a:schemeClr val="dk1"/>
                          </a:solidFill>
                          <a:effectLst/>
                          <a:latin typeface="+mn-lt"/>
                          <a:ea typeface="+mn-ea"/>
                          <a:cs typeface="+mn-cs"/>
                        </a:rPr>
                        <a:t>Answer: Followin</a:t>
                      </a:r>
                      <a:r>
                        <a:rPr lang="en-US" sz="1200" b="0" i="0" baseline="0" dirty="0" smtClean="0">
                          <a:solidFill>
                            <a:schemeClr val="dk1"/>
                          </a:solidFill>
                          <a:effectLst/>
                          <a:latin typeface="+mn-lt"/>
                          <a:ea typeface="+mn-ea"/>
                          <a:cs typeface="+mn-cs"/>
                        </a:rPr>
                        <a:t>g are inference made by analyzing categorical variable from the dataset on dependent variable</a:t>
                      </a: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Fall has the highest median, which is expected as weather conditions are most optimal to ride bike followed by summer.</a:t>
                      </a:r>
                    </a:p>
                    <a:p>
                      <a:pPr marL="228600" indent="-228600">
                        <a:buFont typeface="+mj-lt"/>
                        <a:buAutoNum type="arabicPeriod"/>
                      </a:pP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Median bike rents are increasing year on as year 2019 has a higher median then 2018, it might be due the fact that bike rentals are getting popular and people are becoming more aware about environment.</a:t>
                      </a:r>
                    </a:p>
                    <a:p>
                      <a:pPr marL="228600" indent="-228600">
                        <a:buFont typeface="+mj-lt"/>
                        <a:buAutoNum type="arabicPeriod"/>
                      </a:pP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Overall spread in the month plot is reflection of season plot as fall months have higher median.</a:t>
                      </a:r>
                    </a:p>
                    <a:p>
                      <a:pPr marL="228600" indent="-228600">
                        <a:buFont typeface="+mj-lt"/>
                        <a:buAutoNum type="arabicPeriod"/>
                      </a:pP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People rent more on non-holidays compared to holidays, so reason might be they prefer to spend time with family and use personal vehicle instead of bike rentals</a:t>
                      </a:r>
                    </a:p>
                    <a:p>
                      <a:pPr marL="228600" indent="-228600">
                        <a:buFont typeface="+mj-lt"/>
                        <a:buAutoNum type="arabicPeriod"/>
                      </a:pP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Overall median across all days is same but spread for Saturday and Wednesday is bigger may be evident that those who have plans for Saturday might not rent bikes as it a non-working day.</a:t>
                      </a:r>
                    </a:p>
                    <a:p>
                      <a:pPr marL="228600" indent="-228600">
                        <a:buFont typeface="+mj-lt"/>
                        <a:buAutoNum type="arabicPeriod"/>
                      </a:pP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Working and non-working days have almost the same median although spread is bigger for non-working days as people might have plans and do not want to rent bikes because of that</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pPr marL="228600" indent="-228600">
                        <a:buFont typeface="+mj-lt"/>
                        <a:buAutoNum type="arabicPeriod"/>
                      </a:pPr>
                      <a:r>
                        <a:rPr lang="en-US" sz="1200" b="0" i="0" dirty="0" smtClean="0">
                          <a:solidFill>
                            <a:schemeClr val="dk1"/>
                          </a:solidFill>
                          <a:effectLst/>
                          <a:latin typeface="+mn-lt"/>
                          <a:ea typeface="+mn-ea"/>
                          <a:cs typeface="+mn-cs"/>
                        </a:rPr>
                        <a:t>Clear weather is most optimal for bike renting, as temperate is optimal, humidity is less, and temperature is less</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807549178"/>
              </p:ext>
            </p:extLst>
          </p:nvPr>
        </p:nvGraphicFramePr>
        <p:xfrm>
          <a:off x="183930" y="593725"/>
          <a:ext cx="8807670" cy="4389120"/>
        </p:xfrm>
        <a:graphic>
          <a:graphicData uri="http://schemas.openxmlformats.org/drawingml/2006/table">
            <a:tbl>
              <a:tblPr firstRow="1" bandRow="1">
                <a:tableStyleId>{5C22544A-7EE6-4342-B048-85BDC9FD1C3A}</a:tableStyleId>
              </a:tblPr>
              <a:tblGrid>
                <a:gridCol w="8807670"/>
              </a:tblGrid>
              <a:tr h="370840">
                <a:tc>
                  <a:txBody>
                    <a:bodyPr/>
                    <a:lstStyle/>
                    <a:p>
                      <a:r>
                        <a:rPr lang="en-US" dirty="0" smtClean="0"/>
                        <a:t> Question </a:t>
                      </a:r>
                      <a:r>
                        <a:rPr lang="en-US" b="0" i="0" dirty="0" smtClean="0">
                          <a:solidFill>
                            <a:schemeClr val="lt1"/>
                          </a:solidFill>
                          <a:effectLst/>
                          <a:latin typeface="+mn-lt"/>
                          <a:ea typeface="+mn-ea"/>
                          <a:cs typeface="+mn-cs"/>
                        </a:rPr>
                        <a:t>2. </a:t>
                      </a:r>
                      <a:r>
                        <a:rPr lang="en-US" b="1" i="0" dirty="0" smtClean="0">
                          <a:solidFill>
                            <a:schemeClr val="lt1"/>
                          </a:solidFill>
                          <a:effectLst/>
                          <a:latin typeface="+mn-lt"/>
                          <a:ea typeface="+mn-ea"/>
                          <a:cs typeface="+mn-cs"/>
                        </a:rPr>
                        <a:t>Why is it important to use drop first=True during dummy variable creation?</a:t>
                      </a:r>
                      <a:r>
                        <a:rPr lang="en-US" b="1" dirty="0" smtClean="0"/>
                        <a:t> [2  Marks]</a:t>
                      </a:r>
                      <a:endParaRPr lang="en-US" b="1" dirty="0"/>
                    </a:p>
                  </a:txBody>
                  <a:tcPr/>
                </a:tc>
              </a:tr>
              <a:tr h="370840">
                <a:tc>
                  <a:txBody>
                    <a:bodyPr/>
                    <a:lstStyle/>
                    <a:p>
                      <a:pPr algn="just"/>
                      <a:r>
                        <a:rPr lang="en-US" sz="1200" dirty="0" smtClean="0"/>
                        <a:t>Answer:</a:t>
                      </a:r>
                      <a:r>
                        <a:rPr lang="en-US" sz="1200" baseline="0" dirty="0" smtClean="0"/>
                        <a:t> </a:t>
                      </a:r>
                      <a:r>
                        <a:rPr lang="en-US" sz="1200" b="0" i="0" dirty="0" smtClean="0">
                          <a:solidFill>
                            <a:schemeClr val="dk1"/>
                          </a:solidFill>
                          <a:effectLst/>
                          <a:latin typeface="+mn-lt"/>
                          <a:ea typeface="+mn-ea"/>
                          <a:cs typeface="+mn-cs"/>
                        </a:rPr>
                        <a:t>A variable within levels can be represented by n-1 dummy variables. So, if we remove the first column then also, we can represent the data. If the value of variable from 2 to n is 0, it means that the value of 1st variable is 1. Example: 'Relationship with three levels, namely, 'Single', 'In a Relationship", and "Married.) would create a dummy table like the following:</a:t>
                      </a:r>
                    </a:p>
                    <a:p>
                      <a:pPr algn="just"/>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r>
                        <a:rPr lang="en-US" sz="1200" b="0" i="0" dirty="0" smtClean="0">
                          <a:solidFill>
                            <a:schemeClr val="dk1"/>
                          </a:solidFill>
                          <a:effectLst/>
                          <a:latin typeface="+mn-lt"/>
                          <a:ea typeface="+mn-ea"/>
                          <a:cs typeface="+mn-cs"/>
                        </a:rPr>
                        <a:t>But I can clearly see that there is no need to define three different levels. If I drop a level. say "Single, I would still be able to explain the three levels. Let us drop the dummy variable Single from the columns and see what the table looks like:</a:t>
                      </a:r>
                    </a:p>
                    <a:p>
                      <a:pPr algn="just"/>
                      <a:endParaRPr lang="en-US" sz="1200" b="0" i="0" dirty="0" smtClean="0">
                        <a:solidFill>
                          <a:schemeClr val="dk1"/>
                        </a:solidFill>
                        <a:effectLst/>
                        <a:latin typeface="+mn-lt"/>
                        <a:ea typeface="+mn-ea"/>
                        <a:cs typeface="+mn-cs"/>
                      </a:endParaRPr>
                    </a:p>
                    <a:p>
                      <a:pPr algn="just"/>
                      <a:r>
                        <a:rPr lang="en-US" sz="1200" b="0" i="0" dirty="0" smtClean="0">
                          <a:solidFill>
                            <a:schemeClr val="dk1"/>
                          </a:solidFill>
                          <a:effectLst/>
                          <a:latin typeface="+mn-lt"/>
                          <a:ea typeface="+mn-ea"/>
                          <a:cs typeface="+mn-cs"/>
                        </a:rPr>
                        <a:t/>
                      </a:r>
                      <a:br>
                        <a:rPr lang="en-US" sz="1200" b="0" i="0" dirty="0" smtClean="0">
                          <a:solidFill>
                            <a:schemeClr val="dk1"/>
                          </a:solidFill>
                          <a:effectLst/>
                          <a:latin typeface="+mn-lt"/>
                          <a:ea typeface="+mn-ea"/>
                          <a:cs typeface="+mn-cs"/>
                        </a:rPr>
                      </a:br>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endParaRPr lang="en-US" sz="1200" b="0" i="0" dirty="0" smtClean="0">
                        <a:solidFill>
                          <a:schemeClr val="dk1"/>
                        </a:solidFill>
                        <a:effectLst/>
                        <a:latin typeface="+mn-lt"/>
                        <a:ea typeface="+mn-ea"/>
                        <a:cs typeface="+mn-cs"/>
                      </a:endParaRPr>
                    </a:p>
                    <a:p>
                      <a:pPr algn="just"/>
                      <a:r>
                        <a:rPr lang="en-US" sz="1200" b="0" i="0" dirty="0" smtClean="0">
                          <a:solidFill>
                            <a:schemeClr val="dk1"/>
                          </a:solidFill>
                          <a:effectLst/>
                          <a:latin typeface="+mn-lt"/>
                          <a:ea typeface="+mn-ea"/>
                          <a:cs typeface="+mn-cs"/>
                        </a:rPr>
                        <a:t>If both the dummy variables, namely. “In a Relationship” and "Married”, are equal to zero, that means that the person is single. If “In a relationship” is one and “Married” is zero, that means that the person is in a relationship, and finally, if "In a relationship” is zero and "Married" is 1, that means that the person is married.</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2097925"/>
              </p:ext>
            </p:extLst>
          </p:nvPr>
        </p:nvGraphicFramePr>
        <p:xfrm>
          <a:off x="1295400" y="1889125"/>
          <a:ext cx="6096000" cy="975360"/>
        </p:xfrm>
        <a:graphic>
          <a:graphicData uri="http://schemas.openxmlformats.org/drawingml/2006/table">
            <a:tbl>
              <a:tblPr firstRow="1" bandRow="1">
                <a:tableStyleId>{5C22544A-7EE6-4342-B048-85BDC9FD1C3A}</a:tableStyleId>
              </a:tblPr>
              <a:tblGrid>
                <a:gridCol w="1524000"/>
                <a:gridCol w="1524000"/>
                <a:gridCol w="1524000"/>
                <a:gridCol w="1524000"/>
              </a:tblGrid>
              <a:tr h="228600">
                <a:tc>
                  <a:txBody>
                    <a:bodyPr/>
                    <a:lstStyle/>
                    <a:p>
                      <a:r>
                        <a:rPr lang="en-US" sz="1000" dirty="0" smtClean="0"/>
                        <a:t>Relationshi</a:t>
                      </a:r>
                      <a:r>
                        <a:rPr lang="en-US" sz="1000" baseline="0" dirty="0" smtClean="0"/>
                        <a:t>p Status</a:t>
                      </a:r>
                      <a:endParaRPr lang="en-US" sz="1000" dirty="0"/>
                    </a:p>
                  </a:txBody>
                  <a:tcPr/>
                </a:tc>
                <a:tc>
                  <a:txBody>
                    <a:bodyPr/>
                    <a:lstStyle/>
                    <a:p>
                      <a:pPr algn="ctr"/>
                      <a:r>
                        <a:rPr lang="en-US" sz="1000" dirty="0" smtClean="0"/>
                        <a:t>Single</a:t>
                      </a:r>
                      <a:endParaRPr lang="en-US" sz="1000" dirty="0"/>
                    </a:p>
                  </a:txBody>
                  <a:tcPr/>
                </a:tc>
                <a:tc>
                  <a:txBody>
                    <a:bodyPr/>
                    <a:lstStyle/>
                    <a:p>
                      <a:pPr algn="ctr"/>
                      <a:r>
                        <a:rPr lang="en-US" sz="1000" dirty="0" smtClean="0"/>
                        <a:t>In a Relationship</a:t>
                      </a:r>
                      <a:endParaRPr lang="en-US" sz="1000" dirty="0"/>
                    </a:p>
                  </a:txBody>
                  <a:tcPr/>
                </a:tc>
                <a:tc>
                  <a:txBody>
                    <a:bodyPr/>
                    <a:lstStyle/>
                    <a:p>
                      <a:pPr algn="ctr"/>
                      <a:r>
                        <a:rPr lang="en-US" sz="1000" dirty="0" smtClean="0"/>
                        <a:t>Married</a:t>
                      </a:r>
                      <a:endParaRPr lang="en-US" sz="1000" dirty="0"/>
                    </a:p>
                  </a:txBody>
                  <a:tcPr/>
                </a:tc>
              </a:tr>
              <a:tr h="182880">
                <a:tc>
                  <a:txBody>
                    <a:bodyPr/>
                    <a:lstStyle/>
                    <a:p>
                      <a:r>
                        <a:rPr lang="en-US" sz="1000" b="1" dirty="0" smtClean="0"/>
                        <a:t>Single</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dirty="0" smtClean="0"/>
                        <a:t>0</a:t>
                      </a:r>
                      <a:endParaRPr lang="en-US" sz="1000" dirty="0"/>
                    </a:p>
                  </a:txBody>
                  <a:tcPr/>
                </a:tc>
                <a:tc>
                  <a:txBody>
                    <a:bodyPr/>
                    <a:lstStyle/>
                    <a:p>
                      <a:pPr algn="ctr"/>
                      <a:r>
                        <a:rPr lang="en-US" sz="1000" dirty="0" smtClean="0"/>
                        <a:t>0</a:t>
                      </a:r>
                      <a:endParaRPr lang="en-US" sz="1000" dirty="0"/>
                    </a:p>
                  </a:txBody>
                  <a:tcPr/>
                </a:tc>
              </a:tr>
              <a:tr h="213360">
                <a:tc>
                  <a:txBody>
                    <a:bodyPr/>
                    <a:lstStyle/>
                    <a:p>
                      <a:r>
                        <a:rPr lang="en-US" sz="1000" b="1" dirty="0" smtClean="0"/>
                        <a:t>In</a:t>
                      </a:r>
                      <a:r>
                        <a:rPr lang="en-US" sz="1000" b="1" baseline="0" dirty="0" smtClean="0"/>
                        <a:t> a Relationship</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dirty="0" smtClean="0"/>
                        <a:t>1</a:t>
                      </a:r>
                      <a:endParaRPr lang="en-US" sz="1000" dirty="0"/>
                    </a:p>
                  </a:txBody>
                  <a:tcPr/>
                </a:tc>
                <a:tc>
                  <a:txBody>
                    <a:bodyPr/>
                    <a:lstStyle/>
                    <a:p>
                      <a:pPr algn="ctr"/>
                      <a:r>
                        <a:rPr lang="en-US" sz="1000" dirty="0" smtClean="0"/>
                        <a:t>0</a:t>
                      </a:r>
                      <a:endParaRPr lang="en-US" sz="1000" dirty="0"/>
                    </a:p>
                  </a:txBody>
                  <a:tcPr/>
                </a:tc>
              </a:tr>
              <a:tr h="167640">
                <a:tc>
                  <a:txBody>
                    <a:bodyPr/>
                    <a:lstStyle/>
                    <a:p>
                      <a:r>
                        <a:rPr lang="en-US" sz="1000" b="1" dirty="0" smtClean="0"/>
                        <a:t>Married</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dirty="0" smtClean="0"/>
                        <a:t>0</a:t>
                      </a:r>
                      <a:endParaRPr lang="en-US" sz="1000" dirty="0"/>
                    </a:p>
                  </a:txBody>
                  <a:tcPr/>
                </a:tc>
                <a:tc>
                  <a:txBody>
                    <a:bodyPr/>
                    <a:lstStyle/>
                    <a:p>
                      <a:pPr algn="ctr"/>
                      <a:r>
                        <a:rPr lang="en-US" sz="1000" dirty="0" smtClean="0"/>
                        <a:t>1</a:t>
                      </a:r>
                      <a:endParaRPr lang="en-US" sz="10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2135736"/>
              </p:ext>
            </p:extLst>
          </p:nvPr>
        </p:nvGraphicFramePr>
        <p:xfrm>
          <a:off x="2057400" y="3336925"/>
          <a:ext cx="4572000" cy="975360"/>
        </p:xfrm>
        <a:graphic>
          <a:graphicData uri="http://schemas.openxmlformats.org/drawingml/2006/table">
            <a:tbl>
              <a:tblPr firstRow="1" bandRow="1">
                <a:tableStyleId>{5C22544A-7EE6-4342-B048-85BDC9FD1C3A}</a:tableStyleId>
              </a:tblPr>
              <a:tblGrid>
                <a:gridCol w="1524000"/>
                <a:gridCol w="1524000"/>
                <a:gridCol w="1524000"/>
              </a:tblGrid>
              <a:tr h="0">
                <a:tc>
                  <a:txBody>
                    <a:bodyPr/>
                    <a:lstStyle/>
                    <a:p>
                      <a:r>
                        <a:rPr lang="en-US" sz="1000" dirty="0" smtClean="0"/>
                        <a:t>Relationshi</a:t>
                      </a:r>
                      <a:r>
                        <a:rPr lang="en-US" sz="1000" baseline="0" dirty="0" smtClean="0"/>
                        <a:t>p Status</a:t>
                      </a:r>
                      <a:endParaRPr lang="en-US" sz="1000" dirty="0"/>
                    </a:p>
                  </a:txBody>
                  <a:tcPr/>
                </a:tc>
                <a:tc>
                  <a:txBody>
                    <a:bodyPr/>
                    <a:lstStyle/>
                    <a:p>
                      <a:pPr algn="ctr"/>
                      <a:r>
                        <a:rPr lang="en-US" sz="1000" dirty="0" smtClean="0"/>
                        <a:t>In a Relationship</a:t>
                      </a:r>
                      <a:endParaRPr lang="en-US" sz="1000" dirty="0"/>
                    </a:p>
                  </a:txBody>
                  <a:tcPr/>
                </a:tc>
                <a:tc>
                  <a:txBody>
                    <a:bodyPr/>
                    <a:lstStyle/>
                    <a:p>
                      <a:pPr algn="ctr"/>
                      <a:r>
                        <a:rPr lang="en-US" sz="1000" dirty="0" smtClean="0"/>
                        <a:t>Married</a:t>
                      </a:r>
                      <a:endParaRPr lang="en-US" sz="1000" dirty="0"/>
                    </a:p>
                  </a:txBody>
                  <a:tcPr/>
                </a:tc>
              </a:tr>
              <a:tr h="182880">
                <a:tc>
                  <a:txBody>
                    <a:bodyPr/>
                    <a:lstStyle/>
                    <a:p>
                      <a:r>
                        <a:rPr lang="en-US" sz="1000" b="1" dirty="0" smtClean="0"/>
                        <a:t>Single</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dirty="0" smtClean="0"/>
                        <a:t>0</a:t>
                      </a:r>
                      <a:endParaRPr lang="en-US" sz="1000" dirty="0"/>
                    </a:p>
                  </a:txBody>
                  <a:tcPr/>
                </a:tc>
              </a:tr>
              <a:tr h="213360">
                <a:tc>
                  <a:txBody>
                    <a:bodyPr/>
                    <a:lstStyle/>
                    <a:p>
                      <a:r>
                        <a:rPr lang="en-US" sz="1000" b="1" dirty="0" smtClean="0"/>
                        <a:t>In</a:t>
                      </a:r>
                      <a:r>
                        <a:rPr lang="en-US" sz="1000" b="1" baseline="0" dirty="0" smtClean="0"/>
                        <a:t> a Relationship</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dirty="0" smtClean="0"/>
                        <a:t>0</a:t>
                      </a:r>
                      <a:endParaRPr lang="en-US" sz="1000" dirty="0"/>
                    </a:p>
                  </a:txBody>
                  <a:tcPr/>
                </a:tc>
              </a:tr>
              <a:tr h="167640">
                <a:tc>
                  <a:txBody>
                    <a:bodyPr/>
                    <a:lstStyle/>
                    <a:p>
                      <a:r>
                        <a:rPr lang="en-US" sz="1000" b="1" dirty="0" smtClean="0"/>
                        <a:t>Married</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dirty="0" smtClean="0"/>
                        <a:t>1</a:t>
                      </a:r>
                      <a:endParaRPr lang="en-US" sz="1000" dirty="0"/>
                    </a:p>
                  </a:txBody>
                  <a:tcPr/>
                </a:tc>
              </a:tr>
            </a:tbl>
          </a:graphicData>
        </a:graphic>
      </p:graphicFrame>
    </p:spTree>
    <p:extLst>
      <p:ext uri="{BB962C8B-B14F-4D97-AF65-F5344CB8AC3E}">
        <p14:creationId xmlns:p14="http://schemas.microsoft.com/office/powerpoint/2010/main" val="1454687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2978913278"/>
              </p:ext>
            </p:extLst>
          </p:nvPr>
        </p:nvGraphicFramePr>
        <p:xfrm>
          <a:off x="183930" y="669925"/>
          <a:ext cx="8655269" cy="4206240"/>
        </p:xfrm>
        <a:graphic>
          <a:graphicData uri="http://schemas.openxmlformats.org/drawingml/2006/table">
            <a:tbl>
              <a:tblPr firstRow="1" bandRow="1">
                <a:tableStyleId>{5C22544A-7EE6-4342-B048-85BDC9FD1C3A}</a:tableStyleId>
              </a:tblPr>
              <a:tblGrid>
                <a:gridCol w="8655269"/>
              </a:tblGrid>
              <a:tr h="370840">
                <a:tc>
                  <a:txBody>
                    <a:bodyPr/>
                    <a:lstStyle/>
                    <a:p>
                      <a:r>
                        <a:rPr lang="en-US" dirty="0" smtClean="0"/>
                        <a:t> Question 3: Looking at the pair-plot among the numerical variables, which one has the highest correlation with the target variable? [1  Marks]</a:t>
                      </a:r>
                      <a:endParaRPr lang="en-US" dirty="0"/>
                    </a:p>
                  </a:txBody>
                  <a:tcPr/>
                </a:tc>
              </a:tr>
              <a:tr h="370840">
                <a:tc>
                  <a:txBody>
                    <a:bodyPr/>
                    <a:lstStyle/>
                    <a:p>
                      <a:pPr marL="0" indent="0" algn="just">
                        <a:buFont typeface="+mj-lt"/>
                        <a:buNone/>
                      </a:pPr>
                      <a:r>
                        <a:rPr lang="en-US" sz="1200" b="0" i="0" dirty="0" smtClean="0">
                          <a:solidFill>
                            <a:schemeClr val="dk1"/>
                          </a:solidFill>
                          <a:effectLst/>
                          <a:latin typeface="+mn-lt"/>
                          <a:ea typeface="+mn-ea"/>
                          <a:cs typeface="+mn-cs"/>
                        </a:rPr>
                        <a:t>Answer:</a:t>
                      </a:r>
                      <a:r>
                        <a:rPr lang="en-US" sz="1200" b="0" i="0" baseline="0" dirty="0" smtClean="0">
                          <a:solidFill>
                            <a:schemeClr val="dk1"/>
                          </a:solidFill>
                          <a:effectLst/>
                          <a:latin typeface="+mn-lt"/>
                          <a:ea typeface="+mn-ea"/>
                          <a:cs typeface="+mn-cs"/>
                        </a:rPr>
                        <a:t> Temp has highest correlation coefficient of 0.63</a:t>
                      </a: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685800" y="1965325"/>
            <a:ext cx="7725853" cy="2772162"/>
          </a:xfrm>
          <a:prstGeom prst="rect">
            <a:avLst/>
          </a:prstGeom>
        </p:spPr>
      </p:pic>
    </p:spTree>
    <p:extLst>
      <p:ext uri="{BB962C8B-B14F-4D97-AF65-F5344CB8AC3E}">
        <p14:creationId xmlns:p14="http://schemas.microsoft.com/office/powerpoint/2010/main" val="1129183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749438239"/>
              </p:ext>
            </p:extLst>
          </p:nvPr>
        </p:nvGraphicFramePr>
        <p:xfrm>
          <a:off x="183930" y="669925"/>
          <a:ext cx="8655269" cy="4023360"/>
        </p:xfrm>
        <a:graphic>
          <a:graphicData uri="http://schemas.openxmlformats.org/drawingml/2006/table">
            <a:tbl>
              <a:tblPr firstRow="1" bandRow="1">
                <a:tableStyleId>{5C22544A-7EE6-4342-B048-85BDC9FD1C3A}</a:tableStyleId>
              </a:tblPr>
              <a:tblGrid>
                <a:gridCol w="8655269"/>
              </a:tblGrid>
              <a:tr h="370840">
                <a:tc>
                  <a:txBody>
                    <a:bodyPr/>
                    <a:lstStyle/>
                    <a:p>
                      <a:r>
                        <a:rPr lang="en-US" dirty="0" smtClean="0"/>
                        <a:t> Question 4: How did you validate the assumptions of Linear Regression after building the model on the training set? [3  Marks]</a:t>
                      </a:r>
                      <a:endParaRPr lang="en-US" dirty="0"/>
                    </a:p>
                  </a:txBody>
                  <a:tcPr/>
                </a:tc>
              </a:tr>
              <a:tr h="370840">
                <a:tc>
                  <a:txBody>
                    <a:bodyPr/>
                    <a:lstStyle/>
                    <a:p>
                      <a:pPr marL="0" indent="0" algn="just">
                        <a:buFont typeface="+mj-lt"/>
                        <a:buNone/>
                      </a:pPr>
                      <a:r>
                        <a:rPr lang="en-US" sz="1200" b="0" i="0" dirty="0" smtClean="0">
                          <a:solidFill>
                            <a:schemeClr val="dk1"/>
                          </a:solidFill>
                          <a:effectLst/>
                          <a:latin typeface="+mn-lt"/>
                          <a:ea typeface="+mn-ea"/>
                          <a:cs typeface="+mn-cs"/>
                        </a:rPr>
                        <a:t>Answer: By plotting the residual</a:t>
                      </a:r>
                      <a:r>
                        <a:rPr lang="en-US" sz="1200" b="0" i="0" baseline="0" dirty="0" smtClean="0">
                          <a:solidFill>
                            <a:schemeClr val="dk1"/>
                          </a:solidFill>
                          <a:effectLst/>
                          <a:latin typeface="+mn-lt"/>
                          <a:ea typeface="+mn-ea"/>
                          <a:cs typeface="+mn-cs"/>
                        </a:rPr>
                        <a:t> distribution. It came out to be a normal distribution with a mean value of 0</a:t>
                      </a: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baseline="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p>
                      <a:pPr marL="0" indent="0" algn="just">
                        <a:buFont typeface="+mj-lt"/>
                        <a:buNone/>
                      </a:pPr>
                      <a:r>
                        <a:rPr lang="en-US" sz="1200" b="0" i="0" dirty="0" smtClean="0">
                          <a:solidFill>
                            <a:schemeClr val="dk1"/>
                          </a:solidFill>
                          <a:effectLst/>
                          <a:latin typeface="+mn-lt"/>
                          <a:ea typeface="+mn-ea"/>
                          <a:cs typeface="+mn-cs"/>
                        </a:rPr>
                        <a:t>The distribution of residual should be normal.</a:t>
                      </a:r>
                      <a:r>
                        <a:rPr lang="en-US" sz="1200" b="0" i="0" baseline="0" dirty="0" smtClean="0">
                          <a:solidFill>
                            <a:schemeClr val="dk1"/>
                          </a:solidFill>
                          <a:effectLst/>
                          <a:latin typeface="+mn-lt"/>
                          <a:ea typeface="+mn-ea"/>
                          <a:cs typeface="+mn-cs"/>
                        </a:rPr>
                        <a:t> We test this residual by producing a </a:t>
                      </a:r>
                      <a:r>
                        <a:rPr lang="en-US" sz="1200" b="0" i="0" baseline="0" dirty="0" err="1" smtClean="0">
                          <a:solidFill>
                            <a:schemeClr val="dk1"/>
                          </a:solidFill>
                          <a:effectLst/>
                          <a:latin typeface="+mn-lt"/>
                          <a:ea typeface="+mn-ea"/>
                          <a:cs typeface="+mn-cs"/>
                        </a:rPr>
                        <a:t>distplot</a:t>
                      </a:r>
                      <a:r>
                        <a:rPr lang="en-US" sz="1200" b="0" i="0" baseline="0" dirty="0" smtClean="0">
                          <a:solidFill>
                            <a:schemeClr val="dk1"/>
                          </a:solidFill>
                          <a:effectLst/>
                          <a:latin typeface="+mn-lt"/>
                          <a:ea typeface="+mn-ea"/>
                          <a:cs typeface="+mn-cs"/>
                        </a:rPr>
                        <a:t> of residual to see if they follow a normal distribution or not.</a:t>
                      </a:r>
                    </a:p>
                    <a:p>
                      <a:pPr marL="0" indent="0" algn="just">
                        <a:buFont typeface="+mj-lt"/>
                        <a:buNone/>
                      </a:pPr>
                      <a:r>
                        <a:rPr lang="en-US" sz="1200" b="0" i="0" baseline="0" dirty="0" smtClean="0">
                          <a:solidFill>
                            <a:schemeClr val="dk1"/>
                          </a:solidFill>
                          <a:effectLst/>
                          <a:latin typeface="+mn-lt"/>
                          <a:ea typeface="+mn-ea"/>
                          <a:cs typeface="+mn-cs"/>
                        </a:rPr>
                        <a:t>The residual are scattered around mean = 0 as seen in the diagram above </a:t>
                      </a:r>
                      <a:endParaRPr lang="en-US" sz="1200" b="0" i="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609600" y="1660525"/>
            <a:ext cx="7592485" cy="2295845"/>
          </a:xfrm>
          <a:prstGeom prst="rect">
            <a:avLst/>
          </a:prstGeom>
        </p:spPr>
      </p:pic>
    </p:spTree>
    <p:extLst>
      <p:ext uri="{BB962C8B-B14F-4D97-AF65-F5344CB8AC3E}">
        <p14:creationId xmlns:p14="http://schemas.microsoft.com/office/powerpoint/2010/main" val="2088883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770071075"/>
              </p:ext>
            </p:extLst>
          </p:nvPr>
        </p:nvGraphicFramePr>
        <p:xfrm>
          <a:off x="183930" y="669925"/>
          <a:ext cx="8655269" cy="2377440"/>
        </p:xfrm>
        <a:graphic>
          <a:graphicData uri="http://schemas.openxmlformats.org/drawingml/2006/table">
            <a:tbl>
              <a:tblPr firstRow="1" bandRow="1">
                <a:tableStyleId>{5C22544A-7EE6-4342-B048-85BDC9FD1C3A}</a:tableStyleId>
              </a:tblPr>
              <a:tblGrid>
                <a:gridCol w="8655269"/>
              </a:tblGrid>
              <a:tr h="370840">
                <a:tc>
                  <a:txBody>
                    <a:bodyPr/>
                    <a:lstStyle/>
                    <a:p>
                      <a:r>
                        <a:rPr lang="en-US" dirty="0" smtClean="0"/>
                        <a:t> Question 5: Based on the final model, which are the top 3 features contributing significantly towards explaining the demand of the shared bikes? [2  Marks]</a:t>
                      </a:r>
                      <a:endParaRPr lang="en-US" dirty="0"/>
                    </a:p>
                  </a:txBody>
                  <a:tcPr/>
                </a:tc>
              </a:tr>
              <a:tr h="370840">
                <a:tc>
                  <a:txBody>
                    <a:bodyPr/>
                    <a:lstStyle/>
                    <a:p>
                      <a:pPr marL="0" indent="0" algn="just">
                        <a:buFont typeface="+mj-lt"/>
                        <a:buNone/>
                      </a:pPr>
                      <a:r>
                        <a:rPr lang="en-US" sz="1200" b="0" i="0" dirty="0" smtClean="0">
                          <a:solidFill>
                            <a:schemeClr val="dk1"/>
                          </a:solidFill>
                          <a:effectLst/>
                          <a:latin typeface="+mn-lt"/>
                          <a:ea typeface="+mn-ea"/>
                          <a:cs typeface="+mn-cs"/>
                        </a:rPr>
                        <a:t>Answer: The</a:t>
                      </a:r>
                      <a:r>
                        <a:rPr lang="en-US" sz="1200" b="0" i="0" baseline="0" dirty="0" smtClean="0">
                          <a:solidFill>
                            <a:schemeClr val="dk1"/>
                          </a:solidFill>
                          <a:effectLst/>
                          <a:latin typeface="+mn-lt"/>
                          <a:ea typeface="+mn-ea"/>
                          <a:cs typeface="+mn-cs"/>
                        </a:rPr>
                        <a:t> following are the top 3 features </a:t>
                      </a:r>
                      <a:r>
                        <a:rPr lang="en-US" sz="1200" dirty="0" smtClean="0"/>
                        <a:t>contributing significantly towards explaining the demand of the shared bikes:</a:t>
                      </a:r>
                    </a:p>
                    <a:p>
                      <a:pPr marL="228600" indent="-228600" algn="just">
                        <a:buFont typeface="+mj-lt"/>
                        <a:buAutoNum type="arabicParenBoth"/>
                      </a:pPr>
                      <a:r>
                        <a:rPr lang="en-US" sz="1200" b="0" i="0" dirty="0" smtClean="0">
                          <a:solidFill>
                            <a:schemeClr val="dk1"/>
                          </a:solidFill>
                          <a:effectLst/>
                          <a:latin typeface="+mn-lt"/>
                          <a:ea typeface="+mn-ea"/>
                          <a:cs typeface="+mn-cs"/>
                        </a:rPr>
                        <a:t>Temp – 0.5527</a:t>
                      </a:r>
                    </a:p>
                    <a:p>
                      <a:pPr marL="228600" indent="-228600" algn="just">
                        <a:buFont typeface="+mj-lt"/>
                        <a:buAutoNum type="arabicParenBoth"/>
                      </a:pPr>
                      <a:r>
                        <a:rPr lang="en-US" sz="1200" b="0" i="0" dirty="0" smtClean="0">
                          <a:solidFill>
                            <a:schemeClr val="dk1"/>
                          </a:solidFill>
                          <a:effectLst/>
                          <a:latin typeface="+mn-lt"/>
                          <a:ea typeface="+mn-ea"/>
                          <a:cs typeface="+mn-cs"/>
                        </a:rPr>
                        <a:t>Year 2019</a:t>
                      </a:r>
                      <a:r>
                        <a:rPr lang="en-US" sz="1200" b="0" i="0" baseline="0" dirty="0" smtClean="0">
                          <a:solidFill>
                            <a:schemeClr val="dk1"/>
                          </a:solidFill>
                          <a:effectLst/>
                          <a:latin typeface="+mn-lt"/>
                          <a:ea typeface="+mn-ea"/>
                          <a:cs typeface="+mn-cs"/>
                        </a:rPr>
                        <a:t> - 0.2332</a:t>
                      </a:r>
                    </a:p>
                    <a:p>
                      <a:pPr marL="228600" indent="-228600" algn="just">
                        <a:buFont typeface="+mj-lt"/>
                        <a:buAutoNum type="arabicParenBoth"/>
                      </a:pPr>
                      <a:r>
                        <a:rPr lang="en-US" sz="1200" b="0" i="0" baseline="0" dirty="0" smtClean="0">
                          <a:solidFill>
                            <a:schemeClr val="dk1"/>
                          </a:solidFill>
                          <a:effectLst/>
                          <a:latin typeface="+mn-lt"/>
                          <a:ea typeface="+mn-ea"/>
                          <a:cs typeface="+mn-cs"/>
                        </a:rPr>
                        <a:t>Cloudy – 1.49</a:t>
                      </a:r>
                    </a:p>
                    <a:p>
                      <a:pPr marL="228600" indent="-228600" algn="just">
                        <a:buFont typeface="+mj-lt"/>
                        <a:buAutoNum type="arabicParenBoth"/>
                      </a:pPr>
                      <a:endParaRPr lang="en-US" sz="1200" b="0" i="0" baseline="0" dirty="0" smtClean="0">
                        <a:solidFill>
                          <a:schemeClr val="dk1"/>
                        </a:solidFill>
                        <a:effectLst/>
                        <a:latin typeface="+mn-lt"/>
                        <a:ea typeface="+mn-ea"/>
                        <a:cs typeface="+mn-cs"/>
                      </a:endParaRPr>
                    </a:p>
                    <a:p>
                      <a:pPr marL="0" indent="0" algn="just">
                        <a:buFont typeface="+mj-lt"/>
                        <a:buNone/>
                      </a:pPr>
                      <a:r>
                        <a:rPr lang="en-US" sz="1200" b="0" i="0" baseline="0" dirty="0" smtClean="0">
                          <a:solidFill>
                            <a:schemeClr val="dk1"/>
                          </a:solidFill>
                          <a:effectLst/>
                          <a:latin typeface="+mn-lt"/>
                          <a:ea typeface="+mn-ea"/>
                          <a:cs typeface="+mn-cs"/>
                        </a:rPr>
                        <a:t>Based on equation derived from analysis</a:t>
                      </a:r>
                      <a:endParaRPr lang="en-US" sz="1200" b="0" i="0" dirty="0" smtClean="0">
                        <a:solidFill>
                          <a:schemeClr val="dk1"/>
                        </a:solidFill>
                        <a:effectLst/>
                        <a:latin typeface="+mn-lt"/>
                        <a:ea typeface="+mn-ea"/>
                        <a:cs typeface="+mn-cs"/>
                      </a:endParaRPr>
                    </a:p>
                    <a:p>
                      <a:pPr marL="0" indent="0" algn="just">
                        <a:buFont typeface="+mj-lt"/>
                        <a:buNone/>
                      </a:pPr>
                      <a:r>
                        <a:rPr lang="en-US" sz="1200" b="0" i="0" dirty="0" smtClean="0">
                          <a:solidFill>
                            <a:schemeClr val="dk1"/>
                          </a:solidFill>
                          <a:effectLst/>
                          <a:latin typeface="+mn-lt"/>
                          <a:ea typeface="+mn-ea"/>
                          <a:cs typeface="+mn-cs"/>
                        </a:rPr>
                        <a:t> y=0.1209+0.5527×temp−0.1552×windspeed+0.2332×Year2019+0.0894×summer+1.48×cloudy+0.1281×winter+0.0978×sept−0.2785×light−rain</a:t>
                      </a:r>
                    </a:p>
                  </a:txBody>
                  <a:tcPr/>
                </a:tc>
              </a:tr>
            </a:tbl>
          </a:graphicData>
        </a:graphic>
      </p:graphicFrame>
    </p:spTree>
    <p:extLst>
      <p:ext uri="{BB962C8B-B14F-4D97-AF65-F5344CB8AC3E}">
        <p14:creationId xmlns:p14="http://schemas.microsoft.com/office/powerpoint/2010/main" val="1540762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445"/>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4392167" y="286511"/>
            <a:ext cx="4752340" cy="4859020"/>
            <a:chOff x="4392167" y="286511"/>
            <a:chExt cx="4752340" cy="4859020"/>
          </a:xfrm>
        </p:grpSpPr>
        <p:sp>
          <p:nvSpPr>
            <p:cNvPr id="5" name="object 5"/>
            <p:cNvSpPr/>
            <p:nvPr/>
          </p:nvSpPr>
          <p:spPr>
            <a:xfrm>
              <a:off x="4392167" y="286511"/>
              <a:ext cx="4751832" cy="485851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64314" y="1807311"/>
              <a:ext cx="2371090" cy="2406015"/>
            </a:xfrm>
            <a:custGeom>
              <a:avLst/>
              <a:gdLst/>
              <a:ahLst/>
              <a:cxnLst/>
              <a:rect l="l" t="t" r="r" b="b"/>
              <a:pathLst>
                <a:path w="2371090" h="2406015">
                  <a:moveTo>
                    <a:pt x="2370607" y="2168652"/>
                  </a:moveTo>
                  <a:lnTo>
                    <a:pt x="237096" y="2168652"/>
                  </a:lnTo>
                  <a:lnTo>
                    <a:pt x="237096" y="33883"/>
                  </a:lnTo>
                  <a:lnTo>
                    <a:pt x="237096" y="16941"/>
                  </a:lnTo>
                  <a:lnTo>
                    <a:pt x="237096" y="0"/>
                  </a:lnTo>
                  <a:lnTo>
                    <a:pt x="0" y="0"/>
                  </a:lnTo>
                  <a:lnTo>
                    <a:pt x="0" y="2405888"/>
                  </a:lnTo>
                  <a:lnTo>
                    <a:pt x="2370607" y="2405888"/>
                  </a:lnTo>
                  <a:lnTo>
                    <a:pt x="2370607" y="2388933"/>
                  </a:lnTo>
                  <a:lnTo>
                    <a:pt x="2370607" y="2371953"/>
                  </a:lnTo>
                  <a:lnTo>
                    <a:pt x="2370607" y="2202573"/>
                  </a:lnTo>
                  <a:lnTo>
                    <a:pt x="2370607" y="2168652"/>
                  </a:lnTo>
                  <a:close/>
                </a:path>
              </a:pathLst>
            </a:custGeom>
            <a:solidFill>
              <a:srgbClr val="4471C4"/>
            </a:solidFill>
          </p:spPr>
          <p:txBody>
            <a:bodyPr wrap="square" lIns="0" tIns="0" rIns="0" bIns="0" rtlCol="0"/>
            <a:lstStyle/>
            <a:p>
              <a:endParaRPr/>
            </a:p>
          </p:txBody>
        </p:sp>
      </p:grpSp>
      <p:sp>
        <p:nvSpPr>
          <p:cNvPr id="3" name="object 3"/>
          <p:cNvSpPr txBox="1"/>
          <p:nvPr/>
        </p:nvSpPr>
        <p:spPr>
          <a:xfrm>
            <a:off x="152400" y="1888648"/>
            <a:ext cx="4419600" cy="1635704"/>
          </a:xfrm>
          <a:prstGeom prst="rect">
            <a:avLst/>
          </a:prstGeom>
        </p:spPr>
        <p:txBody>
          <a:bodyPr vert="horz" wrap="square" lIns="0" tIns="57785" rIns="0" bIns="0" rtlCol="0">
            <a:spAutoFit/>
          </a:bodyPr>
          <a:lstStyle/>
          <a:p>
            <a:pPr marL="12700" marR="5080">
              <a:lnSpc>
                <a:spcPts val="2740"/>
              </a:lnSpc>
              <a:spcBef>
                <a:spcPts val="455"/>
              </a:spcBef>
            </a:pPr>
            <a:r>
              <a:rPr lang="en-US" sz="3600" spc="10" dirty="0" smtClean="0">
                <a:solidFill>
                  <a:schemeClr val="bg1"/>
                </a:solidFill>
                <a:latin typeface="Arial"/>
                <a:cs typeface="Arial"/>
              </a:rPr>
              <a:t>General Subjective</a:t>
            </a:r>
          </a:p>
          <a:p>
            <a:pPr marL="12700" marR="5080">
              <a:lnSpc>
                <a:spcPts val="2740"/>
              </a:lnSpc>
              <a:spcBef>
                <a:spcPts val="455"/>
              </a:spcBef>
            </a:pPr>
            <a:endParaRPr lang="en-US" sz="3600" spc="10" dirty="0">
              <a:solidFill>
                <a:schemeClr val="bg1"/>
              </a:solidFill>
              <a:latin typeface="Arial"/>
              <a:cs typeface="Arial"/>
            </a:endParaRPr>
          </a:p>
          <a:p>
            <a:pPr marL="12700" marR="5080">
              <a:lnSpc>
                <a:spcPts val="2740"/>
              </a:lnSpc>
              <a:spcBef>
                <a:spcPts val="455"/>
              </a:spcBef>
            </a:pPr>
            <a:r>
              <a:rPr lang="en-US" sz="3600" spc="10" dirty="0" smtClean="0">
                <a:solidFill>
                  <a:schemeClr val="bg1"/>
                </a:solidFill>
                <a:latin typeface="Arial"/>
                <a:cs typeface="Arial"/>
              </a:rPr>
              <a:t> Questions</a:t>
            </a:r>
            <a:endParaRPr lang="en-US" sz="3600" dirty="0">
              <a:solidFill>
                <a:schemeClr val="bg1"/>
              </a:solidFill>
              <a:latin typeface="Arial"/>
              <a:cs typeface="Arial"/>
            </a:endParaRPr>
          </a:p>
          <a:p>
            <a:pPr marL="12700" marR="5080">
              <a:lnSpc>
                <a:spcPts val="2740"/>
              </a:lnSpc>
              <a:spcBef>
                <a:spcPts val="455"/>
              </a:spcBef>
            </a:pPr>
            <a:endParaRPr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518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1534</Words>
  <Application>Microsoft Office PowerPoint</Application>
  <PresentationFormat>Custom</PresentationFormat>
  <Paragraphs>211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vt:lpstr>
      <vt:lpstr>Office Theme</vt:lpstr>
      <vt:lpstr>Assignment and General Subjective Questions</vt:lpstr>
      <vt:lpstr>General Subjective Questions</vt:lpstr>
      <vt:lpstr>PowerPoint Presentation</vt:lpstr>
      <vt:lpstr>Assignment based subjective questions</vt:lpstr>
      <vt:lpstr>Assignment based subjective questions</vt:lpstr>
      <vt:lpstr>Assignment based subjective questions</vt:lpstr>
      <vt:lpstr>Assignment based subjective questions</vt:lpstr>
      <vt:lpstr>Assignment based subjective questions</vt:lpstr>
      <vt:lpstr>PowerPoint Presentation</vt:lpstr>
      <vt:lpstr>Assignment based subjective questions</vt:lpstr>
      <vt:lpstr>Assignment based subjective questions</vt:lpstr>
      <vt:lpstr>Assignment based subjective questions</vt:lpstr>
      <vt:lpstr>Assignment based subjective questions</vt:lpstr>
      <vt:lpstr>Assignment based subjective questions</vt:lpstr>
      <vt:lpstr>Assignment based subjective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142</cp:revision>
  <dcterms:created xsi:type="dcterms:W3CDTF">2021-12-15T12:12:04Z</dcterms:created>
  <dcterms:modified xsi:type="dcterms:W3CDTF">2023-11-07T16:04:34Z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2020-06-06T00:00:00Z</vt:filetime>
  </property>
  <property fmtid="{D5CDD505-2E9C-101B-9397-08002B2CF9AE}" pid="3" name="Creator">
    <vt:lpwstr>Microsoft® PowerPoint® for Office 365</vt:lpwstr>
  </property>
  <property fmtid="{D5CDD505-2E9C-101B-9397-08002B2CF9AE}" pid="4" name="LastSaved">
    <vt:filetime>2021-12-15T00:00:00Z</vt:filetime>
  </property>
</Properties>
</file>