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327" r:id="rId5"/>
    <p:sldId id="328" r:id="rId6"/>
    <p:sldId id="329" r:id="rId7"/>
    <p:sldId id="279" r:id="rId8"/>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30895" y="210311"/>
            <a:ext cx="813816" cy="21640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532125" y="1743278"/>
            <a:ext cx="4079748" cy="1199514"/>
          </a:xfrm>
          <a:prstGeom prst="rect">
            <a:avLst/>
          </a:prstGeom>
        </p:spPr>
        <p:txBody>
          <a:bodyPr wrap="square" lIns="0" tIns="0" rIns="0" bIns="0">
            <a:spAutoFit/>
          </a:bodyPr>
          <a:lstStyle>
            <a:lvl1pPr>
              <a:defRPr sz="4050" b="0" i="0">
                <a:solidFill>
                  <a:srgbClr val="080808"/>
                </a:solidFill>
                <a:latin typeface="Arial"/>
                <a:cs typeface="Arial"/>
              </a:defRPr>
            </a:lvl1pPr>
          </a:lstStyle>
          <a:p>
            <a:endParaRPr/>
          </a:p>
        </p:txBody>
      </p:sp>
      <p:sp>
        <p:nvSpPr>
          <p:cNvPr id="3" name="Holder 3"/>
          <p:cNvSpPr>
            <a:spLocks noGrp="1"/>
          </p:cNvSpPr>
          <p:nvPr>
            <p:ph type="body" idx="1"/>
          </p:nvPr>
        </p:nvSpPr>
        <p:spPr>
          <a:xfrm>
            <a:off x="656945" y="834008"/>
            <a:ext cx="3841115" cy="2351405"/>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654550"/>
            <a:chOff x="0" y="0"/>
            <a:chExt cx="9144000" cy="4654550"/>
          </a:xfrm>
        </p:grpSpPr>
        <p:sp>
          <p:nvSpPr>
            <p:cNvPr id="3" name="object 3"/>
            <p:cNvSpPr/>
            <p:nvPr/>
          </p:nvSpPr>
          <p:spPr>
            <a:xfrm>
              <a:off x="7930895" y="210311"/>
              <a:ext cx="813816" cy="2164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4654550"/>
            </a:xfrm>
            <a:custGeom>
              <a:avLst/>
              <a:gdLst/>
              <a:ahLst/>
              <a:cxnLst/>
              <a:rect l="l" t="t" r="r" b="b"/>
              <a:pathLst>
                <a:path w="9144000" h="4654550">
                  <a:moveTo>
                    <a:pt x="9144000" y="0"/>
                  </a:moveTo>
                  <a:lnTo>
                    <a:pt x="0" y="0"/>
                  </a:lnTo>
                  <a:lnTo>
                    <a:pt x="0" y="4654296"/>
                  </a:lnTo>
                  <a:lnTo>
                    <a:pt x="9144000" y="4654296"/>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664463" y="573023"/>
              <a:ext cx="2057400" cy="54863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152401" y="2120778"/>
            <a:ext cx="8915400" cy="444994"/>
          </a:xfrm>
          <a:prstGeom prst="rect">
            <a:avLst/>
          </a:prstGeom>
        </p:spPr>
        <p:txBody>
          <a:bodyPr vert="horz" wrap="square" lIns="0" tIns="13970" rIns="0" bIns="0" rtlCol="0">
            <a:spAutoFit/>
          </a:bodyPr>
          <a:lstStyle/>
          <a:p>
            <a:pPr marL="12700">
              <a:lnSpc>
                <a:spcPct val="100000"/>
              </a:lnSpc>
              <a:spcBef>
                <a:spcPts val="110"/>
              </a:spcBef>
            </a:pPr>
            <a:r>
              <a:rPr lang="en-US" sz="2800" b="1" spc="135" dirty="0" smtClean="0">
                <a:solidFill>
                  <a:schemeClr val="tx2"/>
                </a:solidFill>
                <a:latin typeface="Arial" panose="020B0604020202020204" pitchFamily="34" charset="0"/>
                <a:cs typeface="Arial" panose="020B0604020202020204" pitchFamily="34" charset="0"/>
              </a:rPr>
              <a:t>Assignment and General Subjective Questions</a:t>
            </a:r>
            <a:endParaRPr sz="2800" b="1" dirty="0">
              <a:solidFill>
                <a:schemeClr val="tx2"/>
              </a:solidFill>
              <a:latin typeface="Arial" panose="020B0604020202020204" pitchFamily="34" charset="0"/>
              <a:cs typeface="Arial" panose="020B0604020202020204" pitchFamily="34" charset="0"/>
            </a:endParaRPr>
          </a:p>
        </p:txBody>
      </p:sp>
      <p:sp>
        <p:nvSpPr>
          <p:cNvPr id="7" name="object 7"/>
          <p:cNvSpPr/>
          <p:nvPr/>
        </p:nvSpPr>
        <p:spPr>
          <a:xfrm>
            <a:off x="7583423" y="0"/>
            <a:ext cx="1356359" cy="157886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19225" y="1035761"/>
            <a:ext cx="1214120" cy="238125"/>
          </a:xfrm>
          <a:prstGeom prst="rect">
            <a:avLst/>
          </a:prstGeom>
        </p:spPr>
        <p:txBody>
          <a:bodyPr vert="horz" wrap="square" lIns="0" tIns="12065" rIns="0" bIns="0" rtlCol="0">
            <a:spAutoFit/>
          </a:bodyPr>
          <a:lstStyle/>
          <a:p>
            <a:pPr marL="12700">
              <a:lnSpc>
                <a:spcPct val="100000"/>
              </a:lnSpc>
              <a:spcBef>
                <a:spcPts val="95"/>
              </a:spcBef>
            </a:pPr>
            <a:r>
              <a:rPr sz="1400" i="1" spc="30" dirty="0">
                <a:latin typeface="Arial"/>
                <a:cs typeface="Arial"/>
              </a:rPr>
              <a:t>#</a:t>
            </a:r>
            <a:r>
              <a:rPr sz="1400" i="1" spc="-20" dirty="0">
                <a:latin typeface="Arial"/>
                <a:cs typeface="Arial"/>
              </a:rPr>
              <a:t>Li</a:t>
            </a:r>
            <a:r>
              <a:rPr sz="1400" i="1" spc="-30" dirty="0">
                <a:latin typeface="Arial"/>
                <a:cs typeface="Arial"/>
              </a:rPr>
              <a:t>f</a:t>
            </a:r>
            <a:r>
              <a:rPr sz="1400" i="1" spc="10" dirty="0">
                <a:latin typeface="Arial"/>
                <a:cs typeface="Arial"/>
              </a:rPr>
              <a:t>e</a:t>
            </a:r>
            <a:r>
              <a:rPr sz="1400" i="1" spc="-40" dirty="0">
                <a:latin typeface="Arial"/>
                <a:cs typeface="Arial"/>
              </a:rPr>
              <a:t>KoK</a:t>
            </a:r>
            <a:r>
              <a:rPr sz="1400" i="1" spc="-50" dirty="0">
                <a:latin typeface="Arial"/>
                <a:cs typeface="Arial"/>
              </a:rPr>
              <a:t>a</a:t>
            </a:r>
            <a:r>
              <a:rPr sz="1400" i="1" dirty="0">
                <a:latin typeface="Arial"/>
                <a:cs typeface="Arial"/>
              </a:rPr>
              <a:t>r</a:t>
            </a:r>
            <a:r>
              <a:rPr sz="1400" i="1" spc="-5" dirty="0">
                <a:latin typeface="Arial"/>
                <a:cs typeface="Arial"/>
              </a:rPr>
              <a:t>o</a:t>
            </a:r>
            <a:r>
              <a:rPr sz="1400" i="1" spc="-20" dirty="0">
                <a:latin typeface="Arial"/>
                <a:cs typeface="Arial"/>
              </a:rPr>
              <a:t>Li</a:t>
            </a:r>
            <a:r>
              <a:rPr sz="1400" i="1" spc="-30" dirty="0">
                <a:latin typeface="Arial"/>
                <a:cs typeface="Arial"/>
              </a:rPr>
              <a:t>f</a:t>
            </a:r>
            <a:r>
              <a:rPr sz="1400" i="1" spc="20" dirty="0">
                <a:latin typeface="Arial"/>
                <a:cs typeface="Arial"/>
              </a:rPr>
              <a:t>t</a:t>
            </a:r>
            <a:endParaRPr sz="1400">
              <a:latin typeface="Arial"/>
              <a:cs typeface="Arial"/>
            </a:endParaRPr>
          </a:p>
        </p:txBody>
      </p:sp>
      <p:sp>
        <p:nvSpPr>
          <p:cNvPr id="9" name="object 9"/>
          <p:cNvSpPr txBox="1"/>
          <p:nvPr/>
        </p:nvSpPr>
        <p:spPr>
          <a:xfrm>
            <a:off x="8533638" y="4057903"/>
            <a:ext cx="64769" cy="165100"/>
          </a:xfrm>
          <a:prstGeom prst="rect">
            <a:avLst/>
          </a:prstGeom>
        </p:spPr>
        <p:txBody>
          <a:bodyPr vert="horz" wrap="square" lIns="0" tIns="14605" rIns="0" bIns="0" rtlCol="0">
            <a:spAutoFit/>
          </a:bodyPr>
          <a:lstStyle/>
          <a:p>
            <a:pPr marL="12700">
              <a:lnSpc>
                <a:spcPct val="100000"/>
              </a:lnSpc>
              <a:spcBef>
                <a:spcPts val="115"/>
              </a:spcBef>
            </a:pPr>
            <a:r>
              <a:rPr sz="900" spc="-165" dirty="0">
                <a:solidFill>
                  <a:srgbClr val="E72C40"/>
                </a:solidFill>
                <a:latin typeface="Trebuchet MS"/>
                <a:cs typeface="Trebuchet MS"/>
              </a:rPr>
              <a:t>1</a:t>
            </a:r>
            <a:endParaRPr sz="900">
              <a:latin typeface="Trebuchet MS"/>
              <a:cs typeface="Trebuchet MS"/>
            </a:endParaRPr>
          </a:p>
        </p:txBody>
      </p:sp>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3843616"/>
            <a:ext cx="2057400" cy="1322109"/>
          </a:xfrm>
          <a:prstGeom prst="rect">
            <a:avLst/>
          </a:prstGeom>
        </p:spPr>
      </p:pic>
      <p:sp>
        <p:nvSpPr>
          <p:cNvPr id="12" name="Subtitle 2"/>
          <p:cNvSpPr txBox="1">
            <a:spLocks/>
          </p:cNvSpPr>
          <p:nvPr/>
        </p:nvSpPr>
        <p:spPr>
          <a:xfrm>
            <a:off x="5019673" y="3279649"/>
            <a:ext cx="2911222" cy="531460"/>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IN" sz="1600" b="1" kern="0" dirty="0" smtClean="0">
                <a:solidFill>
                  <a:schemeClr val="tx2">
                    <a:lumMod val="60000"/>
                    <a:lumOff val="40000"/>
                  </a:schemeClr>
                </a:solidFill>
                <a:latin typeface="Arial" panose="020B0604020202020204" pitchFamily="34" charset="0"/>
                <a:cs typeface="Arial" panose="020B0604020202020204" pitchFamily="34" charset="0"/>
              </a:rPr>
              <a:t>Submitted by: Vishal Arora</a:t>
            </a:r>
            <a:endParaRPr lang="en-IN" sz="1600" kern="0" dirty="0" smtClean="0">
              <a:solidFill>
                <a:schemeClr val="tx2">
                  <a:lumMod val="60000"/>
                  <a:lumOff val="40000"/>
                </a:schemeClr>
              </a:solidFill>
              <a:latin typeface="Arial" panose="020B0604020202020204" pitchFamily="34" charset="0"/>
              <a:cs typeface="Arial" panose="020B0604020202020204" pitchFamily="34" charset="0"/>
            </a:endParaRPr>
          </a:p>
          <a:p>
            <a:pPr algn="l"/>
            <a:endParaRPr lang="en-IN" sz="1600" kern="0" dirty="0" smtClean="0">
              <a:solidFill>
                <a:schemeClr val="tx2">
                  <a:lumMod val="60000"/>
                  <a:lumOff val="40000"/>
                </a:schemeClr>
              </a:solidFill>
              <a:latin typeface="Arial" panose="020B0604020202020204" pitchFamily="34" charset="0"/>
              <a:cs typeface="Arial" panose="020B0604020202020204" pitchFamily="34" charset="0"/>
            </a:endParaRPr>
          </a:p>
          <a:p>
            <a:pPr algn="l"/>
            <a:r>
              <a:rPr lang="en-IN" sz="1600" kern="0" dirty="0" smtClean="0">
                <a:solidFill>
                  <a:schemeClr val="tx2">
                    <a:lumMod val="60000"/>
                    <a:lumOff val="40000"/>
                  </a:schemeClr>
                </a:solidFill>
                <a:latin typeface="Arial" panose="020B0604020202020204" pitchFamily="34" charset="0"/>
                <a:cs typeface="Arial" panose="020B0604020202020204" pitchFamily="34" charset="0"/>
              </a:rPr>
              <a:t>	</a:t>
            </a:r>
            <a:endParaRPr lang="en-IN" sz="1600" kern="0" dirty="0">
              <a:solidFill>
                <a:schemeClr val="tx2">
                  <a:lumMod val="60000"/>
                  <a:lumOff val="40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55335"/>
            <a:ext cx="1597025"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2">
                    <a:lumMod val="60000"/>
                    <a:lumOff val="40000"/>
                  </a:schemeClr>
                </a:solidFill>
                <a:latin typeface="Arial"/>
                <a:cs typeface="Arial"/>
              </a:rPr>
              <a:t>A</a:t>
            </a:r>
            <a:r>
              <a:rPr sz="3600" spc="-15" dirty="0">
                <a:solidFill>
                  <a:schemeClr val="tx2">
                    <a:lumMod val="60000"/>
                    <a:lumOff val="40000"/>
                  </a:schemeClr>
                </a:solidFill>
                <a:latin typeface="Arial"/>
                <a:cs typeface="Arial"/>
              </a:rPr>
              <a:t>gend</a:t>
            </a:r>
            <a:r>
              <a:rPr sz="3600" dirty="0">
                <a:solidFill>
                  <a:schemeClr val="tx2">
                    <a:lumMod val="60000"/>
                    <a:lumOff val="40000"/>
                  </a:schemeClr>
                </a:solidFill>
                <a:latin typeface="Arial"/>
                <a:cs typeface="Arial"/>
              </a:rPr>
              <a:t>a</a:t>
            </a:r>
          </a:p>
        </p:txBody>
      </p:sp>
      <p:grpSp>
        <p:nvGrpSpPr>
          <p:cNvPr id="3" name="object 3"/>
          <p:cNvGrpSpPr/>
          <p:nvPr/>
        </p:nvGrpSpPr>
        <p:grpSpPr>
          <a:xfrm>
            <a:off x="94488" y="669925"/>
            <a:ext cx="4401312" cy="451484"/>
            <a:chOff x="3904488" y="667511"/>
            <a:chExt cx="4944110" cy="451484"/>
          </a:xfrm>
        </p:grpSpPr>
        <p:sp>
          <p:nvSpPr>
            <p:cNvPr id="4" name="object 4"/>
            <p:cNvSpPr/>
            <p:nvPr/>
          </p:nvSpPr>
          <p:spPr>
            <a:xfrm>
              <a:off x="3904488" y="667511"/>
              <a:ext cx="4944110" cy="451484"/>
            </a:xfrm>
            <a:custGeom>
              <a:avLst/>
              <a:gdLst/>
              <a:ahLst/>
              <a:cxnLst/>
              <a:rect l="l" t="t" r="r" b="b"/>
              <a:pathLst>
                <a:path w="4944109" h="451484">
                  <a:moveTo>
                    <a:pt x="4898770" y="0"/>
                  </a:moveTo>
                  <a:lnTo>
                    <a:pt x="45085" y="0"/>
                  </a:lnTo>
                  <a:lnTo>
                    <a:pt x="27539" y="3544"/>
                  </a:lnTo>
                  <a:lnTo>
                    <a:pt x="13208" y="13207"/>
                  </a:lnTo>
                  <a:lnTo>
                    <a:pt x="3544" y="27539"/>
                  </a:lnTo>
                  <a:lnTo>
                    <a:pt x="0" y="45085"/>
                  </a:lnTo>
                  <a:lnTo>
                    <a:pt x="0" y="406019"/>
                  </a:lnTo>
                  <a:lnTo>
                    <a:pt x="3544" y="423564"/>
                  </a:lnTo>
                  <a:lnTo>
                    <a:pt x="13207" y="437895"/>
                  </a:lnTo>
                  <a:lnTo>
                    <a:pt x="27539" y="447559"/>
                  </a:lnTo>
                  <a:lnTo>
                    <a:pt x="45085" y="451103"/>
                  </a:lnTo>
                  <a:lnTo>
                    <a:pt x="4898770" y="451103"/>
                  </a:lnTo>
                  <a:lnTo>
                    <a:pt x="4916316" y="447559"/>
                  </a:lnTo>
                  <a:lnTo>
                    <a:pt x="4930647" y="437895"/>
                  </a:lnTo>
                  <a:lnTo>
                    <a:pt x="4940311" y="423564"/>
                  </a:lnTo>
                  <a:lnTo>
                    <a:pt x="4943856" y="406019"/>
                  </a:lnTo>
                  <a:lnTo>
                    <a:pt x="4943856" y="45085"/>
                  </a:lnTo>
                  <a:lnTo>
                    <a:pt x="4940311" y="27539"/>
                  </a:lnTo>
                  <a:lnTo>
                    <a:pt x="4930647" y="13208"/>
                  </a:lnTo>
                  <a:lnTo>
                    <a:pt x="4916316" y="3544"/>
                  </a:lnTo>
                  <a:lnTo>
                    <a:pt x="4898770" y="0"/>
                  </a:lnTo>
                  <a:close/>
                </a:path>
              </a:pathLst>
            </a:custGeom>
            <a:solidFill>
              <a:srgbClr val="F1F1F1"/>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 name="object 5"/>
            <p:cNvSpPr/>
            <p:nvPr/>
          </p:nvSpPr>
          <p:spPr>
            <a:xfrm>
              <a:off x="4078055" y="812366"/>
              <a:ext cx="177034" cy="161453"/>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6" name="object 6"/>
          <p:cNvSpPr txBox="1"/>
          <p:nvPr/>
        </p:nvSpPr>
        <p:spPr>
          <a:xfrm>
            <a:off x="656590" y="741681"/>
            <a:ext cx="4067810" cy="259686"/>
          </a:xfrm>
          <a:prstGeom prst="rect">
            <a:avLst/>
          </a:prstGeom>
        </p:spPr>
        <p:txBody>
          <a:bodyPr vert="horz" wrap="square" lIns="0" tIns="13335" rIns="0" bIns="0" rtlCol="0">
            <a:spAutoFit/>
          </a:bodyPr>
          <a:lstStyle/>
          <a:p>
            <a:pPr marL="12700">
              <a:lnSpc>
                <a:spcPct val="100000"/>
              </a:lnSpc>
              <a:spcBef>
                <a:spcPts val="105"/>
              </a:spcBef>
            </a:pPr>
            <a:r>
              <a:rPr lang="en-US" sz="1600" spc="10" dirty="0" smtClean="0">
                <a:latin typeface="Arial"/>
                <a:cs typeface="Arial"/>
              </a:rPr>
              <a:t>Assignment Questions</a:t>
            </a:r>
            <a:endParaRPr sz="1600" dirty="0">
              <a:latin typeface="Arial"/>
              <a:cs typeface="Arial"/>
            </a:endParaRPr>
          </a:p>
        </p:txBody>
      </p:sp>
      <p:sp>
        <p:nvSpPr>
          <p:cNvPr id="37" name="Rectangle 36"/>
          <p:cNvSpPr/>
          <p:nvPr/>
        </p:nvSpPr>
        <p:spPr>
          <a:xfrm>
            <a:off x="143002" y="974725"/>
            <a:ext cx="8848598" cy="3946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gn="just">
              <a:lnSpc>
                <a:spcPct val="150000"/>
              </a:lnSpc>
              <a:buFont typeface="+mj-lt"/>
              <a:buAutoNum type="arabicPeriod"/>
            </a:pPr>
            <a:r>
              <a:rPr lang="en-US" sz="1600" dirty="0" smtClean="0">
                <a:solidFill>
                  <a:schemeClr val="tx2"/>
                </a:solidFill>
                <a:latin typeface="Arial" panose="020B0604020202020204" pitchFamily="34" charset="0"/>
                <a:cs typeface="Arial" panose="020B0604020202020204" pitchFamily="34" charset="0"/>
              </a:rPr>
              <a:t>What </a:t>
            </a:r>
            <a:r>
              <a:rPr lang="en-US" sz="1600" dirty="0">
                <a:solidFill>
                  <a:schemeClr val="tx2"/>
                </a:solidFill>
                <a:latin typeface="Arial" panose="020B0604020202020204" pitchFamily="34" charset="0"/>
                <a:cs typeface="Arial" panose="020B0604020202020204" pitchFamily="34" charset="0"/>
              </a:rPr>
              <a:t>is the optimal value of alpha for ridge and lasso regression? What will be the changes in the model if you choose double the value of alpha for both ridge and lasso? What will be the most important predictor variables after the change is implemented</a:t>
            </a:r>
            <a:r>
              <a:rPr lang="en-US" sz="1600" dirty="0" smtClean="0">
                <a:solidFill>
                  <a:schemeClr val="tx2"/>
                </a:solidFill>
                <a:latin typeface="Arial" panose="020B0604020202020204" pitchFamily="34" charset="0"/>
                <a:cs typeface="Arial" panose="020B0604020202020204" pitchFamily="34" charset="0"/>
              </a:rPr>
              <a:t>? </a:t>
            </a:r>
          </a:p>
          <a:p>
            <a:pPr marL="342900" indent="-342900" algn="just">
              <a:lnSpc>
                <a:spcPct val="150000"/>
              </a:lnSpc>
              <a:buFont typeface="+mj-lt"/>
              <a:buAutoNum type="arabicPeriod"/>
            </a:pPr>
            <a:r>
              <a:rPr lang="en-US" sz="1600" dirty="0" smtClean="0">
                <a:solidFill>
                  <a:schemeClr val="tx2"/>
                </a:solidFill>
                <a:latin typeface="Arial" panose="020B0604020202020204" pitchFamily="34" charset="0"/>
                <a:cs typeface="Arial" panose="020B0604020202020204" pitchFamily="34" charset="0"/>
              </a:rPr>
              <a:t>You </a:t>
            </a:r>
            <a:r>
              <a:rPr lang="en-US" sz="1600" dirty="0">
                <a:solidFill>
                  <a:schemeClr val="tx2"/>
                </a:solidFill>
                <a:latin typeface="Arial" panose="020B0604020202020204" pitchFamily="34" charset="0"/>
                <a:cs typeface="Arial" panose="020B0604020202020204" pitchFamily="34" charset="0"/>
              </a:rPr>
              <a:t>have determined the optimal value of lambda for ridge and lasso regression during the assignment. Now, which one will you choose to apply and why</a:t>
            </a:r>
            <a:r>
              <a:rPr lang="en-US" sz="1600" dirty="0" smtClean="0">
                <a:solidFill>
                  <a:schemeClr val="tx2"/>
                </a:solidFill>
                <a:latin typeface="Arial" panose="020B0604020202020204" pitchFamily="34" charset="0"/>
                <a:cs typeface="Arial" panose="020B0604020202020204" pitchFamily="34" charset="0"/>
              </a:rPr>
              <a:t>?</a:t>
            </a:r>
            <a:endParaRPr lang="en-US" sz="1600" dirty="0">
              <a:solidFill>
                <a:schemeClr val="tx2"/>
              </a:solidFill>
              <a:latin typeface="Arial" panose="020B0604020202020204" pitchFamily="34" charset="0"/>
              <a:cs typeface="Arial" panose="020B0604020202020204" pitchFamily="34" charset="0"/>
            </a:endParaRPr>
          </a:p>
          <a:p>
            <a:pPr marL="228600" indent="-228600" algn="just">
              <a:lnSpc>
                <a:spcPct val="150000"/>
              </a:lnSpc>
              <a:buAutoNum type="arabicPeriod"/>
            </a:pPr>
            <a:r>
              <a:rPr lang="en-US" sz="1600" dirty="0" smtClean="0">
                <a:solidFill>
                  <a:schemeClr val="tx2"/>
                </a:solidFill>
                <a:latin typeface="Arial" panose="020B0604020202020204" pitchFamily="34" charset="0"/>
                <a:cs typeface="Arial" panose="020B0604020202020204" pitchFamily="34" charset="0"/>
              </a:rPr>
              <a:t> After </a:t>
            </a:r>
            <a:r>
              <a:rPr lang="en-US" sz="1600" dirty="0">
                <a:solidFill>
                  <a:schemeClr val="tx2"/>
                </a:solidFill>
                <a:latin typeface="Arial" panose="020B0604020202020204" pitchFamily="34" charset="0"/>
                <a:cs typeface="Arial" panose="020B0604020202020204" pitchFamily="34" charset="0"/>
              </a:rPr>
              <a:t>building the model, you </a:t>
            </a:r>
            <a:r>
              <a:rPr lang="en-US" sz="1600" dirty="0" err="1">
                <a:solidFill>
                  <a:schemeClr val="tx2"/>
                </a:solidFill>
                <a:latin typeface="Arial" panose="020B0604020202020204" pitchFamily="34" charset="0"/>
                <a:cs typeface="Arial" panose="020B0604020202020204" pitchFamily="34" charset="0"/>
              </a:rPr>
              <a:t>realised</a:t>
            </a:r>
            <a:r>
              <a:rPr lang="en-US" sz="1600" dirty="0">
                <a:solidFill>
                  <a:schemeClr val="tx2"/>
                </a:solidFill>
                <a:latin typeface="Arial" panose="020B0604020202020204" pitchFamily="34" charset="0"/>
                <a:cs typeface="Arial" panose="020B0604020202020204" pitchFamily="34" charset="0"/>
              </a:rPr>
              <a:t> that the five most important predictor variables in the lasso model are not available in the incoming data. You will now have to create another model excluding the five most important predictor variables. Which are the five most important predictor variables now</a:t>
            </a:r>
            <a:r>
              <a:rPr lang="en-US" sz="1600" dirty="0" smtClean="0">
                <a:solidFill>
                  <a:schemeClr val="tx2"/>
                </a:solidFill>
                <a:latin typeface="Arial" panose="020B0604020202020204" pitchFamily="34" charset="0"/>
                <a:cs typeface="Arial" panose="020B0604020202020204" pitchFamily="34" charset="0"/>
              </a:rPr>
              <a:t>?</a:t>
            </a:r>
            <a:endParaRPr lang="en-US" sz="1600" dirty="0">
              <a:solidFill>
                <a:schemeClr val="tx2"/>
              </a:solidFill>
              <a:latin typeface="Arial" panose="020B0604020202020204" pitchFamily="34" charset="0"/>
              <a:cs typeface="Arial" panose="020B0604020202020204" pitchFamily="34" charset="0"/>
            </a:endParaRPr>
          </a:p>
          <a:p>
            <a:pPr marL="228600" indent="-228600" algn="just">
              <a:lnSpc>
                <a:spcPct val="150000"/>
              </a:lnSpc>
              <a:buAutoNum type="arabicPeriod"/>
            </a:pPr>
            <a:r>
              <a:rPr lang="en-US" sz="1600" dirty="0" smtClean="0">
                <a:solidFill>
                  <a:schemeClr val="tx2"/>
                </a:solidFill>
                <a:latin typeface="Arial" panose="020B0604020202020204" pitchFamily="34" charset="0"/>
                <a:cs typeface="Arial" panose="020B0604020202020204" pitchFamily="34" charset="0"/>
              </a:rPr>
              <a:t> How </a:t>
            </a:r>
            <a:r>
              <a:rPr lang="en-US" sz="1600" dirty="0">
                <a:solidFill>
                  <a:schemeClr val="tx2"/>
                </a:solidFill>
                <a:latin typeface="Arial" panose="020B0604020202020204" pitchFamily="34" charset="0"/>
                <a:cs typeface="Arial" panose="020B0604020202020204" pitchFamily="34" charset="0"/>
              </a:rPr>
              <a:t>can you make sure that a model is robust and </a:t>
            </a:r>
            <a:r>
              <a:rPr lang="en-US" sz="1600" dirty="0" err="1">
                <a:solidFill>
                  <a:schemeClr val="tx2"/>
                </a:solidFill>
                <a:latin typeface="Arial" panose="020B0604020202020204" pitchFamily="34" charset="0"/>
                <a:cs typeface="Arial" panose="020B0604020202020204" pitchFamily="34" charset="0"/>
              </a:rPr>
              <a:t>generalisable</a:t>
            </a:r>
            <a:r>
              <a:rPr lang="en-US" sz="1600" dirty="0">
                <a:solidFill>
                  <a:schemeClr val="tx2"/>
                </a:solidFill>
                <a:latin typeface="Arial" panose="020B0604020202020204" pitchFamily="34" charset="0"/>
                <a:cs typeface="Arial" panose="020B0604020202020204" pitchFamily="34" charset="0"/>
              </a:rPr>
              <a:t>? What are the implications of the same for the accuracy of the model and why?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4078875450"/>
              </p:ext>
            </p:extLst>
          </p:nvPr>
        </p:nvGraphicFramePr>
        <p:xfrm>
          <a:off x="183930" y="669925"/>
          <a:ext cx="8655269" cy="4312920"/>
        </p:xfrm>
        <a:graphic>
          <a:graphicData uri="http://schemas.openxmlformats.org/drawingml/2006/table">
            <a:tbl>
              <a:tblPr firstRow="1" bandRow="1">
                <a:tableStyleId>{5C22544A-7EE6-4342-B048-85BDC9FD1C3A}</a:tableStyleId>
              </a:tblPr>
              <a:tblGrid>
                <a:gridCol w="8655269"/>
              </a:tblGrid>
              <a:tr h="370840">
                <a:tc>
                  <a:txBody>
                    <a:bodyPr/>
                    <a:lstStyle/>
                    <a:p>
                      <a:pPr marL="342900" indent="-342900" algn="just">
                        <a:lnSpc>
                          <a:spcPct val="150000"/>
                        </a:lnSpc>
                        <a:buFont typeface="+mj-lt"/>
                        <a:buAutoNum type="arabicPeriod"/>
                      </a:pPr>
                      <a:r>
                        <a:rPr lang="en-US" sz="1400" dirty="0" smtClean="0"/>
                        <a:t> Question 1: </a:t>
                      </a:r>
                      <a:r>
                        <a:rPr lang="en-US" sz="1400" b="1" dirty="0" smtClean="0">
                          <a:solidFill>
                            <a:schemeClr val="lt1"/>
                          </a:solidFill>
                          <a:latin typeface="+mn-lt"/>
                          <a:ea typeface="+mn-ea"/>
                          <a:cs typeface="+mn-cs"/>
                        </a:rPr>
                        <a:t>What is the optimal value of alpha for ridge and lasso regression? What will be the changes in the model if you choose double the value of alpha for both ridge and lasso? What will be the most important predictor variables after the change is implemented? </a:t>
                      </a:r>
                    </a:p>
                  </a:txBody>
                  <a:tcPr/>
                </a:tc>
              </a:tr>
              <a:tr h="370840">
                <a:tc>
                  <a:txBody>
                    <a:bodyPr/>
                    <a:lstStyle/>
                    <a:p>
                      <a:r>
                        <a:rPr lang="en-US" sz="1600" b="0" i="0" dirty="0" smtClean="0">
                          <a:solidFill>
                            <a:schemeClr val="dk1"/>
                          </a:solidFill>
                          <a:effectLst/>
                          <a:latin typeface="+mn-lt"/>
                          <a:ea typeface="+mn-ea"/>
                          <a:cs typeface="+mn-cs"/>
                        </a:rPr>
                        <a:t>Answer:</a:t>
                      </a:r>
                    </a:p>
                    <a:p>
                      <a:pPr marL="171450" indent="-171450">
                        <a:buFont typeface="Arial" panose="020B0604020202020204" pitchFamily="34" charset="0"/>
                        <a:buChar char="•"/>
                      </a:pPr>
                      <a:r>
                        <a:rPr lang="en-US" sz="1600" b="0" i="0" dirty="0" smtClean="0">
                          <a:solidFill>
                            <a:schemeClr val="dk1"/>
                          </a:solidFill>
                          <a:effectLst/>
                          <a:latin typeface="+mn-lt"/>
                          <a:ea typeface="+mn-ea"/>
                          <a:cs typeface="+mn-cs"/>
                        </a:rPr>
                        <a:t>Optimal value of </a:t>
                      </a:r>
                      <a:r>
                        <a:rPr lang="en-US" sz="1600" b="0" i="0" baseline="0" dirty="0" smtClean="0">
                          <a:solidFill>
                            <a:schemeClr val="dk1"/>
                          </a:solidFill>
                          <a:effectLst/>
                          <a:latin typeface="+mn-lt"/>
                          <a:ea typeface="+mn-ea"/>
                          <a:cs typeface="+mn-cs"/>
                        </a:rPr>
                        <a:t> alpha</a:t>
                      </a:r>
                      <a:r>
                        <a:rPr lang="en-US" sz="1600" b="0" i="0" dirty="0" smtClean="0">
                          <a:solidFill>
                            <a:schemeClr val="dk1"/>
                          </a:solidFill>
                          <a:effectLst/>
                          <a:latin typeface="+mn-lt"/>
                          <a:ea typeface="+mn-ea"/>
                          <a:cs typeface="+mn-cs"/>
                        </a:rPr>
                        <a:t> for Ridge Regression = </a:t>
                      </a:r>
                      <a:r>
                        <a:rPr lang="en-US" sz="1600" b="1" i="0" dirty="0" smtClean="0">
                          <a:solidFill>
                            <a:schemeClr val="dk1"/>
                          </a:solidFill>
                          <a:effectLst/>
                          <a:latin typeface="+mn-lt"/>
                          <a:ea typeface="+mn-ea"/>
                          <a:cs typeface="+mn-cs"/>
                        </a:rPr>
                        <a:t>10</a:t>
                      </a:r>
                      <a:endParaRPr lang="en-US" sz="1600" b="0" i="0" dirty="0" smtClean="0">
                        <a:solidFill>
                          <a:schemeClr val="dk1"/>
                        </a:solidFill>
                        <a:effectLst/>
                        <a:latin typeface="+mn-lt"/>
                        <a:ea typeface="+mn-ea"/>
                        <a:cs typeface="+mn-cs"/>
                      </a:endParaRPr>
                    </a:p>
                    <a:p>
                      <a:pPr marL="171450" indent="-171450">
                        <a:buFont typeface="Arial" panose="020B0604020202020204" pitchFamily="34" charset="0"/>
                        <a:buChar char="•"/>
                      </a:pPr>
                      <a:r>
                        <a:rPr lang="en-US" sz="1600" b="0" i="0" dirty="0" smtClean="0">
                          <a:solidFill>
                            <a:schemeClr val="dk1"/>
                          </a:solidFill>
                          <a:effectLst/>
                          <a:latin typeface="+mn-lt"/>
                          <a:ea typeface="+mn-ea"/>
                          <a:cs typeface="+mn-cs"/>
                        </a:rPr>
                        <a:t>Optimal value of alpha for Lasso = </a:t>
                      </a:r>
                      <a:r>
                        <a:rPr lang="en-US" sz="1600" b="1" i="0" dirty="0" smtClean="0">
                          <a:solidFill>
                            <a:schemeClr val="dk1"/>
                          </a:solidFill>
                          <a:effectLst/>
                          <a:latin typeface="+mn-lt"/>
                          <a:ea typeface="+mn-ea"/>
                          <a:cs typeface="+mn-cs"/>
                        </a:rPr>
                        <a:t>0.001</a:t>
                      </a:r>
                    </a:p>
                    <a:p>
                      <a:endParaRPr lang="en-US" sz="1600" b="1" i="0" dirty="0" smtClean="0">
                        <a:solidFill>
                          <a:schemeClr val="dk1"/>
                        </a:solidFill>
                        <a:effectLst/>
                        <a:latin typeface="+mn-lt"/>
                        <a:ea typeface="+mn-ea"/>
                        <a:cs typeface="+mn-cs"/>
                      </a:endParaRPr>
                    </a:p>
                    <a:p>
                      <a:r>
                        <a:rPr lang="en-US" sz="1600" b="1" i="0" dirty="0" smtClean="0">
                          <a:solidFill>
                            <a:schemeClr val="dk1"/>
                          </a:solidFill>
                          <a:effectLst/>
                          <a:latin typeface="+mn-lt"/>
                          <a:ea typeface="+mn-ea"/>
                          <a:cs typeface="+mn-cs"/>
                        </a:rPr>
                        <a:t>Important </a:t>
                      </a:r>
                      <a:r>
                        <a:rPr lang="en-US" sz="1600" b="1" i="0" dirty="0" err="1" smtClean="0">
                          <a:solidFill>
                            <a:schemeClr val="dk1"/>
                          </a:solidFill>
                          <a:effectLst/>
                          <a:latin typeface="+mn-lt"/>
                          <a:ea typeface="+mn-ea"/>
                          <a:cs typeface="+mn-cs"/>
                        </a:rPr>
                        <a:t>predictator</a:t>
                      </a:r>
                      <a:r>
                        <a:rPr lang="en-US" sz="1600" b="1" i="0" dirty="0" smtClean="0">
                          <a:solidFill>
                            <a:schemeClr val="dk1"/>
                          </a:solidFill>
                          <a:effectLst/>
                          <a:latin typeface="+mn-lt"/>
                          <a:ea typeface="+mn-ea"/>
                          <a:cs typeface="+mn-cs"/>
                        </a:rPr>
                        <a:t> value:</a:t>
                      </a:r>
                    </a:p>
                    <a:p>
                      <a:pPr marL="228600" indent="-228600">
                        <a:buFont typeface="+mj-lt"/>
                        <a:buAutoNum type="arabicPeriod"/>
                      </a:pPr>
                      <a:r>
                        <a:rPr lang="en-US" sz="1600" b="0" i="0" dirty="0" err="1" smtClean="0">
                          <a:solidFill>
                            <a:schemeClr val="dk1"/>
                          </a:solidFill>
                          <a:effectLst/>
                          <a:latin typeface="+mn-lt"/>
                          <a:ea typeface="+mn-ea"/>
                          <a:cs typeface="+mn-cs"/>
                        </a:rPr>
                        <a:t>GrLivArea</a:t>
                      </a:r>
                      <a:endParaRPr lang="en-US" sz="1600" b="0" i="0" dirty="0" smtClean="0">
                        <a:solidFill>
                          <a:schemeClr val="dk1"/>
                        </a:solidFill>
                        <a:effectLst/>
                        <a:latin typeface="+mn-lt"/>
                        <a:ea typeface="+mn-ea"/>
                        <a:cs typeface="+mn-cs"/>
                      </a:endParaRPr>
                    </a:p>
                    <a:p>
                      <a:pPr marL="228600" indent="-228600">
                        <a:buFont typeface="+mj-lt"/>
                        <a:buAutoNum type="arabicPeriod"/>
                      </a:pPr>
                      <a:r>
                        <a:rPr lang="en-US" sz="1600" b="0" i="0" dirty="0" smtClean="0">
                          <a:solidFill>
                            <a:schemeClr val="dk1"/>
                          </a:solidFill>
                          <a:effectLst/>
                          <a:latin typeface="+mn-lt"/>
                          <a:ea typeface="+mn-ea"/>
                          <a:cs typeface="+mn-cs"/>
                        </a:rPr>
                        <a:t>OverallQual_8</a:t>
                      </a:r>
                    </a:p>
                    <a:p>
                      <a:pPr marL="228600" indent="-228600">
                        <a:buFont typeface="+mj-lt"/>
                        <a:buAutoNum type="arabicPeriod"/>
                      </a:pPr>
                      <a:r>
                        <a:rPr lang="en-US" sz="1600" b="0" i="0" dirty="0" smtClean="0">
                          <a:solidFill>
                            <a:schemeClr val="dk1"/>
                          </a:solidFill>
                          <a:effectLst/>
                          <a:latin typeface="+mn-lt"/>
                          <a:ea typeface="+mn-ea"/>
                          <a:cs typeface="+mn-cs"/>
                        </a:rPr>
                        <a:t>OverallQual_9</a:t>
                      </a:r>
                    </a:p>
                    <a:p>
                      <a:pPr marL="228600" indent="-228600">
                        <a:buFont typeface="+mj-lt"/>
                        <a:buAutoNum type="arabicPeriod"/>
                      </a:pPr>
                      <a:r>
                        <a:rPr lang="en-US" sz="1600" b="0" i="0" dirty="0" err="1" smtClean="0">
                          <a:solidFill>
                            <a:schemeClr val="dk1"/>
                          </a:solidFill>
                          <a:effectLst/>
                          <a:latin typeface="+mn-lt"/>
                          <a:ea typeface="+mn-ea"/>
                          <a:cs typeface="+mn-cs"/>
                        </a:rPr>
                        <a:t>Functional_Typ</a:t>
                      </a:r>
                      <a:endParaRPr lang="en-US" sz="1600" b="0" i="0" dirty="0" smtClean="0">
                        <a:solidFill>
                          <a:schemeClr val="dk1"/>
                        </a:solidFill>
                        <a:effectLst/>
                        <a:latin typeface="+mn-lt"/>
                        <a:ea typeface="+mn-ea"/>
                        <a:cs typeface="+mn-cs"/>
                      </a:endParaRPr>
                    </a:p>
                    <a:p>
                      <a:pPr marL="228600" indent="-228600">
                        <a:buFont typeface="+mj-lt"/>
                        <a:buAutoNum type="arabicPeriod"/>
                      </a:pPr>
                      <a:r>
                        <a:rPr lang="en-US" sz="1600" b="0" i="0" dirty="0" err="1" smtClean="0">
                          <a:solidFill>
                            <a:schemeClr val="dk1"/>
                          </a:solidFill>
                          <a:effectLst/>
                          <a:latin typeface="+mn-lt"/>
                          <a:ea typeface="+mn-ea"/>
                          <a:cs typeface="+mn-cs"/>
                        </a:rPr>
                        <a:t>Neighborhood_Crawfor</a:t>
                      </a:r>
                      <a:endParaRPr lang="en-US" sz="1600" b="0" i="0" dirty="0" smtClean="0">
                        <a:solidFill>
                          <a:schemeClr val="dk1"/>
                        </a:solidFill>
                        <a:effectLst/>
                        <a:latin typeface="+mn-lt"/>
                        <a:ea typeface="+mn-ea"/>
                        <a:cs typeface="+mn-cs"/>
                      </a:endParaRPr>
                    </a:p>
                    <a:p>
                      <a:pPr marL="228600" indent="-228600">
                        <a:buFont typeface="+mj-lt"/>
                        <a:buAutoNum type="arabicPeriod"/>
                      </a:pPr>
                      <a:r>
                        <a:rPr lang="en-US" sz="1600" b="0" i="0" dirty="0" smtClean="0">
                          <a:solidFill>
                            <a:schemeClr val="dk1"/>
                          </a:solidFill>
                          <a:effectLst/>
                          <a:latin typeface="+mn-lt"/>
                          <a:ea typeface="+mn-ea"/>
                          <a:cs typeface="+mn-cs"/>
                        </a:rPr>
                        <a:t>Exterior1st_BrkFace</a:t>
                      </a:r>
                    </a:p>
                    <a:p>
                      <a:pPr marL="228600" indent="-228600">
                        <a:buFont typeface="+mj-lt"/>
                        <a:buAutoNum type="arabicPeriod"/>
                      </a:pPr>
                      <a:r>
                        <a:rPr lang="en-US" sz="1600" b="0" i="0" dirty="0" err="1" smtClean="0">
                          <a:solidFill>
                            <a:schemeClr val="dk1"/>
                          </a:solidFill>
                          <a:effectLst/>
                          <a:latin typeface="+mn-lt"/>
                          <a:ea typeface="+mn-ea"/>
                          <a:cs typeface="+mn-cs"/>
                        </a:rPr>
                        <a:t>TotalBsmtSF</a:t>
                      </a:r>
                      <a:endParaRPr lang="en-US" sz="1600" b="0" i="0" dirty="0" smtClean="0">
                        <a:solidFill>
                          <a:schemeClr val="dk1"/>
                        </a:solidFill>
                        <a:effectLst/>
                        <a:latin typeface="+mn-lt"/>
                        <a:ea typeface="+mn-ea"/>
                        <a:cs typeface="+mn-cs"/>
                      </a:endParaRPr>
                    </a:p>
                    <a:p>
                      <a:pPr marL="228600" indent="-228600">
                        <a:buFont typeface="+mj-lt"/>
                        <a:buAutoNum type="arabicPeriod"/>
                      </a:pPr>
                      <a:r>
                        <a:rPr lang="en-US" sz="1600" b="0" i="0" dirty="0" err="1" smtClean="0">
                          <a:solidFill>
                            <a:schemeClr val="dk1"/>
                          </a:solidFill>
                          <a:effectLst/>
                          <a:latin typeface="+mn-lt"/>
                          <a:ea typeface="+mn-ea"/>
                          <a:cs typeface="+mn-cs"/>
                        </a:rPr>
                        <a:t>CentralAir_Y</a:t>
                      </a:r>
                      <a:endParaRPr lang="en-US" sz="1600" b="0" i="0" dirty="0" smtClean="0">
                        <a:solidFill>
                          <a:schemeClr val="dk1"/>
                        </a:solidFill>
                        <a:effectLst/>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2741645089"/>
              </p:ext>
            </p:extLst>
          </p:nvPr>
        </p:nvGraphicFramePr>
        <p:xfrm>
          <a:off x="183930" y="593725"/>
          <a:ext cx="8807670" cy="2407920"/>
        </p:xfrm>
        <a:graphic>
          <a:graphicData uri="http://schemas.openxmlformats.org/drawingml/2006/table">
            <a:tbl>
              <a:tblPr firstRow="1" bandRow="1">
                <a:tableStyleId>{5C22544A-7EE6-4342-B048-85BDC9FD1C3A}</a:tableStyleId>
              </a:tblPr>
              <a:tblGrid>
                <a:gridCol w="8807670"/>
              </a:tblGrid>
              <a:tr h="370840">
                <a:tc>
                  <a:txBody>
                    <a:bodyPr/>
                    <a:lstStyle/>
                    <a:p>
                      <a:pPr marL="342900" indent="-342900" algn="just">
                        <a:lnSpc>
                          <a:spcPct val="150000"/>
                        </a:lnSpc>
                        <a:buFont typeface="+mj-lt"/>
                        <a:buAutoNum type="arabicPeriod"/>
                      </a:pPr>
                      <a:r>
                        <a:rPr lang="en-US" dirty="0" smtClean="0"/>
                        <a:t> Question </a:t>
                      </a:r>
                      <a:r>
                        <a:rPr lang="en-US" b="0" i="0" dirty="0" smtClean="0">
                          <a:solidFill>
                            <a:schemeClr val="lt1"/>
                          </a:solidFill>
                          <a:effectLst/>
                          <a:latin typeface="+mn-lt"/>
                          <a:ea typeface="+mn-ea"/>
                          <a:cs typeface="+mn-cs"/>
                        </a:rPr>
                        <a:t>2</a:t>
                      </a:r>
                      <a:r>
                        <a:rPr lang="en-US" b="1" dirty="0" smtClean="0">
                          <a:solidFill>
                            <a:schemeClr val="lt1"/>
                          </a:solidFill>
                          <a:latin typeface="+mn-lt"/>
                          <a:ea typeface="+mn-ea"/>
                          <a:cs typeface="+mn-cs"/>
                        </a:rPr>
                        <a:t>. You have determined the optimal value of lambda for ridge and lasso regression during the assignment. Now, which one will you choose to apply and why?</a:t>
                      </a:r>
                      <a:endParaRPr lang="en-US" b="1" dirty="0">
                        <a:solidFill>
                          <a:schemeClr val="lt1"/>
                        </a:solidFill>
                        <a:latin typeface="+mn-lt"/>
                        <a:ea typeface="+mn-ea"/>
                        <a:cs typeface="+mn-cs"/>
                      </a:endParaRPr>
                    </a:p>
                  </a:txBody>
                  <a:tcPr/>
                </a:tc>
              </a:tr>
              <a:tr h="370840">
                <a:tc>
                  <a:txBody>
                    <a:bodyPr/>
                    <a:lstStyle/>
                    <a:p>
                      <a:r>
                        <a:rPr lang="en-US" sz="1600" dirty="0" smtClean="0"/>
                        <a:t>Answer:</a:t>
                      </a:r>
                      <a:endParaRPr lang="en-US" sz="1600" b="1" i="0" dirty="0" smtClean="0">
                        <a:solidFill>
                          <a:schemeClr val="dk1"/>
                        </a:solidFill>
                        <a:effectLst/>
                        <a:latin typeface="+mn-lt"/>
                        <a:ea typeface="+mn-ea"/>
                        <a:cs typeface="+mn-cs"/>
                      </a:endParaRPr>
                    </a:p>
                    <a:p>
                      <a:r>
                        <a:rPr lang="en-US" sz="1600" b="0" i="0" dirty="0" smtClean="0">
                          <a:solidFill>
                            <a:schemeClr val="dk1"/>
                          </a:solidFill>
                          <a:effectLst/>
                          <a:latin typeface="+mn-lt"/>
                          <a:ea typeface="+mn-ea"/>
                          <a:cs typeface="+mn-cs"/>
                        </a:rPr>
                        <a:t>The model we will choose to apply will depend on the use case. If we have too many variables and one of our primary goal is feature selection, then we will use Lasso. If we don't want to get too large coefficients and reduction of coefficient magnitude is one of our prime goals, then we will use Ridge Regression.</a:t>
                      </a:r>
                    </a:p>
                    <a:p>
                      <a:pPr algn="just"/>
                      <a:endParaRPr lang="en-US" sz="1200" b="0" i="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454687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993403198"/>
              </p:ext>
            </p:extLst>
          </p:nvPr>
        </p:nvGraphicFramePr>
        <p:xfrm>
          <a:off x="183930" y="669925"/>
          <a:ext cx="8655269" cy="3718560"/>
        </p:xfrm>
        <a:graphic>
          <a:graphicData uri="http://schemas.openxmlformats.org/drawingml/2006/table">
            <a:tbl>
              <a:tblPr firstRow="1" bandRow="1">
                <a:tableStyleId>{5C22544A-7EE6-4342-B048-85BDC9FD1C3A}</a:tableStyleId>
              </a:tblPr>
              <a:tblGrid>
                <a:gridCol w="8655269"/>
              </a:tblGrid>
              <a:tr h="370840">
                <a:tc>
                  <a:txBody>
                    <a:bodyPr/>
                    <a:lstStyle/>
                    <a:p>
                      <a:pPr marL="228600" indent="-228600" algn="just">
                        <a:lnSpc>
                          <a:spcPct val="150000"/>
                        </a:lnSpc>
                        <a:buAutoNum type="arabicPeriod"/>
                      </a:pPr>
                      <a:r>
                        <a:rPr lang="en-US" dirty="0" smtClean="0"/>
                        <a:t> Question 3: </a:t>
                      </a:r>
                      <a:r>
                        <a:rPr lang="en-US" b="1" dirty="0" smtClean="0">
                          <a:solidFill>
                            <a:schemeClr val="lt1"/>
                          </a:solidFill>
                          <a:latin typeface="+mn-lt"/>
                          <a:ea typeface="+mn-ea"/>
                          <a:cs typeface="+mn-cs"/>
                        </a:rPr>
                        <a:t>After building the model, you </a:t>
                      </a:r>
                      <a:r>
                        <a:rPr lang="en-US" b="1" dirty="0" err="1" smtClean="0">
                          <a:solidFill>
                            <a:schemeClr val="lt1"/>
                          </a:solidFill>
                          <a:latin typeface="+mn-lt"/>
                          <a:ea typeface="+mn-ea"/>
                          <a:cs typeface="+mn-cs"/>
                        </a:rPr>
                        <a:t>realised</a:t>
                      </a:r>
                      <a:r>
                        <a:rPr lang="en-US" b="1" dirty="0" smtClean="0">
                          <a:solidFill>
                            <a:schemeClr val="lt1"/>
                          </a:solidFill>
                          <a:latin typeface="+mn-lt"/>
                          <a:ea typeface="+mn-ea"/>
                          <a:cs typeface="+mn-cs"/>
                        </a:rPr>
                        <a:t> that the five most important predictor variables in the lasso model are not available in the incoming data. You will now have to create another model excluding the five most important predictor variables. Which are the five most important predictor variables now?</a:t>
                      </a:r>
                      <a:endParaRPr lang="en-US" b="1" dirty="0">
                        <a:solidFill>
                          <a:schemeClr val="lt1"/>
                        </a:solidFill>
                        <a:latin typeface="+mn-lt"/>
                        <a:ea typeface="+mn-ea"/>
                        <a:cs typeface="+mn-cs"/>
                      </a:endParaRPr>
                    </a:p>
                  </a:txBody>
                  <a:tcPr/>
                </a:tc>
              </a:tr>
              <a:tr h="370840">
                <a:tc>
                  <a:txBody>
                    <a:bodyPr/>
                    <a:lstStyle/>
                    <a:p>
                      <a:r>
                        <a:rPr lang="en-US" sz="1600" b="0" i="0" dirty="0" smtClean="0">
                          <a:solidFill>
                            <a:schemeClr val="dk1"/>
                          </a:solidFill>
                          <a:effectLst/>
                          <a:latin typeface="+mn-lt"/>
                          <a:ea typeface="+mn-ea"/>
                          <a:cs typeface="+mn-cs"/>
                        </a:rPr>
                        <a:t>Answer: Here, we will drop the top 5 features in Lasso model and build the model again. Top 5 Lasso predictors were:</a:t>
                      </a:r>
                    </a:p>
                    <a:p>
                      <a:pPr marL="342900" indent="-342900">
                        <a:buFont typeface="+mj-lt"/>
                        <a:buAutoNum type="arabicPeriod"/>
                      </a:pPr>
                      <a:r>
                        <a:rPr lang="en-US" sz="1600" b="0" i="0" dirty="0" smtClean="0">
                          <a:solidFill>
                            <a:schemeClr val="dk1"/>
                          </a:solidFill>
                          <a:effectLst/>
                          <a:latin typeface="+mn-lt"/>
                          <a:ea typeface="+mn-ea"/>
                          <a:cs typeface="+mn-cs"/>
                        </a:rPr>
                        <a:t>OverallQual_9</a:t>
                      </a:r>
                    </a:p>
                    <a:p>
                      <a:pPr marL="342900" indent="-342900">
                        <a:buFont typeface="+mj-lt"/>
                        <a:buAutoNum type="arabicPeriod"/>
                      </a:pPr>
                      <a:r>
                        <a:rPr lang="en-US" sz="1600" b="0" i="0" dirty="0" err="1" smtClean="0">
                          <a:solidFill>
                            <a:schemeClr val="dk1"/>
                          </a:solidFill>
                          <a:effectLst/>
                          <a:latin typeface="+mn-lt"/>
                          <a:ea typeface="+mn-ea"/>
                          <a:cs typeface="+mn-cs"/>
                        </a:rPr>
                        <a:t>GrLivArea</a:t>
                      </a:r>
                      <a:endParaRPr lang="en-US" sz="1600" b="0" i="0" dirty="0" smtClean="0">
                        <a:solidFill>
                          <a:schemeClr val="dk1"/>
                        </a:solidFill>
                        <a:effectLst/>
                        <a:latin typeface="+mn-lt"/>
                        <a:ea typeface="+mn-ea"/>
                        <a:cs typeface="+mn-cs"/>
                      </a:endParaRPr>
                    </a:p>
                    <a:p>
                      <a:pPr marL="342900" indent="-342900">
                        <a:buFont typeface="+mj-lt"/>
                        <a:buAutoNum type="arabicPeriod"/>
                      </a:pPr>
                      <a:r>
                        <a:rPr lang="en-US" sz="1600" b="0" i="0" dirty="0" smtClean="0">
                          <a:solidFill>
                            <a:schemeClr val="dk1"/>
                          </a:solidFill>
                          <a:effectLst/>
                          <a:latin typeface="+mn-lt"/>
                          <a:ea typeface="+mn-ea"/>
                          <a:cs typeface="+mn-cs"/>
                        </a:rPr>
                        <a:t>OverallQual_8</a:t>
                      </a:r>
                    </a:p>
                    <a:p>
                      <a:pPr marL="342900" indent="-342900">
                        <a:buFont typeface="+mj-lt"/>
                        <a:buAutoNum type="arabicPeriod"/>
                      </a:pPr>
                      <a:r>
                        <a:rPr lang="en-US" sz="1600" b="0" i="0" dirty="0" err="1" smtClean="0">
                          <a:solidFill>
                            <a:schemeClr val="dk1"/>
                          </a:solidFill>
                          <a:effectLst/>
                          <a:latin typeface="+mn-lt"/>
                          <a:ea typeface="+mn-ea"/>
                          <a:cs typeface="+mn-cs"/>
                        </a:rPr>
                        <a:t>Neighborhood_Crawfor</a:t>
                      </a:r>
                      <a:r>
                        <a:rPr lang="en-US" sz="1600" b="0" i="0" dirty="0" smtClean="0">
                          <a:solidFill>
                            <a:schemeClr val="dk1"/>
                          </a:solidFill>
                          <a:effectLst/>
                          <a:latin typeface="+mn-lt"/>
                          <a:ea typeface="+mn-ea"/>
                          <a:cs typeface="+mn-cs"/>
                        </a:rPr>
                        <a:t> and</a:t>
                      </a:r>
                    </a:p>
                    <a:p>
                      <a:pPr marL="342900" indent="-342900">
                        <a:buFont typeface="+mj-lt"/>
                        <a:buAutoNum type="arabicPeriod"/>
                      </a:pPr>
                      <a:r>
                        <a:rPr lang="en-US" sz="1600" b="0" i="0" dirty="0" smtClean="0">
                          <a:solidFill>
                            <a:schemeClr val="dk1"/>
                          </a:solidFill>
                          <a:effectLst/>
                          <a:latin typeface="+mn-lt"/>
                          <a:ea typeface="+mn-ea"/>
                          <a:cs typeface="+mn-cs"/>
                        </a:rPr>
                        <a:t>Exterior1st_BrkFace</a:t>
                      </a:r>
                      <a:endParaRPr lang="en-US" sz="1200" b="0" i="0" dirty="0" smtClean="0">
                        <a:solidFill>
                          <a:schemeClr val="dk1"/>
                        </a:solidFill>
                        <a:effectLst/>
                        <a:latin typeface="+mn-lt"/>
                        <a:ea typeface="+mn-ea"/>
                        <a:cs typeface="+mn-cs"/>
                      </a:endParaRPr>
                    </a:p>
                    <a:p>
                      <a:pPr marL="0" indent="0" algn="just">
                        <a:buFont typeface="+mj-lt"/>
                        <a:buNone/>
                      </a:pPr>
                      <a:endParaRPr lang="en-US" sz="1200" b="0" i="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129183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0325"/>
            <a:ext cx="6705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tx2">
                    <a:lumMod val="60000"/>
                    <a:lumOff val="40000"/>
                  </a:schemeClr>
                </a:solidFill>
              </a:rPr>
              <a:t>Assignment based subjective questions</a:t>
            </a:r>
            <a:endParaRPr sz="2400" dirty="0">
              <a:solidFill>
                <a:schemeClr val="tx2">
                  <a:lumMod val="60000"/>
                  <a:lumOff val="40000"/>
                </a:schemeClr>
              </a:solidFill>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526090408"/>
              </p:ext>
            </p:extLst>
          </p:nvPr>
        </p:nvGraphicFramePr>
        <p:xfrm>
          <a:off x="183930" y="669925"/>
          <a:ext cx="8655269" cy="4175760"/>
        </p:xfrm>
        <a:graphic>
          <a:graphicData uri="http://schemas.openxmlformats.org/drawingml/2006/table">
            <a:tbl>
              <a:tblPr firstRow="1" bandRow="1">
                <a:tableStyleId>{5C22544A-7EE6-4342-B048-85BDC9FD1C3A}</a:tableStyleId>
              </a:tblPr>
              <a:tblGrid>
                <a:gridCol w="8655269"/>
              </a:tblGrid>
              <a:tr h="370840">
                <a:tc>
                  <a:txBody>
                    <a:bodyPr/>
                    <a:lstStyle/>
                    <a:p>
                      <a:pPr marL="228600" indent="-228600" algn="just">
                        <a:lnSpc>
                          <a:spcPct val="150000"/>
                        </a:lnSpc>
                        <a:buAutoNum type="arabicPeriod"/>
                      </a:pPr>
                      <a:r>
                        <a:rPr lang="en-US" dirty="0" smtClean="0"/>
                        <a:t> Question 4: </a:t>
                      </a:r>
                      <a:r>
                        <a:rPr lang="en-US" sz="1800" dirty="0" smtClean="0">
                          <a:solidFill>
                            <a:schemeClr val="tx2"/>
                          </a:solidFill>
                          <a:latin typeface="Arial" panose="020B0604020202020204" pitchFamily="34" charset="0"/>
                          <a:cs typeface="Arial" panose="020B0604020202020204" pitchFamily="34" charset="0"/>
                        </a:rPr>
                        <a:t> </a:t>
                      </a:r>
                      <a:r>
                        <a:rPr lang="en-US" b="1" dirty="0" smtClean="0">
                          <a:solidFill>
                            <a:schemeClr val="lt1"/>
                          </a:solidFill>
                          <a:latin typeface="+mn-lt"/>
                          <a:ea typeface="+mn-ea"/>
                          <a:cs typeface="+mn-cs"/>
                        </a:rPr>
                        <a:t>How can you make sure that a model is robust and </a:t>
                      </a:r>
                      <a:r>
                        <a:rPr lang="en-US" b="1" dirty="0" err="1" smtClean="0">
                          <a:solidFill>
                            <a:schemeClr val="lt1"/>
                          </a:solidFill>
                          <a:latin typeface="+mn-lt"/>
                          <a:ea typeface="+mn-ea"/>
                          <a:cs typeface="+mn-cs"/>
                        </a:rPr>
                        <a:t>generalisable</a:t>
                      </a:r>
                      <a:r>
                        <a:rPr lang="en-US" b="1" dirty="0" smtClean="0">
                          <a:solidFill>
                            <a:schemeClr val="lt1"/>
                          </a:solidFill>
                          <a:latin typeface="+mn-lt"/>
                          <a:ea typeface="+mn-ea"/>
                          <a:cs typeface="+mn-cs"/>
                        </a:rPr>
                        <a:t>? What are the implications of the same for the accuracy of the model and why?</a:t>
                      </a:r>
                      <a:endParaRPr lang="en-US" b="1" dirty="0">
                        <a:solidFill>
                          <a:schemeClr val="lt1"/>
                        </a:solidFill>
                        <a:latin typeface="+mn-lt"/>
                        <a:ea typeface="+mn-ea"/>
                        <a:cs typeface="+mn-cs"/>
                      </a:endParaRPr>
                    </a:p>
                  </a:txBody>
                  <a:tcPr/>
                </a:tc>
              </a:tr>
              <a:tr h="370840">
                <a:tc>
                  <a:txBody>
                    <a:bodyPr/>
                    <a:lstStyle/>
                    <a:p>
                      <a:r>
                        <a:rPr lang="en-US" sz="1600" b="0" i="0" dirty="0" smtClean="0">
                          <a:solidFill>
                            <a:schemeClr val="dk1"/>
                          </a:solidFill>
                          <a:effectLst/>
                          <a:latin typeface="+mn-lt"/>
                          <a:ea typeface="+mn-ea"/>
                          <a:cs typeface="+mn-cs"/>
                        </a:rPr>
                        <a:t>Answer: </a:t>
                      </a:r>
                      <a:r>
                        <a:rPr lang="en-US" sz="1600" b="0" i="0" dirty="0" smtClean="0">
                          <a:solidFill>
                            <a:schemeClr val="dk1"/>
                          </a:solidFill>
                          <a:effectLst/>
                          <a:latin typeface="+mn-lt"/>
                          <a:ea typeface="+mn-ea"/>
                          <a:cs typeface="+mn-cs"/>
                        </a:rPr>
                        <a:t>A model is robust when any variation in the data does not affect its performance much.</a:t>
                      </a:r>
                    </a:p>
                    <a:p>
                      <a:pPr marL="228600" indent="-228600">
                        <a:buFont typeface="+mj-lt"/>
                        <a:buAutoNum type="arabicPeriod"/>
                      </a:pPr>
                      <a:r>
                        <a:rPr lang="en-US" sz="1600" b="0" i="0" dirty="0" smtClean="0">
                          <a:solidFill>
                            <a:schemeClr val="dk1"/>
                          </a:solidFill>
                          <a:effectLst/>
                          <a:latin typeface="+mn-lt"/>
                          <a:ea typeface="+mn-ea"/>
                          <a:cs typeface="+mn-cs"/>
                        </a:rPr>
                        <a:t>A generalizable model is able to adapt properly to new, previously unseen data, drawn from the same distribution as the one used to create the model.</a:t>
                      </a:r>
                    </a:p>
                    <a:p>
                      <a:pPr marL="228600" indent="-228600">
                        <a:buFont typeface="+mj-lt"/>
                        <a:buAutoNum type="arabicPeriod"/>
                      </a:pPr>
                      <a:r>
                        <a:rPr lang="en-US" sz="1600" b="0" i="0" dirty="0" smtClean="0">
                          <a:solidFill>
                            <a:schemeClr val="dk1"/>
                          </a:solidFill>
                          <a:effectLst/>
                          <a:latin typeface="+mn-lt"/>
                          <a:ea typeface="+mn-ea"/>
                          <a:cs typeface="+mn-cs"/>
                        </a:rPr>
                        <a:t>To make sure a model is robust and generalizable, we have to take care it doesn't </a:t>
                      </a:r>
                      <a:r>
                        <a:rPr lang="en-US" sz="1600" b="0" i="0" dirty="0" err="1" smtClean="0">
                          <a:solidFill>
                            <a:schemeClr val="dk1"/>
                          </a:solidFill>
                          <a:effectLst/>
                          <a:latin typeface="+mn-lt"/>
                          <a:ea typeface="+mn-ea"/>
                          <a:cs typeface="+mn-cs"/>
                        </a:rPr>
                        <a:t>overfit</a:t>
                      </a:r>
                      <a:r>
                        <a:rPr lang="en-US" sz="1600" b="0" i="0" dirty="0" smtClean="0">
                          <a:solidFill>
                            <a:schemeClr val="dk1"/>
                          </a:solidFill>
                          <a:effectLst/>
                          <a:latin typeface="+mn-lt"/>
                          <a:ea typeface="+mn-ea"/>
                          <a:cs typeface="+mn-cs"/>
                        </a:rPr>
                        <a:t>. This is because an </a:t>
                      </a:r>
                      <a:r>
                        <a:rPr lang="en-US" sz="1600" b="0" i="0" dirty="0" err="1" smtClean="0">
                          <a:solidFill>
                            <a:schemeClr val="dk1"/>
                          </a:solidFill>
                          <a:effectLst/>
                          <a:latin typeface="+mn-lt"/>
                          <a:ea typeface="+mn-ea"/>
                          <a:cs typeface="+mn-cs"/>
                        </a:rPr>
                        <a:t>overfitting</a:t>
                      </a:r>
                      <a:r>
                        <a:rPr lang="en-US" sz="1600" b="0" i="0" dirty="0" smtClean="0">
                          <a:solidFill>
                            <a:schemeClr val="dk1"/>
                          </a:solidFill>
                          <a:effectLst/>
                          <a:latin typeface="+mn-lt"/>
                          <a:ea typeface="+mn-ea"/>
                          <a:cs typeface="+mn-cs"/>
                        </a:rPr>
                        <a:t> model has very high variance and a smallest change in data affects the model prediction heavily. Such a model will identify all the patterns of a training data, but fail to pick up the patterns in unseen test data.</a:t>
                      </a:r>
                    </a:p>
                    <a:p>
                      <a:pPr marL="228600" indent="-228600">
                        <a:buFont typeface="+mj-lt"/>
                        <a:buAutoNum type="arabicPeriod"/>
                      </a:pPr>
                      <a:r>
                        <a:rPr lang="en-US" sz="1600" b="0" i="0" dirty="0" smtClean="0">
                          <a:solidFill>
                            <a:schemeClr val="dk1"/>
                          </a:solidFill>
                          <a:effectLst/>
                          <a:latin typeface="+mn-lt"/>
                          <a:ea typeface="+mn-ea"/>
                          <a:cs typeface="+mn-cs"/>
                        </a:rPr>
                        <a:t>In other words, the model should not be too complex in order to be robust and generalizable. If we look at it from the </a:t>
                      </a:r>
                      <a:r>
                        <a:rPr lang="en-US" sz="1600" b="0" i="0" dirty="0" err="1" smtClean="0">
                          <a:solidFill>
                            <a:schemeClr val="dk1"/>
                          </a:solidFill>
                          <a:effectLst/>
                          <a:latin typeface="+mn-lt"/>
                          <a:ea typeface="+mn-ea"/>
                          <a:cs typeface="+mn-cs"/>
                        </a:rPr>
                        <a:t>prespective</a:t>
                      </a:r>
                      <a:r>
                        <a:rPr lang="en-US" sz="1600" b="0" i="0" dirty="0" smtClean="0">
                          <a:solidFill>
                            <a:schemeClr val="dk1"/>
                          </a:solidFill>
                          <a:effectLst/>
                          <a:latin typeface="+mn-lt"/>
                          <a:ea typeface="+mn-ea"/>
                          <a:cs typeface="+mn-cs"/>
                        </a:rPr>
                        <a:t> of Accuracy, a too complex model will have a very high accuracy. So, to make our model more robust and generalizable, we will have to decrease variance which will lead to some bias. Addition of bias means that accuracy will decrease. In general, we have to find strike some balance between model accuracy and complexity. This can be achieved by Regularization techniques like Ridge Regression and Lasso</a:t>
                      </a:r>
                      <a:r>
                        <a:rPr lang="en-US" sz="1200" b="0" i="0" dirty="0" smtClean="0">
                          <a:solidFill>
                            <a:schemeClr val="dk1"/>
                          </a:solidFill>
                          <a:effectLst/>
                          <a:latin typeface="+mn-lt"/>
                          <a:ea typeface="+mn-ea"/>
                          <a:cs typeface="+mn-cs"/>
                        </a:rPr>
                        <a:t>.</a:t>
                      </a:r>
                      <a:endParaRPr lang="en-US" sz="1200" b="0" i="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08888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654550"/>
            <a:chOff x="0" y="0"/>
            <a:chExt cx="9144000" cy="4654550"/>
          </a:xfrm>
        </p:grpSpPr>
        <p:sp>
          <p:nvSpPr>
            <p:cNvPr id="3" name="object 3"/>
            <p:cNvSpPr/>
            <p:nvPr/>
          </p:nvSpPr>
          <p:spPr>
            <a:xfrm>
              <a:off x="7930895" y="210311"/>
              <a:ext cx="813816" cy="2164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4654550"/>
            </a:xfrm>
            <a:custGeom>
              <a:avLst/>
              <a:gdLst/>
              <a:ahLst/>
              <a:cxnLst/>
              <a:rect l="l" t="t" r="r" b="b"/>
              <a:pathLst>
                <a:path w="9144000" h="4654550">
                  <a:moveTo>
                    <a:pt x="9144000" y="0"/>
                  </a:moveTo>
                  <a:lnTo>
                    <a:pt x="0" y="0"/>
                  </a:lnTo>
                  <a:lnTo>
                    <a:pt x="0" y="4654296"/>
                  </a:lnTo>
                  <a:lnTo>
                    <a:pt x="9144000" y="4654296"/>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664463" y="573023"/>
              <a:ext cx="2057400" cy="54863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634084" y="2583891"/>
            <a:ext cx="3785515" cy="629660"/>
          </a:xfrm>
          <a:prstGeom prst="rect">
            <a:avLst/>
          </a:prstGeom>
        </p:spPr>
        <p:txBody>
          <a:bodyPr vert="horz" wrap="square" lIns="0" tIns="13970" rIns="0" bIns="0" rtlCol="0">
            <a:spAutoFit/>
          </a:bodyPr>
          <a:lstStyle/>
          <a:p>
            <a:pPr marL="12700">
              <a:lnSpc>
                <a:spcPct val="100000"/>
              </a:lnSpc>
              <a:spcBef>
                <a:spcPts val="110"/>
              </a:spcBef>
            </a:pPr>
            <a:r>
              <a:rPr sz="4000" spc="10" dirty="0">
                <a:solidFill>
                  <a:srgbClr val="000000"/>
                </a:solidFill>
                <a:latin typeface="Arial" panose="020B0604020202020204" pitchFamily="34" charset="0"/>
                <a:cs typeface="Arial" panose="020B0604020202020204" pitchFamily="34" charset="0"/>
              </a:rPr>
              <a:t>Thank</a:t>
            </a:r>
            <a:r>
              <a:rPr sz="4000" spc="-275" dirty="0">
                <a:solidFill>
                  <a:srgbClr val="000000"/>
                </a:solidFill>
                <a:latin typeface="Arial" panose="020B0604020202020204" pitchFamily="34" charset="0"/>
                <a:cs typeface="Arial" panose="020B0604020202020204" pitchFamily="34" charset="0"/>
              </a:rPr>
              <a:t> </a:t>
            </a:r>
            <a:r>
              <a:rPr sz="4000" spc="-35" dirty="0">
                <a:solidFill>
                  <a:srgbClr val="000000"/>
                </a:solidFill>
                <a:latin typeface="Arial" panose="020B0604020202020204" pitchFamily="34" charset="0"/>
                <a:cs typeface="Arial" panose="020B0604020202020204" pitchFamily="34" charset="0"/>
              </a:rPr>
              <a:t>You!</a:t>
            </a:r>
            <a:endParaRPr sz="4000" dirty="0">
              <a:latin typeface="Arial" panose="020B0604020202020204" pitchFamily="34" charset="0"/>
              <a:cs typeface="Arial" panose="020B0604020202020204" pitchFamily="34" charset="0"/>
            </a:endParaRPr>
          </a:p>
        </p:txBody>
      </p:sp>
      <p:sp>
        <p:nvSpPr>
          <p:cNvPr id="7" name="object 7"/>
          <p:cNvSpPr/>
          <p:nvPr/>
        </p:nvSpPr>
        <p:spPr>
          <a:xfrm>
            <a:off x="7583423" y="0"/>
            <a:ext cx="1356359" cy="157886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19225" y="1035761"/>
            <a:ext cx="1214120" cy="238125"/>
          </a:xfrm>
          <a:prstGeom prst="rect">
            <a:avLst/>
          </a:prstGeom>
        </p:spPr>
        <p:txBody>
          <a:bodyPr vert="horz" wrap="square" lIns="0" tIns="12065" rIns="0" bIns="0" rtlCol="0">
            <a:spAutoFit/>
          </a:bodyPr>
          <a:lstStyle/>
          <a:p>
            <a:pPr marL="12700">
              <a:lnSpc>
                <a:spcPct val="100000"/>
              </a:lnSpc>
              <a:spcBef>
                <a:spcPts val="95"/>
              </a:spcBef>
            </a:pPr>
            <a:r>
              <a:rPr sz="1400" i="1" spc="30" dirty="0">
                <a:latin typeface="Arial"/>
                <a:cs typeface="Arial"/>
              </a:rPr>
              <a:t>#</a:t>
            </a:r>
            <a:r>
              <a:rPr sz="1400" i="1" spc="-20" dirty="0">
                <a:latin typeface="Arial"/>
                <a:cs typeface="Arial"/>
              </a:rPr>
              <a:t>Li</a:t>
            </a:r>
            <a:r>
              <a:rPr sz="1400" i="1" spc="-30" dirty="0">
                <a:latin typeface="Arial"/>
                <a:cs typeface="Arial"/>
              </a:rPr>
              <a:t>f</a:t>
            </a:r>
            <a:r>
              <a:rPr sz="1400" i="1" spc="10" dirty="0">
                <a:latin typeface="Arial"/>
                <a:cs typeface="Arial"/>
              </a:rPr>
              <a:t>e</a:t>
            </a:r>
            <a:r>
              <a:rPr sz="1400" i="1" spc="-40" dirty="0">
                <a:latin typeface="Arial"/>
                <a:cs typeface="Arial"/>
              </a:rPr>
              <a:t>KoK</a:t>
            </a:r>
            <a:r>
              <a:rPr sz="1400" i="1" spc="-50" dirty="0">
                <a:latin typeface="Arial"/>
                <a:cs typeface="Arial"/>
              </a:rPr>
              <a:t>a</a:t>
            </a:r>
            <a:r>
              <a:rPr sz="1400" i="1" dirty="0">
                <a:latin typeface="Arial"/>
                <a:cs typeface="Arial"/>
              </a:rPr>
              <a:t>r</a:t>
            </a:r>
            <a:r>
              <a:rPr sz="1400" i="1" spc="-5" dirty="0">
                <a:latin typeface="Arial"/>
                <a:cs typeface="Arial"/>
              </a:rPr>
              <a:t>o</a:t>
            </a:r>
            <a:r>
              <a:rPr sz="1400" i="1" spc="-20" dirty="0">
                <a:latin typeface="Arial"/>
                <a:cs typeface="Arial"/>
              </a:rPr>
              <a:t>Li</a:t>
            </a:r>
            <a:r>
              <a:rPr sz="1400" i="1" spc="-30" dirty="0">
                <a:latin typeface="Arial"/>
                <a:cs typeface="Arial"/>
              </a:rPr>
              <a:t>f</a:t>
            </a:r>
            <a:r>
              <a:rPr sz="1400" i="1" spc="20" dirty="0">
                <a:latin typeface="Arial"/>
                <a:cs typeface="Arial"/>
              </a:rPr>
              <a:t>t</a:t>
            </a:r>
            <a:endParaRPr sz="1400">
              <a:latin typeface="Arial"/>
              <a:cs typeface="Arial"/>
            </a:endParaRPr>
          </a:p>
        </p:txBody>
      </p:sp>
      <p:sp>
        <p:nvSpPr>
          <p:cNvPr id="9" name="object 9"/>
          <p:cNvSpPr txBox="1"/>
          <p:nvPr/>
        </p:nvSpPr>
        <p:spPr>
          <a:xfrm>
            <a:off x="8442197" y="4057903"/>
            <a:ext cx="156210" cy="165100"/>
          </a:xfrm>
          <a:prstGeom prst="rect">
            <a:avLst/>
          </a:prstGeom>
        </p:spPr>
        <p:txBody>
          <a:bodyPr vert="horz" wrap="square" lIns="0" tIns="14605" rIns="0" bIns="0" rtlCol="0">
            <a:spAutoFit/>
          </a:bodyPr>
          <a:lstStyle/>
          <a:p>
            <a:pPr marL="12700">
              <a:lnSpc>
                <a:spcPct val="100000"/>
              </a:lnSpc>
              <a:spcBef>
                <a:spcPts val="115"/>
              </a:spcBef>
            </a:pPr>
            <a:r>
              <a:rPr sz="900" spc="40" dirty="0">
                <a:solidFill>
                  <a:srgbClr val="E72C40"/>
                </a:solidFill>
                <a:latin typeface="Trebuchet MS"/>
                <a:cs typeface="Trebuchet MS"/>
              </a:rPr>
              <a:t>24</a:t>
            </a:r>
            <a:endParaRPr sz="9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1550</TotalTime>
  <Words>699</Words>
  <Application>Microsoft Office PowerPoint</Application>
  <PresentationFormat>Custom</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Trebuchet MS</vt:lpstr>
      <vt:lpstr>Office Theme</vt:lpstr>
      <vt:lpstr>Assignment and General Subjective Questions</vt:lpstr>
      <vt:lpstr>PowerPoint Presentation</vt:lpstr>
      <vt:lpstr>Assignment based subjective questions</vt:lpstr>
      <vt:lpstr>Assignment based subjective questions</vt:lpstr>
      <vt:lpstr>Assignment based subjective questions</vt:lpstr>
      <vt:lpstr>Assignment based subjective 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Microsoft account</cp:lastModifiedBy>
  <cp:revision>150</cp:revision>
  <dcterms:created xsi:type="dcterms:W3CDTF">2021-12-15T12:12:04Z</dcterms:created>
  <dcterms:modified xsi:type="dcterms:W3CDTF">2023-12-17T18:44:45Z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2020-06-06T00:00:00Z</vt:filetime>
  </property>
  <property fmtid="{D5CDD505-2E9C-101B-9397-08002B2CF9AE}" pid="3" name="Creator">
    <vt:lpwstr>Microsoft® PowerPoint® for Office 365</vt:lpwstr>
  </property>
  <property fmtid="{D5CDD505-2E9C-101B-9397-08002B2CF9AE}" pid="4" name="LastSaved">
    <vt:filetime>2021-12-15T00:00:00Z</vt:filetime>
  </property>
</Properties>
</file>