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261" r:id="rId4"/>
    <p:sldId id="280" r:id="rId5"/>
    <p:sldId id="281" r:id="rId6"/>
    <p:sldId id="282" r:id="rId7"/>
    <p:sldId id="283" r:id="rId8"/>
    <p:sldId id="291" r:id="rId9"/>
    <p:sldId id="285" r:id="rId10"/>
    <p:sldId id="284" r:id="rId11"/>
    <p:sldId id="286" r:id="rId12"/>
    <p:sldId id="287" r:id="rId13"/>
    <p:sldId id="288" r:id="rId14"/>
    <p:sldId id="290" r:id="rId15"/>
    <p:sldId id="289" r:id="rId16"/>
    <p:sldId id="292" r:id="rId17"/>
    <p:sldId id="293" r:id="rId18"/>
    <p:sldId id="294" r:id="rId19"/>
    <p:sldId id="295" r:id="rId20"/>
    <p:sldId id="296" r:id="rId21"/>
    <p:sldId id="302" r:id="rId22"/>
    <p:sldId id="297" r:id="rId23"/>
    <p:sldId id="298" r:id="rId24"/>
    <p:sldId id="299" r:id="rId25"/>
    <p:sldId id="300" r:id="rId26"/>
    <p:sldId id="301"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 id="319" r:id="rId44"/>
    <p:sldId id="320" r:id="rId45"/>
    <p:sldId id="321" r:id="rId46"/>
    <p:sldId id="322" r:id="rId47"/>
    <p:sldId id="323" r:id="rId48"/>
    <p:sldId id="324" r:id="rId49"/>
    <p:sldId id="325" r:id="rId50"/>
    <p:sldId id="326" r:id="rId51"/>
    <p:sldId id="279" r:id="rId52"/>
  </p:sldIdLst>
  <p:sldSz cx="9144000" cy="5149850"/>
  <p:notesSz cx="9144000" cy="5149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50" b="0" i="0">
                <a:solidFill>
                  <a:srgbClr val="080808"/>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50" b="0" i="0">
                <a:solidFill>
                  <a:srgbClr val="080808"/>
                </a:solidFill>
                <a:latin typeface="Arial"/>
                <a:cs typeface="Arial"/>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50" b="0" i="0">
                <a:solidFill>
                  <a:srgbClr val="080808"/>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930895" y="210311"/>
            <a:ext cx="813816" cy="216408"/>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532125" y="1743278"/>
            <a:ext cx="4079748" cy="1199514"/>
          </a:xfrm>
          <a:prstGeom prst="rect">
            <a:avLst/>
          </a:prstGeom>
        </p:spPr>
        <p:txBody>
          <a:bodyPr wrap="square" lIns="0" tIns="0" rIns="0" bIns="0">
            <a:spAutoFit/>
          </a:bodyPr>
          <a:lstStyle>
            <a:lvl1pPr>
              <a:defRPr sz="4050" b="0" i="0">
                <a:solidFill>
                  <a:srgbClr val="080808"/>
                </a:solidFill>
                <a:latin typeface="Arial"/>
                <a:cs typeface="Arial"/>
              </a:defRPr>
            </a:lvl1pPr>
          </a:lstStyle>
          <a:p>
            <a:endParaRPr/>
          </a:p>
        </p:txBody>
      </p:sp>
      <p:sp>
        <p:nvSpPr>
          <p:cNvPr id="3" name="Holder 3"/>
          <p:cNvSpPr>
            <a:spLocks noGrp="1"/>
          </p:cNvSpPr>
          <p:nvPr>
            <p:ph type="body" idx="1"/>
          </p:nvPr>
        </p:nvSpPr>
        <p:spPr>
          <a:xfrm>
            <a:off x="656945" y="834008"/>
            <a:ext cx="3841115" cy="2351405"/>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10/8/2023</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4654550"/>
            <a:chOff x="0" y="0"/>
            <a:chExt cx="9144000" cy="4654550"/>
          </a:xfrm>
        </p:grpSpPr>
        <p:sp>
          <p:nvSpPr>
            <p:cNvPr id="3" name="object 3"/>
            <p:cNvSpPr/>
            <p:nvPr/>
          </p:nvSpPr>
          <p:spPr>
            <a:xfrm>
              <a:off x="7930895" y="210311"/>
              <a:ext cx="813816" cy="21640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0"/>
              <a:ext cx="9144000" cy="4654550"/>
            </a:xfrm>
            <a:custGeom>
              <a:avLst/>
              <a:gdLst/>
              <a:ahLst/>
              <a:cxnLst/>
              <a:rect l="l" t="t" r="r" b="b"/>
              <a:pathLst>
                <a:path w="9144000" h="4654550">
                  <a:moveTo>
                    <a:pt x="9144000" y="0"/>
                  </a:moveTo>
                  <a:lnTo>
                    <a:pt x="0" y="0"/>
                  </a:lnTo>
                  <a:lnTo>
                    <a:pt x="0" y="4654296"/>
                  </a:lnTo>
                  <a:lnTo>
                    <a:pt x="9144000" y="4654296"/>
                  </a:lnTo>
                  <a:lnTo>
                    <a:pt x="9144000" y="0"/>
                  </a:lnTo>
                  <a:close/>
                </a:path>
              </a:pathLst>
            </a:custGeom>
            <a:solidFill>
              <a:srgbClr val="FFFFFF"/>
            </a:solidFill>
          </p:spPr>
          <p:txBody>
            <a:bodyPr wrap="square" lIns="0" tIns="0" rIns="0" bIns="0" rtlCol="0"/>
            <a:lstStyle/>
            <a:p>
              <a:endParaRPr/>
            </a:p>
          </p:txBody>
        </p:sp>
        <p:sp>
          <p:nvSpPr>
            <p:cNvPr id="5" name="object 5"/>
            <p:cNvSpPr/>
            <p:nvPr/>
          </p:nvSpPr>
          <p:spPr>
            <a:xfrm>
              <a:off x="664463" y="573023"/>
              <a:ext cx="2057400" cy="548639"/>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667091" y="2120778"/>
            <a:ext cx="7410109" cy="691215"/>
          </a:xfrm>
          <a:prstGeom prst="rect">
            <a:avLst/>
          </a:prstGeom>
        </p:spPr>
        <p:txBody>
          <a:bodyPr vert="horz" wrap="square" lIns="0" tIns="13970" rIns="0" bIns="0" rtlCol="0">
            <a:spAutoFit/>
          </a:bodyPr>
          <a:lstStyle/>
          <a:p>
            <a:pPr marL="12700">
              <a:lnSpc>
                <a:spcPct val="100000"/>
              </a:lnSpc>
              <a:spcBef>
                <a:spcPts val="110"/>
              </a:spcBef>
            </a:pPr>
            <a:r>
              <a:rPr lang="en-US" sz="4400" b="1" spc="135" dirty="0" smtClean="0">
                <a:solidFill>
                  <a:schemeClr val="tx2"/>
                </a:solidFill>
                <a:latin typeface="Arial" panose="020B0604020202020204" pitchFamily="34" charset="0"/>
                <a:cs typeface="Arial" panose="020B0604020202020204" pitchFamily="34" charset="0"/>
              </a:rPr>
              <a:t>Lending Club Case Study</a:t>
            </a:r>
            <a:endParaRPr sz="4400" b="1" dirty="0">
              <a:solidFill>
                <a:schemeClr val="tx2"/>
              </a:solidFill>
              <a:latin typeface="Arial" panose="020B0604020202020204" pitchFamily="34" charset="0"/>
              <a:cs typeface="Arial" panose="020B0604020202020204" pitchFamily="34" charset="0"/>
            </a:endParaRPr>
          </a:p>
        </p:txBody>
      </p:sp>
      <p:sp>
        <p:nvSpPr>
          <p:cNvPr id="7" name="object 7"/>
          <p:cNvSpPr/>
          <p:nvPr/>
        </p:nvSpPr>
        <p:spPr>
          <a:xfrm>
            <a:off x="7583423" y="0"/>
            <a:ext cx="1356359" cy="1578863"/>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1419225" y="1035761"/>
            <a:ext cx="1214120" cy="238125"/>
          </a:xfrm>
          <a:prstGeom prst="rect">
            <a:avLst/>
          </a:prstGeom>
        </p:spPr>
        <p:txBody>
          <a:bodyPr vert="horz" wrap="square" lIns="0" tIns="12065" rIns="0" bIns="0" rtlCol="0">
            <a:spAutoFit/>
          </a:bodyPr>
          <a:lstStyle/>
          <a:p>
            <a:pPr marL="12700">
              <a:lnSpc>
                <a:spcPct val="100000"/>
              </a:lnSpc>
              <a:spcBef>
                <a:spcPts val="95"/>
              </a:spcBef>
            </a:pPr>
            <a:r>
              <a:rPr sz="1400" i="1" spc="30" dirty="0">
                <a:latin typeface="Arial"/>
                <a:cs typeface="Arial"/>
              </a:rPr>
              <a:t>#</a:t>
            </a:r>
            <a:r>
              <a:rPr sz="1400" i="1" spc="-20" dirty="0">
                <a:latin typeface="Arial"/>
                <a:cs typeface="Arial"/>
              </a:rPr>
              <a:t>Li</a:t>
            </a:r>
            <a:r>
              <a:rPr sz="1400" i="1" spc="-30" dirty="0">
                <a:latin typeface="Arial"/>
                <a:cs typeface="Arial"/>
              </a:rPr>
              <a:t>f</a:t>
            </a:r>
            <a:r>
              <a:rPr sz="1400" i="1" spc="10" dirty="0">
                <a:latin typeface="Arial"/>
                <a:cs typeface="Arial"/>
              </a:rPr>
              <a:t>e</a:t>
            </a:r>
            <a:r>
              <a:rPr sz="1400" i="1" spc="-40" dirty="0">
                <a:latin typeface="Arial"/>
                <a:cs typeface="Arial"/>
              </a:rPr>
              <a:t>KoK</a:t>
            </a:r>
            <a:r>
              <a:rPr sz="1400" i="1" spc="-50" dirty="0">
                <a:latin typeface="Arial"/>
                <a:cs typeface="Arial"/>
              </a:rPr>
              <a:t>a</a:t>
            </a:r>
            <a:r>
              <a:rPr sz="1400" i="1" dirty="0">
                <a:latin typeface="Arial"/>
                <a:cs typeface="Arial"/>
              </a:rPr>
              <a:t>r</a:t>
            </a:r>
            <a:r>
              <a:rPr sz="1400" i="1" spc="-5" dirty="0">
                <a:latin typeface="Arial"/>
                <a:cs typeface="Arial"/>
              </a:rPr>
              <a:t>o</a:t>
            </a:r>
            <a:r>
              <a:rPr sz="1400" i="1" spc="-20" dirty="0">
                <a:latin typeface="Arial"/>
                <a:cs typeface="Arial"/>
              </a:rPr>
              <a:t>Li</a:t>
            </a:r>
            <a:r>
              <a:rPr sz="1400" i="1" spc="-30" dirty="0">
                <a:latin typeface="Arial"/>
                <a:cs typeface="Arial"/>
              </a:rPr>
              <a:t>f</a:t>
            </a:r>
            <a:r>
              <a:rPr sz="1400" i="1" spc="20" dirty="0">
                <a:latin typeface="Arial"/>
                <a:cs typeface="Arial"/>
              </a:rPr>
              <a:t>t</a:t>
            </a:r>
            <a:endParaRPr sz="1400">
              <a:latin typeface="Arial"/>
              <a:cs typeface="Arial"/>
            </a:endParaRPr>
          </a:p>
        </p:txBody>
      </p:sp>
      <p:sp>
        <p:nvSpPr>
          <p:cNvPr id="9" name="object 9"/>
          <p:cNvSpPr txBox="1"/>
          <p:nvPr/>
        </p:nvSpPr>
        <p:spPr>
          <a:xfrm>
            <a:off x="8533638" y="4057903"/>
            <a:ext cx="64769" cy="165100"/>
          </a:xfrm>
          <a:prstGeom prst="rect">
            <a:avLst/>
          </a:prstGeom>
        </p:spPr>
        <p:txBody>
          <a:bodyPr vert="horz" wrap="square" lIns="0" tIns="14605" rIns="0" bIns="0" rtlCol="0">
            <a:spAutoFit/>
          </a:bodyPr>
          <a:lstStyle/>
          <a:p>
            <a:pPr marL="12700">
              <a:lnSpc>
                <a:spcPct val="100000"/>
              </a:lnSpc>
              <a:spcBef>
                <a:spcPts val="115"/>
              </a:spcBef>
            </a:pPr>
            <a:r>
              <a:rPr sz="900" spc="-165" dirty="0">
                <a:solidFill>
                  <a:srgbClr val="E72C40"/>
                </a:solidFill>
                <a:latin typeface="Trebuchet MS"/>
                <a:cs typeface="Trebuchet MS"/>
              </a:rPr>
              <a:t>1</a:t>
            </a:r>
            <a:endParaRPr sz="900">
              <a:latin typeface="Trebuchet MS"/>
              <a:cs typeface="Trebuchet MS"/>
            </a:endParaRPr>
          </a:p>
        </p:txBody>
      </p:sp>
      <p:pic>
        <p:nvPicPr>
          <p:cNvPr id="11" name="Picture 10"/>
          <p:cNvPicPr>
            <a:picLocks noChangeAspect="1"/>
          </p:cNvPicPr>
          <p:nvPr/>
        </p:nvPicPr>
        <p:blipFill>
          <a:blip r:embed="rId5">
            <a:extLst>
              <a:ext uri="{BEBA8EAE-BF5A-486C-A8C5-ECC9F3942E4B}">
                <a14:imgProps xmlns:a14="http://schemas.microsoft.com/office/drawing/2010/main">
                  <a14:imgLayer r:embed="rId6">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3843616"/>
            <a:ext cx="2057400" cy="1322109"/>
          </a:xfrm>
          <a:prstGeom prst="rect">
            <a:avLst/>
          </a:prstGeom>
        </p:spPr>
      </p:pic>
      <p:sp>
        <p:nvSpPr>
          <p:cNvPr id="12" name="Subtitle 2"/>
          <p:cNvSpPr txBox="1">
            <a:spLocks/>
          </p:cNvSpPr>
          <p:nvPr/>
        </p:nvSpPr>
        <p:spPr>
          <a:xfrm>
            <a:off x="5019673" y="3279649"/>
            <a:ext cx="2911222" cy="531460"/>
          </a:xfrm>
          <a:prstGeom prst="rect">
            <a:avLst/>
          </a:prstGeom>
        </p:spPr>
        <p:txBody>
          <a:bodyPr>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IN" sz="1600" b="1" kern="0" dirty="0" smtClean="0">
                <a:solidFill>
                  <a:schemeClr val="tx2">
                    <a:lumMod val="60000"/>
                    <a:lumOff val="40000"/>
                  </a:schemeClr>
                </a:solidFill>
                <a:latin typeface="Arial" panose="020B0604020202020204" pitchFamily="34" charset="0"/>
                <a:cs typeface="Arial" panose="020B0604020202020204" pitchFamily="34" charset="0"/>
              </a:rPr>
              <a:t>Submitted by: Vishal Arora</a:t>
            </a:r>
            <a:endParaRPr lang="en-IN" sz="1600" kern="0" dirty="0" smtClean="0">
              <a:solidFill>
                <a:schemeClr val="tx2">
                  <a:lumMod val="60000"/>
                  <a:lumOff val="40000"/>
                </a:schemeClr>
              </a:solidFill>
              <a:latin typeface="Arial" panose="020B0604020202020204" pitchFamily="34" charset="0"/>
              <a:cs typeface="Arial" panose="020B0604020202020204" pitchFamily="34" charset="0"/>
            </a:endParaRPr>
          </a:p>
          <a:p>
            <a:pPr algn="l"/>
            <a:endParaRPr lang="en-IN" sz="1600" kern="0" dirty="0" smtClean="0">
              <a:solidFill>
                <a:schemeClr val="tx2">
                  <a:lumMod val="60000"/>
                  <a:lumOff val="40000"/>
                </a:schemeClr>
              </a:solidFill>
              <a:latin typeface="Arial" panose="020B0604020202020204" pitchFamily="34" charset="0"/>
              <a:cs typeface="Arial" panose="020B0604020202020204" pitchFamily="34" charset="0"/>
            </a:endParaRPr>
          </a:p>
          <a:p>
            <a:pPr algn="l"/>
            <a:r>
              <a:rPr lang="en-IN" sz="1600" kern="0" dirty="0" smtClean="0">
                <a:solidFill>
                  <a:schemeClr val="tx2">
                    <a:lumMod val="60000"/>
                    <a:lumOff val="40000"/>
                  </a:schemeClr>
                </a:solidFill>
                <a:latin typeface="Arial" panose="020B0604020202020204" pitchFamily="34" charset="0"/>
                <a:cs typeface="Arial" panose="020B0604020202020204" pitchFamily="34" charset="0"/>
              </a:rPr>
              <a:t>	</a:t>
            </a:r>
            <a:endParaRPr lang="en-IN" sz="1600" kern="0" dirty="0">
              <a:solidFill>
                <a:schemeClr val="tx2">
                  <a:lumMod val="60000"/>
                  <a:lumOff val="40000"/>
                </a:schemeClr>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90100"/>
            <a:ext cx="5140046" cy="382156"/>
          </a:xfrm>
          <a:prstGeom prst="rect">
            <a:avLst/>
          </a:prstGeom>
        </p:spPr>
        <p:txBody>
          <a:bodyPr vert="horz" wrap="square" lIns="0" tIns="12700" rIns="0" bIns="0" rtlCol="0">
            <a:spAutoFit/>
          </a:bodyPr>
          <a:lstStyle/>
          <a:p>
            <a:r>
              <a:rPr lang="en-US" sz="2400" b="1" dirty="0">
                <a:solidFill>
                  <a:schemeClr val="tx2">
                    <a:lumMod val="60000"/>
                    <a:lumOff val="40000"/>
                  </a:schemeClr>
                </a:solidFill>
                <a:latin typeface="Arial" panose="020B0604020202020204" pitchFamily="34" charset="0"/>
                <a:cs typeface="Arial" panose="020B0604020202020204" pitchFamily="34" charset="0"/>
              </a:rPr>
              <a:t>Data Cleaning &amp; Manipulation</a:t>
            </a: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object 3"/>
          <p:cNvSpPr txBox="1"/>
          <p:nvPr/>
        </p:nvSpPr>
        <p:spPr>
          <a:xfrm>
            <a:off x="155028" y="593725"/>
            <a:ext cx="8763000" cy="4353756"/>
          </a:xfrm>
          <a:prstGeom prst="rect">
            <a:avLst/>
          </a:prstGeom>
        </p:spPr>
        <p:txBody>
          <a:bodyPr vert="horz" wrap="square" lIns="0" tIns="13970" rIns="0" bIns="0" rtlCol="0">
            <a:spAutoFit/>
          </a:bodyPr>
          <a:lstStyle/>
          <a:p>
            <a:pPr marL="742950" lvl="1" indent="-285750" algn="just" eaLnBrk="0" fontAlgn="base" hangingPunct="0">
              <a:lnSpc>
                <a:spcPct val="150000"/>
              </a:lnSpc>
              <a:spcBef>
                <a:spcPct val="0"/>
              </a:spcBef>
              <a:spcAft>
                <a:spcPct val="0"/>
              </a:spcAft>
              <a:buFont typeface="Wingdings" panose="05000000000000000000" pitchFamily="2" charset="2"/>
              <a:buChar char="q"/>
            </a:pPr>
            <a:r>
              <a:rPr lang="en-US" sz="1600" dirty="0" err="1" smtClean="0">
                <a:solidFill>
                  <a:schemeClr val="accent1">
                    <a:lumMod val="75000"/>
                  </a:schemeClr>
                </a:solidFill>
                <a:latin typeface="Arial" panose="020B0604020202020204" pitchFamily="34" charset="0"/>
                <a:cs typeface="Arial" panose="020B0604020202020204" pitchFamily="34" charset="0"/>
              </a:rPr>
              <a:t>desc</a:t>
            </a:r>
            <a:r>
              <a:rPr lang="en-US" sz="1600" dirty="0" smtClean="0">
                <a:solidFill>
                  <a:schemeClr val="accent1">
                    <a:lumMod val="75000"/>
                  </a:schemeClr>
                </a:solidFill>
                <a:latin typeface="Arial" panose="020B0604020202020204" pitchFamily="34" charset="0"/>
                <a:cs typeface="Arial" panose="020B0604020202020204" pitchFamily="34" charset="0"/>
              </a:rPr>
              <a:t>: This is non standard remarks by data entry person which do not have any relevance in analysis</a:t>
            </a:r>
          </a:p>
          <a:p>
            <a:pPr marL="742950" lvl="1" indent="-285750" algn="just" eaLnBrk="0" fontAlgn="base" hangingPunct="0">
              <a:lnSpc>
                <a:spcPct val="150000"/>
              </a:lnSpc>
              <a:spcBef>
                <a:spcPct val="0"/>
              </a:spcBef>
              <a:spcAft>
                <a:spcPct val="0"/>
              </a:spcAft>
              <a:buFont typeface="Wingdings" panose="05000000000000000000" pitchFamily="2" charset="2"/>
              <a:buChar char="q"/>
            </a:pPr>
            <a:r>
              <a:rPr lang="en-US" sz="1600" dirty="0" err="1" smtClean="0">
                <a:solidFill>
                  <a:schemeClr val="accent1">
                    <a:lumMod val="75000"/>
                  </a:schemeClr>
                </a:solidFill>
                <a:latin typeface="Arial" panose="020B0604020202020204" pitchFamily="34" charset="0"/>
                <a:cs typeface="Arial" panose="020B0604020202020204" pitchFamily="34" charset="0"/>
              </a:rPr>
              <a:t>zip_code</a:t>
            </a:r>
            <a:r>
              <a:rPr lang="en-US" sz="1600" dirty="0">
                <a:solidFill>
                  <a:schemeClr val="accent1">
                    <a:lumMod val="75000"/>
                  </a:schemeClr>
                </a:solidFill>
                <a:latin typeface="Arial" panose="020B0604020202020204" pitchFamily="34" charset="0"/>
                <a:cs typeface="Arial" panose="020B0604020202020204" pitchFamily="34" charset="0"/>
              </a:rPr>
              <a:t>: This contains information where first 3 digits are available and last 2 digits are xx example 860xx. We have better field next to it </a:t>
            </a:r>
            <a:r>
              <a:rPr lang="en-US" sz="1600" dirty="0" err="1">
                <a:solidFill>
                  <a:schemeClr val="accent1">
                    <a:lumMod val="75000"/>
                  </a:schemeClr>
                </a:solidFill>
                <a:latin typeface="Arial" panose="020B0604020202020204" pitchFamily="34" charset="0"/>
                <a:cs typeface="Arial" panose="020B0604020202020204" pitchFamily="34" charset="0"/>
              </a:rPr>
              <a:t>addr_state</a:t>
            </a:r>
            <a:r>
              <a:rPr lang="en-US" sz="1600" dirty="0">
                <a:solidFill>
                  <a:schemeClr val="accent1">
                    <a:lumMod val="75000"/>
                  </a:schemeClr>
                </a:solidFill>
                <a:latin typeface="Arial" panose="020B0604020202020204" pitchFamily="34" charset="0"/>
                <a:cs typeface="Arial" panose="020B0604020202020204" pitchFamily="34" charset="0"/>
              </a:rPr>
              <a:t> which we can use for analysis.</a:t>
            </a:r>
          </a:p>
          <a:p>
            <a:pPr marL="742950" lvl="1" indent="-285750" algn="just" eaLnBrk="0" fontAlgn="base" hangingPunct="0">
              <a:lnSpc>
                <a:spcPct val="150000"/>
              </a:lnSpc>
              <a:spcBef>
                <a:spcPct val="0"/>
              </a:spcBef>
              <a:spcAft>
                <a:spcPct val="0"/>
              </a:spcAft>
              <a:buFont typeface="Wingdings" panose="05000000000000000000" pitchFamily="2" charset="2"/>
              <a:buChar char="q"/>
            </a:pPr>
            <a:r>
              <a:rPr lang="en-US" sz="1600" dirty="0" err="1" smtClean="0">
                <a:solidFill>
                  <a:schemeClr val="accent1">
                    <a:lumMod val="75000"/>
                  </a:schemeClr>
                </a:solidFill>
                <a:latin typeface="Arial" panose="020B0604020202020204" pitchFamily="34" charset="0"/>
                <a:cs typeface="Arial" panose="020B0604020202020204" pitchFamily="34" charset="0"/>
              </a:rPr>
              <a:t>next_pymnt_d</a:t>
            </a:r>
            <a:r>
              <a:rPr lang="en-US" sz="1600" dirty="0">
                <a:solidFill>
                  <a:schemeClr val="accent1">
                    <a:lumMod val="75000"/>
                  </a:schemeClr>
                </a:solidFill>
                <a:latin typeface="Arial" panose="020B0604020202020204" pitchFamily="34" charset="0"/>
                <a:cs typeface="Arial" panose="020B0604020202020204" pitchFamily="34" charset="0"/>
              </a:rPr>
              <a:t>: This </a:t>
            </a:r>
            <a:r>
              <a:rPr lang="en-US" sz="1600" dirty="0" err="1">
                <a:solidFill>
                  <a:schemeClr val="accent1">
                    <a:lumMod val="75000"/>
                  </a:schemeClr>
                </a:solidFill>
                <a:latin typeface="Arial" panose="020B0604020202020204" pitchFamily="34" charset="0"/>
                <a:cs typeface="Arial" panose="020B0604020202020204" pitchFamily="34" charset="0"/>
              </a:rPr>
              <a:t>fiels</a:t>
            </a:r>
            <a:r>
              <a:rPr lang="en-US" sz="1600" dirty="0">
                <a:solidFill>
                  <a:schemeClr val="accent1">
                    <a:lumMod val="75000"/>
                  </a:schemeClr>
                </a:solidFill>
                <a:latin typeface="Arial" panose="020B0604020202020204" pitchFamily="34" charset="0"/>
                <a:cs typeface="Arial" panose="020B0604020202020204" pitchFamily="34" charset="0"/>
              </a:rPr>
              <a:t> contains 1140 records out </a:t>
            </a:r>
            <a:r>
              <a:rPr lang="en-US" sz="1600" dirty="0" err="1">
                <a:solidFill>
                  <a:schemeClr val="accent1">
                    <a:lumMod val="75000"/>
                  </a:schemeClr>
                </a:solidFill>
                <a:latin typeface="Arial" panose="020B0604020202020204" pitchFamily="34" charset="0"/>
                <a:cs typeface="Arial" panose="020B0604020202020204" pitchFamily="34" charset="0"/>
              </a:rPr>
              <a:t>out</a:t>
            </a:r>
            <a:r>
              <a:rPr lang="en-US" sz="1600" dirty="0">
                <a:solidFill>
                  <a:schemeClr val="accent1">
                    <a:lumMod val="75000"/>
                  </a:schemeClr>
                </a:solidFill>
                <a:latin typeface="Arial" panose="020B0604020202020204" pitchFamily="34" charset="0"/>
                <a:cs typeface="Arial" panose="020B0604020202020204" pitchFamily="34" charset="0"/>
              </a:rPr>
              <a:t> of 39717 and do not add any value to our </a:t>
            </a:r>
            <a:r>
              <a:rPr lang="en-US" sz="1600" dirty="0" smtClean="0">
                <a:solidFill>
                  <a:schemeClr val="accent1">
                    <a:lumMod val="75000"/>
                  </a:schemeClr>
                </a:solidFill>
                <a:latin typeface="Arial" panose="020B0604020202020204" pitchFamily="34" charset="0"/>
                <a:cs typeface="Arial" panose="020B0604020202020204" pitchFamily="34" charset="0"/>
              </a:rPr>
              <a:t>analysis</a:t>
            </a:r>
          </a:p>
          <a:p>
            <a:pPr marL="742950" lvl="1" indent="-285750" algn="just" eaLnBrk="0" fontAlgn="base" hangingPunct="0">
              <a:lnSpc>
                <a:spcPct val="150000"/>
              </a:lnSpc>
              <a:spcBef>
                <a:spcPct val="0"/>
              </a:spcBef>
              <a:spcAft>
                <a:spcPct val="0"/>
              </a:spcAft>
              <a:buFont typeface="Wingdings" panose="05000000000000000000" pitchFamily="2" charset="2"/>
              <a:buChar char="q"/>
            </a:pPr>
            <a:r>
              <a:rPr lang="en-US" sz="1600" dirty="0">
                <a:solidFill>
                  <a:schemeClr val="accent1">
                    <a:lumMod val="75000"/>
                  </a:schemeClr>
                </a:solidFill>
                <a:latin typeface="Arial" panose="020B0604020202020204" pitchFamily="34" charset="0"/>
                <a:cs typeface="Arial" panose="020B0604020202020204" pitchFamily="34" charset="0"/>
              </a:rPr>
              <a:t>collections_12_mths_ex_med: This contains 0 or NA and do not add any value to analysis </a:t>
            </a:r>
          </a:p>
          <a:p>
            <a:pPr marL="742950" lvl="1" indent="-285750" algn="just" eaLnBrk="0" fontAlgn="base" hangingPunct="0">
              <a:lnSpc>
                <a:spcPct val="150000"/>
              </a:lnSpc>
              <a:spcBef>
                <a:spcPct val="0"/>
              </a:spcBef>
              <a:spcAft>
                <a:spcPct val="0"/>
              </a:spcAft>
              <a:buFont typeface="Wingdings" panose="05000000000000000000" pitchFamily="2" charset="2"/>
              <a:buChar char="q"/>
            </a:pPr>
            <a:r>
              <a:rPr lang="en-US" sz="1600" dirty="0" err="1" smtClean="0">
                <a:solidFill>
                  <a:schemeClr val="accent1">
                    <a:lumMod val="75000"/>
                  </a:schemeClr>
                </a:solidFill>
                <a:latin typeface="Arial" panose="020B0604020202020204" pitchFamily="34" charset="0"/>
                <a:cs typeface="Arial" panose="020B0604020202020204" pitchFamily="34" charset="0"/>
              </a:rPr>
              <a:t>mths_since_last_major_derog</a:t>
            </a:r>
            <a:r>
              <a:rPr lang="en-US" sz="1600" dirty="0">
                <a:solidFill>
                  <a:schemeClr val="accent1">
                    <a:lumMod val="75000"/>
                  </a:schemeClr>
                </a:solidFill>
                <a:latin typeface="Arial" panose="020B0604020202020204" pitchFamily="34" charset="0"/>
                <a:cs typeface="Arial" panose="020B0604020202020204" pitchFamily="34" charset="0"/>
              </a:rPr>
              <a:t>: This contains NA and do not add any value to analysis</a:t>
            </a:r>
          </a:p>
          <a:p>
            <a:pPr marL="742950" lvl="1" indent="-285750" algn="just" eaLnBrk="0" fontAlgn="base" hangingPunct="0">
              <a:lnSpc>
                <a:spcPct val="150000"/>
              </a:lnSpc>
              <a:spcBef>
                <a:spcPct val="0"/>
              </a:spcBef>
              <a:spcAft>
                <a:spcPct val="0"/>
              </a:spcAft>
              <a:buFont typeface="Wingdings" panose="05000000000000000000" pitchFamily="2" charset="2"/>
              <a:buChar char="q"/>
            </a:pPr>
            <a:r>
              <a:rPr lang="en-US" sz="1600" dirty="0" err="1" smtClean="0">
                <a:solidFill>
                  <a:schemeClr val="accent1">
                    <a:lumMod val="75000"/>
                  </a:schemeClr>
                </a:solidFill>
                <a:latin typeface="Arial" panose="020B0604020202020204" pitchFamily="34" charset="0"/>
                <a:cs typeface="Arial" panose="020B0604020202020204" pitchFamily="34" charset="0"/>
              </a:rPr>
              <a:t>tax_liens</a:t>
            </a:r>
            <a:r>
              <a:rPr lang="en-US" sz="1600" dirty="0">
                <a:solidFill>
                  <a:schemeClr val="accent1">
                    <a:lumMod val="75000"/>
                  </a:schemeClr>
                </a:solidFill>
                <a:latin typeface="Arial" panose="020B0604020202020204" pitchFamily="34" charset="0"/>
                <a:cs typeface="Arial" panose="020B0604020202020204" pitchFamily="34" charset="0"/>
              </a:rPr>
              <a:t>: This contains 0 or NA and do not add any value to analysis</a:t>
            </a:r>
            <a:endParaRPr lang="en-US" sz="1600" dirty="0" smtClean="0">
              <a:solidFill>
                <a:schemeClr val="accent1">
                  <a:lumMod val="75000"/>
                </a:schemeClr>
              </a:solidFill>
              <a:latin typeface="Arial" panose="020B0604020202020204" pitchFamily="34" charset="0"/>
              <a:cs typeface="Arial" panose="020B0604020202020204" pitchFamily="34" charset="0"/>
            </a:endParaRPr>
          </a:p>
          <a:p>
            <a:pPr lvl="0" algn="just" eaLnBrk="0" fontAlgn="base" hangingPunct="0">
              <a:spcBef>
                <a:spcPct val="0"/>
              </a:spcBef>
              <a:spcAft>
                <a:spcPct val="0"/>
              </a:spcAft>
            </a:pPr>
            <a:endParaRPr lang="en-US" dirty="0">
              <a:solidFill>
                <a:schemeClr val="accent1">
                  <a:lumMod val="75000"/>
                </a:schemeClr>
              </a:solidFill>
              <a:latin typeface="Arial Rounded MT Bold" panose="020F0704030504030204" pitchFamily="34" charset="0"/>
            </a:endParaRPr>
          </a:p>
        </p:txBody>
      </p:sp>
    </p:spTree>
    <p:extLst>
      <p:ext uri="{BB962C8B-B14F-4D97-AF65-F5344CB8AC3E}">
        <p14:creationId xmlns:p14="http://schemas.microsoft.com/office/powerpoint/2010/main" val="4184670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35369"/>
            <a:ext cx="5140046" cy="382156"/>
          </a:xfrm>
          <a:prstGeom prst="rect">
            <a:avLst/>
          </a:prstGeom>
        </p:spPr>
        <p:txBody>
          <a:bodyPr vert="horz" wrap="square" lIns="0" tIns="12700" rIns="0" bIns="0" rtlCol="0">
            <a:spAutoFit/>
          </a:bodyPr>
          <a:lstStyle/>
          <a:p>
            <a:r>
              <a:rPr lang="en-US" sz="2400" b="1" dirty="0">
                <a:solidFill>
                  <a:schemeClr val="tx2">
                    <a:lumMod val="60000"/>
                    <a:lumOff val="40000"/>
                  </a:schemeClr>
                </a:solidFill>
                <a:latin typeface="Arial" panose="020B0604020202020204" pitchFamily="34" charset="0"/>
                <a:cs typeface="Arial" panose="020B0604020202020204" pitchFamily="34" charset="0"/>
              </a:rPr>
              <a:t>Data Cleaning &amp; Manipulation</a:t>
            </a: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object 3"/>
          <p:cNvSpPr txBox="1"/>
          <p:nvPr/>
        </p:nvSpPr>
        <p:spPr>
          <a:xfrm>
            <a:off x="152400" y="593725"/>
            <a:ext cx="8763000" cy="4907754"/>
          </a:xfrm>
          <a:prstGeom prst="rect">
            <a:avLst/>
          </a:prstGeom>
        </p:spPr>
        <p:txBody>
          <a:bodyPr vert="horz" wrap="square" lIns="0" tIns="13970" rIns="0" bIns="0" rtlCol="0">
            <a:spAutoFit/>
          </a:bodyPr>
          <a:lstStyle/>
          <a:p>
            <a:pPr marL="285750" lvl="0" indent="-285750" algn="just" eaLnBrk="0" fontAlgn="base" hangingPunct="0">
              <a:lnSpc>
                <a:spcPct val="150000"/>
              </a:lnSpc>
              <a:spcBef>
                <a:spcPct val="0"/>
              </a:spcBef>
              <a:spcAft>
                <a:spcPct val="0"/>
              </a:spcAft>
              <a:buFont typeface="Wingdings" panose="05000000000000000000" pitchFamily="2" charset="2"/>
              <a:buChar char="q"/>
            </a:pPr>
            <a:r>
              <a:rPr lang="en-US" dirty="0">
                <a:solidFill>
                  <a:schemeClr val="accent1">
                    <a:lumMod val="75000"/>
                  </a:schemeClr>
                </a:solidFill>
                <a:latin typeface="Arial" panose="020B0604020202020204" pitchFamily="34" charset="0"/>
                <a:cs typeface="Arial" panose="020B0604020202020204" pitchFamily="34" charset="0"/>
              </a:rPr>
              <a:t>There are no duplicate rows in loan </a:t>
            </a:r>
            <a:r>
              <a:rPr lang="en-US" dirty="0" smtClean="0">
                <a:solidFill>
                  <a:schemeClr val="accent1">
                    <a:lumMod val="75000"/>
                  </a:schemeClr>
                </a:solidFill>
                <a:latin typeface="Arial" panose="020B0604020202020204" pitchFamily="34" charset="0"/>
                <a:cs typeface="Arial" panose="020B0604020202020204" pitchFamily="34" charset="0"/>
              </a:rPr>
              <a:t>dataset</a:t>
            </a:r>
          </a:p>
          <a:p>
            <a:pPr marL="285750" lvl="0" indent="-285750" algn="just" eaLnBrk="0" fontAlgn="base" hangingPunct="0">
              <a:lnSpc>
                <a:spcPct val="150000"/>
              </a:lnSpc>
              <a:spcBef>
                <a:spcPct val="0"/>
              </a:spcBef>
              <a:spcAft>
                <a:spcPct val="0"/>
              </a:spcAft>
              <a:buFont typeface="Wingdings" panose="05000000000000000000" pitchFamily="2" charset="2"/>
              <a:buChar char="q"/>
            </a:pPr>
            <a:r>
              <a:rPr lang="en-US" dirty="0" smtClean="0">
                <a:solidFill>
                  <a:schemeClr val="accent1">
                    <a:lumMod val="75000"/>
                  </a:schemeClr>
                </a:solidFill>
                <a:latin typeface="Arial" panose="020B0604020202020204" pitchFamily="34" charset="0"/>
                <a:cs typeface="Arial" panose="020B0604020202020204" pitchFamily="34" charset="0"/>
              </a:rPr>
              <a:t>Number of empty </a:t>
            </a:r>
            <a:r>
              <a:rPr lang="en-US" dirty="0">
                <a:solidFill>
                  <a:schemeClr val="accent1">
                    <a:lumMod val="75000"/>
                  </a:schemeClr>
                </a:solidFill>
                <a:latin typeface="Arial" panose="020B0604020202020204" pitchFamily="34" charset="0"/>
                <a:cs typeface="Arial" panose="020B0604020202020204" pitchFamily="34" charset="0"/>
              </a:rPr>
              <a:t>columns 54 (There are 54 columns have all missing </a:t>
            </a:r>
            <a:r>
              <a:rPr lang="en-US" dirty="0" smtClean="0">
                <a:solidFill>
                  <a:schemeClr val="accent1">
                    <a:lumMod val="75000"/>
                  </a:schemeClr>
                </a:solidFill>
                <a:latin typeface="Arial" panose="020B0604020202020204" pitchFamily="34" charset="0"/>
                <a:cs typeface="Arial" panose="020B0604020202020204" pitchFamily="34" charset="0"/>
              </a:rPr>
              <a:t>values)</a:t>
            </a:r>
          </a:p>
          <a:p>
            <a:pPr marL="742950" lvl="1" indent="-285750" algn="just" eaLnBrk="0" fontAlgn="base" hangingPunct="0">
              <a:lnSpc>
                <a:spcPct val="150000"/>
              </a:lnSpc>
              <a:spcBef>
                <a:spcPct val="0"/>
              </a:spcBef>
              <a:spcAft>
                <a:spcPct val="0"/>
              </a:spcAft>
              <a:buFont typeface="Wingdings" panose="05000000000000000000" pitchFamily="2" charset="2"/>
              <a:buChar char="q"/>
            </a:pPr>
            <a:r>
              <a:rPr lang="en-US" sz="1600" dirty="0" err="1">
                <a:solidFill>
                  <a:schemeClr val="accent1">
                    <a:lumMod val="75000"/>
                  </a:schemeClr>
                </a:solidFill>
                <a:latin typeface="Arial" panose="020B0604020202020204" pitchFamily="34" charset="0"/>
                <a:cs typeface="Arial" panose="020B0604020202020204" pitchFamily="34" charset="0"/>
              </a:rPr>
              <a:t>tot_hi_cred_lim</a:t>
            </a:r>
            <a:r>
              <a:rPr lang="en-US" sz="1600" dirty="0">
                <a:solidFill>
                  <a:schemeClr val="accent1">
                    <a:lumMod val="75000"/>
                  </a:schemeClr>
                </a:solidFill>
                <a:latin typeface="Arial" panose="020B0604020202020204" pitchFamily="34" charset="0"/>
                <a:cs typeface="Arial" panose="020B0604020202020204" pitchFamily="34" charset="0"/>
              </a:rPr>
              <a:t> : This contains NA and do not add any value to analysis</a:t>
            </a:r>
          </a:p>
          <a:p>
            <a:pPr marL="742950" lvl="1" indent="-285750" algn="just" eaLnBrk="0" fontAlgn="base" hangingPunct="0">
              <a:lnSpc>
                <a:spcPct val="150000"/>
              </a:lnSpc>
              <a:spcBef>
                <a:spcPct val="0"/>
              </a:spcBef>
              <a:spcAft>
                <a:spcPct val="0"/>
              </a:spcAft>
              <a:buFont typeface="Wingdings" panose="05000000000000000000" pitchFamily="2" charset="2"/>
              <a:buChar char="q"/>
            </a:pPr>
            <a:r>
              <a:rPr lang="en-US" sz="1600" dirty="0" err="1" smtClean="0">
                <a:solidFill>
                  <a:schemeClr val="accent1">
                    <a:lumMod val="75000"/>
                  </a:schemeClr>
                </a:solidFill>
                <a:latin typeface="Arial" panose="020B0604020202020204" pitchFamily="34" charset="0"/>
                <a:cs typeface="Arial" panose="020B0604020202020204" pitchFamily="34" charset="0"/>
              </a:rPr>
              <a:t>total_bal_ex_mort</a:t>
            </a:r>
            <a:r>
              <a:rPr lang="en-US" sz="1600" dirty="0" smtClean="0">
                <a:solidFill>
                  <a:schemeClr val="accent1">
                    <a:lumMod val="75000"/>
                  </a:schemeClr>
                </a:solidFill>
                <a:latin typeface="Arial" panose="020B0604020202020204" pitchFamily="34" charset="0"/>
                <a:cs typeface="Arial" panose="020B0604020202020204" pitchFamily="34" charset="0"/>
              </a:rPr>
              <a:t> </a:t>
            </a:r>
            <a:r>
              <a:rPr lang="en-US" sz="1600" dirty="0">
                <a:solidFill>
                  <a:schemeClr val="accent1">
                    <a:lumMod val="75000"/>
                  </a:schemeClr>
                </a:solidFill>
                <a:latin typeface="Arial" panose="020B0604020202020204" pitchFamily="34" charset="0"/>
                <a:cs typeface="Arial" panose="020B0604020202020204" pitchFamily="34" charset="0"/>
              </a:rPr>
              <a:t>: This contains NA and do not add any value to analysis</a:t>
            </a:r>
          </a:p>
          <a:p>
            <a:pPr marL="742950" lvl="1" indent="-285750" algn="just" eaLnBrk="0" fontAlgn="base" hangingPunct="0">
              <a:lnSpc>
                <a:spcPct val="150000"/>
              </a:lnSpc>
              <a:spcBef>
                <a:spcPct val="0"/>
              </a:spcBef>
              <a:spcAft>
                <a:spcPct val="0"/>
              </a:spcAft>
              <a:buFont typeface="Wingdings" panose="05000000000000000000" pitchFamily="2" charset="2"/>
              <a:buChar char="q"/>
            </a:pPr>
            <a:r>
              <a:rPr lang="en-US" sz="1600" dirty="0" err="1" smtClean="0">
                <a:solidFill>
                  <a:schemeClr val="accent1">
                    <a:lumMod val="75000"/>
                  </a:schemeClr>
                </a:solidFill>
                <a:latin typeface="Arial" panose="020B0604020202020204" pitchFamily="34" charset="0"/>
                <a:cs typeface="Arial" panose="020B0604020202020204" pitchFamily="34" charset="0"/>
              </a:rPr>
              <a:t>total_bc_limit</a:t>
            </a:r>
            <a:r>
              <a:rPr lang="en-US" sz="1600" dirty="0" smtClean="0">
                <a:solidFill>
                  <a:schemeClr val="accent1">
                    <a:lumMod val="75000"/>
                  </a:schemeClr>
                </a:solidFill>
                <a:latin typeface="Arial" panose="020B0604020202020204" pitchFamily="34" charset="0"/>
                <a:cs typeface="Arial" panose="020B0604020202020204" pitchFamily="34" charset="0"/>
              </a:rPr>
              <a:t> </a:t>
            </a:r>
            <a:r>
              <a:rPr lang="en-US" sz="1600" dirty="0">
                <a:solidFill>
                  <a:schemeClr val="accent1">
                    <a:lumMod val="75000"/>
                  </a:schemeClr>
                </a:solidFill>
                <a:latin typeface="Arial" panose="020B0604020202020204" pitchFamily="34" charset="0"/>
                <a:cs typeface="Arial" panose="020B0604020202020204" pitchFamily="34" charset="0"/>
              </a:rPr>
              <a:t>: This contains NA and do not add any value to analysis</a:t>
            </a:r>
          </a:p>
          <a:p>
            <a:pPr marL="742950" lvl="1" indent="-285750" algn="just" eaLnBrk="0" fontAlgn="base" hangingPunct="0">
              <a:lnSpc>
                <a:spcPct val="150000"/>
              </a:lnSpc>
              <a:spcBef>
                <a:spcPct val="0"/>
              </a:spcBef>
              <a:spcAft>
                <a:spcPct val="0"/>
              </a:spcAft>
              <a:buFont typeface="Wingdings" panose="05000000000000000000" pitchFamily="2" charset="2"/>
              <a:buChar char="q"/>
            </a:pPr>
            <a:r>
              <a:rPr lang="en-US" sz="1600" dirty="0" err="1" smtClean="0">
                <a:solidFill>
                  <a:schemeClr val="accent1">
                    <a:lumMod val="75000"/>
                  </a:schemeClr>
                </a:solidFill>
                <a:latin typeface="Arial" panose="020B0604020202020204" pitchFamily="34" charset="0"/>
                <a:cs typeface="Arial" panose="020B0604020202020204" pitchFamily="34" charset="0"/>
              </a:rPr>
              <a:t>total_il_high_credit_limit</a:t>
            </a:r>
            <a:r>
              <a:rPr lang="en-US" sz="1600" dirty="0" smtClean="0">
                <a:solidFill>
                  <a:schemeClr val="accent1">
                    <a:lumMod val="75000"/>
                  </a:schemeClr>
                </a:solidFill>
                <a:latin typeface="Arial" panose="020B0604020202020204" pitchFamily="34" charset="0"/>
                <a:cs typeface="Arial" panose="020B0604020202020204" pitchFamily="34" charset="0"/>
              </a:rPr>
              <a:t> </a:t>
            </a:r>
            <a:r>
              <a:rPr lang="en-US" sz="1600" dirty="0">
                <a:solidFill>
                  <a:schemeClr val="accent1">
                    <a:lumMod val="75000"/>
                  </a:schemeClr>
                </a:solidFill>
                <a:latin typeface="Arial" panose="020B0604020202020204" pitchFamily="34" charset="0"/>
                <a:cs typeface="Arial" panose="020B0604020202020204" pitchFamily="34" charset="0"/>
              </a:rPr>
              <a:t>: This contains NA and do not add any value to </a:t>
            </a:r>
            <a:r>
              <a:rPr lang="en-US" sz="1600" dirty="0" smtClean="0">
                <a:solidFill>
                  <a:schemeClr val="accent1">
                    <a:lumMod val="75000"/>
                  </a:schemeClr>
                </a:solidFill>
                <a:latin typeface="Arial" panose="020B0604020202020204" pitchFamily="34" charset="0"/>
                <a:cs typeface="Arial" panose="020B0604020202020204" pitchFamily="34" charset="0"/>
              </a:rPr>
              <a:t>analysis</a:t>
            </a:r>
          </a:p>
          <a:p>
            <a:pPr marL="285750" lvl="0" indent="-285750" algn="just" eaLnBrk="0" fontAlgn="base" hangingPunct="0">
              <a:lnSpc>
                <a:spcPct val="150000"/>
              </a:lnSpc>
              <a:spcBef>
                <a:spcPct val="0"/>
              </a:spcBef>
              <a:spcAft>
                <a:spcPct val="0"/>
              </a:spcAft>
              <a:buFont typeface="Wingdings" panose="05000000000000000000" pitchFamily="2" charset="2"/>
              <a:buChar char="q"/>
            </a:pPr>
            <a:r>
              <a:rPr lang="en-US" dirty="0" smtClean="0">
                <a:solidFill>
                  <a:schemeClr val="accent1">
                    <a:lumMod val="75000"/>
                  </a:schemeClr>
                </a:solidFill>
                <a:latin typeface="Arial" panose="020B0604020202020204" pitchFamily="34" charset="0"/>
                <a:cs typeface="Arial" panose="020B0604020202020204" pitchFamily="34" charset="0"/>
              </a:rPr>
              <a:t>Number of empty rows 0</a:t>
            </a:r>
          </a:p>
          <a:p>
            <a:pPr marL="285750" lvl="0" indent="-285750" algn="just" eaLnBrk="0" fontAlgn="base" hangingPunct="0">
              <a:lnSpc>
                <a:spcPct val="150000"/>
              </a:lnSpc>
              <a:spcBef>
                <a:spcPct val="0"/>
              </a:spcBef>
              <a:spcAft>
                <a:spcPct val="0"/>
              </a:spcAft>
              <a:buFont typeface="Wingdings" panose="05000000000000000000" pitchFamily="2" charset="2"/>
              <a:buChar char="q"/>
            </a:pPr>
            <a:r>
              <a:rPr lang="en-US" dirty="0">
                <a:solidFill>
                  <a:schemeClr val="accent1">
                    <a:lumMod val="75000"/>
                  </a:schemeClr>
                </a:solidFill>
                <a:latin typeface="Arial" panose="020B0604020202020204" pitchFamily="34" charset="0"/>
                <a:cs typeface="Arial" panose="020B0604020202020204" pitchFamily="34" charset="0"/>
              </a:rPr>
              <a:t>Drop additional columns which are not needed further in analysis and reasons for it</a:t>
            </a:r>
          </a:p>
          <a:p>
            <a:pPr marL="742950" lvl="1" indent="-285750" algn="just" eaLnBrk="0" fontAlgn="base" hangingPunct="0">
              <a:lnSpc>
                <a:spcPct val="150000"/>
              </a:lnSpc>
              <a:spcBef>
                <a:spcPct val="0"/>
              </a:spcBef>
              <a:spcAft>
                <a:spcPct val="0"/>
              </a:spcAft>
              <a:buFont typeface="Wingdings" panose="05000000000000000000" pitchFamily="2" charset="2"/>
              <a:buChar char="q"/>
            </a:pPr>
            <a:r>
              <a:rPr lang="en-US" sz="1600" dirty="0" err="1" smtClean="0">
                <a:solidFill>
                  <a:schemeClr val="accent1">
                    <a:lumMod val="75000"/>
                  </a:schemeClr>
                </a:solidFill>
                <a:latin typeface="Arial" panose="020B0604020202020204" pitchFamily="34" charset="0"/>
                <a:cs typeface="Arial" panose="020B0604020202020204" pitchFamily="34" charset="0"/>
              </a:rPr>
              <a:t>application_type</a:t>
            </a:r>
            <a:r>
              <a:rPr lang="en-US" sz="1600" dirty="0">
                <a:solidFill>
                  <a:schemeClr val="accent1">
                    <a:lumMod val="75000"/>
                  </a:schemeClr>
                </a:solidFill>
                <a:latin typeface="Arial" panose="020B0604020202020204" pitchFamily="34" charset="0"/>
                <a:cs typeface="Arial" panose="020B0604020202020204" pitchFamily="34" charset="0"/>
              </a:rPr>
              <a:t>: This contains only value " INDIVIDUAL" which do not add any value to analysis</a:t>
            </a:r>
          </a:p>
          <a:p>
            <a:pPr marL="742950" lvl="1" indent="-285750" algn="just" eaLnBrk="0" fontAlgn="base" hangingPunct="0">
              <a:lnSpc>
                <a:spcPct val="150000"/>
              </a:lnSpc>
              <a:spcBef>
                <a:spcPct val="0"/>
              </a:spcBef>
              <a:spcAft>
                <a:spcPct val="0"/>
              </a:spcAft>
              <a:buFont typeface="Wingdings" panose="05000000000000000000" pitchFamily="2" charset="2"/>
              <a:buChar char="q"/>
            </a:pPr>
            <a:r>
              <a:rPr lang="en-US" sz="1600" dirty="0" err="1" smtClean="0">
                <a:solidFill>
                  <a:schemeClr val="accent1">
                    <a:lumMod val="75000"/>
                  </a:schemeClr>
                </a:solidFill>
                <a:latin typeface="Arial" panose="020B0604020202020204" pitchFamily="34" charset="0"/>
                <a:cs typeface="Arial" panose="020B0604020202020204" pitchFamily="34" charset="0"/>
              </a:rPr>
              <a:t>policy_code</a:t>
            </a:r>
            <a:r>
              <a:rPr lang="en-US" sz="1600" dirty="0">
                <a:solidFill>
                  <a:schemeClr val="accent1">
                    <a:lumMod val="75000"/>
                  </a:schemeClr>
                </a:solidFill>
                <a:latin typeface="Arial" panose="020B0604020202020204" pitchFamily="34" charset="0"/>
                <a:cs typeface="Arial" panose="020B0604020202020204" pitchFamily="34" charset="0"/>
              </a:rPr>
              <a:t>: This contains only value "1" which do not add any value to analysis</a:t>
            </a:r>
          </a:p>
          <a:p>
            <a:pPr marL="742950" lvl="1" indent="-285750" algn="just" eaLnBrk="0" fontAlgn="base" hangingPunct="0">
              <a:lnSpc>
                <a:spcPct val="150000"/>
              </a:lnSpc>
              <a:spcBef>
                <a:spcPct val="0"/>
              </a:spcBef>
              <a:spcAft>
                <a:spcPct val="0"/>
              </a:spcAft>
              <a:buFont typeface="Wingdings" panose="05000000000000000000" pitchFamily="2" charset="2"/>
              <a:buChar char="q"/>
            </a:pPr>
            <a:r>
              <a:rPr lang="en-US" sz="1600" dirty="0" err="1" smtClean="0">
                <a:solidFill>
                  <a:schemeClr val="accent1">
                    <a:lumMod val="75000"/>
                  </a:schemeClr>
                </a:solidFill>
                <a:latin typeface="Arial" panose="020B0604020202020204" pitchFamily="34" charset="0"/>
                <a:cs typeface="Arial" panose="020B0604020202020204" pitchFamily="34" charset="0"/>
              </a:rPr>
              <a:t>initial_list_status</a:t>
            </a:r>
            <a:r>
              <a:rPr lang="en-US" sz="1600" dirty="0">
                <a:solidFill>
                  <a:schemeClr val="accent1">
                    <a:lumMod val="75000"/>
                  </a:schemeClr>
                </a:solidFill>
                <a:latin typeface="Arial" panose="020B0604020202020204" pitchFamily="34" charset="0"/>
                <a:cs typeface="Arial" panose="020B0604020202020204" pitchFamily="34" charset="0"/>
              </a:rPr>
              <a:t>: This contains only value "f" which do not add any value to analysis</a:t>
            </a:r>
            <a:endParaRPr lang="en-US" sz="1600" dirty="0" smtClean="0">
              <a:solidFill>
                <a:schemeClr val="accent1">
                  <a:lumMod val="75000"/>
                </a:schemeClr>
              </a:solidFill>
              <a:latin typeface="Arial" panose="020B0604020202020204" pitchFamily="34" charset="0"/>
              <a:cs typeface="Arial" panose="020B0604020202020204" pitchFamily="34" charset="0"/>
            </a:endParaRPr>
          </a:p>
          <a:p>
            <a:pPr marL="285750" lvl="0" indent="-285750" eaLnBrk="0" fontAlgn="base" hangingPunct="0">
              <a:spcBef>
                <a:spcPct val="0"/>
              </a:spcBef>
              <a:spcAft>
                <a:spcPct val="0"/>
              </a:spcAft>
              <a:buFont typeface="Wingdings" panose="05000000000000000000" pitchFamily="2" charset="2"/>
              <a:buChar char="q"/>
            </a:pPr>
            <a:endParaRPr lang="en-US" dirty="0">
              <a:solidFill>
                <a:schemeClr val="accent1">
                  <a:lumMod val="75000"/>
                </a:schemeClr>
              </a:solidFill>
              <a:latin typeface="Arial Rounded MT Bold" panose="020F0704030504030204" pitchFamily="34" charset="0"/>
            </a:endParaRPr>
          </a:p>
        </p:txBody>
      </p:sp>
    </p:spTree>
    <p:extLst>
      <p:ext uri="{BB962C8B-B14F-4D97-AF65-F5344CB8AC3E}">
        <p14:creationId xmlns:p14="http://schemas.microsoft.com/office/powerpoint/2010/main" val="2103832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36525"/>
            <a:ext cx="5140046" cy="382156"/>
          </a:xfrm>
          <a:prstGeom prst="rect">
            <a:avLst/>
          </a:prstGeom>
        </p:spPr>
        <p:txBody>
          <a:bodyPr vert="horz" wrap="square" lIns="0" tIns="12700" rIns="0" bIns="0" rtlCol="0">
            <a:spAutoFit/>
          </a:bodyPr>
          <a:lstStyle/>
          <a:p>
            <a:r>
              <a:rPr lang="en-US" sz="2400" b="1" dirty="0">
                <a:solidFill>
                  <a:schemeClr val="tx2">
                    <a:lumMod val="60000"/>
                    <a:lumOff val="40000"/>
                  </a:schemeClr>
                </a:solidFill>
                <a:latin typeface="Arial" panose="020B0604020202020204" pitchFamily="34" charset="0"/>
                <a:cs typeface="Arial" panose="020B0604020202020204" pitchFamily="34" charset="0"/>
              </a:rPr>
              <a:t>Data Cleaning &amp; Manipulation</a:t>
            </a: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object 3"/>
          <p:cNvSpPr txBox="1"/>
          <p:nvPr/>
        </p:nvSpPr>
        <p:spPr>
          <a:xfrm>
            <a:off x="152400" y="746125"/>
            <a:ext cx="8839200" cy="4138312"/>
          </a:xfrm>
          <a:prstGeom prst="rect">
            <a:avLst/>
          </a:prstGeom>
        </p:spPr>
        <p:txBody>
          <a:bodyPr vert="horz" wrap="square" lIns="0" tIns="13970" rIns="0" bIns="0" rtlCol="0">
            <a:spAutoFit/>
          </a:bodyPr>
          <a:lstStyle/>
          <a:p>
            <a:pPr marL="285750" lvl="0" indent="-285750" algn="just" eaLnBrk="0" fontAlgn="base" hangingPunct="0">
              <a:lnSpc>
                <a:spcPct val="150000"/>
              </a:lnSpc>
              <a:spcBef>
                <a:spcPct val="0"/>
              </a:spcBef>
              <a:spcAft>
                <a:spcPct val="0"/>
              </a:spcAft>
              <a:buFont typeface="Wingdings" panose="05000000000000000000" pitchFamily="2" charset="2"/>
              <a:buChar char="q"/>
            </a:pPr>
            <a:r>
              <a:rPr lang="en-US" dirty="0" smtClean="0">
                <a:solidFill>
                  <a:schemeClr val="accent1">
                    <a:lumMod val="75000"/>
                  </a:schemeClr>
                </a:solidFill>
                <a:latin typeface="Arial" panose="020B0604020202020204" pitchFamily="34" charset="0"/>
                <a:cs typeface="Arial" panose="020B0604020202020204" pitchFamily="34" charset="0"/>
              </a:rPr>
              <a:t>We have left finally with  Rows: 39717 and Columns: 42</a:t>
            </a:r>
          </a:p>
          <a:p>
            <a:pPr marL="285750" lvl="0" indent="-285750" algn="just" eaLnBrk="0" fontAlgn="base" hangingPunct="0">
              <a:lnSpc>
                <a:spcPct val="150000"/>
              </a:lnSpc>
              <a:spcBef>
                <a:spcPct val="0"/>
              </a:spcBef>
              <a:spcAft>
                <a:spcPct val="0"/>
              </a:spcAft>
              <a:buFont typeface="Wingdings" panose="05000000000000000000" pitchFamily="2" charset="2"/>
              <a:buChar char="q"/>
            </a:pPr>
            <a:r>
              <a:rPr lang="en-US" dirty="0" err="1">
                <a:solidFill>
                  <a:schemeClr val="accent1">
                    <a:lumMod val="75000"/>
                  </a:schemeClr>
                </a:solidFill>
                <a:latin typeface="Arial" panose="020B0604020202020204" pitchFamily="34" charset="0"/>
                <a:cs typeface="Arial" panose="020B0604020202020204" pitchFamily="34" charset="0"/>
              </a:rPr>
              <a:t>pub_rec_bankruptcies</a:t>
            </a:r>
            <a:r>
              <a:rPr lang="en-US" dirty="0">
                <a:solidFill>
                  <a:schemeClr val="accent1">
                    <a:lumMod val="75000"/>
                  </a:schemeClr>
                </a:solidFill>
                <a:latin typeface="Arial" panose="020B0604020202020204" pitchFamily="34" charset="0"/>
                <a:cs typeface="Arial" panose="020B0604020202020204" pitchFamily="34" charset="0"/>
              </a:rPr>
              <a:t> </a:t>
            </a:r>
            <a:r>
              <a:rPr lang="en-US" dirty="0" smtClean="0">
                <a:solidFill>
                  <a:schemeClr val="accent1">
                    <a:lumMod val="75000"/>
                  </a:schemeClr>
                </a:solidFill>
                <a:latin typeface="Arial" panose="020B0604020202020204" pitchFamily="34" charset="0"/>
                <a:cs typeface="Arial" panose="020B0604020202020204" pitchFamily="34" charset="0"/>
              </a:rPr>
              <a:t>is cleaned </a:t>
            </a:r>
            <a:r>
              <a:rPr lang="en-US" dirty="0">
                <a:solidFill>
                  <a:schemeClr val="accent1">
                    <a:lumMod val="75000"/>
                  </a:schemeClr>
                </a:solidFill>
                <a:latin typeface="Arial" panose="020B0604020202020204" pitchFamily="34" charset="0"/>
                <a:cs typeface="Arial" panose="020B0604020202020204" pitchFamily="34" charset="0"/>
              </a:rPr>
              <a:t>for further </a:t>
            </a:r>
            <a:r>
              <a:rPr lang="en-US" dirty="0" smtClean="0">
                <a:solidFill>
                  <a:schemeClr val="accent1">
                    <a:lumMod val="75000"/>
                  </a:schemeClr>
                </a:solidFill>
                <a:latin typeface="Arial" panose="020B0604020202020204" pitchFamily="34" charset="0"/>
                <a:cs typeface="Arial" panose="020B0604020202020204" pitchFamily="34" charset="0"/>
              </a:rPr>
              <a:t>analysis</a:t>
            </a:r>
          </a:p>
          <a:p>
            <a:pPr marL="742950" lvl="1" indent="-285750" algn="just" eaLnBrk="0" fontAlgn="base" hangingPunct="0">
              <a:lnSpc>
                <a:spcPct val="150000"/>
              </a:lnSpc>
              <a:spcBef>
                <a:spcPct val="0"/>
              </a:spcBef>
              <a:spcAft>
                <a:spcPct val="0"/>
              </a:spcAft>
              <a:buFont typeface="Wingdings" panose="05000000000000000000" pitchFamily="2" charset="2"/>
              <a:buChar char="q"/>
            </a:pPr>
            <a:r>
              <a:rPr lang="en-US" sz="1600" dirty="0" smtClean="0">
                <a:solidFill>
                  <a:schemeClr val="accent1">
                    <a:lumMod val="75000"/>
                  </a:schemeClr>
                </a:solidFill>
                <a:latin typeface="Arial" panose="020B0604020202020204" pitchFamily="34" charset="0"/>
                <a:cs typeface="Arial" panose="020B0604020202020204" pitchFamily="34" charset="0"/>
              </a:rPr>
              <a:t>There were 697 Null values(</a:t>
            </a:r>
            <a:r>
              <a:rPr lang="en-US" sz="1600" dirty="0" err="1" smtClean="0">
                <a:solidFill>
                  <a:schemeClr val="accent1">
                    <a:lumMod val="75000"/>
                  </a:schemeClr>
                </a:solidFill>
                <a:latin typeface="Arial" panose="020B0604020202020204" pitchFamily="34" charset="0"/>
                <a:cs typeface="Arial" panose="020B0604020202020204" pitchFamily="34" charset="0"/>
              </a:rPr>
              <a:t>na</a:t>
            </a:r>
            <a:r>
              <a:rPr lang="en-US" sz="1600" dirty="0" smtClean="0">
                <a:solidFill>
                  <a:schemeClr val="accent1">
                    <a:lumMod val="75000"/>
                  </a:schemeClr>
                </a:solidFill>
                <a:latin typeface="Arial" panose="020B0604020202020204" pitchFamily="34" charset="0"/>
                <a:cs typeface="Arial" panose="020B0604020202020204" pitchFamily="34" charset="0"/>
              </a:rPr>
              <a:t>) which are replaced with Not Known</a:t>
            </a:r>
          </a:p>
          <a:p>
            <a:pPr marL="285750" indent="-285750" algn="just" eaLnBrk="0" fontAlgn="base" hangingPunct="0">
              <a:lnSpc>
                <a:spcPct val="150000"/>
              </a:lnSpc>
              <a:spcBef>
                <a:spcPct val="0"/>
              </a:spcBef>
              <a:spcAft>
                <a:spcPct val="0"/>
              </a:spcAft>
              <a:buFont typeface="Wingdings" panose="05000000000000000000" pitchFamily="2" charset="2"/>
              <a:buChar char="q"/>
            </a:pPr>
            <a:r>
              <a:rPr lang="en-US" dirty="0" smtClean="0">
                <a:solidFill>
                  <a:schemeClr val="accent1">
                    <a:lumMod val="75000"/>
                  </a:schemeClr>
                </a:solidFill>
                <a:latin typeface="Arial" panose="020B0604020202020204" pitchFamily="34" charset="0"/>
                <a:cs typeface="Arial" panose="020B0604020202020204" pitchFamily="34" charset="0"/>
              </a:rPr>
              <a:t>Remove </a:t>
            </a:r>
            <a:r>
              <a:rPr lang="en-US" dirty="0">
                <a:solidFill>
                  <a:schemeClr val="accent1">
                    <a:lumMod val="75000"/>
                  </a:schemeClr>
                </a:solidFill>
                <a:latin typeface="Arial" panose="020B0604020202020204" pitchFamily="34" charset="0"/>
                <a:cs typeface="Arial" panose="020B0604020202020204" pitchFamily="34" charset="0"/>
              </a:rPr>
              <a:t>% symbol from </a:t>
            </a:r>
            <a:r>
              <a:rPr lang="en-US" dirty="0" smtClean="0">
                <a:solidFill>
                  <a:schemeClr val="accent1">
                    <a:lumMod val="75000"/>
                  </a:schemeClr>
                </a:solidFill>
                <a:latin typeface="Arial" panose="020B0604020202020204" pitchFamily="34" charset="0"/>
                <a:cs typeface="Arial" panose="020B0604020202020204" pitchFamily="34" charset="0"/>
              </a:rPr>
              <a:t>interest </a:t>
            </a:r>
            <a:r>
              <a:rPr lang="en-US" dirty="0">
                <a:solidFill>
                  <a:schemeClr val="accent1">
                    <a:lumMod val="75000"/>
                  </a:schemeClr>
                </a:solidFill>
                <a:latin typeface="Arial" panose="020B0604020202020204" pitchFamily="34" charset="0"/>
                <a:cs typeface="Arial" panose="020B0604020202020204" pitchFamily="34" charset="0"/>
              </a:rPr>
              <a:t>rate column so that it can be used in </a:t>
            </a:r>
            <a:r>
              <a:rPr lang="en-US" dirty="0" smtClean="0">
                <a:solidFill>
                  <a:schemeClr val="accent1">
                    <a:lumMod val="75000"/>
                  </a:schemeClr>
                </a:solidFill>
                <a:latin typeface="Arial" panose="020B0604020202020204" pitchFamily="34" charset="0"/>
                <a:cs typeface="Arial" panose="020B0604020202020204" pitchFamily="34" charset="0"/>
              </a:rPr>
              <a:t>calculations</a:t>
            </a:r>
          </a:p>
          <a:p>
            <a:pPr marL="742950" lvl="1" indent="-285750" algn="just" eaLnBrk="0" fontAlgn="base" hangingPunct="0">
              <a:lnSpc>
                <a:spcPct val="150000"/>
              </a:lnSpc>
              <a:spcBef>
                <a:spcPct val="0"/>
              </a:spcBef>
              <a:spcAft>
                <a:spcPct val="0"/>
              </a:spcAft>
              <a:buFont typeface="Wingdings" panose="05000000000000000000" pitchFamily="2" charset="2"/>
              <a:buChar char="q"/>
            </a:pPr>
            <a:r>
              <a:rPr lang="en-US" sz="1600" dirty="0" err="1" smtClean="0">
                <a:solidFill>
                  <a:schemeClr val="accent1">
                    <a:lumMod val="75000"/>
                  </a:schemeClr>
                </a:solidFill>
                <a:latin typeface="Arial" panose="020B0604020202020204" pitchFamily="34" charset="0"/>
                <a:cs typeface="Arial" panose="020B0604020202020204" pitchFamily="34" charset="0"/>
              </a:rPr>
              <a:t>Int_rate</a:t>
            </a:r>
            <a:endParaRPr lang="en-US" sz="1600" dirty="0" smtClean="0">
              <a:solidFill>
                <a:schemeClr val="accent1">
                  <a:lumMod val="75000"/>
                </a:schemeClr>
              </a:solidFill>
              <a:latin typeface="Arial" panose="020B0604020202020204" pitchFamily="34" charset="0"/>
              <a:cs typeface="Arial" panose="020B0604020202020204" pitchFamily="34" charset="0"/>
            </a:endParaRPr>
          </a:p>
          <a:p>
            <a:pPr marL="742950" lvl="1" indent="-285750" algn="just" eaLnBrk="0" fontAlgn="base" hangingPunct="0">
              <a:lnSpc>
                <a:spcPct val="150000"/>
              </a:lnSpc>
              <a:spcBef>
                <a:spcPct val="0"/>
              </a:spcBef>
              <a:spcAft>
                <a:spcPct val="0"/>
              </a:spcAft>
              <a:buFont typeface="Wingdings" panose="05000000000000000000" pitchFamily="2" charset="2"/>
              <a:buChar char="q"/>
            </a:pPr>
            <a:r>
              <a:rPr lang="en-US" sz="1600" dirty="0" err="1" smtClean="0">
                <a:solidFill>
                  <a:schemeClr val="accent1">
                    <a:lumMod val="75000"/>
                  </a:schemeClr>
                </a:solidFill>
                <a:latin typeface="Arial" panose="020B0604020202020204" pitchFamily="34" charset="0"/>
                <a:cs typeface="Arial" panose="020B0604020202020204" pitchFamily="34" charset="0"/>
              </a:rPr>
              <a:t>revol_until</a:t>
            </a:r>
            <a:endParaRPr lang="en-US" sz="1600" dirty="0">
              <a:solidFill>
                <a:schemeClr val="accent1">
                  <a:lumMod val="75000"/>
                </a:schemeClr>
              </a:solidFill>
              <a:latin typeface="Arial" panose="020B0604020202020204" pitchFamily="34" charset="0"/>
              <a:cs typeface="Arial" panose="020B0604020202020204" pitchFamily="34" charset="0"/>
            </a:endParaRPr>
          </a:p>
          <a:p>
            <a:pPr marL="285750" indent="-285750" algn="just" eaLnBrk="0" fontAlgn="base" hangingPunct="0">
              <a:lnSpc>
                <a:spcPct val="150000"/>
              </a:lnSpc>
              <a:spcBef>
                <a:spcPct val="0"/>
              </a:spcBef>
              <a:spcAft>
                <a:spcPct val="0"/>
              </a:spcAft>
              <a:buFont typeface="Wingdings" panose="05000000000000000000" pitchFamily="2" charset="2"/>
              <a:buChar char="q"/>
            </a:pPr>
            <a:r>
              <a:rPr lang="en-US" dirty="0">
                <a:solidFill>
                  <a:schemeClr val="accent1">
                    <a:lumMod val="75000"/>
                  </a:schemeClr>
                </a:solidFill>
                <a:latin typeface="Arial" panose="020B0604020202020204" pitchFamily="34" charset="0"/>
                <a:cs typeface="Arial" panose="020B0604020202020204" pitchFamily="34" charset="0"/>
              </a:rPr>
              <a:t>convert amount columns into numeric data to find </a:t>
            </a:r>
            <a:r>
              <a:rPr lang="en-US" dirty="0" smtClean="0">
                <a:solidFill>
                  <a:schemeClr val="accent1">
                    <a:lumMod val="75000"/>
                  </a:schemeClr>
                </a:solidFill>
                <a:latin typeface="Arial" panose="020B0604020202020204" pitchFamily="34" charset="0"/>
                <a:cs typeface="Arial" panose="020B0604020202020204" pitchFamily="34" charset="0"/>
              </a:rPr>
              <a:t>correlation </a:t>
            </a:r>
            <a:r>
              <a:rPr lang="en-US" dirty="0">
                <a:solidFill>
                  <a:schemeClr val="accent1">
                    <a:lumMod val="75000"/>
                  </a:schemeClr>
                </a:solidFill>
                <a:latin typeface="Arial" panose="020B0604020202020204" pitchFamily="34" charset="0"/>
                <a:cs typeface="Arial" panose="020B0604020202020204" pitchFamily="34" charset="0"/>
              </a:rPr>
              <a:t>among </a:t>
            </a:r>
            <a:r>
              <a:rPr lang="en-US" dirty="0" smtClean="0">
                <a:solidFill>
                  <a:schemeClr val="accent1">
                    <a:lumMod val="75000"/>
                  </a:schemeClr>
                </a:solidFill>
                <a:latin typeface="Arial" panose="020B0604020202020204" pitchFamily="34" charset="0"/>
                <a:cs typeface="Arial" panose="020B0604020202020204" pitchFamily="34" charset="0"/>
              </a:rPr>
              <a:t>important variables.[</a:t>
            </a:r>
            <a:r>
              <a:rPr lang="en-US" dirty="0">
                <a:solidFill>
                  <a:schemeClr val="accent1">
                    <a:lumMod val="75000"/>
                  </a:schemeClr>
                </a:solidFill>
                <a:latin typeface="Arial" panose="020B0604020202020204" pitchFamily="34" charset="0"/>
                <a:cs typeface="Arial" panose="020B0604020202020204" pitchFamily="34" charset="0"/>
              </a:rPr>
              <a:t>'loan_amnt','funded_amnt','int_rate','funded_amnt_inv','installment','annual_inc','dti','emp_length','total_pymnt']</a:t>
            </a:r>
            <a:endParaRPr lang="en-US" dirty="0" smtClean="0">
              <a:solidFill>
                <a:schemeClr val="accent1">
                  <a:lumMod val="75000"/>
                </a:schemeClr>
              </a:solidFill>
              <a:latin typeface="Arial" panose="020B0604020202020204" pitchFamily="34" charset="0"/>
              <a:cs typeface="Arial" panose="020B0604020202020204" pitchFamily="34" charset="0"/>
            </a:endParaRPr>
          </a:p>
          <a:p>
            <a:pPr marL="742950" lvl="1" indent="-285750" algn="just" eaLnBrk="0" fontAlgn="base" hangingPunct="0">
              <a:spcBef>
                <a:spcPct val="0"/>
              </a:spcBef>
              <a:spcAft>
                <a:spcPct val="0"/>
              </a:spcAft>
              <a:buFont typeface="Wingdings" panose="05000000000000000000" pitchFamily="2" charset="2"/>
              <a:buChar char="q"/>
            </a:pPr>
            <a:endParaRPr lang="en-US" sz="1600" dirty="0" smtClean="0">
              <a:solidFill>
                <a:schemeClr val="accent1">
                  <a:lumMod val="75000"/>
                </a:schemeClr>
              </a:solidFill>
              <a:latin typeface="Arial Rounded MT Bold" panose="020F0704030504030204" pitchFamily="34" charset="0"/>
            </a:endParaRPr>
          </a:p>
          <a:p>
            <a:pPr marL="285750" lvl="0" indent="-285750" algn="just" eaLnBrk="0" fontAlgn="base" hangingPunct="0">
              <a:spcBef>
                <a:spcPct val="0"/>
              </a:spcBef>
              <a:spcAft>
                <a:spcPct val="0"/>
              </a:spcAft>
              <a:buFont typeface="Wingdings" panose="05000000000000000000" pitchFamily="2" charset="2"/>
              <a:buChar char="q"/>
            </a:pPr>
            <a:endParaRPr lang="en-US" dirty="0">
              <a:solidFill>
                <a:schemeClr val="accent1">
                  <a:lumMod val="75000"/>
                </a:schemeClr>
              </a:solidFill>
              <a:latin typeface="Arial Rounded MT Bold" panose="020F0704030504030204" pitchFamily="34" charset="0"/>
            </a:endParaRPr>
          </a:p>
        </p:txBody>
      </p:sp>
      <p:sp>
        <p:nvSpPr>
          <p:cNvPr id="3" name="Rectangle 2"/>
          <p:cNvSpPr/>
          <p:nvPr/>
        </p:nvSpPr>
        <p:spPr>
          <a:xfrm>
            <a:off x="152400" y="4403725"/>
            <a:ext cx="8763000" cy="609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60000"/>
                    <a:lumOff val="40000"/>
                  </a:schemeClr>
                </a:solidFill>
                <a:latin typeface="Arial" panose="020B0604020202020204" pitchFamily="34" charset="0"/>
                <a:cs typeface="Arial" panose="020B0604020202020204" pitchFamily="34" charset="0"/>
              </a:rPr>
              <a:t>W</a:t>
            </a:r>
            <a:r>
              <a:rPr lang="en-US" dirty="0" smtClean="0">
                <a:solidFill>
                  <a:schemeClr val="tx2">
                    <a:lumMod val="60000"/>
                    <a:lumOff val="40000"/>
                  </a:schemeClr>
                </a:solidFill>
                <a:latin typeface="Arial" panose="020B0604020202020204" pitchFamily="34" charset="0"/>
                <a:cs typeface="Arial" panose="020B0604020202020204" pitchFamily="34" charset="0"/>
              </a:rPr>
              <a:t>e are remaining with 39717 Rows and 42 Columns for conducting analysis</a:t>
            </a:r>
            <a:endParaRPr lang="en-US" dirty="0">
              <a:solidFill>
                <a:schemeClr val="tx2">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97716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smtClean="0">
                <a:solidFill>
                  <a:schemeClr val="tx2">
                    <a:lumMod val="60000"/>
                    <a:lumOff val="40000"/>
                  </a:schemeClr>
                </a:solidFill>
                <a:latin typeface="Arial" panose="020B0604020202020204" pitchFamily="34" charset="0"/>
                <a:cs typeface="Arial" panose="020B0604020202020204" pitchFamily="34" charset="0"/>
              </a:rPr>
              <a:t>Derive Columns for Analysis</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object 3"/>
          <p:cNvSpPr txBox="1"/>
          <p:nvPr/>
        </p:nvSpPr>
        <p:spPr>
          <a:xfrm>
            <a:off x="152400" y="746125"/>
            <a:ext cx="8839200" cy="3702296"/>
          </a:xfrm>
          <a:prstGeom prst="rect">
            <a:avLst/>
          </a:prstGeom>
        </p:spPr>
        <p:txBody>
          <a:bodyPr vert="horz" wrap="square" lIns="0" tIns="13970" rIns="0" bIns="0" rtlCol="0">
            <a:spAutoFit/>
          </a:bodyPr>
          <a:lstStyle/>
          <a:p>
            <a:pPr marL="285750" lvl="0" indent="-285750" algn="just" eaLnBrk="0" fontAlgn="base" hangingPunct="0">
              <a:lnSpc>
                <a:spcPct val="150000"/>
              </a:lnSpc>
              <a:spcBef>
                <a:spcPct val="0"/>
              </a:spcBef>
              <a:spcAft>
                <a:spcPct val="0"/>
              </a:spcAft>
              <a:buFont typeface="Wingdings" panose="05000000000000000000" pitchFamily="2" charset="2"/>
              <a:buChar char="q"/>
            </a:pPr>
            <a:r>
              <a:rPr lang="en-US" dirty="0">
                <a:solidFill>
                  <a:schemeClr val="accent1">
                    <a:lumMod val="75000"/>
                  </a:schemeClr>
                </a:solidFill>
                <a:latin typeface="Arial" panose="020B0604020202020204" pitchFamily="34" charset="0"/>
                <a:cs typeface="Arial" panose="020B0604020202020204" pitchFamily="34" charset="0"/>
              </a:rPr>
              <a:t>Two new columns month and year were derived from issue </a:t>
            </a:r>
            <a:r>
              <a:rPr lang="en-US" dirty="0" smtClean="0">
                <a:solidFill>
                  <a:schemeClr val="accent1">
                    <a:lumMod val="75000"/>
                  </a:schemeClr>
                </a:solidFill>
                <a:latin typeface="Arial" panose="020B0604020202020204" pitchFamily="34" charset="0"/>
                <a:cs typeface="Arial" panose="020B0604020202020204" pitchFamily="34" charset="0"/>
              </a:rPr>
              <a:t>date</a:t>
            </a:r>
          </a:p>
          <a:p>
            <a:pPr marL="285750" lvl="0" indent="-285750" algn="just" eaLnBrk="0" fontAlgn="base" hangingPunct="0">
              <a:lnSpc>
                <a:spcPct val="150000"/>
              </a:lnSpc>
              <a:spcBef>
                <a:spcPct val="0"/>
              </a:spcBef>
              <a:spcAft>
                <a:spcPct val="0"/>
              </a:spcAft>
              <a:buFont typeface="Wingdings" panose="05000000000000000000" pitchFamily="2" charset="2"/>
              <a:buChar char="q"/>
            </a:pPr>
            <a:r>
              <a:rPr lang="en-US" dirty="0" smtClean="0">
                <a:solidFill>
                  <a:schemeClr val="accent1">
                    <a:lumMod val="75000"/>
                  </a:schemeClr>
                </a:solidFill>
                <a:latin typeface="Arial" panose="020B0604020202020204" pitchFamily="34" charset="0"/>
                <a:cs typeface="Arial" panose="020B0604020202020204" pitchFamily="34" charset="0"/>
              </a:rPr>
              <a:t>Categorize </a:t>
            </a:r>
            <a:r>
              <a:rPr lang="en-US" dirty="0">
                <a:solidFill>
                  <a:schemeClr val="accent1">
                    <a:lumMod val="75000"/>
                  </a:schemeClr>
                </a:solidFill>
                <a:latin typeface="Arial" panose="020B0604020202020204" pitchFamily="34" charset="0"/>
                <a:cs typeface="Arial" panose="020B0604020202020204" pitchFamily="34" charset="0"/>
              </a:rPr>
              <a:t>loan amounts into buckets which will help in analysis further in bivariate </a:t>
            </a:r>
            <a:r>
              <a:rPr lang="en-US" dirty="0" smtClean="0">
                <a:solidFill>
                  <a:schemeClr val="accent1">
                    <a:lumMod val="75000"/>
                  </a:schemeClr>
                </a:solidFill>
                <a:latin typeface="Arial" panose="020B0604020202020204" pitchFamily="34" charset="0"/>
                <a:cs typeface="Arial" panose="020B0604020202020204" pitchFamily="34" charset="0"/>
              </a:rPr>
              <a:t>analysis</a:t>
            </a:r>
          </a:p>
          <a:p>
            <a:pPr marL="742950" lvl="1" indent="-285750" algn="just" eaLnBrk="0" fontAlgn="base" hangingPunct="0">
              <a:lnSpc>
                <a:spcPct val="150000"/>
              </a:lnSpc>
              <a:spcBef>
                <a:spcPct val="0"/>
              </a:spcBef>
              <a:spcAft>
                <a:spcPct val="0"/>
              </a:spcAft>
              <a:buFont typeface="Wingdings" panose="05000000000000000000" pitchFamily="2" charset="2"/>
              <a:buChar char="q"/>
            </a:pPr>
            <a:r>
              <a:rPr lang="en-US" dirty="0">
                <a:solidFill>
                  <a:schemeClr val="accent1">
                    <a:lumMod val="75000"/>
                  </a:schemeClr>
                </a:solidFill>
                <a:latin typeface="Arial" panose="020B0604020202020204" pitchFamily="34" charset="0"/>
                <a:cs typeface="Arial" panose="020B0604020202020204" pitchFamily="34" charset="0"/>
              </a:rPr>
              <a:t>'0-7000', '7000-14000', '14000-21000', '21000-28000', '28000 +'</a:t>
            </a:r>
            <a:endParaRPr lang="en-US" dirty="0" smtClean="0">
              <a:solidFill>
                <a:schemeClr val="accent1">
                  <a:lumMod val="75000"/>
                </a:schemeClr>
              </a:solidFill>
              <a:latin typeface="Arial" panose="020B0604020202020204" pitchFamily="34" charset="0"/>
              <a:cs typeface="Arial" panose="020B0604020202020204" pitchFamily="34" charset="0"/>
            </a:endParaRPr>
          </a:p>
          <a:p>
            <a:pPr marL="285750" lvl="0" indent="-285750" algn="just" eaLnBrk="0" fontAlgn="base" hangingPunct="0">
              <a:lnSpc>
                <a:spcPct val="150000"/>
              </a:lnSpc>
              <a:spcBef>
                <a:spcPct val="0"/>
              </a:spcBef>
              <a:spcAft>
                <a:spcPct val="0"/>
              </a:spcAft>
              <a:buFont typeface="Wingdings" panose="05000000000000000000" pitchFamily="2" charset="2"/>
              <a:buChar char="q"/>
            </a:pPr>
            <a:r>
              <a:rPr lang="en-US" dirty="0" smtClean="0">
                <a:solidFill>
                  <a:schemeClr val="accent1">
                    <a:lumMod val="75000"/>
                  </a:schemeClr>
                </a:solidFill>
                <a:latin typeface="Arial" panose="020B0604020202020204" pitchFamily="34" charset="0"/>
                <a:cs typeface="Arial" panose="020B0604020202020204" pitchFamily="34" charset="0"/>
              </a:rPr>
              <a:t>Categorize interest </a:t>
            </a:r>
            <a:r>
              <a:rPr lang="en-US" dirty="0">
                <a:solidFill>
                  <a:schemeClr val="accent1">
                    <a:lumMod val="75000"/>
                  </a:schemeClr>
                </a:solidFill>
                <a:latin typeface="Arial" panose="020B0604020202020204" pitchFamily="34" charset="0"/>
                <a:cs typeface="Arial" panose="020B0604020202020204" pitchFamily="34" charset="0"/>
              </a:rPr>
              <a:t>rates into buckets which will help in analysis further in bivariate analysis</a:t>
            </a:r>
            <a:r>
              <a:rPr lang="en-US" dirty="0" smtClean="0">
                <a:solidFill>
                  <a:schemeClr val="accent1">
                    <a:lumMod val="75000"/>
                  </a:schemeClr>
                </a:solidFill>
                <a:latin typeface="Arial" panose="020B0604020202020204" pitchFamily="34" charset="0"/>
                <a:cs typeface="Arial" panose="020B0604020202020204" pitchFamily="34" charset="0"/>
              </a:rPr>
              <a:t>.</a:t>
            </a:r>
          </a:p>
          <a:p>
            <a:pPr marL="742950" lvl="1" indent="-285750" algn="just" eaLnBrk="0" fontAlgn="base" hangingPunct="0">
              <a:lnSpc>
                <a:spcPct val="150000"/>
              </a:lnSpc>
              <a:spcBef>
                <a:spcPct val="0"/>
              </a:spcBef>
              <a:spcAft>
                <a:spcPct val="0"/>
              </a:spcAft>
              <a:buFont typeface="Wingdings" panose="05000000000000000000" pitchFamily="2" charset="2"/>
              <a:buChar char="q"/>
            </a:pPr>
            <a:r>
              <a:rPr lang="en-US" dirty="0">
                <a:solidFill>
                  <a:schemeClr val="accent1">
                    <a:lumMod val="75000"/>
                  </a:schemeClr>
                </a:solidFill>
                <a:latin typeface="Arial" panose="020B0604020202020204" pitchFamily="34" charset="0"/>
                <a:cs typeface="Arial" panose="020B0604020202020204" pitchFamily="34" charset="0"/>
              </a:rPr>
              <a:t>'0-10', '10-13', '12.5-16', '16 </a:t>
            </a:r>
            <a:r>
              <a:rPr lang="en-US" dirty="0" smtClean="0">
                <a:solidFill>
                  <a:schemeClr val="accent1">
                    <a:lumMod val="75000"/>
                  </a:schemeClr>
                </a:solidFill>
                <a:latin typeface="Arial" panose="020B0604020202020204" pitchFamily="34" charset="0"/>
                <a:cs typeface="Arial" panose="020B0604020202020204" pitchFamily="34" charset="0"/>
              </a:rPr>
              <a:t>+‘</a:t>
            </a:r>
          </a:p>
          <a:p>
            <a:pPr marL="285750" indent="-285750" algn="just" eaLnBrk="0" fontAlgn="base" hangingPunct="0">
              <a:lnSpc>
                <a:spcPct val="150000"/>
              </a:lnSpc>
              <a:spcBef>
                <a:spcPct val="0"/>
              </a:spcBef>
              <a:spcAft>
                <a:spcPct val="0"/>
              </a:spcAft>
              <a:buFont typeface="Wingdings" panose="05000000000000000000" pitchFamily="2" charset="2"/>
              <a:buChar char="q"/>
            </a:pPr>
            <a:r>
              <a:rPr lang="en-US" dirty="0">
                <a:solidFill>
                  <a:schemeClr val="accent1">
                    <a:lumMod val="75000"/>
                  </a:schemeClr>
                </a:solidFill>
                <a:latin typeface="Arial" panose="020B0604020202020204" pitchFamily="34" charset="0"/>
                <a:cs typeface="Arial" panose="020B0604020202020204" pitchFamily="34" charset="0"/>
              </a:rPr>
              <a:t>C</a:t>
            </a:r>
            <a:r>
              <a:rPr lang="en-US" dirty="0" smtClean="0">
                <a:solidFill>
                  <a:schemeClr val="accent1">
                    <a:lumMod val="75000"/>
                  </a:schemeClr>
                </a:solidFill>
                <a:latin typeface="Arial" panose="020B0604020202020204" pitchFamily="34" charset="0"/>
                <a:cs typeface="Arial" panose="020B0604020202020204" pitchFamily="34" charset="0"/>
              </a:rPr>
              <a:t>ategorize </a:t>
            </a:r>
            <a:r>
              <a:rPr lang="en-US" dirty="0" err="1" smtClean="0">
                <a:solidFill>
                  <a:schemeClr val="accent1">
                    <a:lumMod val="75000"/>
                  </a:schemeClr>
                </a:solidFill>
                <a:latin typeface="Arial" panose="020B0604020202020204" pitchFamily="34" charset="0"/>
                <a:cs typeface="Arial" panose="020B0604020202020204" pitchFamily="34" charset="0"/>
              </a:rPr>
              <a:t>dti</a:t>
            </a:r>
            <a:r>
              <a:rPr lang="en-US" dirty="0" smtClean="0">
                <a:solidFill>
                  <a:schemeClr val="accent1">
                    <a:lumMod val="75000"/>
                  </a:schemeClr>
                </a:solidFill>
                <a:latin typeface="Arial" panose="020B0604020202020204" pitchFamily="34" charset="0"/>
                <a:cs typeface="Arial" panose="020B0604020202020204" pitchFamily="34" charset="0"/>
              </a:rPr>
              <a:t>(Debt to interest ratio) </a:t>
            </a:r>
            <a:r>
              <a:rPr lang="en-US" dirty="0">
                <a:solidFill>
                  <a:schemeClr val="accent1">
                    <a:lumMod val="75000"/>
                  </a:schemeClr>
                </a:solidFill>
                <a:latin typeface="Arial" panose="020B0604020202020204" pitchFamily="34" charset="0"/>
                <a:cs typeface="Arial" panose="020B0604020202020204" pitchFamily="34" charset="0"/>
              </a:rPr>
              <a:t>into buckets for bivariate analysis</a:t>
            </a:r>
            <a:r>
              <a:rPr lang="en-US" dirty="0" smtClean="0">
                <a:solidFill>
                  <a:schemeClr val="accent1">
                    <a:lumMod val="75000"/>
                  </a:schemeClr>
                </a:solidFill>
                <a:latin typeface="Arial" panose="020B0604020202020204" pitchFamily="34" charset="0"/>
                <a:cs typeface="Arial" panose="020B0604020202020204" pitchFamily="34" charset="0"/>
              </a:rPr>
              <a:t>.</a:t>
            </a:r>
          </a:p>
          <a:p>
            <a:pPr marL="742950" lvl="1" indent="-285750" algn="just" eaLnBrk="0" fontAlgn="base" hangingPunct="0">
              <a:lnSpc>
                <a:spcPct val="150000"/>
              </a:lnSpc>
              <a:spcBef>
                <a:spcPct val="0"/>
              </a:spcBef>
              <a:spcAft>
                <a:spcPct val="0"/>
              </a:spcAft>
              <a:buFont typeface="Wingdings" panose="05000000000000000000" pitchFamily="2" charset="2"/>
              <a:buChar char="q"/>
            </a:pPr>
            <a:r>
              <a:rPr lang="en-US" dirty="0">
                <a:solidFill>
                  <a:schemeClr val="accent1">
                    <a:lumMod val="75000"/>
                  </a:schemeClr>
                </a:solidFill>
                <a:latin typeface="Arial" panose="020B0604020202020204" pitchFamily="34" charset="0"/>
                <a:cs typeface="Arial" panose="020B0604020202020204" pitchFamily="34" charset="0"/>
              </a:rPr>
              <a:t>'0-5', '05-10', '10-15', '15-20', '25+'</a:t>
            </a:r>
          </a:p>
        </p:txBody>
      </p:sp>
      <p:sp>
        <p:nvSpPr>
          <p:cNvPr id="3" name="Rectangle 2"/>
          <p:cNvSpPr/>
          <p:nvPr/>
        </p:nvSpPr>
        <p:spPr>
          <a:xfrm>
            <a:off x="152400" y="4403725"/>
            <a:ext cx="8763000" cy="609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60000"/>
                    <a:lumOff val="40000"/>
                  </a:schemeClr>
                </a:solidFill>
                <a:latin typeface="Arial" panose="020B0604020202020204" pitchFamily="34" charset="0"/>
                <a:cs typeface="Arial" panose="020B0604020202020204" pitchFamily="34" charset="0"/>
              </a:rPr>
              <a:t>Finally we are remaining with 39717 Rows and 48 Columns for conducting analysis</a:t>
            </a:r>
            <a:endParaRPr lang="en-US" dirty="0">
              <a:solidFill>
                <a:schemeClr val="tx2">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87709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445"/>
            <a:ext cx="9162393" cy="5145405"/>
          </a:xfrm>
          <a:custGeom>
            <a:avLst/>
            <a:gdLst/>
            <a:ahLst/>
            <a:cxnLst/>
            <a:rect l="l" t="t" r="r" b="b"/>
            <a:pathLst>
              <a:path w="9144000" h="5145405">
                <a:moveTo>
                  <a:pt x="9144000" y="0"/>
                </a:moveTo>
                <a:lnTo>
                  <a:pt x="0" y="0"/>
                </a:lnTo>
                <a:lnTo>
                  <a:pt x="0" y="5145024"/>
                </a:lnTo>
                <a:lnTo>
                  <a:pt x="9144000" y="5145024"/>
                </a:lnTo>
                <a:lnTo>
                  <a:pt x="9144000" y="0"/>
                </a:lnTo>
                <a:close/>
              </a:path>
            </a:pathLst>
          </a:custGeom>
          <a:solidFill>
            <a:srgbClr val="404040"/>
          </a:solidFill>
        </p:spPr>
        <p:txBody>
          <a:bodyPr wrap="square" lIns="0" tIns="0" rIns="0" bIns="0" rtlCol="0"/>
          <a:lstStyle/>
          <a:p>
            <a:endParaRPr/>
          </a:p>
        </p:txBody>
      </p:sp>
      <p:sp>
        <p:nvSpPr>
          <p:cNvPr id="3" name="object 3"/>
          <p:cNvSpPr txBox="1"/>
          <p:nvPr/>
        </p:nvSpPr>
        <p:spPr>
          <a:xfrm>
            <a:off x="381000" y="2486696"/>
            <a:ext cx="3912312" cy="458139"/>
          </a:xfrm>
          <a:prstGeom prst="rect">
            <a:avLst/>
          </a:prstGeom>
        </p:spPr>
        <p:txBody>
          <a:bodyPr vert="horz" wrap="square" lIns="0" tIns="57785" rIns="0" bIns="0" rtlCol="0">
            <a:spAutoFit/>
          </a:bodyPr>
          <a:lstStyle/>
          <a:p>
            <a:pPr marL="12700" marR="5080">
              <a:lnSpc>
                <a:spcPts val="2740"/>
              </a:lnSpc>
              <a:spcBef>
                <a:spcPts val="455"/>
              </a:spcBef>
            </a:pPr>
            <a:r>
              <a:rPr lang="en-US" sz="4800" spc="-170" dirty="0" smtClean="0">
                <a:solidFill>
                  <a:srgbClr val="FFFFFF"/>
                </a:solidFill>
                <a:latin typeface="Arial" panose="020B0604020202020204" pitchFamily="34" charset="0"/>
                <a:cs typeface="Arial" panose="020B0604020202020204" pitchFamily="34" charset="0"/>
              </a:rPr>
              <a:t>Data Analysis </a:t>
            </a:r>
            <a:endParaRPr sz="4800" dirty="0">
              <a:latin typeface="Arial" panose="020B0604020202020204" pitchFamily="34" charset="0"/>
              <a:cs typeface="Arial" panose="020B0604020202020204" pitchFamily="34" charset="0"/>
            </a:endParaRPr>
          </a:p>
        </p:txBody>
      </p:sp>
      <p:grpSp>
        <p:nvGrpSpPr>
          <p:cNvPr id="4" name="object 4"/>
          <p:cNvGrpSpPr/>
          <p:nvPr/>
        </p:nvGrpSpPr>
        <p:grpSpPr>
          <a:xfrm>
            <a:off x="4392167" y="286511"/>
            <a:ext cx="4752340" cy="4859020"/>
            <a:chOff x="4392167" y="286511"/>
            <a:chExt cx="4752340" cy="4859020"/>
          </a:xfrm>
        </p:grpSpPr>
        <p:sp>
          <p:nvSpPr>
            <p:cNvPr id="5" name="object 5"/>
            <p:cNvSpPr/>
            <p:nvPr/>
          </p:nvSpPr>
          <p:spPr>
            <a:xfrm>
              <a:off x="4392167" y="286511"/>
              <a:ext cx="4751832" cy="485851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864314" y="1807311"/>
              <a:ext cx="2371090" cy="2406015"/>
            </a:xfrm>
            <a:custGeom>
              <a:avLst/>
              <a:gdLst/>
              <a:ahLst/>
              <a:cxnLst/>
              <a:rect l="l" t="t" r="r" b="b"/>
              <a:pathLst>
                <a:path w="2371090" h="2406015">
                  <a:moveTo>
                    <a:pt x="2370607" y="2168652"/>
                  </a:moveTo>
                  <a:lnTo>
                    <a:pt x="237096" y="2168652"/>
                  </a:lnTo>
                  <a:lnTo>
                    <a:pt x="237096" y="33883"/>
                  </a:lnTo>
                  <a:lnTo>
                    <a:pt x="237096" y="16941"/>
                  </a:lnTo>
                  <a:lnTo>
                    <a:pt x="237096" y="0"/>
                  </a:lnTo>
                  <a:lnTo>
                    <a:pt x="0" y="0"/>
                  </a:lnTo>
                  <a:lnTo>
                    <a:pt x="0" y="2405888"/>
                  </a:lnTo>
                  <a:lnTo>
                    <a:pt x="2370607" y="2405888"/>
                  </a:lnTo>
                  <a:lnTo>
                    <a:pt x="2370607" y="2388933"/>
                  </a:lnTo>
                  <a:lnTo>
                    <a:pt x="2370607" y="2371953"/>
                  </a:lnTo>
                  <a:lnTo>
                    <a:pt x="2370607" y="2202573"/>
                  </a:lnTo>
                  <a:lnTo>
                    <a:pt x="2370607" y="2168652"/>
                  </a:lnTo>
                  <a:close/>
                </a:path>
              </a:pathLst>
            </a:custGeom>
            <a:solidFill>
              <a:srgbClr val="4471C4"/>
            </a:solidFill>
          </p:spPr>
          <p:txBody>
            <a:bodyPr wrap="square" lIns="0" tIns="0" rIns="0" bIns="0" rtlCol="0"/>
            <a:lstStyle/>
            <a:p>
              <a:endParaRPr/>
            </a:p>
          </p:txBody>
        </p:sp>
      </p:grpSp>
    </p:spTree>
    <p:extLst>
      <p:ext uri="{BB962C8B-B14F-4D97-AF65-F5344CB8AC3E}">
        <p14:creationId xmlns:p14="http://schemas.microsoft.com/office/powerpoint/2010/main" val="5003213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err="1" smtClean="0">
                <a:solidFill>
                  <a:schemeClr val="tx2">
                    <a:lumMod val="60000"/>
                    <a:lumOff val="40000"/>
                  </a:schemeClr>
                </a:solidFill>
                <a:latin typeface="Arial" panose="020B0604020202020204" pitchFamily="34" charset="0"/>
                <a:cs typeface="Arial" panose="020B0604020202020204" pitchFamily="34" charset="0"/>
              </a:rPr>
              <a:t>Univariate</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 Analysis</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181303" y="898525"/>
            <a:ext cx="4683316" cy="3509283"/>
          </a:xfrm>
          <a:prstGeom prst="rect">
            <a:avLst/>
          </a:prstGeom>
        </p:spPr>
      </p:pic>
      <p:sp>
        <p:nvSpPr>
          <p:cNvPr id="8" name="TextBox 7">
            <a:extLst>
              <a:ext uri="{FF2B5EF4-FFF2-40B4-BE49-F238E27FC236}">
                <a16:creationId xmlns:a16="http://schemas.microsoft.com/office/drawing/2014/main" xmlns="" id="{67752202-778E-4D31-88DE-C012C42D000D}"/>
              </a:ext>
            </a:extLst>
          </p:cNvPr>
          <p:cNvSpPr txBox="1"/>
          <p:nvPr/>
        </p:nvSpPr>
        <p:spPr>
          <a:xfrm>
            <a:off x="5105400" y="898525"/>
            <a:ext cx="3810000" cy="3509166"/>
          </a:xfrm>
          <a:prstGeom prst="rect">
            <a:avLst/>
          </a:prstGeom>
          <a:noFill/>
        </p:spPr>
        <p:txBody>
          <a:bodyPr wrap="square" rtlCol="0">
            <a:spAutoFit/>
          </a:bodyPr>
          <a:lstStyle/>
          <a:p>
            <a:endParaRPr lang="en-US" b="1" dirty="0" smtClean="0">
              <a:solidFill>
                <a:schemeClr val="accent1">
                  <a:lumMod val="75000"/>
                </a:schemeClr>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q"/>
            </a:pPr>
            <a:r>
              <a:rPr lang="en-US" dirty="0" smtClean="0">
                <a:solidFill>
                  <a:schemeClr val="accent1">
                    <a:lumMod val="75000"/>
                  </a:schemeClr>
                </a:solidFill>
                <a:latin typeface="Arial" panose="020B0604020202020204" pitchFamily="34" charset="0"/>
                <a:cs typeface="Arial" panose="020B0604020202020204" pitchFamily="34" charset="0"/>
              </a:rPr>
              <a:t>14</a:t>
            </a:r>
            <a:r>
              <a:rPr lang="en-US" dirty="0">
                <a:solidFill>
                  <a:schemeClr val="accent1">
                    <a:lumMod val="75000"/>
                  </a:schemeClr>
                </a:solidFill>
                <a:latin typeface="Arial" panose="020B0604020202020204" pitchFamily="34" charset="0"/>
                <a:cs typeface="Arial" panose="020B0604020202020204" pitchFamily="34" charset="0"/>
              </a:rPr>
              <a:t>% loans were charged off out of total loan </a:t>
            </a:r>
            <a:r>
              <a:rPr lang="en-US" dirty="0" smtClean="0">
                <a:solidFill>
                  <a:schemeClr val="accent1">
                    <a:lumMod val="75000"/>
                  </a:schemeClr>
                </a:solidFill>
                <a:latin typeface="Arial" panose="020B0604020202020204" pitchFamily="34" charset="0"/>
                <a:cs typeface="Arial" panose="020B0604020202020204" pitchFamily="34" charset="0"/>
              </a:rPr>
              <a:t>issued.</a:t>
            </a:r>
          </a:p>
          <a:p>
            <a:pPr marL="285750" indent="-285750">
              <a:lnSpc>
                <a:spcPct val="150000"/>
              </a:lnSpc>
              <a:buFont typeface="Wingdings" panose="05000000000000000000" pitchFamily="2" charset="2"/>
              <a:buChar char="q"/>
            </a:pPr>
            <a:r>
              <a:rPr lang="en-US" dirty="0" smtClean="0">
                <a:solidFill>
                  <a:schemeClr val="accent1">
                    <a:lumMod val="75000"/>
                  </a:schemeClr>
                </a:solidFill>
                <a:latin typeface="Arial" panose="020B0604020202020204" pitchFamily="34" charset="0"/>
                <a:cs typeface="Arial" panose="020B0604020202020204" pitchFamily="34" charset="0"/>
              </a:rPr>
              <a:t>83% </a:t>
            </a:r>
            <a:r>
              <a:rPr lang="en-US" dirty="0">
                <a:solidFill>
                  <a:schemeClr val="accent1">
                    <a:lumMod val="75000"/>
                  </a:schemeClr>
                </a:solidFill>
                <a:latin typeface="Arial" panose="020B0604020202020204" pitchFamily="34" charset="0"/>
                <a:cs typeface="Arial" panose="020B0604020202020204" pitchFamily="34" charset="0"/>
              </a:rPr>
              <a:t>loans were </a:t>
            </a:r>
            <a:r>
              <a:rPr lang="en-US" dirty="0" smtClean="0">
                <a:solidFill>
                  <a:schemeClr val="accent1">
                    <a:lumMod val="75000"/>
                  </a:schemeClr>
                </a:solidFill>
                <a:latin typeface="Arial" panose="020B0604020202020204" pitchFamily="34" charset="0"/>
                <a:cs typeface="Arial" panose="020B0604020202020204" pitchFamily="34" charset="0"/>
              </a:rPr>
              <a:t>fully paid </a:t>
            </a:r>
            <a:r>
              <a:rPr lang="en-US" dirty="0">
                <a:solidFill>
                  <a:schemeClr val="accent1">
                    <a:lumMod val="75000"/>
                  </a:schemeClr>
                </a:solidFill>
                <a:latin typeface="Arial" panose="020B0604020202020204" pitchFamily="34" charset="0"/>
                <a:cs typeface="Arial" panose="020B0604020202020204" pitchFamily="34" charset="0"/>
              </a:rPr>
              <a:t>out of total loan </a:t>
            </a:r>
            <a:r>
              <a:rPr lang="en-US" dirty="0" smtClean="0">
                <a:solidFill>
                  <a:schemeClr val="accent1">
                    <a:lumMod val="75000"/>
                  </a:schemeClr>
                </a:solidFill>
                <a:latin typeface="Arial" panose="020B0604020202020204" pitchFamily="34" charset="0"/>
                <a:cs typeface="Arial" panose="020B0604020202020204" pitchFamily="34" charset="0"/>
              </a:rPr>
              <a:t>issued.</a:t>
            </a:r>
          </a:p>
          <a:p>
            <a:pPr>
              <a:lnSpc>
                <a:spcPct val="150000"/>
              </a:lnSpc>
            </a:pPr>
            <a:endParaRPr lang="en-US" dirty="0" smtClean="0">
              <a:solidFill>
                <a:schemeClr val="accent1">
                  <a:lumMod val="75000"/>
                </a:schemeClr>
              </a:solidFill>
              <a:latin typeface="Arial" panose="020B0604020202020204" pitchFamily="34" charset="0"/>
              <a:cs typeface="Arial" panose="020B0604020202020204" pitchFamily="34" charset="0"/>
            </a:endParaRPr>
          </a:p>
          <a:p>
            <a:pPr marL="742950" lvl="1" indent="-285750">
              <a:lnSpc>
                <a:spcPct val="150000"/>
              </a:lnSpc>
              <a:buFont typeface="Wingdings" panose="05000000000000000000" pitchFamily="2" charset="2"/>
              <a:buChar char="§"/>
            </a:pPr>
            <a:r>
              <a:rPr lang="en-US" sz="1600" dirty="0">
                <a:solidFill>
                  <a:schemeClr val="accent1">
                    <a:lumMod val="75000"/>
                  </a:schemeClr>
                </a:solidFill>
                <a:latin typeface="Arial" panose="020B0604020202020204" pitchFamily="34" charset="0"/>
                <a:cs typeface="Arial" panose="020B0604020202020204" pitchFamily="34" charset="0"/>
              </a:rPr>
              <a:t>Fully Paid    </a:t>
            </a:r>
            <a:r>
              <a:rPr lang="en-US" sz="1600" dirty="0" smtClean="0">
                <a:solidFill>
                  <a:schemeClr val="accent1">
                    <a:lumMod val="75000"/>
                  </a:schemeClr>
                </a:solidFill>
                <a:latin typeface="Arial" panose="020B0604020202020204" pitchFamily="34" charset="0"/>
                <a:cs typeface="Arial" panose="020B0604020202020204" pitchFamily="34" charset="0"/>
              </a:rPr>
              <a:t>   82.96 %</a:t>
            </a:r>
            <a:endParaRPr lang="en-US" sz="1600" dirty="0">
              <a:solidFill>
                <a:schemeClr val="accent1">
                  <a:lumMod val="75000"/>
                </a:schemeClr>
              </a:solidFill>
              <a:latin typeface="Arial" panose="020B0604020202020204" pitchFamily="34" charset="0"/>
              <a:cs typeface="Arial" panose="020B0604020202020204" pitchFamily="34" charset="0"/>
            </a:endParaRPr>
          </a:p>
          <a:p>
            <a:pPr marL="742950" lvl="1" indent="-285750">
              <a:lnSpc>
                <a:spcPct val="150000"/>
              </a:lnSpc>
              <a:buFont typeface="Wingdings" panose="05000000000000000000" pitchFamily="2" charset="2"/>
              <a:buChar char="§"/>
            </a:pPr>
            <a:r>
              <a:rPr lang="en-US" sz="1600" dirty="0">
                <a:solidFill>
                  <a:schemeClr val="accent1">
                    <a:lumMod val="75000"/>
                  </a:schemeClr>
                </a:solidFill>
                <a:latin typeface="Arial" panose="020B0604020202020204" pitchFamily="34" charset="0"/>
                <a:cs typeface="Arial" panose="020B0604020202020204" pitchFamily="34" charset="0"/>
              </a:rPr>
              <a:t>Charged Off   </a:t>
            </a:r>
            <a:r>
              <a:rPr lang="en-US" sz="1600" dirty="0" smtClean="0">
                <a:solidFill>
                  <a:schemeClr val="accent1">
                    <a:lumMod val="75000"/>
                  </a:schemeClr>
                </a:solidFill>
                <a:latin typeface="Arial" panose="020B0604020202020204" pitchFamily="34" charset="0"/>
                <a:cs typeface="Arial" panose="020B0604020202020204" pitchFamily="34" charset="0"/>
              </a:rPr>
              <a:t>14.17 %</a:t>
            </a:r>
            <a:endParaRPr lang="en-US" sz="1600" dirty="0">
              <a:solidFill>
                <a:schemeClr val="accent1">
                  <a:lumMod val="75000"/>
                </a:schemeClr>
              </a:solidFill>
              <a:latin typeface="Arial" panose="020B0604020202020204" pitchFamily="34" charset="0"/>
              <a:cs typeface="Arial" panose="020B0604020202020204" pitchFamily="34" charset="0"/>
            </a:endParaRPr>
          </a:p>
          <a:p>
            <a:pPr marL="742950" lvl="1" indent="-285750">
              <a:lnSpc>
                <a:spcPct val="150000"/>
              </a:lnSpc>
              <a:buFont typeface="Wingdings" panose="05000000000000000000" pitchFamily="2" charset="2"/>
              <a:buChar char="§"/>
            </a:pPr>
            <a:r>
              <a:rPr lang="en-US" sz="1600" dirty="0">
                <a:solidFill>
                  <a:schemeClr val="accent1">
                    <a:lumMod val="75000"/>
                  </a:schemeClr>
                </a:solidFill>
                <a:latin typeface="Arial" panose="020B0604020202020204" pitchFamily="34" charset="0"/>
                <a:cs typeface="Arial" panose="020B0604020202020204" pitchFamily="34" charset="0"/>
              </a:rPr>
              <a:t>Current       </a:t>
            </a:r>
            <a:r>
              <a:rPr lang="en-US" sz="1600" dirty="0" smtClean="0">
                <a:solidFill>
                  <a:schemeClr val="accent1">
                    <a:lumMod val="75000"/>
                  </a:schemeClr>
                </a:solidFill>
                <a:latin typeface="Arial" panose="020B0604020202020204" pitchFamily="34" charset="0"/>
                <a:cs typeface="Arial" panose="020B0604020202020204" pitchFamily="34" charset="0"/>
              </a:rPr>
              <a:t>    02.87 %</a:t>
            </a:r>
            <a:endParaRPr lang="en-IN" sz="1600"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21194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err="1" smtClean="0">
                <a:solidFill>
                  <a:schemeClr val="tx2">
                    <a:lumMod val="60000"/>
                    <a:lumOff val="40000"/>
                  </a:schemeClr>
                </a:solidFill>
                <a:latin typeface="Arial" panose="020B0604020202020204" pitchFamily="34" charset="0"/>
                <a:cs typeface="Arial" panose="020B0604020202020204" pitchFamily="34" charset="0"/>
              </a:rPr>
              <a:t>Univariate</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 Analysis</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9" name="Content Placeholder 3"/>
          <p:cNvPicPr>
            <a:picLocks noChangeAspect="1"/>
          </p:cNvPicPr>
          <p:nvPr/>
        </p:nvPicPr>
        <p:blipFill>
          <a:blip r:embed="rId2"/>
          <a:stretch>
            <a:fillRect/>
          </a:stretch>
        </p:blipFill>
        <p:spPr>
          <a:xfrm>
            <a:off x="102875" y="822325"/>
            <a:ext cx="4939463" cy="3745707"/>
          </a:xfrm>
          <a:prstGeom prst="rect">
            <a:avLst/>
          </a:prstGeom>
        </p:spPr>
      </p:pic>
      <p:sp>
        <p:nvSpPr>
          <p:cNvPr id="10" name="Rectangle 9"/>
          <p:cNvSpPr/>
          <p:nvPr/>
        </p:nvSpPr>
        <p:spPr>
          <a:xfrm>
            <a:off x="5325103" y="531416"/>
            <a:ext cx="3666497" cy="4339650"/>
          </a:xfrm>
          <a:prstGeom prst="rect">
            <a:avLst/>
          </a:prstGeom>
        </p:spPr>
        <p:txBody>
          <a:bodyPr wrap="square">
            <a:spAutoFit/>
          </a:bodyPr>
          <a:lstStyle/>
          <a:p>
            <a:pPr algn="just"/>
            <a:r>
              <a:rPr lang="en-US" sz="1600" b="1" dirty="0">
                <a:solidFill>
                  <a:schemeClr val="accent1">
                    <a:lumMod val="75000"/>
                  </a:schemeClr>
                </a:solidFill>
                <a:latin typeface="Arial" panose="020B0604020202020204" pitchFamily="34" charset="0"/>
                <a:cs typeface="Arial" panose="020B0604020202020204" pitchFamily="34" charset="0"/>
              </a:rPr>
              <a:t>Purpose of </a:t>
            </a:r>
            <a:r>
              <a:rPr lang="en-US" sz="1600" b="1" dirty="0" smtClean="0">
                <a:solidFill>
                  <a:schemeClr val="accent1">
                    <a:lumMod val="75000"/>
                  </a:schemeClr>
                </a:solidFill>
                <a:latin typeface="Arial" panose="020B0604020202020204" pitchFamily="34" charset="0"/>
                <a:cs typeface="Arial" panose="020B0604020202020204" pitchFamily="34" charset="0"/>
              </a:rPr>
              <a:t>Loans</a:t>
            </a:r>
            <a:endParaRPr lang="en-US" sz="1600" b="1" dirty="0">
              <a:solidFill>
                <a:schemeClr val="accent1">
                  <a:lumMod val="75000"/>
                </a:schemeClr>
              </a:solidFill>
              <a:latin typeface="Arial" panose="020B0604020202020204" pitchFamily="34" charset="0"/>
              <a:cs typeface="Arial" panose="020B0604020202020204" pitchFamily="34" charset="0"/>
            </a:endParaRPr>
          </a:p>
          <a:p>
            <a:pPr algn="just"/>
            <a:endParaRPr lang="en-US" sz="1600" b="1"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r>
              <a:rPr lang="en-US" sz="1600" dirty="0" smtClean="0">
                <a:solidFill>
                  <a:schemeClr val="accent1">
                    <a:lumMod val="75000"/>
                  </a:schemeClr>
                </a:solidFill>
                <a:latin typeface="Arial" panose="020B0604020202020204" pitchFamily="34" charset="0"/>
                <a:cs typeface="Arial" panose="020B0604020202020204" pitchFamily="34" charset="0"/>
              </a:rPr>
              <a:t>Larger portion of loans </a:t>
            </a:r>
            <a:r>
              <a:rPr lang="en-US" sz="1600" dirty="0">
                <a:solidFill>
                  <a:schemeClr val="accent1">
                    <a:lumMod val="75000"/>
                  </a:schemeClr>
                </a:solidFill>
                <a:latin typeface="Arial" panose="020B0604020202020204" pitchFamily="34" charset="0"/>
                <a:cs typeface="Arial" panose="020B0604020202020204" pitchFamily="34" charset="0"/>
              </a:rPr>
              <a:t>were taken for the purpose of debt consolidation &amp; paying credit card bill</a:t>
            </a:r>
            <a:r>
              <a:rPr lang="en-US" sz="1600" dirty="0" smtClean="0">
                <a:solidFill>
                  <a:schemeClr val="accent1">
                    <a:lumMod val="75000"/>
                  </a:schemeClr>
                </a:solidFill>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q"/>
            </a:pPr>
            <a:endParaRPr lang="en-US" sz="1600"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r>
              <a:rPr lang="en-US" sz="1600" dirty="0">
                <a:solidFill>
                  <a:schemeClr val="accent1">
                    <a:lumMod val="75000"/>
                  </a:schemeClr>
                </a:solidFill>
                <a:latin typeface="Arial" panose="020B0604020202020204" pitchFamily="34" charset="0"/>
                <a:cs typeface="Arial" panose="020B0604020202020204" pitchFamily="34" charset="0"/>
              </a:rPr>
              <a:t>Number of charged off </a:t>
            </a:r>
            <a:r>
              <a:rPr lang="en-US" sz="1600" dirty="0" smtClean="0">
                <a:solidFill>
                  <a:schemeClr val="accent1">
                    <a:lumMod val="75000"/>
                  </a:schemeClr>
                </a:solidFill>
                <a:latin typeface="Arial" panose="020B0604020202020204" pitchFamily="34" charset="0"/>
                <a:cs typeface="Arial" panose="020B0604020202020204" pitchFamily="34" charset="0"/>
              </a:rPr>
              <a:t>counts </a:t>
            </a:r>
            <a:r>
              <a:rPr lang="en-US" sz="1600" dirty="0">
                <a:solidFill>
                  <a:schemeClr val="accent1">
                    <a:lumMod val="75000"/>
                  </a:schemeClr>
                </a:solidFill>
                <a:latin typeface="Arial" panose="020B0604020202020204" pitchFamily="34" charset="0"/>
                <a:cs typeface="Arial" panose="020B0604020202020204" pitchFamily="34" charset="0"/>
              </a:rPr>
              <a:t>also high </a:t>
            </a:r>
            <a:r>
              <a:rPr lang="en-US" sz="1600" dirty="0" smtClean="0">
                <a:solidFill>
                  <a:schemeClr val="accent1">
                    <a:lumMod val="75000"/>
                  </a:schemeClr>
                </a:solidFill>
                <a:latin typeface="Arial" panose="020B0604020202020204" pitchFamily="34" charset="0"/>
                <a:cs typeface="Arial" panose="020B0604020202020204" pitchFamily="34" charset="0"/>
              </a:rPr>
              <a:t>for </a:t>
            </a:r>
            <a:r>
              <a:rPr lang="en-US" sz="1600" dirty="0">
                <a:solidFill>
                  <a:schemeClr val="accent1">
                    <a:lumMod val="75000"/>
                  </a:schemeClr>
                </a:solidFill>
                <a:latin typeface="Arial" panose="020B0604020202020204" pitchFamily="34" charset="0"/>
                <a:cs typeface="Arial" panose="020B0604020202020204" pitchFamily="34" charset="0"/>
              </a:rPr>
              <a:t>these loans</a:t>
            </a:r>
            <a:r>
              <a:rPr lang="en-US" sz="1600" dirty="0" smtClean="0">
                <a:solidFill>
                  <a:schemeClr val="accent1">
                    <a:lumMod val="75000"/>
                  </a:schemeClr>
                </a:solidFill>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Ø"/>
            </a:pPr>
            <a:endParaRPr lang="en-US" sz="1600" dirty="0">
              <a:solidFill>
                <a:schemeClr val="accent1">
                  <a:lumMod val="75000"/>
                </a:schemeClr>
              </a:solidFill>
              <a:latin typeface="Arial" panose="020B0604020202020204" pitchFamily="34" charset="0"/>
              <a:cs typeface="Arial" panose="020B0604020202020204" pitchFamily="34" charset="0"/>
            </a:endParaRPr>
          </a:p>
          <a:p>
            <a:pPr algn="just"/>
            <a:r>
              <a:rPr lang="en-US" sz="1600" b="1" dirty="0" smtClean="0">
                <a:solidFill>
                  <a:schemeClr val="accent1">
                    <a:lumMod val="75000"/>
                  </a:schemeClr>
                </a:solidFill>
                <a:latin typeface="Arial" panose="020B0604020202020204" pitchFamily="34" charset="0"/>
                <a:cs typeface="Arial" panose="020B0604020202020204" pitchFamily="34" charset="0"/>
              </a:rPr>
              <a:t>Loan Purpose Percentage</a:t>
            </a:r>
          </a:p>
          <a:p>
            <a:pPr marL="285750" indent="-285750" algn="just">
              <a:buFont typeface="Wingdings" panose="05000000000000000000" pitchFamily="2" charset="2"/>
              <a:buChar char="Ø"/>
            </a:pPr>
            <a:endParaRPr lang="en-US" sz="1600" dirty="0">
              <a:solidFill>
                <a:schemeClr val="accent1">
                  <a:lumMod val="75000"/>
                </a:schemeClr>
              </a:solidFill>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
            </a:pPr>
            <a:r>
              <a:rPr lang="en-US" sz="1400" dirty="0" err="1">
                <a:solidFill>
                  <a:schemeClr val="accent1">
                    <a:lumMod val="75000"/>
                  </a:schemeClr>
                </a:solidFill>
                <a:latin typeface="Arial" panose="020B0604020202020204" pitchFamily="34" charset="0"/>
                <a:cs typeface="Arial" panose="020B0604020202020204" pitchFamily="34" charset="0"/>
              </a:rPr>
              <a:t>debt_consolidation</a:t>
            </a:r>
            <a:r>
              <a:rPr lang="en-US" sz="1400" dirty="0">
                <a:solidFill>
                  <a:schemeClr val="accent1">
                    <a:lumMod val="75000"/>
                  </a:schemeClr>
                </a:solidFill>
                <a:latin typeface="Arial" panose="020B0604020202020204" pitchFamily="34" charset="0"/>
                <a:cs typeface="Arial" panose="020B0604020202020204" pitchFamily="34" charset="0"/>
              </a:rPr>
              <a:t>   </a:t>
            </a:r>
            <a:r>
              <a:rPr lang="en-US" sz="1400" dirty="0" smtClean="0">
                <a:solidFill>
                  <a:schemeClr val="accent1">
                    <a:lumMod val="75000"/>
                  </a:schemeClr>
                </a:solidFill>
                <a:latin typeface="Arial" panose="020B0604020202020204" pitchFamily="34" charset="0"/>
                <a:cs typeface="Arial" panose="020B0604020202020204" pitchFamily="34" charset="0"/>
              </a:rPr>
              <a:t>     46.93%</a:t>
            </a:r>
            <a:endParaRPr lang="en-US" sz="1400" dirty="0">
              <a:solidFill>
                <a:schemeClr val="accent1">
                  <a:lumMod val="75000"/>
                </a:schemeClr>
              </a:solidFill>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
            </a:pPr>
            <a:r>
              <a:rPr lang="en-US" sz="1400" dirty="0" err="1">
                <a:solidFill>
                  <a:schemeClr val="accent1">
                    <a:lumMod val="75000"/>
                  </a:schemeClr>
                </a:solidFill>
                <a:latin typeface="Arial" panose="020B0604020202020204" pitchFamily="34" charset="0"/>
                <a:cs typeface="Arial" panose="020B0604020202020204" pitchFamily="34" charset="0"/>
              </a:rPr>
              <a:t>credit_card</a:t>
            </a:r>
            <a:r>
              <a:rPr lang="en-US" sz="1400" dirty="0">
                <a:solidFill>
                  <a:schemeClr val="accent1">
                    <a:lumMod val="75000"/>
                  </a:schemeClr>
                </a:solidFill>
                <a:latin typeface="Arial" panose="020B0604020202020204" pitchFamily="34" charset="0"/>
                <a:cs typeface="Arial" panose="020B0604020202020204" pitchFamily="34" charset="0"/>
              </a:rPr>
              <a:t>        </a:t>
            </a:r>
            <a:r>
              <a:rPr lang="en-US" sz="1400" dirty="0" smtClean="0">
                <a:solidFill>
                  <a:schemeClr val="accent1">
                    <a:lumMod val="75000"/>
                  </a:schemeClr>
                </a:solidFill>
                <a:latin typeface="Arial" panose="020B0604020202020204" pitchFamily="34" charset="0"/>
                <a:cs typeface="Arial" panose="020B0604020202020204" pitchFamily="34" charset="0"/>
              </a:rPr>
              <a:t>            12.92%</a:t>
            </a:r>
            <a:endParaRPr lang="en-US" sz="1400" dirty="0">
              <a:solidFill>
                <a:schemeClr val="accent1">
                  <a:lumMod val="75000"/>
                </a:schemeClr>
              </a:solidFill>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
            </a:pPr>
            <a:r>
              <a:rPr lang="en-US" sz="1400" dirty="0">
                <a:solidFill>
                  <a:schemeClr val="accent1">
                    <a:lumMod val="75000"/>
                  </a:schemeClr>
                </a:solidFill>
                <a:latin typeface="Arial" panose="020B0604020202020204" pitchFamily="34" charset="0"/>
                <a:cs typeface="Arial" panose="020B0604020202020204" pitchFamily="34" charset="0"/>
              </a:rPr>
              <a:t>other               </a:t>
            </a:r>
            <a:r>
              <a:rPr lang="en-US" sz="1400" dirty="0" smtClean="0">
                <a:solidFill>
                  <a:schemeClr val="accent1">
                    <a:lumMod val="75000"/>
                  </a:schemeClr>
                </a:solidFill>
                <a:latin typeface="Arial" panose="020B0604020202020204" pitchFamily="34" charset="0"/>
                <a:cs typeface="Arial" panose="020B0604020202020204" pitchFamily="34" charset="0"/>
              </a:rPr>
              <a:t>               10.05%</a:t>
            </a:r>
            <a:endParaRPr lang="en-US" sz="1400" dirty="0">
              <a:solidFill>
                <a:schemeClr val="accent1">
                  <a:lumMod val="75000"/>
                </a:schemeClr>
              </a:solidFill>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
            </a:pPr>
            <a:r>
              <a:rPr lang="en-US" sz="1400" dirty="0" err="1">
                <a:solidFill>
                  <a:schemeClr val="accent1">
                    <a:lumMod val="75000"/>
                  </a:schemeClr>
                </a:solidFill>
                <a:latin typeface="Arial" panose="020B0604020202020204" pitchFamily="34" charset="0"/>
                <a:cs typeface="Arial" panose="020B0604020202020204" pitchFamily="34" charset="0"/>
              </a:rPr>
              <a:t>home_improvement</a:t>
            </a:r>
            <a:r>
              <a:rPr lang="en-US" sz="1400" dirty="0">
                <a:solidFill>
                  <a:schemeClr val="accent1">
                    <a:lumMod val="75000"/>
                  </a:schemeClr>
                </a:solidFill>
                <a:latin typeface="Arial" panose="020B0604020202020204" pitchFamily="34" charset="0"/>
                <a:cs typeface="Arial" panose="020B0604020202020204" pitchFamily="34" charset="0"/>
              </a:rPr>
              <a:t>   </a:t>
            </a:r>
            <a:r>
              <a:rPr lang="en-US" sz="1400" dirty="0" smtClean="0">
                <a:solidFill>
                  <a:schemeClr val="accent1">
                    <a:lumMod val="75000"/>
                  </a:schemeClr>
                </a:solidFill>
                <a:latin typeface="Arial" panose="020B0604020202020204" pitchFamily="34" charset="0"/>
                <a:cs typeface="Arial" panose="020B0604020202020204" pitchFamily="34" charset="0"/>
              </a:rPr>
              <a:t>    7.49%</a:t>
            </a:r>
            <a:endParaRPr lang="en-US" sz="1400" dirty="0">
              <a:solidFill>
                <a:schemeClr val="accent1">
                  <a:lumMod val="75000"/>
                </a:schemeClr>
              </a:solidFill>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
            </a:pPr>
            <a:r>
              <a:rPr lang="en-US" sz="1400" dirty="0" err="1">
                <a:solidFill>
                  <a:schemeClr val="accent1">
                    <a:lumMod val="75000"/>
                  </a:schemeClr>
                </a:solidFill>
                <a:latin typeface="Arial" panose="020B0604020202020204" pitchFamily="34" charset="0"/>
                <a:cs typeface="Arial" panose="020B0604020202020204" pitchFamily="34" charset="0"/>
              </a:rPr>
              <a:t>major_purchase</a:t>
            </a:r>
            <a:r>
              <a:rPr lang="en-US" sz="1400" dirty="0">
                <a:solidFill>
                  <a:schemeClr val="accent1">
                    <a:lumMod val="75000"/>
                  </a:schemeClr>
                </a:solidFill>
                <a:latin typeface="Arial" panose="020B0604020202020204" pitchFamily="34" charset="0"/>
                <a:cs typeface="Arial" panose="020B0604020202020204" pitchFamily="34" charset="0"/>
              </a:rPr>
              <a:t>        </a:t>
            </a:r>
            <a:r>
              <a:rPr lang="en-US" sz="1400" dirty="0" smtClean="0">
                <a:solidFill>
                  <a:schemeClr val="accent1">
                    <a:lumMod val="75000"/>
                  </a:schemeClr>
                </a:solidFill>
                <a:latin typeface="Arial" panose="020B0604020202020204" pitchFamily="34" charset="0"/>
                <a:cs typeface="Arial" panose="020B0604020202020204" pitchFamily="34" charset="0"/>
              </a:rPr>
              <a:t>     5.51%</a:t>
            </a:r>
            <a:endParaRPr lang="en-US" sz="1400" dirty="0">
              <a:solidFill>
                <a:schemeClr val="accent1">
                  <a:lumMod val="75000"/>
                </a:schemeClr>
              </a:solidFill>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
            </a:pPr>
            <a:r>
              <a:rPr lang="en-US" sz="1400" dirty="0" err="1">
                <a:solidFill>
                  <a:schemeClr val="accent1">
                    <a:lumMod val="75000"/>
                  </a:schemeClr>
                </a:solidFill>
                <a:latin typeface="Arial" panose="020B0604020202020204" pitchFamily="34" charset="0"/>
                <a:cs typeface="Arial" panose="020B0604020202020204" pitchFamily="34" charset="0"/>
              </a:rPr>
              <a:t>small_business</a:t>
            </a:r>
            <a:r>
              <a:rPr lang="en-US" sz="1400" dirty="0">
                <a:solidFill>
                  <a:schemeClr val="accent1">
                    <a:lumMod val="75000"/>
                  </a:schemeClr>
                </a:solidFill>
                <a:latin typeface="Arial" panose="020B0604020202020204" pitchFamily="34" charset="0"/>
                <a:cs typeface="Arial" panose="020B0604020202020204" pitchFamily="34" charset="0"/>
              </a:rPr>
              <a:t>        </a:t>
            </a:r>
            <a:r>
              <a:rPr lang="en-US" sz="1400" dirty="0" smtClean="0">
                <a:solidFill>
                  <a:schemeClr val="accent1">
                    <a:lumMod val="75000"/>
                  </a:schemeClr>
                </a:solidFill>
                <a:latin typeface="Arial" panose="020B0604020202020204" pitchFamily="34" charset="0"/>
                <a:cs typeface="Arial" panose="020B0604020202020204" pitchFamily="34" charset="0"/>
              </a:rPr>
              <a:t>      4.60%</a:t>
            </a:r>
            <a:endParaRPr lang="en-IN" sz="1400"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82303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err="1" smtClean="0">
                <a:solidFill>
                  <a:schemeClr val="tx2">
                    <a:lumMod val="60000"/>
                    <a:lumOff val="40000"/>
                  </a:schemeClr>
                </a:solidFill>
                <a:latin typeface="Arial" panose="020B0604020202020204" pitchFamily="34" charset="0"/>
                <a:cs typeface="Arial" panose="020B0604020202020204" pitchFamily="34" charset="0"/>
              </a:rPr>
              <a:t>Univariate</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 Analysis</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152400" y="669925"/>
            <a:ext cx="8839200" cy="2810267"/>
          </a:xfrm>
          <a:prstGeom prst="rect">
            <a:avLst/>
          </a:prstGeom>
        </p:spPr>
      </p:pic>
      <p:sp>
        <p:nvSpPr>
          <p:cNvPr id="7" name="Rectangle 6"/>
          <p:cNvSpPr/>
          <p:nvPr/>
        </p:nvSpPr>
        <p:spPr>
          <a:xfrm>
            <a:off x="152400" y="3591940"/>
            <a:ext cx="8686800" cy="830997"/>
          </a:xfrm>
          <a:prstGeom prst="rect">
            <a:avLst/>
          </a:prstGeom>
        </p:spPr>
        <p:txBody>
          <a:bodyPr wrap="square">
            <a:spAutoFit/>
          </a:bodyPr>
          <a:lstStyle/>
          <a:p>
            <a:pPr algn="just"/>
            <a:r>
              <a:rPr lang="en-US" sz="1600" b="1" dirty="0" smtClean="0">
                <a:solidFill>
                  <a:schemeClr val="accent1">
                    <a:lumMod val="75000"/>
                  </a:schemeClr>
                </a:solidFill>
                <a:latin typeface="Arial" panose="020B0604020202020204" pitchFamily="34" charset="0"/>
                <a:cs typeface="Arial" panose="020B0604020202020204" pitchFamily="34" charset="0"/>
              </a:rPr>
              <a:t>Distribution </a:t>
            </a:r>
            <a:r>
              <a:rPr lang="en-US" sz="1600" b="1" dirty="0">
                <a:solidFill>
                  <a:schemeClr val="accent1">
                    <a:lumMod val="75000"/>
                  </a:schemeClr>
                </a:solidFill>
                <a:latin typeface="Arial" panose="020B0604020202020204" pitchFamily="34" charset="0"/>
                <a:cs typeface="Arial" panose="020B0604020202020204" pitchFamily="34" charset="0"/>
              </a:rPr>
              <a:t>of three loan amount fields using distribution plot.</a:t>
            </a:r>
          </a:p>
          <a:p>
            <a:pPr marL="285750" indent="-285750" algn="just">
              <a:buFont typeface="Wingdings" panose="05000000000000000000" pitchFamily="2" charset="2"/>
              <a:buChar char="q"/>
            </a:pPr>
            <a:r>
              <a:rPr lang="en-US" sz="1600" dirty="0" smtClean="0">
                <a:solidFill>
                  <a:schemeClr val="accent1">
                    <a:lumMod val="75000"/>
                  </a:schemeClr>
                </a:solidFill>
                <a:latin typeface="Arial" panose="020B0604020202020204" pitchFamily="34" charset="0"/>
                <a:cs typeface="Arial" panose="020B0604020202020204" pitchFamily="34" charset="0"/>
              </a:rPr>
              <a:t>Distribution </a:t>
            </a:r>
            <a:r>
              <a:rPr lang="en-US" sz="1600" dirty="0">
                <a:solidFill>
                  <a:schemeClr val="accent1">
                    <a:lumMod val="75000"/>
                  </a:schemeClr>
                </a:solidFill>
                <a:latin typeface="Arial" panose="020B0604020202020204" pitchFamily="34" charset="0"/>
                <a:cs typeface="Arial" panose="020B0604020202020204" pitchFamily="34" charset="0"/>
              </a:rPr>
              <a:t>of amounts for all three looks very much similar.</a:t>
            </a:r>
          </a:p>
          <a:p>
            <a:pPr marL="285750" indent="-285750" algn="just">
              <a:buFont typeface="Wingdings" panose="05000000000000000000" pitchFamily="2" charset="2"/>
              <a:buChar char="q"/>
            </a:pPr>
            <a:r>
              <a:rPr lang="en-US" sz="1600" dirty="0" smtClean="0">
                <a:solidFill>
                  <a:schemeClr val="accent1">
                    <a:lumMod val="75000"/>
                  </a:schemeClr>
                </a:solidFill>
                <a:latin typeface="Arial" panose="020B0604020202020204" pitchFamily="34" charset="0"/>
                <a:cs typeface="Arial" panose="020B0604020202020204" pitchFamily="34" charset="0"/>
              </a:rPr>
              <a:t>We </a:t>
            </a:r>
            <a:r>
              <a:rPr lang="en-US" sz="1600" dirty="0">
                <a:solidFill>
                  <a:schemeClr val="accent1">
                    <a:lumMod val="75000"/>
                  </a:schemeClr>
                </a:solidFill>
                <a:latin typeface="Arial" panose="020B0604020202020204" pitchFamily="34" charset="0"/>
                <a:cs typeface="Arial" panose="020B0604020202020204" pitchFamily="34" charset="0"/>
              </a:rPr>
              <a:t>will work with only loan amount column for rest of our analysis.</a:t>
            </a:r>
            <a:endParaRPr lang="en-IN" sz="1400"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81828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err="1" smtClean="0">
                <a:solidFill>
                  <a:schemeClr val="tx2">
                    <a:lumMod val="60000"/>
                    <a:lumOff val="40000"/>
                  </a:schemeClr>
                </a:solidFill>
                <a:latin typeface="Arial" panose="020B0604020202020204" pitchFamily="34" charset="0"/>
                <a:cs typeface="Arial" panose="020B0604020202020204" pitchFamily="34" charset="0"/>
              </a:rPr>
              <a:t>Univariate</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 Analysis</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591940"/>
            <a:ext cx="8686800" cy="338554"/>
          </a:xfrm>
          <a:prstGeom prst="rect">
            <a:avLst/>
          </a:prstGeom>
        </p:spPr>
        <p:txBody>
          <a:bodyPr wrap="square">
            <a:spAutoFit/>
          </a:bodyPr>
          <a:lstStyle/>
          <a:p>
            <a:pPr algn="just"/>
            <a:r>
              <a:rPr lang="en-US" sz="1600" b="1" dirty="0">
                <a:solidFill>
                  <a:schemeClr val="accent1">
                    <a:lumMod val="75000"/>
                  </a:schemeClr>
                </a:solidFill>
                <a:latin typeface="Arial" panose="020B0604020202020204" pitchFamily="34" charset="0"/>
                <a:cs typeface="Arial" panose="020B0604020202020204" pitchFamily="34" charset="0"/>
              </a:rPr>
              <a:t>P</a:t>
            </a:r>
            <a:r>
              <a:rPr lang="en-US" sz="1600" b="1" dirty="0" smtClean="0">
                <a:solidFill>
                  <a:schemeClr val="accent1">
                    <a:lumMod val="75000"/>
                  </a:schemeClr>
                </a:solidFill>
                <a:latin typeface="Arial" panose="020B0604020202020204" pitchFamily="34" charset="0"/>
                <a:cs typeface="Arial" panose="020B0604020202020204" pitchFamily="34" charset="0"/>
              </a:rPr>
              <a:t>lots </a:t>
            </a:r>
            <a:r>
              <a:rPr lang="en-US" sz="1600" b="1" dirty="0">
                <a:solidFill>
                  <a:schemeClr val="accent1">
                    <a:lumMod val="75000"/>
                  </a:schemeClr>
                </a:solidFill>
                <a:latin typeface="Arial" panose="020B0604020202020204" pitchFamily="34" charset="0"/>
                <a:cs typeface="Arial" panose="020B0604020202020204" pitchFamily="34" charset="0"/>
              </a:rPr>
              <a:t>show that most of the Loan amounts are in range of 5000 - 15000</a:t>
            </a:r>
            <a:endParaRPr lang="en-IN" sz="1400" dirty="0">
              <a:solidFill>
                <a:schemeClr val="accent1">
                  <a:lumMod val="75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6200" y="584343"/>
            <a:ext cx="8839200" cy="2829320"/>
          </a:xfrm>
          <a:prstGeom prst="rect">
            <a:avLst/>
          </a:prstGeom>
        </p:spPr>
      </p:pic>
    </p:spTree>
    <p:extLst>
      <p:ext uri="{BB962C8B-B14F-4D97-AF65-F5344CB8AC3E}">
        <p14:creationId xmlns:p14="http://schemas.microsoft.com/office/powerpoint/2010/main" val="42926625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err="1" smtClean="0">
                <a:solidFill>
                  <a:schemeClr val="tx2">
                    <a:lumMod val="60000"/>
                    <a:lumOff val="40000"/>
                  </a:schemeClr>
                </a:solidFill>
                <a:latin typeface="Arial" panose="020B0604020202020204" pitchFamily="34" charset="0"/>
                <a:cs typeface="Arial" panose="020B0604020202020204" pitchFamily="34" charset="0"/>
              </a:rPr>
              <a:t>Univariate</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 Analysis</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591940"/>
            <a:ext cx="8686800" cy="338554"/>
          </a:xfrm>
          <a:prstGeom prst="rect">
            <a:avLst/>
          </a:prstGeom>
        </p:spPr>
        <p:txBody>
          <a:bodyPr wrap="square">
            <a:spAutoFit/>
          </a:bodyPr>
          <a:lstStyle/>
          <a:p>
            <a:pPr algn="just"/>
            <a:r>
              <a:rPr lang="en-US" sz="1600" b="1" dirty="0" smtClean="0">
                <a:solidFill>
                  <a:schemeClr val="accent1">
                    <a:lumMod val="75000"/>
                  </a:schemeClr>
                </a:solidFill>
                <a:latin typeface="Arial" panose="020B0604020202020204" pitchFamily="34" charset="0"/>
                <a:cs typeface="Arial" panose="020B0604020202020204" pitchFamily="34" charset="0"/>
              </a:rPr>
              <a:t>Plot </a:t>
            </a:r>
            <a:r>
              <a:rPr lang="en-US" sz="1600" b="1" dirty="0">
                <a:solidFill>
                  <a:schemeClr val="accent1">
                    <a:lumMod val="75000"/>
                  </a:schemeClr>
                </a:solidFill>
                <a:latin typeface="Arial" panose="020B0604020202020204" pitchFamily="34" charset="0"/>
                <a:cs typeface="Arial" panose="020B0604020202020204" pitchFamily="34" charset="0"/>
              </a:rPr>
              <a:t>show that most of the Interest Rates on loans are in range of 10% - 15%</a:t>
            </a:r>
            <a:endParaRPr lang="en-IN" sz="1400" dirty="0">
              <a:solidFill>
                <a:schemeClr val="accent1">
                  <a:lumMod val="75000"/>
                </a:schemeClr>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52400" y="717928"/>
            <a:ext cx="8839201" cy="2714260"/>
          </a:xfrm>
          <a:prstGeom prst="rect">
            <a:avLst/>
          </a:prstGeom>
        </p:spPr>
      </p:pic>
    </p:spTree>
    <p:extLst>
      <p:ext uri="{BB962C8B-B14F-4D97-AF65-F5344CB8AC3E}">
        <p14:creationId xmlns:p14="http://schemas.microsoft.com/office/powerpoint/2010/main" val="2140806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4662" y="2123643"/>
            <a:ext cx="1597025"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chemeClr val="tx2">
                    <a:lumMod val="60000"/>
                    <a:lumOff val="40000"/>
                  </a:schemeClr>
                </a:solidFill>
                <a:latin typeface="Arial"/>
                <a:cs typeface="Arial"/>
              </a:rPr>
              <a:t>A</a:t>
            </a:r>
            <a:r>
              <a:rPr sz="3600" spc="-15" dirty="0">
                <a:solidFill>
                  <a:schemeClr val="tx2">
                    <a:lumMod val="60000"/>
                    <a:lumOff val="40000"/>
                  </a:schemeClr>
                </a:solidFill>
                <a:latin typeface="Arial"/>
                <a:cs typeface="Arial"/>
              </a:rPr>
              <a:t>gend</a:t>
            </a:r>
            <a:r>
              <a:rPr sz="3600" dirty="0">
                <a:solidFill>
                  <a:schemeClr val="tx2">
                    <a:lumMod val="60000"/>
                    <a:lumOff val="40000"/>
                  </a:schemeClr>
                </a:solidFill>
                <a:latin typeface="Arial"/>
                <a:cs typeface="Arial"/>
              </a:rPr>
              <a:t>a</a:t>
            </a:r>
          </a:p>
        </p:txBody>
      </p:sp>
      <p:grpSp>
        <p:nvGrpSpPr>
          <p:cNvPr id="3" name="object 3"/>
          <p:cNvGrpSpPr/>
          <p:nvPr/>
        </p:nvGrpSpPr>
        <p:grpSpPr>
          <a:xfrm>
            <a:off x="3904488" y="667511"/>
            <a:ext cx="4944110" cy="451484"/>
            <a:chOff x="3904488" y="667511"/>
            <a:chExt cx="4944110" cy="451484"/>
          </a:xfrm>
        </p:grpSpPr>
        <p:sp>
          <p:nvSpPr>
            <p:cNvPr id="4" name="object 4"/>
            <p:cNvSpPr/>
            <p:nvPr/>
          </p:nvSpPr>
          <p:spPr>
            <a:xfrm>
              <a:off x="3904488" y="667511"/>
              <a:ext cx="4944110" cy="451484"/>
            </a:xfrm>
            <a:custGeom>
              <a:avLst/>
              <a:gdLst/>
              <a:ahLst/>
              <a:cxnLst/>
              <a:rect l="l" t="t" r="r" b="b"/>
              <a:pathLst>
                <a:path w="4944109" h="451484">
                  <a:moveTo>
                    <a:pt x="4898770" y="0"/>
                  </a:moveTo>
                  <a:lnTo>
                    <a:pt x="45085" y="0"/>
                  </a:lnTo>
                  <a:lnTo>
                    <a:pt x="27539" y="3544"/>
                  </a:lnTo>
                  <a:lnTo>
                    <a:pt x="13208" y="13207"/>
                  </a:lnTo>
                  <a:lnTo>
                    <a:pt x="3544" y="27539"/>
                  </a:lnTo>
                  <a:lnTo>
                    <a:pt x="0" y="45085"/>
                  </a:lnTo>
                  <a:lnTo>
                    <a:pt x="0" y="406019"/>
                  </a:lnTo>
                  <a:lnTo>
                    <a:pt x="3544" y="423564"/>
                  </a:lnTo>
                  <a:lnTo>
                    <a:pt x="13207" y="437895"/>
                  </a:lnTo>
                  <a:lnTo>
                    <a:pt x="27539" y="447559"/>
                  </a:lnTo>
                  <a:lnTo>
                    <a:pt x="45085" y="451103"/>
                  </a:lnTo>
                  <a:lnTo>
                    <a:pt x="4898770" y="451103"/>
                  </a:lnTo>
                  <a:lnTo>
                    <a:pt x="4916316" y="447559"/>
                  </a:lnTo>
                  <a:lnTo>
                    <a:pt x="4930647" y="437895"/>
                  </a:lnTo>
                  <a:lnTo>
                    <a:pt x="4940311" y="423564"/>
                  </a:lnTo>
                  <a:lnTo>
                    <a:pt x="4943856" y="406019"/>
                  </a:lnTo>
                  <a:lnTo>
                    <a:pt x="4943856" y="45085"/>
                  </a:lnTo>
                  <a:lnTo>
                    <a:pt x="4940311" y="27539"/>
                  </a:lnTo>
                  <a:lnTo>
                    <a:pt x="4930647" y="13208"/>
                  </a:lnTo>
                  <a:lnTo>
                    <a:pt x="4916316" y="3544"/>
                  </a:lnTo>
                  <a:lnTo>
                    <a:pt x="4898770" y="0"/>
                  </a:lnTo>
                  <a:close/>
                </a:path>
              </a:pathLst>
            </a:custGeom>
            <a:solidFill>
              <a:srgbClr val="F1F1F1"/>
            </a:solidFill>
          </p:spPr>
          <p:txBody>
            <a:bodyPr wrap="square" lIns="0" tIns="0" rIns="0" bIns="0" rtlCol="0"/>
            <a:lstStyle/>
            <a:p>
              <a:endParaRPr/>
            </a:p>
          </p:txBody>
        </p:sp>
        <p:sp>
          <p:nvSpPr>
            <p:cNvPr id="5" name="object 5"/>
            <p:cNvSpPr/>
            <p:nvPr/>
          </p:nvSpPr>
          <p:spPr>
            <a:xfrm>
              <a:off x="4078055" y="812366"/>
              <a:ext cx="177034" cy="161453"/>
            </a:xfrm>
            <a:prstGeom prst="rect">
              <a:avLst/>
            </a:prstGeom>
            <a:blipFill>
              <a:blip r:embed="rId2" cstate="print"/>
              <a:stretch>
                <a:fillRect/>
              </a:stretch>
            </a:blipFill>
          </p:spPr>
          <p:txBody>
            <a:bodyPr wrap="square" lIns="0" tIns="0" rIns="0" bIns="0" rtlCol="0"/>
            <a:lstStyle/>
            <a:p>
              <a:endParaRPr/>
            </a:p>
          </p:txBody>
        </p:sp>
      </p:grpSp>
      <p:sp>
        <p:nvSpPr>
          <p:cNvPr id="6" name="object 6"/>
          <p:cNvSpPr txBox="1"/>
          <p:nvPr/>
        </p:nvSpPr>
        <p:spPr>
          <a:xfrm>
            <a:off x="4466590" y="739267"/>
            <a:ext cx="4067810" cy="259686"/>
          </a:xfrm>
          <a:prstGeom prst="rect">
            <a:avLst/>
          </a:prstGeom>
        </p:spPr>
        <p:txBody>
          <a:bodyPr vert="horz" wrap="square" lIns="0" tIns="13335" rIns="0" bIns="0" rtlCol="0">
            <a:spAutoFit/>
          </a:bodyPr>
          <a:lstStyle/>
          <a:p>
            <a:pPr marL="12700">
              <a:lnSpc>
                <a:spcPct val="100000"/>
              </a:lnSpc>
              <a:spcBef>
                <a:spcPts val="105"/>
              </a:spcBef>
            </a:pPr>
            <a:r>
              <a:rPr lang="en-US" sz="1600" spc="10" dirty="0" smtClean="0">
                <a:latin typeface="Arial"/>
                <a:cs typeface="Arial"/>
              </a:rPr>
              <a:t>Problem Statement and business objectives</a:t>
            </a:r>
            <a:endParaRPr sz="1600" dirty="0">
              <a:latin typeface="Arial"/>
              <a:cs typeface="Arial"/>
            </a:endParaRPr>
          </a:p>
        </p:txBody>
      </p:sp>
      <p:grpSp>
        <p:nvGrpSpPr>
          <p:cNvPr id="7" name="object 7"/>
          <p:cNvGrpSpPr/>
          <p:nvPr/>
        </p:nvGrpSpPr>
        <p:grpSpPr>
          <a:xfrm>
            <a:off x="3904488" y="1234439"/>
            <a:ext cx="4944110" cy="451484"/>
            <a:chOff x="3904488" y="1234439"/>
            <a:chExt cx="4944110" cy="451484"/>
          </a:xfrm>
        </p:grpSpPr>
        <p:sp>
          <p:nvSpPr>
            <p:cNvPr id="8" name="object 8"/>
            <p:cNvSpPr/>
            <p:nvPr/>
          </p:nvSpPr>
          <p:spPr>
            <a:xfrm>
              <a:off x="3904488" y="1234439"/>
              <a:ext cx="4944110" cy="451484"/>
            </a:xfrm>
            <a:custGeom>
              <a:avLst/>
              <a:gdLst/>
              <a:ahLst/>
              <a:cxnLst/>
              <a:rect l="l" t="t" r="r" b="b"/>
              <a:pathLst>
                <a:path w="4944109" h="451485">
                  <a:moveTo>
                    <a:pt x="4898770" y="0"/>
                  </a:moveTo>
                  <a:lnTo>
                    <a:pt x="45085" y="0"/>
                  </a:lnTo>
                  <a:lnTo>
                    <a:pt x="27539" y="3544"/>
                  </a:lnTo>
                  <a:lnTo>
                    <a:pt x="13208" y="13208"/>
                  </a:lnTo>
                  <a:lnTo>
                    <a:pt x="3544" y="27539"/>
                  </a:lnTo>
                  <a:lnTo>
                    <a:pt x="0" y="45085"/>
                  </a:lnTo>
                  <a:lnTo>
                    <a:pt x="0" y="406019"/>
                  </a:lnTo>
                  <a:lnTo>
                    <a:pt x="3544" y="423564"/>
                  </a:lnTo>
                  <a:lnTo>
                    <a:pt x="13207" y="437896"/>
                  </a:lnTo>
                  <a:lnTo>
                    <a:pt x="27539" y="447559"/>
                  </a:lnTo>
                  <a:lnTo>
                    <a:pt x="45085" y="451104"/>
                  </a:lnTo>
                  <a:lnTo>
                    <a:pt x="4898770" y="451104"/>
                  </a:lnTo>
                  <a:lnTo>
                    <a:pt x="4916316" y="447559"/>
                  </a:lnTo>
                  <a:lnTo>
                    <a:pt x="4930647" y="437896"/>
                  </a:lnTo>
                  <a:lnTo>
                    <a:pt x="4940311" y="423564"/>
                  </a:lnTo>
                  <a:lnTo>
                    <a:pt x="4943856" y="406019"/>
                  </a:lnTo>
                  <a:lnTo>
                    <a:pt x="4943856" y="45085"/>
                  </a:lnTo>
                  <a:lnTo>
                    <a:pt x="4940311" y="27539"/>
                  </a:lnTo>
                  <a:lnTo>
                    <a:pt x="4930647" y="13208"/>
                  </a:lnTo>
                  <a:lnTo>
                    <a:pt x="4916316" y="3544"/>
                  </a:lnTo>
                  <a:lnTo>
                    <a:pt x="4898770" y="0"/>
                  </a:lnTo>
                  <a:close/>
                </a:path>
              </a:pathLst>
            </a:custGeom>
            <a:solidFill>
              <a:srgbClr val="F1F1F1"/>
            </a:solidFill>
          </p:spPr>
          <p:txBody>
            <a:bodyPr wrap="square" lIns="0" tIns="0" rIns="0" bIns="0" rtlCol="0"/>
            <a:lstStyle/>
            <a:p>
              <a:endParaRPr/>
            </a:p>
          </p:txBody>
        </p:sp>
        <p:sp>
          <p:nvSpPr>
            <p:cNvPr id="9" name="object 9"/>
            <p:cNvSpPr/>
            <p:nvPr/>
          </p:nvSpPr>
          <p:spPr>
            <a:xfrm>
              <a:off x="4048307" y="1391806"/>
              <a:ext cx="235443" cy="136936"/>
            </a:xfrm>
            <a:prstGeom prst="rect">
              <a:avLst/>
            </a:prstGeom>
            <a:blipFill>
              <a:blip r:embed="rId3" cstate="print"/>
              <a:stretch>
                <a:fillRect/>
              </a:stretch>
            </a:blipFill>
          </p:spPr>
          <p:txBody>
            <a:bodyPr wrap="square" lIns="0" tIns="0" rIns="0" bIns="0" rtlCol="0"/>
            <a:lstStyle/>
            <a:p>
              <a:endParaRPr/>
            </a:p>
          </p:txBody>
        </p:sp>
      </p:grpSp>
      <p:sp>
        <p:nvSpPr>
          <p:cNvPr id="10" name="object 10"/>
          <p:cNvSpPr txBox="1">
            <a:spLocks noGrp="1"/>
          </p:cNvSpPr>
          <p:nvPr>
            <p:ph type="title"/>
          </p:nvPr>
        </p:nvSpPr>
        <p:spPr>
          <a:xfrm>
            <a:off x="4466589" y="1305890"/>
            <a:ext cx="3129915" cy="260328"/>
          </a:xfrm>
          <a:prstGeom prst="rect">
            <a:avLst/>
          </a:prstGeom>
        </p:spPr>
        <p:txBody>
          <a:bodyPr vert="horz" wrap="square" lIns="0" tIns="13970" rIns="0" bIns="0" rtlCol="0">
            <a:spAutoFit/>
          </a:bodyPr>
          <a:lstStyle/>
          <a:p>
            <a:pPr marL="12700">
              <a:lnSpc>
                <a:spcPct val="100000"/>
              </a:lnSpc>
              <a:spcBef>
                <a:spcPts val="110"/>
              </a:spcBef>
            </a:pPr>
            <a:r>
              <a:rPr lang="en-US" sz="1600" spc="20" dirty="0" smtClean="0">
                <a:solidFill>
                  <a:srgbClr val="000000"/>
                </a:solidFill>
              </a:rPr>
              <a:t>Application of EDA approach</a:t>
            </a:r>
            <a:endParaRPr sz="1600" dirty="0"/>
          </a:p>
        </p:txBody>
      </p:sp>
      <p:grpSp>
        <p:nvGrpSpPr>
          <p:cNvPr id="11" name="object 11"/>
          <p:cNvGrpSpPr/>
          <p:nvPr/>
        </p:nvGrpSpPr>
        <p:grpSpPr>
          <a:xfrm>
            <a:off x="3904488" y="1801367"/>
            <a:ext cx="4944110" cy="451484"/>
            <a:chOff x="3904488" y="1801367"/>
            <a:chExt cx="4944110" cy="451484"/>
          </a:xfrm>
        </p:grpSpPr>
        <p:sp>
          <p:nvSpPr>
            <p:cNvPr id="12" name="object 12"/>
            <p:cNvSpPr/>
            <p:nvPr/>
          </p:nvSpPr>
          <p:spPr>
            <a:xfrm>
              <a:off x="3904488" y="1801367"/>
              <a:ext cx="4944110" cy="451484"/>
            </a:xfrm>
            <a:custGeom>
              <a:avLst/>
              <a:gdLst/>
              <a:ahLst/>
              <a:cxnLst/>
              <a:rect l="l" t="t" r="r" b="b"/>
              <a:pathLst>
                <a:path w="4944109" h="451485">
                  <a:moveTo>
                    <a:pt x="4898770" y="0"/>
                  </a:moveTo>
                  <a:lnTo>
                    <a:pt x="45085" y="0"/>
                  </a:lnTo>
                  <a:lnTo>
                    <a:pt x="27539" y="3544"/>
                  </a:lnTo>
                  <a:lnTo>
                    <a:pt x="13208" y="13208"/>
                  </a:lnTo>
                  <a:lnTo>
                    <a:pt x="3544" y="27539"/>
                  </a:lnTo>
                  <a:lnTo>
                    <a:pt x="0" y="45084"/>
                  </a:lnTo>
                  <a:lnTo>
                    <a:pt x="0" y="406018"/>
                  </a:lnTo>
                  <a:lnTo>
                    <a:pt x="3544" y="423564"/>
                  </a:lnTo>
                  <a:lnTo>
                    <a:pt x="13207" y="437895"/>
                  </a:lnTo>
                  <a:lnTo>
                    <a:pt x="27539" y="447559"/>
                  </a:lnTo>
                  <a:lnTo>
                    <a:pt x="45085" y="451103"/>
                  </a:lnTo>
                  <a:lnTo>
                    <a:pt x="4898770" y="451103"/>
                  </a:lnTo>
                  <a:lnTo>
                    <a:pt x="4916316" y="447559"/>
                  </a:lnTo>
                  <a:lnTo>
                    <a:pt x="4930647" y="437895"/>
                  </a:lnTo>
                  <a:lnTo>
                    <a:pt x="4940311" y="423564"/>
                  </a:lnTo>
                  <a:lnTo>
                    <a:pt x="4943856" y="406018"/>
                  </a:lnTo>
                  <a:lnTo>
                    <a:pt x="4943856" y="45084"/>
                  </a:lnTo>
                  <a:lnTo>
                    <a:pt x="4940311" y="27539"/>
                  </a:lnTo>
                  <a:lnTo>
                    <a:pt x="4930647" y="13208"/>
                  </a:lnTo>
                  <a:lnTo>
                    <a:pt x="4916316" y="3544"/>
                  </a:lnTo>
                  <a:lnTo>
                    <a:pt x="4898770" y="0"/>
                  </a:lnTo>
                  <a:close/>
                </a:path>
              </a:pathLst>
            </a:custGeom>
            <a:solidFill>
              <a:srgbClr val="F1F1F1"/>
            </a:solidFill>
          </p:spPr>
          <p:txBody>
            <a:bodyPr wrap="square" lIns="0" tIns="0" rIns="0" bIns="0" rtlCol="0"/>
            <a:lstStyle/>
            <a:p>
              <a:endParaRPr/>
            </a:p>
          </p:txBody>
        </p:sp>
        <p:sp>
          <p:nvSpPr>
            <p:cNvPr id="13" name="object 13"/>
            <p:cNvSpPr/>
            <p:nvPr/>
          </p:nvSpPr>
          <p:spPr>
            <a:xfrm>
              <a:off x="4055701" y="1923567"/>
              <a:ext cx="221737" cy="207024"/>
            </a:xfrm>
            <a:prstGeom prst="rect">
              <a:avLst/>
            </a:prstGeom>
            <a:blipFill>
              <a:blip r:embed="rId4" cstate="print"/>
              <a:stretch>
                <a:fillRect/>
              </a:stretch>
            </a:blipFill>
          </p:spPr>
          <p:txBody>
            <a:bodyPr wrap="square" lIns="0" tIns="0" rIns="0" bIns="0" rtlCol="0"/>
            <a:lstStyle/>
            <a:p>
              <a:endParaRPr/>
            </a:p>
          </p:txBody>
        </p:sp>
      </p:grpSp>
      <p:sp>
        <p:nvSpPr>
          <p:cNvPr id="14" name="object 14"/>
          <p:cNvSpPr txBox="1"/>
          <p:nvPr/>
        </p:nvSpPr>
        <p:spPr>
          <a:xfrm>
            <a:off x="4466590" y="1873072"/>
            <a:ext cx="3129915" cy="260328"/>
          </a:xfrm>
          <a:prstGeom prst="rect">
            <a:avLst/>
          </a:prstGeom>
        </p:spPr>
        <p:txBody>
          <a:bodyPr vert="horz" wrap="square" lIns="0" tIns="13970" rIns="0" bIns="0" rtlCol="0">
            <a:spAutoFit/>
          </a:bodyPr>
          <a:lstStyle/>
          <a:p>
            <a:pPr marL="12700">
              <a:lnSpc>
                <a:spcPct val="100000"/>
              </a:lnSpc>
              <a:spcBef>
                <a:spcPts val="110"/>
              </a:spcBef>
            </a:pPr>
            <a:r>
              <a:rPr lang="en-US" sz="1600" spc="-5" dirty="0" smtClean="0">
                <a:latin typeface="Arial"/>
                <a:cs typeface="Arial"/>
              </a:rPr>
              <a:t>Data understanding</a:t>
            </a:r>
            <a:endParaRPr sz="1600" dirty="0">
              <a:latin typeface="Arial"/>
              <a:cs typeface="Arial"/>
            </a:endParaRPr>
          </a:p>
        </p:txBody>
      </p:sp>
      <p:grpSp>
        <p:nvGrpSpPr>
          <p:cNvPr id="15" name="object 15"/>
          <p:cNvGrpSpPr/>
          <p:nvPr/>
        </p:nvGrpSpPr>
        <p:grpSpPr>
          <a:xfrm>
            <a:off x="3904488" y="2368295"/>
            <a:ext cx="4944110" cy="451484"/>
            <a:chOff x="3904488" y="2368295"/>
            <a:chExt cx="4944110" cy="451484"/>
          </a:xfrm>
        </p:grpSpPr>
        <p:sp>
          <p:nvSpPr>
            <p:cNvPr id="16" name="object 16"/>
            <p:cNvSpPr/>
            <p:nvPr/>
          </p:nvSpPr>
          <p:spPr>
            <a:xfrm>
              <a:off x="3904488" y="2368295"/>
              <a:ext cx="4944110" cy="451484"/>
            </a:xfrm>
            <a:custGeom>
              <a:avLst/>
              <a:gdLst/>
              <a:ahLst/>
              <a:cxnLst/>
              <a:rect l="l" t="t" r="r" b="b"/>
              <a:pathLst>
                <a:path w="4944109" h="451485">
                  <a:moveTo>
                    <a:pt x="4898770" y="0"/>
                  </a:moveTo>
                  <a:lnTo>
                    <a:pt x="45085" y="0"/>
                  </a:lnTo>
                  <a:lnTo>
                    <a:pt x="27539" y="3544"/>
                  </a:lnTo>
                  <a:lnTo>
                    <a:pt x="13208" y="13207"/>
                  </a:lnTo>
                  <a:lnTo>
                    <a:pt x="3544" y="27539"/>
                  </a:lnTo>
                  <a:lnTo>
                    <a:pt x="0" y="45084"/>
                  </a:lnTo>
                  <a:lnTo>
                    <a:pt x="0" y="406019"/>
                  </a:lnTo>
                  <a:lnTo>
                    <a:pt x="3544" y="423564"/>
                  </a:lnTo>
                  <a:lnTo>
                    <a:pt x="13207" y="437895"/>
                  </a:lnTo>
                  <a:lnTo>
                    <a:pt x="27539" y="447559"/>
                  </a:lnTo>
                  <a:lnTo>
                    <a:pt x="45085" y="451103"/>
                  </a:lnTo>
                  <a:lnTo>
                    <a:pt x="4898770" y="451103"/>
                  </a:lnTo>
                  <a:lnTo>
                    <a:pt x="4916316" y="447559"/>
                  </a:lnTo>
                  <a:lnTo>
                    <a:pt x="4930647" y="437895"/>
                  </a:lnTo>
                  <a:lnTo>
                    <a:pt x="4940311" y="423564"/>
                  </a:lnTo>
                  <a:lnTo>
                    <a:pt x="4943856" y="406019"/>
                  </a:lnTo>
                  <a:lnTo>
                    <a:pt x="4943856" y="45084"/>
                  </a:lnTo>
                  <a:lnTo>
                    <a:pt x="4940311" y="27539"/>
                  </a:lnTo>
                  <a:lnTo>
                    <a:pt x="4930647" y="13207"/>
                  </a:lnTo>
                  <a:lnTo>
                    <a:pt x="4916316" y="3544"/>
                  </a:lnTo>
                  <a:lnTo>
                    <a:pt x="4898770" y="0"/>
                  </a:lnTo>
                  <a:close/>
                </a:path>
              </a:pathLst>
            </a:custGeom>
            <a:solidFill>
              <a:srgbClr val="F1F1F1"/>
            </a:solidFill>
          </p:spPr>
          <p:txBody>
            <a:bodyPr wrap="square" lIns="0" tIns="0" rIns="0" bIns="0" rtlCol="0"/>
            <a:lstStyle/>
            <a:p>
              <a:endParaRPr/>
            </a:p>
          </p:txBody>
        </p:sp>
        <p:sp>
          <p:nvSpPr>
            <p:cNvPr id="17" name="object 17"/>
            <p:cNvSpPr/>
            <p:nvPr/>
          </p:nvSpPr>
          <p:spPr>
            <a:xfrm>
              <a:off x="4067673" y="2497525"/>
              <a:ext cx="197793" cy="195306"/>
            </a:xfrm>
            <a:prstGeom prst="rect">
              <a:avLst/>
            </a:prstGeom>
            <a:blipFill>
              <a:blip r:embed="rId5" cstate="print"/>
              <a:stretch>
                <a:fillRect/>
              </a:stretch>
            </a:blipFill>
          </p:spPr>
          <p:txBody>
            <a:bodyPr wrap="square" lIns="0" tIns="0" rIns="0" bIns="0" rtlCol="0"/>
            <a:lstStyle/>
            <a:p>
              <a:endParaRPr/>
            </a:p>
          </p:txBody>
        </p:sp>
      </p:grpSp>
      <p:sp>
        <p:nvSpPr>
          <p:cNvPr id="18" name="object 18"/>
          <p:cNvSpPr txBox="1"/>
          <p:nvPr/>
        </p:nvSpPr>
        <p:spPr>
          <a:xfrm>
            <a:off x="4466590" y="2440685"/>
            <a:ext cx="3404870" cy="259686"/>
          </a:xfrm>
          <a:prstGeom prst="rect">
            <a:avLst/>
          </a:prstGeom>
        </p:spPr>
        <p:txBody>
          <a:bodyPr vert="horz" wrap="square" lIns="0" tIns="13335" rIns="0" bIns="0" rtlCol="0">
            <a:spAutoFit/>
          </a:bodyPr>
          <a:lstStyle/>
          <a:p>
            <a:pPr marL="12700">
              <a:lnSpc>
                <a:spcPct val="100000"/>
              </a:lnSpc>
              <a:spcBef>
                <a:spcPts val="105"/>
              </a:spcBef>
            </a:pPr>
            <a:r>
              <a:rPr lang="en-US" sz="1600" spc="-25" dirty="0" smtClean="0">
                <a:latin typeface="Arial"/>
                <a:cs typeface="Arial"/>
              </a:rPr>
              <a:t>Data cleaning and manipulation </a:t>
            </a:r>
            <a:endParaRPr sz="1600" dirty="0">
              <a:latin typeface="Arial"/>
              <a:cs typeface="Arial"/>
            </a:endParaRPr>
          </a:p>
        </p:txBody>
      </p:sp>
      <p:grpSp>
        <p:nvGrpSpPr>
          <p:cNvPr id="19" name="object 19"/>
          <p:cNvGrpSpPr/>
          <p:nvPr/>
        </p:nvGrpSpPr>
        <p:grpSpPr>
          <a:xfrm>
            <a:off x="3904488" y="2932175"/>
            <a:ext cx="4944110" cy="454659"/>
            <a:chOff x="3904488" y="2932175"/>
            <a:chExt cx="4944110" cy="454659"/>
          </a:xfrm>
        </p:grpSpPr>
        <p:sp>
          <p:nvSpPr>
            <p:cNvPr id="20" name="object 20"/>
            <p:cNvSpPr/>
            <p:nvPr/>
          </p:nvSpPr>
          <p:spPr>
            <a:xfrm>
              <a:off x="3904488" y="2932175"/>
              <a:ext cx="4944110" cy="454659"/>
            </a:xfrm>
            <a:custGeom>
              <a:avLst/>
              <a:gdLst/>
              <a:ahLst/>
              <a:cxnLst/>
              <a:rect l="l" t="t" r="r" b="b"/>
              <a:pathLst>
                <a:path w="4944109" h="454660">
                  <a:moveTo>
                    <a:pt x="4898390" y="0"/>
                  </a:moveTo>
                  <a:lnTo>
                    <a:pt x="45465" y="0"/>
                  </a:lnTo>
                  <a:lnTo>
                    <a:pt x="27753" y="3567"/>
                  </a:lnTo>
                  <a:lnTo>
                    <a:pt x="13303" y="13303"/>
                  </a:lnTo>
                  <a:lnTo>
                    <a:pt x="3567" y="27753"/>
                  </a:lnTo>
                  <a:lnTo>
                    <a:pt x="0" y="45466"/>
                  </a:lnTo>
                  <a:lnTo>
                    <a:pt x="0" y="408686"/>
                  </a:lnTo>
                  <a:lnTo>
                    <a:pt x="3567" y="426398"/>
                  </a:lnTo>
                  <a:lnTo>
                    <a:pt x="13303" y="440848"/>
                  </a:lnTo>
                  <a:lnTo>
                    <a:pt x="27753" y="450584"/>
                  </a:lnTo>
                  <a:lnTo>
                    <a:pt x="45465" y="454152"/>
                  </a:lnTo>
                  <a:lnTo>
                    <a:pt x="4898390" y="454152"/>
                  </a:lnTo>
                  <a:lnTo>
                    <a:pt x="4916102" y="450584"/>
                  </a:lnTo>
                  <a:lnTo>
                    <a:pt x="4930552" y="440848"/>
                  </a:lnTo>
                  <a:lnTo>
                    <a:pt x="4940288" y="426398"/>
                  </a:lnTo>
                  <a:lnTo>
                    <a:pt x="4943856" y="408686"/>
                  </a:lnTo>
                  <a:lnTo>
                    <a:pt x="4943856" y="45466"/>
                  </a:lnTo>
                  <a:lnTo>
                    <a:pt x="4940288" y="27753"/>
                  </a:lnTo>
                  <a:lnTo>
                    <a:pt x="4930552" y="13303"/>
                  </a:lnTo>
                  <a:lnTo>
                    <a:pt x="4916102" y="3567"/>
                  </a:lnTo>
                  <a:lnTo>
                    <a:pt x="4898390" y="0"/>
                  </a:lnTo>
                  <a:close/>
                </a:path>
              </a:pathLst>
            </a:custGeom>
            <a:solidFill>
              <a:srgbClr val="F1F1F1"/>
            </a:solidFill>
          </p:spPr>
          <p:txBody>
            <a:bodyPr wrap="square" lIns="0" tIns="0" rIns="0" bIns="0" rtlCol="0"/>
            <a:lstStyle/>
            <a:p>
              <a:endParaRPr/>
            </a:p>
          </p:txBody>
        </p:sp>
        <p:sp>
          <p:nvSpPr>
            <p:cNvPr id="21" name="object 21"/>
            <p:cNvSpPr/>
            <p:nvPr/>
          </p:nvSpPr>
          <p:spPr>
            <a:xfrm>
              <a:off x="4052318" y="3041017"/>
              <a:ext cx="228504" cy="239834"/>
            </a:xfrm>
            <a:prstGeom prst="rect">
              <a:avLst/>
            </a:prstGeom>
            <a:blipFill>
              <a:blip r:embed="rId6" cstate="print"/>
              <a:stretch>
                <a:fillRect/>
              </a:stretch>
            </a:blipFill>
          </p:spPr>
          <p:txBody>
            <a:bodyPr wrap="square" lIns="0" tIns="0" rIns="0" bIns="0" rtlCol="0"/>
            <a:lstStyle/>
            <a:p>
              <a:endParaRPr/>
            </a:p>
          </p:txBody>
        </p:sp>
      </p:grpSp>
      <p:grpSp>
        <p:nvGrpSpPr>
          <p:cNvPr id="22" name="object 22"/>
          <p:cNvGrpSpPr/>
          <p:nvPr/>
        </p:nvGrpSpPr>
        <p:grpSpPr>
          <a:xfrm>
            <a:off x="3904488" y="3499103"/>
            <a:ext cx="4944110" cy="454659"/>
            <a:chOff x="3904488" y="3499103"/>
            <a:chExt cx="4944110" cy="454659"/>
          </a:xfrm>
        </p:grpSpPr>
        <p:sp>
          <p:nvSpPr>
            <p:cNvPr id="23" name="object 23"/>
            <p:cNvSpPr/>
            <p:nvPr/>
          </p:nvSpPr>
          <p:spPr>
            <a:xfrm>
              <a:off x="3904488" y="3499103"/>
              <a:ext cx="4944110" cy="454659"/>
            </a:xfrm>
            <a:custGeom>
              <a:avLst/>
              <a:gdLst/>
              <a:ahLst/>
              <a:cxnLst/>
              <a:rect l="l" t="t" r="r" b="b"/>
              <a:pathLst>
                <a:path w="4944109" h="454660">
                  <a:moveTo>
                    <a:pt x="4898390" y="0"/>
                  </a:moveTo>
                  <a:lnTo>
                    <a:pt x="45465" y="0"/>
                  </a:lnTo>
                  <a:lnTo>
                    <a:pt x="27753" y="3567"/>
                  </a:lnTo>
                  <a:lnTo>
                    <a:pt x="13303" y="13303"/>
                  </a:lnTo>
                  <a:lnTo>
                    <a:pt x="3567" y="27753"/>
                  </a:lnTo>
                  <a:lnTo>
                    <a:pt x="0" y="45466"/>
                  </a:lnTo>
                  <a:lnTo>
                    <a:pt x="0" y="408736"/>
                  </a:lnTo>
                  <a:lnTo>
                    <a:pt x="3567" y="426414"/>
                  </a:lnTo>
                  <a:lnTo>
                    <a:pt x="13303" y="440850"/>
                  </a:lnTo>
                  <a:lnTo>
                    <a:pt x="27753" y="450583"/>
                  </a:lnTo>
                  <a:lnTo>
                    <a:pt x="45465" y="454152"/>
                  </a:lnTo>
                  <a:lnTo>
                    <a:pt x="4898390" y="454152"/>
                  </a:lnTo>
                  <a:lnTo>
                    <a:pt x="4916102" y="450583"/>
                  </a:lnTo>
                  <a:lnTo>
                    <a:pt x="4930552" y="440850"/>
                  </a:lnTo>
                  <a:lnTo>
                    <a:pt x="4940288" y="426414"/>
                  </a:lnTo>
                  <a:lnTo>
                    <a:pt x="4943856" y="408736"/>
                  </a:lnTo>
                  <a:lnTo>
                    <a:pt x="4943856" y="45466"/>
                  </a:lnTo>
                  <a:lnTo>
                    <a:pt x="4940288" y="27753"/>
                  </a:lnTo>
                  <a:lnTo>
                    <a:pt x="4930552" y="13303"/>
                  </a:lnTo>
                  <a:lnTo>
                    <a:pt x="4916102" y="3567"/>
                  </a:lnTo>
                  <a:lnTo>
                    <a:pt x="4898390" y="0"/>
                  </a:lnTo>
                  <a:close/>
                </a:path>
              </a:pathLst>
            </a:custGeom>
            <a:solidFill>
              <a:srgbClr val="F1F1F1"/>
            </a:solidFill>
          </p:spPr>
          <p:txBody>
            <a:bodyPr wrap="square" lIns="0" tIns="0" rIns="0" bIns="0" rtlCol="0"/>
            <a:lstStyle/>
            <a:p>
              <a:endParaRPr/>
            </a:p>
          </p:txBody>
        </p:sp>
        <p:sp>
          <p:nvSpPr>
            <p:cNvPr id="24" name="object 24"/>
            <p:cNvSpPr/>
            <p:nvPr/>
          </p:nvSpPr>
          <p:spPr>
            <a:xfrm>
              <a:off x="4062468" y="3623569"/>
              <a:ext cx="207943" cy="207805"/>
            </a:xfrm>
            <a:prstGeom prst="rect">
              <a:avLst/>
            </a:prstGeom>
            <a:blipFill>
              <a:blip r:embed="rId7" cstate="print"/>
              <a:stretch>
                <a:fillRect/>
              </a:stretch>
            </a:blipFill>
          </p:spPr>
          <p:txBody>
            <a:bodyPr wrap="square" lIns="0" tIns="0" rIns="0" bIns="0" rtlCol="0"/>
            <a:lstStyle/>
            <a:p>
              <a:endParaRPr/>
            </a:p>
          </p:txBody>
        </p:sp>
      </p:grpSp>
      <p:grpSp>
        <p:nvGrpSpPr>
          <p:cNvPr id="25" name="object 25"/>
          <p:cNvGrpSpPr/>
          <p:nvPr/>
        </p:nvGrpSpPr>
        <p:grpSpPr>
          <a:xfrm>
            <a:off x="3904488" y="4066032"/>
            <a:ext cx="4944110" cy="454659"/>
            <a:chOff x="3904488" y="4066032"/>
            <a:chExt cx="4944110" cy="454659"/>
          </a:xfrm>
        </p:grpSpPr>
        <p:sp>
          <p:nvSpPr>
            <p:cNvPr id="26" name="object 26"/>
            <p:cNvSpPr/>
            <p:nvPr/>
          </p:nvSpPr>
          <p:spPr>
            <a:xfrm>
              <a:off x="3904488" y="4066032"/>
              <a:ext cx="4944110" cy="454659"/>
            </a:xfrm>
            <a:custGeom>
              <a:avLst/>
              <a:gdLst/>
              <a:ahLst/>
              <a:cxnLst/>
              <a:rect l="l" t="t" r="r" b="b"/>
              <a:pathLst>
                <a:path w="4944109" h="454660">
                  <a:moveTo>
                    <a:pt x="4898390" y="0"/>
                  </a:moveTo>
                  <a:lnTo>
                    <a:pt x="45465" y="0"/>
                  </a:lnTo>
                  <a:lnTo>
                    <a:pt x="27753" y="3568"/>
                  </a:lnTo>
                  <a:lnTo>
                    <a:pt x="13303" y="13301"/>
                  </a:lnTo>
                  <a:lnTo>
                    <a:pt x="3567" y="27737"/>
                  </a:lnTo>
                  <a:lnTo>
                    <a:pt x="0" y="45415"/>
                  </a:lnTo>
                  <a:lnTo>
                    <a:pt x="0" y="408736"/>
                  </a:lnTo>
                  <a:lnTo>
                    <a:pt x="3567" y="426414"/>
                  </a:lnTo>
                  <a:lnTo>
                    <a:pt x="13303" y="440850"/>
                  </a:lnTo>
                  <a:lnTo>
                    <a:pt x="27753" y="450583"/>
                  </a:lnTo>
                  <a:lnTo>
                    <a:pt x="45465" y="454151"/>
                  </a:lnTo>
                  <a:lnTo>
                    <a:pt x="4898390" y="454151"/>
                  </a:lnTo>
                  <a:lnTo>
                    <a:pt x="4916102" y="450583"/>
                  </a:lnTo>
                  <a:lnTo>
                    <a:pt x="4930552" y="440850"/>
                  </a:lnTo>
                  <a:lnTo>
                    <a:pt x="4940288" y="426414"/>
                  </a:lnTo>
                  <a:lnTo>
                    <a:pt x="4943856" y="408736"/>
                  </a:lnTo>
                  <a:lnTo>
                    <a:pt x="4943856" y="45415"/>
                  </a:lnTo>
                  <a:lnTo>
                    <a:pt x="4940288" y="27737"/>
                  </a:lnTo>
                  <a:lnTo>
                    <a:pt x="4930552" y="13301"/>
                  </a:lnTo>
                  <a:lnTo>
                    <a:pt x="4916102" y="3568"/>
                  </a:lnTo>
                  <a:lnTo>
                    <a:pt x="4898390" y="0"/>
                  </a:lnTo>
                  <a:close/>
                </a:path>
              </a:pathLst>
            </a:custGeom>
            <a:solidFill>
              <a:srgbClr val="F1F1F1"/>
            </a:solidFill>
          </p:spPr>
          <p:txBody>
            <a:bodyPr wrap="square" lIns="0" tIns="0" rIns="0" bIns="0" rtlCol="0"/>
            <a:lstStyle/>
            <a:p>
              <a:endParaRPr/>
            </a:p>
          </p:txBody>
        </p:sp>
        <p:sp>
          <p:nvSpPr>
            <p:cNvPr id="27" name="object 27"/>
            <p:cNvSpPr/>
            <p:nvPr/>
          </p:nvSpPr>
          <p:spPr>
            <a:xfrm>
              <a:off x="4052578" y="4219142"/>
              <a:ext cx="227983" cy="151037"/>
            </a:xfrm>
            <a:prstGeom prst="rect">
              <a:avLst/>
            </a:prstGeom>
            <a:blipFill>
              <a:blip r:embed="rId8" cstate="print"/>
              <a:stretch>
                <a:fillRect/>
              </a:stretch>
            </a:blipFill>
          </p:spPr>
          <p:txBody>
            <a:bodyPr wrap="square" lIns="0" tIns="0" rIns="0" bIns="0" rtlCol="0"/>
            <a:lstStyle/>
            <a:p>
              <a:endParaRPr/>
            </a:p>
          </p:txBody>
        </p:sp>
      </p:grpSp>
      <p:grpSp>
        <p:nvGrpSpPr>
          <p:cNvPr id="28" name="object 28"/>
          <p:cNvGrpSpPr/>
          <p:nvPr/>
        </p:nvGrpSpPr>
        <p:grpSpPr>
          <a:xfrm>
            <a:off x="3904488" y="4632959"/>
            <a:ext cx="4944110" cy="454659"/>
            <a:chOff x="3904488" y="4632959"/>
            <a:chExt cx="4944110" cy="454659"/>
          </a:xfrm>
        </p:grpSpPr>
        <p:sp>
          <p:nvSpPr>
            <p:cNvPr id="29" name="object 29"/>
            <p:cNvSpPr/>
            <p:nvPr/>
          </p:nvSpPr>
          <p:spPr>
            <a:xfrm>
              <a:off x="3904488" y="4632959"/>
              <a:ext cx="4944110" cy="454659"/>
            </a:xfrm>
            <a:custGeom>
              <a:avLst/>
              <a:gdLst/>
              <a:ahLst/>
              <a:cxnLst/>
              <a:rect l="l" t="t" r="r" b="b"/>
              <a:pathLst>
                <a:path w="4944109" h="454660">
                  <a:moveTo>
                    <a:pt x="4898390" y="0"/>
                  </a:moveTo>
                  <a:lnTo>
                    <a:pt x="45465" y="0"/>
                  </a:lnTo>
                  <a:lnTo>
                    <a:pt x="27753" y="3568"/>
                  </a:lnTo>
                  <a:lnTo>
                    <a:pt x="13303" y="13301"/>
                  </a:lnTo>
                  <a:lnTo>
                    <a:pt x="3567" y="27737"/>
                  </a:lnTo>
                  <a:lnTo>
                    <a:pt x="0" y="45415"/>
                  </a:lnTo>
                  <a:lnTo>
                    <a:pt x="0" y="408735"/>
                  </a:lnTo>
                  <a:lnTo>
                    <a:pt x="3567" y="426413"/>
                  </a:lnTo>
                  <a:lnTo>
                    <a:pt x="13303" y="440849"/>
                  </a:lnTo>
                  <a:lnTo>
                    <a:pt x="27753" y="450582"/>
                  </a:lnTo>
                  <a:lnTo>
                    <a:pt x="45465" y="454151"/>
                  </a:lnTo>
                  <a:lnTo>
                    <a:pt x="4898390" y="454151"/>
                  </a:lnTo>
                  <a:lnTo>
                    <a:pt x="4916102" y="450582"/>
                  </a:lnTo>
                  <a:lnTo>
                    <a:pt x="4930552" y="440849"/>
                  </a:lnTo>
                  <a:lnTo>
                    <a:pt x="4940288" y="426413"/>
                  </a:lnTo>
                  <a:lnTo>
                    <a:pt x="4943856" y="408735"/>
                  </a:lnTo>
                  <a:lnTo>
                    <a:pt x="4943856" y="45415"/>
                  </a:lnTo>
                  <a:lnTo>
                    <a:pt x="4940288" y="27737"/>
                  </a:lnTo>
                  <a:lnTo>
                    <a:pt x="4930552" y="13301"/>
                  </a:lnTo>
                  <a:lnTo>
                    <a:pt x="4916102" y="3568"/>
                  </a:lnTo>
                  <a:lnTo>
                    <a:pt x="4898390" y="0"/>
                  </a:lnTo>
                  <a:close/>
                </a:path>
              </a:pathLst>
            </a:custGeom>
            <a:solidFill>
              <a:srgbClr val="F1F1F1"/>
            </a:solidFill>
          </p:spPr>
          <p:txBody>
            <a:bodyPr wrap="square" lIns="0" tIns="0" rIns="0" bIns="0" rtlCol="0"/>
            <a:lstStyle/>
            <a:p>
              <a:endParaRPr/>
            </a:p>
          </p:txBody>
        </p:sp>
        <p:sp>
          <p:nvSpPr>
            <p:cNvPr id="30" name="object 30"/>
            <p:cNvSpPr/>
            <p:nvPr/>
          </p:nvSpPr>
          <p:spPr>
            <a:xfrm>
              <a:off x="4074083" y="4757425"/>
              <a:ext cx="184725" cy="208326"/>
            </a:xfrm>
            <a:prstGeom prst="rect">
              <a:avLst/>
            </a:prstGeom>
            <a:blipFill>
              <a:blip r:embed="rId9" cstate="print"/>
              <a:stretch>
                <a:fillRect/>
              </a:stretch>
            </a:blipFill>
          </p:spPr>
          <p:txBody>
            <a:bodyPr wrap="square" lIns="0" tIns="0" rIns="0" bIns="0" rtlCol="0"/>
            <a:lstStyle/>
            <a:p>
              <a:endParaRPr/>
            </a:p>
          </p:txBody>
        </p:sp>
      </p:grpSp>
      <p:sp>
        <p:nvSpPr>
          <p:cNvPr id="32" name="object 18"/>
          <p:cNvSpPr txBox="1"/>
          <p:nvPr/>
        </p:nvSpPr>
        <p:spPr>
          <a:xfrm>
            <a:off x="4495800" y="3001039"/>
            <a:ext cx="3404870" cy="259686"/>
          </a:xfrm>
          <a:prstGeom prst="rect">
            <a:avLst/>
          </a:prstGeom>
        </p:spPr>
        <p:txBody>
          <a:bodyPr vert="horz" wrap="square" lIns="0" tIns="13335" rIns="0" bIns="0" rtlCol="0">
            <a:spAutoFit/>
          </a:bodyPr>
          <a:lstStyle/>
          <a:p>
            <a:pPr marL="12700">
              <a:lnSpc>
                <a:spcPct val="100000"/>
              </a:lnSpc>
              <a:spcBef>
                <a:spcPts val="105"/>
              </a:spcBef>
            </a:pPr>
            <a:r>
              <a:rPr lang="en-US" sz="1600" spc="-25" dirty="0" smtClean="0">
                <a:latin typeface="Arial"/>
                <a:cs typeface="Arial"/>
              </a:rPr>
              <a:t>Derive Columns for analysis</a:t>
            </a:r>
            <a:endParaRPr sz="1600" dirty="0">
              <a:latin typeface="Arial"/>
              <a:cs typeface="Arial"/>
            </a:endParaRPr>
          </a:p>
        </p:txBody>
      </p:sp>
      <p:sp>
        <p:nvSpPr>
          <p:cNvPr id="33" name="object 18"/>
          <p:cNvSpPr txBox="1"/>
          <p:nvPr/>
        </p:nvSpPr>
        <p:spPr>
          <a:xfrm>
            <a:off x="4495800" y="3565525"/>
            <a:ext cx="3404870" cy="259686"/>
          </a:xfrm>
          <a:prstGeom prst="rect">
            <a:avLst/>
          </a:prstGeom>
        </p:spPr>
        <p:txBody>
          <a:bodyPr vert="horz" wrap="square" lIns="0" tIns="13335" rIns="0" bIns="0" rtlCol="0">
            <a:spAutoFit/>
          </a:bodyPr>
          <a:lstStyle/>
          <a:p>
            <a:pPr marL="12700">
              <a:lnSpc>
                <a:spcPct val="100000"/>
              </a:lnSpc>
              <a:spcBef>
                <a:spcPts val="105"/>
              </a:spcBef>
            </a:pPr>
            <a:r>
              <a:rPr lang="en-US" sz="1600" spc="-25" dirty="0" err="1" smtClean="0">
                <a:latin typeface="Arial"/>
                <a:cs typeface="Arial"/>
              </a:rPr>
              <a:t>Univariate</a:t>
            </a:r>
            <a:r>
              <a:rPr lang="en-US" sz="1600" spc="-25" dirty="0" smtClean="0">
                <a:latin typeface="Arial"/>
                <a:cs typeface="Arial"/>
              </a:rPr>
              <a:t> analysis</a:t>
            </a:r>
            <a:endParaRPr sz="1600" dirty="0">
              <a:latin typeface="Arial"/>
              <a:cs typeface="Arial"/>
            </a:endParaRPr>
          </a:p>
        </p:txBody>
      </p:sp>
      <p:sp>
        <p:nvSpPr>
          <p:cNvPr id="34" name="object 18"/>
          <p:cNvSpPr txBox="1"/>
          <p:nvPr/>
        </p:nvSpPr>
        <p:spPr>
          <a:xfrm>
            <a:off x="4495800" y="4144039"/>
            <a:ext cx="3404870" cy="259686"/>
          </a:xfrm>
          <a:prstGeom prst="rect">
            <a:avLst/>
          </a:prstGeom>
        </p:spPr>
        <p:txBody>
          <a:bodyPr vert="horz" wrap="square" lIns="0" tIns="13335" rIns="0" bIns="0" rtlCol="0">
            <a:spAutoFit/>
          </a:bodyPr>
          <a:lstStyle/>
          <a:p>
            <a:pPr marL="12700">
              <a:lnSpc>
                <a:spcPct val="100000"/>
              </a:lnSpc>
              <a:spcBef>
                <a:spcPts val="105"/>
              </a:spcBef>
            </a:pPr>
            <a:r>
              <a:rPr lang="en-US" sz="1600" spc="-25" dirty="0" smtClean="0">
                <a:latin typeface="Arial"/>
                <a:cs typeface="Arial"/>
              </a:rPr>
              <a:t>Bi-</a:t>
            </a:r>
            <a:r>
              <a:rPr lang="en-US" sz="1600" spc="-25" dirty="0" err="1" smtClean="0">
                <a:latin typeface="Arial"/>
                <a:cs typeface="Arial"/>
              </a:rPr>
              <a:t>variate</a:t>
            </a:r>
            <a:r>
              <a:rPr lang="en-US" sz="1600" spc="-25" dirty="0" smtClean="0">
                <a:latin typeface="Arial"/>
                <a:cs typeface="Arial"/>
              </a:rPr>
              <a:t> analysis</a:t>
            </a:r>
            <a:endParaRPr sz="1600" dirty="0">
              <a:latin typeface="Arial"/>
              <a:cs typeface="Arial"/>
            </a:endParaRPr>
          </a:p>
        </p:txBody>
      </p:sp>
      <p:sp>
        <p:nvSpPr>
          <p:cNvPr id="35" name="object 18"/>
          <p:cNvSpPr txBox="1"/>
          <p:nvPr/>
        </p:nvSpPr>
        <p:spPr>
          <a:xfrm>
            <a:off x="4495800" y="4753639"/>
            <a:ext cx="4038600" cy="259686"/>
          </a:xfrm>
          <a:prstGeom prst="rect">
            <a:avLst/>
          </a:prstGeom>
        </p:spPr>
        <p:txBody>
          <a:bodyPr vert="horz" wrap="square" lIns="0" tIns="13335" rIns="0" bIns="0" rtlCol="0">
            <a:spAutoFit/>
          </a:bodyPr>
          <a:lstStyle/>
          <a:p>
            <a:pPr marL="12700">
              <a:lnSpc>
                <a:spcPct val="100000"/>
              </a:lnSpc>
              <a:spcBef>
                <a:spcPts val="105"/>
              </a:spcBef>
            </a:pPr>
            <a:r>
              <a:rPr lang="en-US" sz="1600" spc="-25" dirty="0" err="1" smtClean="0">
                <a:latin typeface="Arial"/>
                <a:cs typeface="Arial"/>
              </a:rPr>
              <a:t>Mutivariate</a:t>
            </a:r>
            <a:r>
              <a:rPr lang="en-US" sz="1600" spc="-25" dirty="0" smtClean="0">
                <a:latin typeface="Arial"/>
                <a:cs typeface="Arial"/>
              </a:rPr>
              <a:t> analysis and correlation matrix</a:t>
            </a:r>
            <a:endParaRPr sz="1600" dirty="0">
              <a:latin typeface="Arial"/>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err="1" smtClean="0">
                <a:solidFill>
                  <a:schemeClr val="tx2">
                    <a:lumMod val="60000"/>
                    <a:lumOff val="40000"/>
                  </a:schemeClr>
                </a:solidFill>
                <a:latin typeface="Arial" panose="020B0604020202020204" pitchFamily="34" charset="0"/>
                <a:cs typeface="Arial" panose="020B0604020202020204" pitchFamily="34" charset="0"/>
              </a:rPr>
              <a:t>Univariate</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 Analysis</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591940"/>
            <a:ext cx="8686800" cy="338554"/>
          </a:xfrm>
          <a:prstGeom prst="rect">
            <a:avLst/>
          </a:prstGeom>
        </p:spPr>
        <p:txBody>
          <a:bodyPr wrap="square">
            <a:spAutoFit/>
          </a:bodyPr>
          <a:lstStyle/>
          <a:p>
            <a:pPr algn="just"/>
            <a:r>
              <a:rPr lang="en-US" sz="1600" b="1" dirty="0" smtClean="0">
                <a:solidFill>
                  <a:schemeClr val="accent1">
                    <a:lumMod val="75000"/>
                  </a:schemeClr>
                </a:solidFill>
                <a:latin typeface="Arial" panose="020B0604020202020204" pitchFamily="34" charset="0"/>
                <a:cs typeface="Arial" panose="020B0604020202020204" pitchFamily="34" charset="0"/>
              </a:rPr>
              <a:t>Borrower's </a:t>
            </a:r>
            <a:r>
              <a:rPr lang="en-US" sz="1600" b="1" dirty="0">
                <a:solidFill>
                  <a:schemeClr val="accent1">
                    <a:lumMod val="75000"/>
                  </a:schemeClr>
                </a:solidFill>
                <a:latin typeface="Arial" panose="020B0604020202020204" pitchFamily="34" charset="0"/>
                <a:cs typeface="Arial" panose="020B0604020202020204" pitchFamily="34" charset="0"/>
              </a:rPr>
              <a:t>Annual incomes are in range of 40000- 80000</a:t>
            </a:r>
            <a:endParaRPr lang="en-IN" sz="1400" dirty="0">
              <a:solidFill>
                <a:schemeClr val="accent1">
                  <a:lumMod val="75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8903" y="636584"/>
            <a:ext cx="9038897" cy="2757320"/>
          </a:xfrm>
          <a:prstGeom prst="rect">
            <a:avLst/>
          </a:prstGeom>
        </p:spPr>
      </p:pic>
    </p:spTree>
    <p:extLst>
      <p:ext uri="{BB962C8B-B14F-4D97-AF65-F5344CB8AC3E}">
        <p14:creationId xmlns:p14="http://schemas.microsoft.com/office/powerpoint/2010/main" val="28045344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err="1" smtClean="0">
                <a:solidFill>
                  <a:schemeClr val="tx2">
                    <a:lumMod val="60000"/>
                    <a:lumOff val="40000"/>
                  </a:schemeClr>
                </a:solidFill>
                <a:latin typeface="Arial" panose="020B0604020202020204" pitchFamily="34" charset="0"/>
                <a:cs typeface="Arial" panose="020B0604020202020204" pitchFamily="34" charset="0"/>
              </a:rPr>
              <a:t>Univariate</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 Analysis</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591940"/>
            <a:ext cx="8686800" cy="830997"/>
          </a:xfrm>
          <a:prstGeom prst="rect">
            <a:avLst/>
          </a:prstGeom>
        </p:spPr>
        <p:txBody>
          <a:bodyPr wrap="square">
            <a:spAutoFit/>
          </a:bodyPr>
          <a:lstStyle/>
          <a:p>
            <a:pPr marL="285750" indent="-285750" algn="just">
              <a:buFont typeface="Wingdings" panose="05000000000000000000" pitchFamily="2" charset="2"/>
              <a:buChar char="q"/>
            </a:pPr>
            <a:r>
              <a:rPr lang="en-US" sz="1600" b="1" dirty="0" smtClean="0">
                <a:solidFill>
                  <a:schemeClr val="accent1">
                    <a:lumMod val="75000"/>
                  </a:schemeClr>
                </a:solidFill>
                <a:latin typeface="Arial" panose="020B0604020202020204" pitchFamily="34" charset="0"/>
                <a:cs typeface="Arial" panose="020B0604020202020204" pitchFamily="34" charset="0"/>
              </a:rPr>
              <a:t>Plot shows </a:t>
            </a:r>
            <a:r>
              <a:rPr lang="en-US" sz="1600" b="1" dirty="0">
                <a:solidFill>
                  <a:schemeClr val="accent1">
                    <a:lumMod val="75000"/>
                  </a:schemeClr>
                </a:solidFill>
                <a:latin typeface="Arial" panose="020B0604020202020204" pitchFamily="34" charset="0"/>
                <a:cs typeface="Arial" panose="020B0604020202020204" pitchFamily="34" charset="0"/>
              </a:rPr>
              <a:t>that most of the loans were taken for the purpose of debt consolidation &amp; paying credit card bill.</a:t>
            </a:r>
          </a:p>
          <a:p>
            <a:pPr marL="285750" indent="-285750" algn="just">
              <a:buFont typeface="Wingdings" panose="05000000000000000000" pitchFamily="2" charset="2"/>
              <a:buChar char="q"/>
            </a:pPr>
            <a:r>
              <a:rPr lang="en-US" sz="1600" b="1" dirty="0" smtClean="0">
                <a:solidFill>
                  <a:schemeClr val="accent1">
                    <a:lumMod val="75000"/>
                  </a:schemeClr>
                </a:solidFill>
                <a:latin typeface="Arial" panose="020B0604020202020204" pitchFamily="34" charset="0"/>
                <a:cs typeface="Arial" panose="020B0604020202020204" pitchFamily="34" charset="0"/>
              </a:rPr>
              <a:t>Number </a:t>
            </a:r>
            <a:r>
              <a:rPr lang="en-US" sz="1600" b="1" dirty="0">
                <a:solidFill>
                  <a:schemeClr val="accent1">
                    <a:lumMod val="75000"/>
                  </a:schemeClr>
                </a:solidFill>
                <a:latin typeface="Arial" panose="020B0604020202020204" pitchFamily="34" charset="0"/>
                <a:cs typeface="Arial" panose="020B0604020202020204" pitchFamily="34" charset="0"/>
              </a:rPr>
              <a:t>of </a:t>
            </a:r>
            <a:r>
              <a:rPr lang="en-US" sz="1600" b="1" dirty="0" smtClean="0">
                <a:solidFill>
                  <a:schemeClr val="accent1">
                    <a:lumMod val="75000"/>
                  </a:schemeClr>
                </a:solidFill>
                <a:latin typeface="Arial" panose="020B0604020202020204" pitchFamily="34" charset="0"/>
                <a:cs typeface="Arial" panose="020B0604020202020204" pitchFamily="34" charset="0"/>
              </a:rPr>
              <a:t>charged </a:t>
            </a:r>
            <a:r>
              <a:rPr lang="en-US" sz="1600" b="1" dirty="0">
                <a:solidFill>
                  <a:schemeClr val="accent1">
                    <a:lumMod val="75000"/>
                  </a:schemeClr>
                </a:solidFill>
                <a:latin typeface="Arial" panose="020B0604020202020204" pitchFamily="34" charset="0"/>
                <a:cs typeface="Arial" panose="020B0604020202020204" pitchFamily="34" charset="0"/>
              </a:rPr>
              <a:t>off count also high too for these loans.</a:t>
            </a:r>
            <a:endParaRPr lang="en-IN" sz="1400" dirty="0">
              <a:solidFill>
                <a:schemeClr val="accent1">
                  <a:lumMod val="75000"/>
                </a:schemeClr>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52400" y="581620"/>
            <a:ext cx="8839200" cy="3010320"/>
          </a:xfrm>
          <a:prstGeom prst="rect">
            <a:avLst/>
          </a:prstGeom>
        </p:spPr>
      </p:pic>
    </p:spTree>
    <p:extLst>
      <p:ext uri="{BB962C8B-B14F-4D97-AF65-F5344CB8AC3E}">
        <p14:creationId xmlns:p14="http://schemas.microsoft.com/office/powerpoint/2010/main" val="14423272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err="1" smtClean="0">
                <a:solidFill>
                  <a:schemeClr val="tx2">
                    <a:lumMod val="60000"/>
                    <a:lumOff val="40000"/>
                  </a:schemeClr>
                </a:solidFill>
                <a:latin typeface="Arial" panose="020B0604020202020204" pitchFamily="34" charset="0"/>
                <a:cs typeface="Arial" panose="020B0604020202020204" pitchFamily="34" charset="0"/>
              </a:rPr>
              <a:t>Univariate</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 Analysis</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591940"/>
            <a:ext cx="8686800" cy="338554"/>
          </a:xfrm>
          <a:prstGeom prst="rect">
            <a:avLst/>
          </a:prstGeom>
        </p:spPr>
        <p:txBody>
          <a:bodyPr wrap="square">
            <a:spAutoFit/>
          </a:bodyPr>
          <a:lstStyle/>
          <a:p>
            <a:pPr algn="just"/>
            <a:r>
              <a:rPr lang="en-US" sz="1600" b="1" dirty="0" smtClean="0">
                <a:solidFill>
                  <a:schemeClr val="accent1">
                    <a:lumMod val="75000"/>
                  </a:schemeClr>
                </a:solidFill>
                <a:latin typeface="Arial" panose="020B0604020202020204" pitchFamily="34" charset="0"/>
                <a:cs typeface="Arial" panose="020B0604020202020204" pitchFamily="34" charset="0"/>
              </a:rPr>
              <a:t>Loan application counts are high for rented home owner and default is also in similar</a:t>
            </a:r>
            <a:endParaRPr lang="en-IN" sz="1400" dirty="0">
              <a:solidFill>
                <a:schemeClr val="accent1">
                  <a:lumMod val="75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228600" y="746125"/>
            <a:ext cx="8534399" cy="2748176"/>
          </a:xfrm>
          <a:prstGeom prst="rect">
            <a:avLst/>
          </a:prstGeom>
        </p:spPr>
      </p:pic>
    </p:spTree>
    <p:extLst>
      <p:ext uri="{BB962C8B-B14F-4D97-AF65-F5344CB8AC3E}">
        <p14:creationId xmlns:p14="http://schemas.microsoft.com/office/powerpoint/2010/main" val="28104457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err="1" smtClean="0">
                <a:solidFill>
                  <a:schemeClr val="tx2">
                    <a:lumMod val="60000"/>
                    <a:lumOff val="40000"/>
                  </a:schemeClr>
                </a:solidFill>
                <a:latin typeface="Arial" panose="020B0604020202020204" pitchFamily="34" charset="0"/>
                <a:cs typeface="Arial" panose="020B0604020202020204" pitchFamily="34" charset="0"/>
              </a:rPr>
              <a:t>Univariate</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 Analysis</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0" y="4022725"/>
            <a:ext cx="9220199" cy="1077218"/>
          </a:xfrm>
          <a:prstGeom prst="rect">
            <a:avLst/>
          </a:prstGeom>
        </p:spPr>
        <p:txBody>
          <a:bodyPr wrap="square">
            <a:spAutoFit/>
          </a:bodyPr>
          <a:lstStyle/>
          <a:p>
            <a:pPr marL="285750" indent="-285750" algn="just">
              <a:buFont typeface="Wingdings" panose="05000000000000000000" pitchFamily="2" charset="2"/>
              <a:buChar char="q"/>
            </a:pPr>
            <a:r>
              <a:rPr lang="en-US" sz="1600" b="1" dirty="0" smtClean="0">
                <a:solidFill>
                  <a:schemeClr val="accent1">
                    <a:lumMod val="75000"/>
                  </a:schemeClr>
                </a:solidFill>
                <a:latin typeface="Arial" panose="020B0604020202020204" pitchFamily="34" charset="0"/>
                <a:cs typeface="Arial" panose="020B0604020202020204" pitchFamily="34" charset="0"/>
              </a:rPr>
              <a:t>Loan </a:t>
            </a:r>
            <a:r>
              <a:rPr lang="en-US" sz="1600" b="1" dirty="0">
                <a:solidFill>
                  <a:schemeClr val="accent1">
                    <a:lumMod val="75000"/>
                  </a:schemeClr>
                </a:solidFill>
                <a:latin typeface="Arial" panose="020B0604020202020204" pitchFamily="34" charset="0"/>
                <a:cs typeface="Arial" panose="020B0604020202020204" pitchFamily="34" charset="0"/>
              </a:rPr>
              <a:t>application is increasing every passing year.</a:t>
            </a:r>
          </a:p>
          <a:p>
            <a:pPr marL="285750" indent="-285750" algn="just">
              <a:buFont typeface="Wingdings" panose="05000000000000000000" pitchFamily="2" charset="2"/>
              <a:buChar char="q"/>
            </a:pPr>
            <a:r>
              <a:rPr lang="en-US" sz="1600" b="1" dirty="0" smtClean="0">
                <a:solidFill>
                  <a:schemeClr val="accent1">
                    <a:lumMod val="75000"/>
                  </a:schemeClr>
                </a:solidFill>
                <a:latin typeface="Arial" panose="020B0604020202020204" pitchFamily="34" charset="0"/>
                <a:cs typeface="Arial" panose="020B0604020202020204" pitchFamily="34" charset="0"/>
              </a:rPr>
              <a:t>Increase </a:t>
            </a:r>
            <a:r>
              <a:rPr lang="en-US" sz="1600" b="1" dirty="0">
                <a:solidFill>
                  <a:schemeClr val="accent1">
                    <a:lumMod val="75000"/>
                  </a:schemeClr>
                </a:solidFill>
                <a:latin typeface="Arial" panose="020B0604020202020204" pitchFamily="34" charset="0"/>
                <a:cs typeface="Arial" panose="020B0604020202020204" pitchFamily="34" charset="0"/>
              </a:rPr>
              <a:t>in number of loan applications are adding more to number of charged off applications.</a:t>
            </a:r>
          </a:p>
          <a:p>
            <a:pPr marL="285750" indent="-285750" algn="just">
              <a:buFont typeface="Wingdings" panose="05000000000000000000" pitchFamily="2" charset="2"/>
              <a:buChar char="q"/>
            </a:pPr>
            <a:r>
              <a:rPr lang="en-US" sz="1600" b="1" dirty="0">
                <a:solidFill>
                  <a:schemeClr val="accent1">
                    <a:lumMod val="75000"/>
                  </a:schemeClr>
                </a:solidFill>
                <a:latin typeface="Arial" panose="020B0604020202020204" pitchFamily="34" charset="0"/>
                <a:cs typeface="Arial" panose="020B0604020202020204" pitchFamily="34" charset="0"/>
              </a:rPr>
              <a:t>N</a:t>
            </a:r>
            <a:r>
              <a:rPr lang="en-US" sz="1600" b="1" dirty="0" smtClean="0">
                <a:solidFill>
                  <a:schemeClr val="accent1">
                    <a:lumMod val="75000"/>
                  </a:schemeClr>
                </a:solidFill>
                <a:latin typeface="Arial" panose="020B0604020202020204" pitchFamily="34" charset="0"/>
                <a:cs typeface="Arial" panose="020B0604020202020204" pitchFamily="34" charset="0"/>
              </a:rPr>
              <a:t>umber </a:t>
            </a:r>
            <a:r>
              <a:rPr lang="en-US" sz="1600" b="1" dirty="0">
                <a:solidFill>
                  <a:schemeClr val="accent1">
                    <a:lumMod val="75000"/>
                  </a:schemeClr>
                </a:solidFill>
                <a:latin typeface="Arial" panose="020B0604020202020204" pitchFamily="34" charset="0"/>
                <a:cs typeface="Arial" panose="020B0604020202020204" pitchFamily="34" charset="0"/>
              </a:rPr>
              <a:t>of loans issued in 2008( May-October) got dipped, may be due to Recession.</a:t>
            </a:r>
            <a:endParaRPr lang="en-IN" sz="1400" dirty="0">
              <a:solidFill>
                <a:schemeClr val="accent1">
                  <a:lumMod val="75000"/>
                </a:schemeClr>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52399" y="746125"/>
            <a:ext cx="8915401" cy="3276600"/>
          </a:xfrm>
          <a:prstGeom prst="rect">
            <a:avLst/>
          </a:prstGeom>
        </p:spPr>
      </p:pic>
    </p:spTree>
    <p:extLst>
      <p:ext uri="{BB962C8B-B14F-4D97-AF65-F5344CB8AC3E}">
        <p14:creationId xmlns:p14="http://schemas.microsoft.com/office/powerpoint/2010/main" val="20169822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err="1" smtClean="0">
                <a:solidFill>
                  <a:schemeClr val="tx2">
                    <a:lumMod val="60000"/>
                    <a:lumOff val="40000"/>
                  </a:schemeClr>
                </a:solidFill>
                <a:latin typeface="Arial" panose="020B0604020202020204" pitchFamily="34" charset="0"/>
                <a:cs typeface="Arial" panose="020B0604020202020204" pitchFamily="34" charset="0"/>
              </a:rPr>
              <a:t>Univariate</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 Analysis</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0" y="4022725"/>
            <a:ext cx="9220199" cy="830997"/>
          </a:xfrm>
          <a:prstGeom prst="rect">
            <a:avLst/>
          </a:prstGeom>
        </p:spPr>
        <p:txBody>
          <a:bodyPr wrap="square">
            <a:spAutoFit/>
          </a:bodyPr>
          <a:lstStyle/>
          <a:p>
            <a:pPr marL="285750" indent="-285750" algn="just">
              <a:buFont typeface="Wingdings" panose="05000000000000000000" pitchFamily="2" charset="2"/>
              <a:buChar char="q"/>
            </a:pPr>
            <a:r>
              <a:rPr lang="en-US" sz="1600" b="1" dirty="0" smtClean="0">
                <a:solidFill>
                  <a:schemeClr val="accent1">
                    <a:lumMod val="75000"/>
                  </a:schemeClr>
                </a:solidFill>
                <a:latin typeface="Arial" panose="020B0604020202020204" pitchFamily="34" charset="0"/>
                <a:cs typeface="Arial" panose="020B0604020202020204" pitchFamily="34" charset="0"/>
              </a:rPr>
              <a:t>Loan with short tenure are less risky for getting defaulted as compared to loan for long period</a:t>
            </a:r>
          </a:p>
          <a:p>
            <a:pPr marL="285750" indent="-285750" algn="just">
              <a:buFont typeface="Wingdings" panose="05000000000000000000" pitchFamily="2" charset="2"/>
              <a:buChar char="q"/>
            </a:pPr>
            <a:r>
              <a:rPr lang="en-US" sz="1600" b="1" dirty="0" smtClean="0">
                <a:solidFill>
                  <a:schemeClr val="accent1">
                    <a:lumMod val="75000"/>
                  </a:schemeClr>
                </a:solidFill>
                <a:latin typeface="Arial" panose="020B0604020202020204" pitchFamily="34" charset="0"/>
                <a:cs typeface="Arial" panose="020B0604020202020204" pitchFamily="34" charset="0"/>
              </a:rPr>
              <a:t>Ratio of fully paid to charge Off ratio is better for shorter period and hence less risky</a:t>
            </a:r>
            <a:endParaRPr lang="en-IN" sz="1400" dirty="0">
              <a:solidFill>
                <a:schemeClr val="accent1">
                  <a:lumMod val="75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52400" y="704317"/>
            <a:ext cx="8763000" cy="3172268"/>
          </a:xfrm>
          <a:prstGeom prst="rect">
            <a:avLst/>
          </a:prstGeom>
        </p:spPr>
      </p:pic>
    </p:spTree>
    <p:extLst>
      <p:ext uri="{BB962C8B-B14F-4D97-AF65-F5344CB8AC3E}">
        <p14:creationId xmlns:p14="http://schemas.microsoft.com/office/powerpoint/2010/main" val="26957300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a:solidFill>
                  <a:schemeClr val="tx2">
                    <a:lumMod val="60000"/>
                    <a:lumOff val="40000"/>
                  </a:schemeClr>
                </a:solidFill>
                <a:latin typeface="Arial" panose="020B0604020202020204" pitchFamily="34" charset="0"/>
                <a:cs typeface="Arial" panose="020B0604020202020204" pitchFamily="34" charset="0"/>
              </a:rPr>
              <a:t>B</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ivariate </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Analysis</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0" y="4022725"/>
            <a:ext cx="9220199" cy="830997"/>
          </a:xfrm>
          <a:prstGeom prst="rect">
            <a:avLst/>
          </a:prstGeom>
        </p:spPr>
        <p:txBody>
          <a:bodyPr wrap="square">
            <a:spAutoFit/>
          </a:bodyPr>
          <a:lstStyle/>
          <a:p>
            <a:pPr marL="285750" indent="-285750" algn="just">
              <a:buFont typeface="Wingdings" panose="05000000000000000000" pitchFamily="2" charset="2"/>
              <a:buChar char="q"/>
            </a:pPr>
            <a:r>
              <a:rPr lang="en-US" sz="1600" b="1" dirty="0">
                <a:solidFill>
                  <a:schemeClr val="accent1">
                    <a:lumMod val="75000"/>
                  </a:schemeClr>
                </a:solidFill>
                <a:latin typeface="Arial" panose="020B0604020202020204" pitchFamily="34" charset="0"/>
                <a:cs typeface="Arial" panose="020B0604020202020204" pitchFamily="34" charset="0"/>
              </a:rPr>
              <a:t>Income range 80000+  has less chances of charged </a:t>
            </a:r>
            <a:r>
              <a:rPr lang="en-US" sz="1600" b="1" dirty="0" smtClean="0">
                <a:solidFill>
                  <a:schemeClr val="accent1">
                    <a:lumMod val="75000"/>
                  </a:schemeClr>
                </a:solidFill>
                <a:latin typeface="Arial" panose="020B0604020202020204" pitchFamily="34" charset="0"/>
                <a:cs typeface="Arial" panose="020B0604020202020204" pitchFamily="34" charset="0"/>
              </a:rPr>
              <a:t>off</a:t>
            </a:r>
            <a:endParaRPr lang="en-US" sz="1600" b="1"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r>
              <a:rPr lang="en-US" sz="1600" b="1" dirty="0" smtClean="0">
                <a:solidFill>
                  <a:schemeClr val="accent1">
                    <a:lumMod val="75000"/>
                  </a:schemeClr>
                </a:solidFill>
                <a:latin typeface="Arial" panose="020B0604020202020204" pitchFamily="34" charset="0"/>
                <a:cs typeface="Arial" panose="020B0604020202020204" pitchFamily="34" charset="0"/>
              </a:rPr>
              <a:t>Income </a:t>
            </a:r>
            <a:r>
              <a:rPr lang="en-US" sz="1600" b="1" dirty="0">
                <a:solidFill>
                  <a:schemeClr val="accent1">
                    <a:lumMod val="75000"/>
                  </a:schemeClr>
                </a:solidFill>
                <a:latin typeface="Arial" panose="020B0604020202020204" pitchFamily="34" charset="0"/>
                <a:cs typeface="Arial" panose="020B0604020202020204" pitchFamily="34" charset="0"/>
              </a:rPr>
              <a:t>range 0-20000 has high chances of charged off.</a:t>
            </a:r>
          </a:p>
          <a:p>
            <a:pPr marL="285750" indent="-285750" algn="just">
              <a:buFont typeface="Wingdings" panose="05000000000000000000" pitchFamily="2" charset="2"/>
              <a:buChar char="q"/>
            </a:pPr>
            <a:r>
              <a:rPr lang="en-US" sz="1600" b="1" dirty="0" smtClean="0">
                <a:solidFill>
                  <a:schemeClr val="accent1">
                    <a:lumMod val="75000"/>
                  </a:schemeClr>
                </a:solidFill>
                <a:latin typeface="Arial" panose="020B0604020202020204" pitchFamily="34" charset="0"/>
                <a:cs typeface="Arial" panose="020B0604020202020204" pitchFamily="34" charset="0"/>
              </a:rPr>
              <a:t>With </a:t>
            </a:r>
            <a:r>
              <a:rPr lang="en-US" sz="1600" b="1" dirty="0">
                <a:solidFill>
                  <a:schemeClr val="accent1">
                    <a:lumMod val="75000"/>
                  </a:schemeClr>
                </a:solidFill>
                <a:latin typeface="Arial" panose="020B0604020202020204" pitchFamily="34" charset="0"/>
                <a:cs typeface="Arial" panose="020B0604020202020204" pitchFamily="34" charset="0"/>
              </a:rPr>
              <a:t>increase in annual income charged off proportion got decreased.</a:t>
            </a:r>
            <a:endParaRPr lang="en-IN" sz="1400" dirty="0">
              <a:solidFill>
                <a:schemeClr val="accent1">
                  <a:lumMod val="75000"/>
                </a:schemeClr>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52401" y="594854"/>
            <a:ext cx="8763000" cy="3240044"/>
          </a:xfrm>
          <a:prstGeom prst="rect">
            <a:avLst/>
          </a:prstGeom>
        </p:spPr>
      </p:pic>
    </p:spTree>
    <p:extLst>
      <p:ext uri="{BB962C8B-B14F-4D97-AF65-F5344CB8AC3E}">
        <p14:creationId xmlns:p14="http://schemas.microsoft.com/office/powerpoint/2010/main" val="35151089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a:solidFill>
                  <a:schemeClr val="tx2">
                    <a:lumMod val="60000"/>
                    <a:lumOff val="40000"/>
                  </a:schemeClr>
                </a:solidFill>
                <a:latin typeface="Arial" panose="020B0604020202020204" pitchFamily="34" charset="0"/>
                <a:cs typeface="Arial" panose="020B0604020202020204" pitchFamily="34" charset="0"/>
              </a:rPr>
              <a:t>B</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ivariate </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Analysis</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0" y="4022725"/>
            <a:ext cx="9220199" cy="1077218"/>
          </a:xfrm>
          <a:prstGeom prst="rect">
            <a:avLst/>
          </a:prstGeom>
        </p:spPr>
        <p:txBody>
          <a:bodyPr wrap="square">
            <a:spAutoFit/>
          </a:bodyPr>
          <a:lstStyle/>
          <a:p>
            <a:pPr marL="285750" indent="-285750" algn="just">
              <a:buFont typeface="Wingdings" panose="05000000000000000000" pitchFamily="2" charset="2"/>
              <a:buChar char="q"/>
            </a:pPr>
            <a:r>
              <a:rPr lang="en-US" sz="1600" b="1" dirty="0">
                <a:solidFill>
                  <a:schemeClr val="accent1">
                    <a:lumMod val="75000"/>
                  </a:schemeClr>
                </a:solidFill>
                <a:latin typeface="Arial" panose="020B0604020202020204" pitchFamily="34" charset="0"/>
                <a:cs typeface="Arial" panose="020B0604020202020204" pitchFamily="34" charset="0"/>
              </a:rPr>
              <a:t>S</a:t>
            </a:r>
            <a:r>
              <a:rPr lang="en-US" sz="1600" b="1" dirty="0" smtClean="0">
                <a:solidFill>
                  <a:schemeClr val="accent1">
                    <a:lumMod val="75000"/>
                  </a:schemeClr>
                </a:solidFill>
                <a:latin typeface="Arial" panose="020B0604020202020204" pitchFamily="34" charset="0"/>
                <a:cs typeface="Arial" panose="020B0604020202020204" pitchFamily="34" charset="0"/>
              </a:rPr>
              <a:t>mall </a:t>
            </a:r>
            <a:r>
              <a:rPr lang="en-US" sz="1600" b="1" dirty="0">
                <a:solidFill>
                  <a:schemeClr val="accent1">
                    <a:lumMod val="75000"/>
                  </a:schemeClr>
                </a:solidFill>
                <a:latin typeface="Arial" panose="020B0604020202020204" pitchFamily="34" charset="0"/>
                <a:cs typeface="Arial" panose="020B0604020202020204" pitchFamily="34" charset="0"/>
              </a:rPr>
              <a:t>Business applicants have high chances of getting charged off.</a:t>
            </a:r>
          </a:p>
          <a:p>
            <a:pPr marL="285750" indent="-285750" algn="just">
              <a:buFont typeface="Wingdings" panose="05000000000000000000" pitchFamily="2" charset="2"/>
              <a:buChar char="q"/>
            </a:pPr>
            <a:r>
              <a:rPr lang="en-US" sz="1600" b="1" dirty="0" err="1">
                <a:solidFill>
                  <a:schemeClr val="accent1">
                    <a:lumMod val="75000"/>
                  </a:schemeClr>
                </a:solidFill>
                <a:latin typeface="Arial" panose="020B0604020202020204" pitchFamily="34" charset="0"/>
                <a:cs typeface="Arial" panose="020B0604020202020204" pitchFamily="34" charset="0"/>
              </a:rPr>
              <a:t>R</a:t>
            </a:r>
            <a:r>
              <a:rPr lang="en-US" sz="1600" b="1" dirty="0" err="1" smtClean="0">
                <a:solidFill>
                  <a:schemeClr val="accent1">
                    <a:lumMod val="75000"/>
                  </a:schemeClr>
                </a:solidFill>
                <a:latin typeface="Arial" panose="020B0604020202020204" pitchFamily="34" charset="0"/>
                <a:cs typeface="Arial" panose="020B0604020202020204" pitchFamily="34" charset="0"/>
              </a:rPr>
              <a:t>enewable_energy</a:t>
            </a:r>
            <a:r>
              <a:rPr lang="en-US" sz="1600" b="1" dirty="0" smtClean="0">
                <a:solidFill>
                  <a:schemeClr val="accent1">
                    <a:lumMod val="75000"/>
                  </a:schemeClr>
                </a:solidFill>
                <a:latin typeface="Arial" panose="020B0604020202020204" pitchFamily="34" charset="0"/>
                <a:cs typeface="Arial" panose="020B0604020202020204" pitchFamily="34" charset="0"/>
              </a:rPr>
              <a:t> </a:t>
            </a:r>
            <a:r>
              <a:rPr lang="en-US" sz="1600" b="1" dirty="0">
                <a:solidFill>
                  <a:schemeClr val="accent1">
                    <a:lumMod val="75000"/>
                  </a:schemeClr>
                </a:solidFill>
                <a:latin typeface="Arial" panose="020B0604020202020204" pitchFamily="34" charset="0"/>
                <a:cs typeface="Arial" panose="020B0604020202020204" pitchFamily="34" charset="0"/>
              </a:rPr>
              <a:t>where charged off proportion is </a:t>
            </a:r>
            <a:r>
              <a:rPr lang="en-US" sz="1600" b="1" dirty="0" smtClean="0">
                <a:solidFill>
                  <a:schemeClr val="accent1">
                    <a:lumMod val="75000"/>
                  </a:schemeClr>
                </a:solidFill>
                <a:latin typeface="Arial" panose="020B0604020202020204" pitchFamily="34" charset="0"/>
                <a:cs typeface="Arial" panose="020B0604020202020204" pitchFamily="34" charset="0"/>
              </a:rPr>
              <a:t>higher </a:t>
            </a:r>
            <a:r>
              <a:rPr lang="en-US" sz="1600" b="1" dirty="0">
                <a:solidFill>
                  <a:schemeClr val="accent1">
                    <a:lumMod val="75000"/>
                  </a:schemeClr>
                </a:solidFill>
                <a:latin typeface="Arial" panose="020B0604020202020204" pitchFamily="34" charset="0"/>
                <a:cs typeface="Arial" panose="020B0604020202020204" pitchFamily="34" charset="0"/>
              </a:rPr>
              <a:t>as compare to other categories</a:t>
            </a:r>
            <a:r>
              <a:rPr lang="en-US" sz="1600" b="1" dirty="0" smtClean="0">
                <a:solidFill>
                  <a:schemeClr val="accent1">
                    <a:lumMod val="75000"/>
                  </a:schemeClr>
                </a:solidFill>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q"/>
            </a:pPr>
            <a:r>
              <a:rPr lang="en-US" sz="1600" b="1" dirty="0" smtClean="0">
                <a:solidFill>
                  <a:schemeClr val="accent1">
                    <a:lumMod val="75000"/>
                  </a:schemeClr>
                </a:solidFill>
                <a:latin typeface="Arial" panose="020B0604020202020204" pitchFamily="34" charset="0"/>
                <a:cs typeface="Arial" panose="020B0604020202020204" pitchFamily="34" charset="0"/>
              </a:rPr>
              <a:t>Wedding and Car loans are low charged off ratio</a:t>
            </a:r>
            <a:endParaRPr lang="en-IN" sz="1400" dirty="0">
              <a:solidFill>
                <a:schemeClr val="accent1">
                  <a:lumMod val="75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52400" y="669925"/>
            <a:ext cx="8763000" cy="2810087"/>
          </a:xfrm>
          <a:prstGeom prst="rect">
            <a:avLst/>
          </a:prstGeom>
        </p:spPr>
      </p:pic>
    </p:spTree>
    <p:extLst>
      <p:ext uri="{BB962C8B-B14F-4D97-AF65-F5344CB8AC3E}">
        <p14:creationId xmlns:p14="http://schemas.microsoft.com/office/powerpoint/2010/main" val="6715595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a:solidFill>
                  <a:schemeClr val="tx2">
                    <a:lumMod val="60000"/>
                    <a:lumOff val="40000"/>
                  </a:schemeClr>
                </a:solidFill>
                <a:latin typeface="Arial" panose="020B0604020202020204" pitchFamily="34" charset="0"/>
                <a:cs typeface="Arial" panose="020B0604020202020204" pitchFamily="34" charset="0"/>
              </a:rPr>
              <a:t>B</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ivariate </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Analysis</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0" y="4022725"/>
            <a:ext cx="9220199" cy="830997"/>
          </a:xfrm>
          <a:prstGeom prst="rect">
            <a:avLst/>
          </a:prstGeom>
        </p:spPr>
        <p:txBody>
          <a:bodyPr wrap="square">
            <a:spAutoFit/>
          </a:bodyPr>
          <a:lstStyle/>
          <a:p>
            <a:pPr marL="285750" indent="-285750" algn="just">
              <a:buFont typeface="Wingdings" panose="05000000000000000000" pitchFamily="2" charset="2"/>
              <a:buChar char="q"/>
            </a:pPr>
            <a:r>
              <a:rPr lang="en-US" sz="1600" b="1" dirty="0">
                <a:solidFill>
                  <a:schemeClr val="accent1">
                    <a:lumMod val="75000"/>
                  </a:schemeClr>
                </a:solidFill>
                <a:latin typeface="Arial" panose="020B0604020202020204" pitchFamily="34" charset="0"/>
                <a:cs typeface="Arial" panose="020B0604020202020204" pitchFamily="34" charset="0"/>
              </a:rPr>
              <a:t>Grade "A" has very less chances of charged off.</a:t>
            </a:r>
          </a:p>
          <a:p>
            <a:pPr marL="285750" indent="-285750" algn="just">
              <a:buFont typeface="Wingdings" panose="05000000000000000000" pitchFamily="2" charset="2"/>
              <a:buChar char="q"/>
            </a:pPr>
            <a:r>
              <a:rPr lang="en-US" sz="1600" b="1" dirty="0" smtClean="0">
                <a:solidFill>
                  <a:schemeClr val="accent1">
                    <a:lumMod val="75000"/>
                  </a:schemeClr>
                </a:solidFill>
                <a:latin typeface="Arial" panose="020B0604020202020204" pitchFamily="34" charset="0"/>
                <a:cs typeface="Arial" panose="020B0604020202020204" pitchFamily="34" charset="0"/>
              </a:rPr>
              <a:t>Grade </a:t>
            </a:r>
            <a:r>
              <a:rPr lang="en-US" sz="1600" b="1" dirty="0">
                <a:solidFill>
                  <a:schemeClr val="accent1">
                    <a:lumMod val="75000"/>
                  </a:schemeClr>
                </a:solidFill>
                <a:latin typeface="Arial" panose="020B0604020202020204" pitchFamily="34" charset="0"/>
                <a:cs typeface="Arial" panose="020B0604020202020204" pitchFamily="34" charset="0"/>
              </a:rPr>
              <a:t>"F" and "G" have very high chances of charged off.</a:t>
            </a:r>
          </a:p>
          <a:p>
            <a:pPr marL="285750" indent="-285750" algn="just">
              <a:buFont typeface="Wingdings" panose="05000000000000000000" pitchFamily="2" charset="2"/>
              <a:buChar char="q"/>
            </a:pPr>
            <a:r>
              <a:rPr lang="en-US" sz="1600" b="1" dirty="0" smtClean="0">
                <a:solidFill>
                  <a:schemeClr val="accent1">
                    <a:lumMod val="75000"/>
                  </a:schemeClr>
                </a:solidFill>
                <a:latin typeface="Arial" panose="020B0604020202020204" pitchFamily="34" charset="0"/>
                <a:cs typeface="Arial" panose="020B0604020202020204" pitchFamily="34" charset="0"/>
              </a:rPr>
              <a:t>Chances </a:t>
            </a:r>
            <a:r>
              <a:rPr lang="en-US" sz="1600" b="1" dirty="0">
                <a:solidFill>
                  <a:schemeClr val="accent1">
                    <a:lumMod val="75000"/>
                  </a:schemeClr>
                </a:solidFill>
                <a:latin typeface="Arial" panose="020B0604020202020204" pitchFamily="34" charset="0"/>
                <a:cs typeface="Arial" panose="020B0604020202020204" pitchFamily="34" charset="0"/>
              </a:rPr>
              <a:t>of charged of is increasing with grade moving from "A" towards "G"</a:t>
            </a:r>
            <a:endParaRPr lang="en-IN" sz="1400" dirty="0">
              <a:solidFill>
                <a:schemeClr val="accent1">
                  <a:lumMod val="75000"/>
                </a:schemeClr>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52400" y="636317"/>
            <a:ext cx="9139896" cy="3386408"/>
          </a:xfrm>
          <a:prstGeom prst="rect">
            <a:avLst/>
          </a:prstGeom>
        </p:spPr>
      </p:pic>
    </p:spTree>
    <p:extLst>
      <p:ext uri="{BB962C8B-B14F-4D97-AF65-F5344CB8AC3E}">
        <p14:creationId xmlns:p14="http://schemas.microsoft.com/office/powerpoint/2010/main" val="17855777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a:solidFill>
                  <a:schemeClr val="tx2">
                    <a:lumMod val="60000"/>
                    <a:lumOff val="40000"/>
                  </a:schemeClr>
                </a:solidFill>
                <a:latin typeface="Arial" panose="020B0604020202020204" pitchFamily="34" charset="0"/>
                <a:cs typeface="Arial" panose="020B0604020202020204" pitchFamily="34" charset="0"/>
              </a:rPr>
              <a:t>B</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ivariate </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Analysis</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 y="4022725"/>
            <a:ext cx="9067800" cy="1077218"/>
          </a:xfrm>
          <a:prstGeom prst="rect">
            <a:avLst/>
          </a:prstGeom>
        </p:spPr>
        <p:txBody>
          <a:bodyPr wrap="square">
            <a:spAutoFit/>
          </a:bodyPr>
          <a:lstStyle/>
          <a:p>
            <a:pPr marL="285750" indent="-285750" algn="just">
              <a:buFont typeface="Wingdings" panose="05000000000000000000" pitchFamily="2" charset="2"/>
              <a:buChar char="q"/>
            </a:pPr>
            <a:r>
              <a:rPr lang="en-US" sz="1600" b="1" dirty="0">
                <a:solidFill>
                  <a:schemeClr val="accent1">
                    <a:lumMod val="75000"/>
                  </a:schemeClr>
                </a:solidFill>
                <a:latin typeface="Arial" panose="020B0604020202020204" pitchFamily="34" charset="0"/>
                <a:cs typeface="Arial" panose="020B0604020202020204" pitchFamily="34" charset="0"/>
              </a:rPr>
              <a:t>sub Grades of "A" has very less chances of charged off.</a:t>
            </a:r>
          </a:p>
          <a:p>
            <a:pPr marL="285750" indent="-285750" algn="just">
              <a:buFont typeface="Wingdings" panose="05000000000000000000" pitchFamily="2" charset="2"/>
              <a:buChar char="q"/>
            </a:pPr>
            <a:r>
              <a:rPr lang="en-US" sz="1600" b="1" dirty="0" smtClean="0">
                <a:solidFill>
                  <a:schemeClr val="accent1">
                    <a:lumMod val="75000"/>
                  </a:schemeClr>
                </a:solidFill>
                <a:latin typeface="Arial" panose="020B0604020202020204" pitchFamily="34" charset="0"/>
                <a:cs typeface="Arial" panose="020B0604020202020204" pitchFamily="34" charset="0"/>
              </a:rPr>
              <a:t>sub </a:t>
            </a:r>
            <a:r>
              <a:rPr lang="en-US" sz="1600" b="1" dirty="0">
                <a:solidFill>
                  <a:schemeClr val="accent1">
                    <a:lumMod val="75000"/>
                  </a:schemeClr>
                </a:solidFill>
                <a:latin typeface="Arial" panose="020B0604020202020204" pitchFamily="34" charset="0"/>
                <a:cs typeface="Arial" panose="020B0604020202020204" pitchFamily="34" charset="0"/>
              </a:rPr>
              <a:t>Grades of "F" and "G" have very high chances of charged off.</a:t>
            </a:r>
          </a:p>
          <a:p>
            <a:pPr marL="285750" indent="-285750" algn="just">
              <a:buFont typeface="Wingdings" panose="05000000000000000000" pitchFamily="2" charset="2"/>
              <a:buChar char="q"/>
            </a:pPr>
            <a:r>
              <a:rPr lang="en-US" sz="1600" b="1" dirty="0" smtClean="0">
                <a:solidFill>
                  <a:schemeClr val="accent1">
                    <a:lumMod val="75000"/>
                  </a:schemeClr>
                </a:solidFill>
                <a:latin typeface="Arial" panose="020B0604020202020204" pitchFamily="34" charset="0"/>
                <a:cs typeface="Arial" panose="020B0604020202020204" pitchFamily="34" charset="0"/>
              </a:rPr>
              <a:t>proportion </a:t>
            </a:r>
            <a:r>
              <a:rPr lang="en-US" sz="1600" b="1" dirty="0">
                <a:solidFill>
                  <a:schemeClr val="accent1">
                    <a:lumMod val="75000"/>
                  </a:schemeClr>
                </a:solidFill>
                <a:latin typeface="Arial" panose="020B0604020202020204" pitchFamily="34" charset="0"/>
                <a:cs typeface="Arial" panose="020B0604020202020204" pitchFamily="34" charset="0"/>
              </a:rPr>
              <a:t>of charged off is increasing with sub grades moving from sub grades of "A" towards sub grades of "G"</a:t>
            </a:r>
            <a:endParaRPr lang="en-IN" sz="1400" dirty="0">
              <a:solidFill>
                <a:schemeClr val="accent1">
                  <a:lumMod val="75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76199" y="594854"/>
            <a:ext cx="9067799" cy="3427871"/>
          </a:xfrm>
          <a:prstGeom prst="rect">
            <a:avLst/>
          </a:prstGeom>
        </p:spPr>
      </p:pic>
    </p:spTree>
    <p:extLst>
      <p:ext uri="{BB962C8B-B14F-4D97-AF65-F5344CB8AC3E}">
        <p14:creationId xmlns:p14="http://schemas.microsoft.com/office/powerpoint/2010/main" val="27264885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a:solidFill>
                  <a:schemeClr val="tx2">
                    <a:lumMod val="60000"/>
                    <a:lumOff val="40000"/>
                  </a:schemeClr>
                </a:solidFill>
                <a:latin typeface="Arial" panose="020B0604020202020204" pitchFamily="34" charset="0"/>
                <a:cs typeface="Arial" panose="020B0604020202020204" pitchFamily="34" charset="0"/>
              </a:rPr>
              <a:t>B</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ivariate </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Analysis</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 y="4022725"/>
            <a:ext cx="9067800" cy="1169551"/>
          </a:xfrm>
          <a:prstGeom prst="rect">
            <a:avLst/>
          </a:prstGeom>
        </p:spPr>
        <p:txBody>
          <a:bodyPr wrap="square">
            <a:spAutoFit/>
          </a:bodyPr>
          <a:lstStyle/>
          <a:p>
            <a:pPr marL="285750" indent="-285750" algn="just">
              <a:buFont typeface="Wingdings" panose="05000000000000000000" pitchFamily="2" charset="2"/>
              <a:buChar char="q"/>
            </a:pPr>
            <a:r>
              <a:rPr lang="en-US" sz="1400" b="1" dirty="0" smtClean="0">
                <a:solidFill>
                  <a:schemeClr val="accent1">
                    <a:lumMod val="75000"/>
                  </a:schemeClr>
                </a:solidFill>
                <a:latin typeface="Arial" panose="020B0604020202020204" pitchFamily="34" charset="0"/>
                <a:cs typeface="Arial" panose="020B0604020202020204" pitchFamily="34" charset="0"/>
              </a:rPr>
              <a:t>Interest </a:t>
            </a:r>
            <a:r>
              <a:rPr lang="en-US" sz="1400" b="1" dirty="0">
                <a:solidFill>
                  <a:schemeClr val="accent1">
                    <a:lumMod val="75000"/>
                  </a:schemeClr>
                </a:solidFill>
                <a:latin typeface="Arial" panose="020B0604020202020204" pitchFamily="34" charset="0"/>
                <a:cs typeface="Arial" panose="020B0604020202020204" pitchFamily="34" charset="0"/>
              </a:rPr>
              <a:t>rate less than 10% has very less chances of charged off. </a:t>
            </a:r>
            <a:r>
              <a:rPr lang="en-US" sz="1400" b="1" dirty="0" smtClean="0">
                <a:solidFill>
                  <a:schemeClr val="accent1">
                    <a:lumMod val="75000"/>
                  </a:schemeClr>
                </a:solidFill>
                <a:latin typeface="Arial" panose="020B0604020202020204" pitchFamily="34" charset="0"/>
                <a:cs typeface="Arial" panose="020B0604020202020204" pitchFamily="34" charset="0"/>
              </a:rPr>
              <a:t>Interest </a:t>
            </a:r>
            <a:r>
              <a:rPr lang="en-US" sz="1400" b="1" dirty="0">
                <a:solidFill>
                  <a:schemeClr val="accent1">
                    <a:lumMod val="75000"/>
                  </a:schemeClr>
                </a:solidFill>
                <a:latin typeface="Arial" panose="020B0604020202020204" pitchFamily="34" charset="0"/>
                <a:cs typeface="Arial" panose="020B0604020202020204" pitchFamily="34" charset="0"/>
              </a:rPr>
              <a:t>rates are starting from </a:t>
            </a:r>
            <a:r>
              <a:rPr lang="en-US" sz="1400" b="1" dirty="0" smtClean="0">
                <a:solidFill>
                  <a:schemeClr val="accent1">
                    <a:lumMod val="75000"/>
                  </a:schemeClr>
                </a:solidFill>
                <a:latin typeface="Arial" panose="020B0604020202020204" pitchFamily="34" charset="0"/>
                <a:cs typeface="Arial" panose="020B0604020202020204" pitchFamily="34" charset="0"/>
              </a:rPr>
              <a:t>minimum </a:t>
            </a:r>
            <a:r>
              <a:rPr lang="en-US" sz="1400" b="1" dirty="0">
                <a:solidFill>
                  <a:schemeClr val="accent1">
                    <a:lumMod val="75000"/>
                  </a:schemeClr>
                </a:solidFill>
                <a:latin typeface="Arial" panose="020B0604020202020204" pitchFamily="34" charset="0"/>
                <a:cs typeface="Arial" panose="020B0604020202020204" pitchFamily="34" charset="0"/>
              </a:rPr>
              <a:t>5 %.</a:t>
            </a:r>
          </a:p>
          <a:p>
            <a:pPr marL="285750" indent="-285750" algn="just">
              <a:buFont typeface="Wingdings" panose="05000000000000000000" pitchFamily="2" charset="2"/>
              <a:buChar char="q"/>
            </a:pPr>
            <a:r>
              <a:rPr lang="en-US" sz="1400" b="1" dirty="0">
                <a:solidFill>
                  <a:schemeClr val="accent1">
                    <a:lumMod val="75000"/>
                  </a:schemeClr>
                </a:solidFill>
                <a:latin typeface="Arial" panose="020B0604020202020204" pitchFamily="34" charset="0"/>
                <a:cs typeface="Arial" panose="020B0604020202020204" pitchFamily="34" charset="0"/>
              </a:rPr>
              <a:t>I</a:t>
            </a:r>
            <a:r>
              <a:rPr lang="en-US" sz="1400" b="1" dirty="0" smtClean="0">
                <a:solidFill>
                  <a:schemeClr val="accent1">
                    <a:lumMod val="75000"/>
                  </a:schemeClr>
                </a:solidFill>
                <a:latin typeface="Arial" panose="020B0604020202020204" pitchFamily="34" charset="0"/>
                <a:cs typeface="Arial" panose="020B0604020202020204" pitchFamily="34" charset="0"/>
              </a:rPr>
              <a:t>nterest </a:t>
            </a:r>
            <a:r>
              <a:rPr lang="en-US" sz="1400" b="1" dirty="0">
                <a:solidFill>
                  <a:schemeClr val="accent1">
                    <a:lumMod val="75000"/>
                  </a:schemeClr>
                </a:solidFill>
                <a:latin typeface="Arial" panose="020B0604020202020204" pitchFamily="34" charset="0"/>
                <a:cs typeface="Arial" panose="020B0604020202020204" pitchFamily="34" charset="0"/>
              </a:rPr>
              <a:t>rate more than 16% has good </a:t>
            </a:r>
            <a:r>
              <a:rPr lang="en-US" sz="1400" b="1" dirty="0" smtClean="0">
                <a:solidFill>
                  <a:schemeClr val="accent1">
                    <a:lumMod val="75000"/>
                  </a:schemeClr>
                </a:solidFill>
                <a:latin typeface="Arial" panose="020B0604020202020204" pitchFamily="34" charset="0"/>
                <a:cs typeface="Arial" panose="020B0604020202020204" pitchFamily="34" charset="0"/>
              </a:rPr>
              <a:t>chances </a:t>
            </a:r>
            <a:r>
              <a:rPr lang="en-US" sz="1400" b="1" dirty="0">
                <a:solidFill>
                  <a:schemeClr val="accent1">
                    <a:lumMod val="75000"/>
                  </a:schemeClr>
                </a:solidFill>
                <a:latin typeface="Arial" panose="020B0604020202020204" pitchFamily="34" charset="0"/>
                <a:cs typeface="Arial" panose="020B0604020202020204" pitchFamily="34" charset="0"/>
              </a:rPr>
              <a:t>of charged off as compared to other category </a:t>
            </a:r>
            <a:r>
              <a:rPr lang="en-US" sz="1400" b="1" dirty="0" err="1">
                <a:solidFill>
                  <a:schemeClr val="accent1">
                    <a:lumMod val="75000"/>
                  </a:schemeClr>
                </a:solidFill>
                <a:latin typeface="Arial" panose="020B0604020202020204" pitchFamily="34" charset="0"/>
                <a:cs typeface="Arial" panose="020B0604020202020204" pitchFamily="34" charset="0"/>
              </a:rPr>
              <a:t>intrest</a:t>
            </a:r>
            <a:r>
              <a:rPr lang="en-US" sz="1400" b="1" dirty="0">
                <a:solidFill>
                  <a:schemeClr val="accent1">
                    <a:lumMod val="75000"/>
                  </a:schemeClr>
                </a:solidFill>
                <a:latin typeface="Arial" panose="020B0604020202020204" pitchFamily="34" charset="0"/>
                <a:cs typeface="Arial" panose="020B0604020202020204" pitchFamily="34" charset="0"/>
              </a:rPr>
              <a:t> rates.</a:t>
            </a:r>
          </a:p>
          <a:p>
            <a:pPr marL="285750" indent="-285750" algn="just">
              <a:buFont typeface="Wingdings" panose="05000000000000000000" pitchFamily="2" charset="2"/>
              <a:buChar char="q"/>
            </a:pPr>
            <a:r>
              <a:rPr lang="en-US" sz="1400" b="1" dirty="0" smtClean="0">
                <a:solidFill>
                  <a:schemeClr val="accent1">
                    <a:lumMod val="75000"/>
                  </a:schemeClr>
                </a:solidFill>
                <a:latin typeface="Arial" panose="020B0604020202020204" pitchFamily="34" charset="0"/>
                <a:cs typeface="Arial" panose="020B0604020202020204" pitchFamily="34" charset="0"/>
              </a:rPr>
              <a:t>Charged </a:t>
            </a:r>
            <a:r>
              <a:rPr lang="en-US" sz="1400" b="1" dirty="0">
                <a:solidFill>
                  <a:schemeClr val="accent1">
                    <a:lumMod val="75000"/>
                  </a:schemeClr>
                </a:solidFill>
                <a:latin typeface="Arial" panose="020B0604020202020204" pitchFamily="34" charset="0"/>
                <a:cs typeface="Arial" panose="020B0604020202020204" pitchFamily="34" charset="0"/>
              </a:rPr>
              <a:t>off proportion is increasing with higher </a:t>
            </a:r>
            <a:r>
              <a:rPr lang="en-US" sz="1400" b="1" dirty="0" smtClean="0">
                <a:solidFill>
                  <a:schemeClr val="accent1">
                    <a:lumMod val="75000"/>
                  </a:schemeClr>
                </a:solidFill>
                <a:latin typeface="Arial" panose="020B0604020202020204" pitchFamily="34" charset="0"/>
                <a:cs typeface="Arial" panose="020B0604020202020204" pitchFamily="34" charset="0"/>
              </a:rPr>
              <a:t>interest </a:t>
            </a:r>
            <a:r>
              <a:rPr lang="en-US" sz="1400" b="1" dirty="0">
                <a:solidFill>
                  <a:schemeClr val="accent1">
                    <a:lumMod val="75000"/>
                  </a:schemeClr>
                </a:solidFill>
                <a:latin typeface="Arial" panose="020B0604020202020204" pitchFamily="34" charset="0"/>
                <a:cs typeface="Arial" panose="020B0604020202020204" pitchFamily="34" charset="0"/>
              </a:rPr>
              <a:t>rates.</a:t>
            </a:r>
            <a:endParaRPr lang="en-IN" sz="1400" dirty="0">
              <a:solidFill>
                <a:schemeClr val="accent1">
                  <a:lumMod val="75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39262" y="558177"/>
            <a:ext cx="8839201" cy="3464548"/>
          </a:xfrm>
          <a:prstGeom prst="rect">
            <a:avLst/>
          </a:prstGeom>
        </p:spPr>
      </p:pic>
    </p:spTree>
    <p:extLst>
      <p:ext uri="{BB962C8B-B14F-4D97-AF65-F5344CB8AC3E}">
        <p14:creationId xmlns:p14="http://schemas.microsoft.com/office/powerpoint/2010/main" val="2191743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60325"/>
            <a:ext cx="3796665"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tx2">
                    <a:lumMod val="60000"/>
                    <a:lumOff val="40000"/>
                  </a:schemeClr>
                </a:solidFill>
              </a:rPr>
              <a:t>Problem Statement</a:t>
            </a:r>
            <a:endParaRPr sz="2400" dirty="0">
              <a:solidFill>
                <a:schemeClr val="tx2">
                  <a:lumMod val="60000"/>
                  <a:lumOff val="40000"/>
                </a:schemeClr>
              </a:solidFill>
              <a:latin typeface="Arial"/>
              <a:cs typeface="Arial"/>
            </a:endParaRPr>
          </a:p>
        </p:txBody>
      </p:sp>
      <p:sp>
        <p:nvSpPr>
          <p:cNvPr id="3" name="object 3"/>
          <p:cNvSpPr txBox="1"/>
          <p:nvPr/>
        </p:nvSpPr>
        <p:spPr>
          <a:xfrm>
            <a:off x="228600" y="669925"/>
            <a:ext cx="5791199" cy="3580917"/>
          </a:xfrm>
          <a:prstGeom prst="rect">
            <a:avLst/>
          </a:prstGeom>
        </p:spPr>
        <p:txBody>
          <a:bodyPr vert="horz" wrap="square" lIns="0" tIns="13970" rIns="0" bIns="0" rtlCol="0">
            <a:spAutoFit/>
          </a:bodyPr>
          <a:lstStyle/>
          <a:p>
            <a:pPr algn="just">
              <a:lnSpc>
                <a:spcPct val="150000"/>
              </a:lnSpc>
            </a:pPr>
            <a:r>
              <a:rPr lang="en-US" sz="1200" spc="5" dirty="0" smtClean="0">
                <a:solidFill>
                  <a:schemeClr val="accent1">
                    <a:lumMod val="75000"/>
                  </a:schemeClr>
                </a:solidFill>
                <a:latin typeface="Arial" panose="020B0604020202020204" pitchFamily="34" charset="0"/>
                <a:cs typeface="Arial" panose="020B0604020202020204" pitchFamily="34" charset="0"/>
              </a:rPr>
              <a:t>The </a:t>
            </a:r>
            <a:r>
              <a:rPr lang="en-US" sz="1200" spc="5" dirty="0">
                <a:solidFill>
                  <a:schemeClr val="accent1">
                    <a:lumMod val="75000"/>
                  </a:schemeClr>
                </a:solidFill>
                <a:latin typeface="Arial" panose="020B0604020202020204" pitchFamily="34" charset="0"/>
                <a:cs typeface="Arial" panose="020B0604020202020204" pitchFamily="34" charset="0"/>
              </a:rPr>
              <a:t>case study is based on a consumer finance </a:t>
            </a:r>
            <a:r>
              <a:rPr lang="en-US" sz="1200" spc="5" dirty="0" smtClean="0">
                <a:solidFill>
                  <a:schemeClr val="accent1">
                    <a:lumMod val="75000"/>
                  </a:schemeClr>
                </a:solidFill>
                <a:latin typeface="Arial" panose="020B0604020202020204" pitchFamily="34" charset="0"/>
                <a:cs typeface="Arial" panose="020B0604020202020204" pitchFamily="34" charset="0"/>
              </a:rPr>
              <a:t>company. The company specializes </a:t>
            </a:r>
            <a:r>
              <a:rPr lang="en-US" sz="1200" spc="5" dirty="0">
                <a:solidFill>
                  <a:schemeClr val="accent1">
                    <a:lumMod val="75000"/>
                  </a:schemeClr>
                </a:solidFill>
                <a:latin typeface="Arial" panose="020B0604020202020204" pitchFamily="34" charset="0"/>
                <a:cs typeface="Arial" panose="020B0604020202020204" pitchFamily="34" charset="0"/>
              </a:rPr>
              <a:t>in lending different types of loans to urban customers. When the company receives a loan application, the company has to make a decision for loan approval based on the applicant’s profile. Two types of risks are associated with the bank’s decision</a:t>
            </a:r>
            <a:r>
              <a:rPr lang="en-US" sz="1200" spc="5" dirty="0" smtClean="0">
                <a:solidFill>
                  <a:schemeClr val="accent1">
                    <a:lumMod val="75000"/>
                  </a:schemeClr>
                </a:solidFill>
                <a:latin typeface="Arial" panose="020B0604020202020204" pitchFamily="34" charset="0"/>
                <a:cs typeface="Arial" panose="020B0604020202020204" pitchFamily="34" charset="0"/>
              </a:rPr>
              <a:t>:</a:t>
            </a:r>
            <a:endParaRPr lang="en-US" sz="1200" spc="5" dirty="0">
              <a:solidFill>
                <a:schemeClr val="accent1">
                  <a:lumMod val="75000"/>
                </a:schemeClr>
              </a:solidFill>
              <a:latin typeface="Arial" panose="020B0604020202020204" pitchFamily="34" charset="0"/>
              <a:cs typeface="Arial" panose="020B0604020202020204" pitchFamily="34" charset="0"/>
            </a:endParaRPr>
          </a:p>
          <a:p>
            <a:pPr marL="228600" indent="-228600" algn="just">
              <a:lnSpc>
                <a:spcPct val="150000"/>
              </a:lnSpc>
              <a:buFont typeface="+mj-lt"/>
              <a:buAutoNum type="arabicPeriod"/>
            </a:pPr>
            <a:r>
              <a:rPr lang="en-US" sz="1200" spc="5" dirty="0">
                <a:solidFill>
                  <a:schemeClr val="accent1">
                    <a:lumMod val="75000"/>
                  </a:schemeClr>
                </a:solidFill>
                <a:latin typeface="Arial" panose="020B0604020202020204" pitchFamily="34" charset="0"/>
                <a:cs typeface="Arial" panose="020B0604020202020204" pitchFamily="34" charset="0"/>
              </a:rPr>
              <a:t>If the applicant is likely to repay the loan, then not approving the loan results in a loss of business to the company</a:t>
            </a:r>
          </a:p>
          <a:p>
            <a:pPr marL="228600" indent="-228600" algn="just">
              <a:lnSpc>
                <a:spcPct val="150000"/>
              </a:lnSpc>
              <a:buFont typeface="+mj-lt"/>
              <a:buAutoNum type="arabicPeriod"/>
            </a:pPr>
            <a:r>
              <a:rPr lang="en-US" sz="1200" spc="5" dirty="0">
                <a:solidFill>
                  <a:schemeClr val="accent1">
                    <a:lumMod val="75000"/>
                  </a:schemeClr>
                </a:solidFill>
                <a:latin typeface="Arial" panose="020B0604020202020204" pitchFamily="34" charset="0"/>
                <a:cs typeface="Arial" panose="020B0604020202020204" pitchFamily="34" charset="0"/>
              </a:rPr>
              <a:t>If the applicant is not likely to repay the loan, i.e. he/she is likely to default, then approving the loan may lead to a financial loss for the </a:t>
            </a:r>
            <a:r>
              <a:rPr lang="en-US" sz="1200" spc="5" dirty="0" smtClean="0">
                <a:solidFill>
                  <a:schemeClr val="accent1">
                    <a:lumMod val="75000"/>
                  </a:schemeClr>
                </a:solidFill>
                <a:latin typeface="Arial" panose="020B0604020202020204" pitchFamily="34" charset="0"/>
                <a:cs typeface="Arial" panose="020B0604020202020204" pitchFamily="34" charset="0"/>
              </a:rPr>
              <a:t>company</a:t>
            </a:r>
            <a:endParaRPr lang="en-US" sz="1200" spc="5" dirty="0">
              <a:solidFill>
                <a:schemeClr val="accent1">
                  <a:lumMod val="75000"/>
                </a:schemeClr>
              </a:solidFill>
              <a:latin typeface="Arial" panose="020B0604020202020204" pitchFamily="34" charset="0"/>
              <a:cs typeface="Arial" panose="020B0604020202020204" pitchFamily="34" charset="0"/>
            </a:endParaRPr>
          </a:p>
          <a:p>
            <a:pPr algn="just">
              <a:lnSpc>
                <a:spcPct val="150000"/>
              </a:lnSpc>
            </a:pPr>
            <a:r>
              <a:rPr lang="en-US" sz="1200" spc="5" dirty="0">
                <a:solidFill>
                  <a:schemeClr val="accent1">
                    <a:lumMod val="75000"/>
                  </a:schemeClr>
                </a:solidFill>
                <a:latin typeface="Arial" panose="020B0604020202020204" pitchFamily="34" charset="0"/>
                <a:cs typeface="Arial" panose="020B0604020202020204" pitchFamily="34" charset="0"/>
              </a:rPr>
              <a:t>The data shared by </a:t>
            </a:r>
            <a:r>
              <a:rPr lang="en-US" sz="1200" spc="5" dirty="0" err="1">
                <a:solidFill>
                  <a:schemeClr val="accent1">
                    <a:lumMod val="75000"/>
                  </a:schemeClr>
                </a:solidFill>
                <a:latin typeface="Arial" panose="020B0604020202020204" pitchFamily="34" charset="0"/>
                <a:cs typeface="Arial" panose="020B0604020202020204" pitchFamily="34" charset="0"/>
              </a:rPr>
              <a:t>UpGrad</a:t>
            </a:r>
            <a:r>
              <a:rPr lang="en-US" sz="1200" spc="5" dirty="0">
                <a:solidFill>
                  <a:schemeClr val="accent1">
                    <a:lumMod val="75000"/>
                  </a:schemeClr>
                </a:solidFill>
                <a:latin typeface="Arial" panose="020B0604020202020204" pitchFamily="34" charset="0"/>
                <a:cs typeface="Arial" panose="020B0604020202020204" pitchFamily="34" charset="0"/>
              </a:rPr>
              <a:t> contains the information about past loan applicants and whether they ‘defaulted’ or not</a:t>
            </a:r>
            <a:r>
              <a:rPr lang="en-US" sz="1200" spc="5" dirty="0" smtClean="0">
                <a:solidFill>
                  <a:schemeClr val="accent1">
                    <a:lumMod val="75000"/>
                  </a:schemeClr>
                </a:solidFill>
                <a:latin typeface="Arial" panose="020B0604020202020204" pitchFamily="34" charset="0"/>
                <a:cs typeface="Arial" panose="020B0604020202020204" pitchFamily="34" charset="0"/>
              </a:rPr>
              <a:t>.</a:t>
            </a:r>
            <a:endParaRPr lang="en-US" sz="1200" spc="5" dirty="0">
              <a:solidFill>
                <a:schemeClr val="accent1">
                  <a:lumMod val="75000"/>
                </a:schemeClr>
              </a:solidFill>
              <a:latin typeface="Arial" panose="020B0604020202020204" pitchFamily="34" charset="0"/>
              <a:cs typeface="Arial" panose="020B0604020202020204" pitchFamily="34" charset="0"/>
            </a:endParaRPr>
          </a:p>
          <a:p>
            <a:pPr algn="just">
              <a:lnSpc>
                <a:spcPct val="150000"/>
              </a:lnSpc>
            </a:pPr>
            <a:r>
              <a:rPr lang="en-US" sz="1200" spc="5" dirty="0">
                <a:solidFill>
                  <a:schemeClr val="accent1">
                    <a:lumMod val="75000"/>
                  </a:schemeClr>
                </a:solidFill>
                <a:latin typeface="Arial" panose="020B0604020202020204" pitchFamily="34" charset="0"/>
                <a:cs typeface="Arial" panose="020B0604020202020204" pitchFamily="34" charset="0"/>
              </a:rPr>
              <a:t>The aim is to identify patterns which indicate if a person is likely to default, which may be used for taking actions such as denying the loan, reducing the amount of loan, lending (to risky applicants) at a higher interest rate, etc</a:t>
            </a:r>
            <a:r>
              <a:rPr lang="en-US" sz="1200" spc="5" dirty="0" smtClean="0">
                <a:solidFill>
                  <a:schemeClr val="accent1">
                    <a:lumMod val="75000"/>
                  </a:schemeClr>
                </a:solidFill>
                <a:latin typeface="Arial" panose="020B0604020202020204" pitchFamily="34" charset="0"/>
                <a:cs typeface="Arial" panose="020B0604020202020204" pitchFamily="34" charset="0"/>
              </a:rPr>
              <a:t>.</a:t>
            </a:r>
            <a:endParaRPr lang="en-US" sz="1200" spc="5" dirty="0">
              <a:solidFill>
                <a:schemeClr val="accent1">
                  <a:lumMod val="75000"/>
                </a:schemeClr>
              </a:solidFill>
              <a:latin typeface="Arial" panose="020B0604020202020204" pitchFamily="34" charset="0"/>
              <a:cs typeface="Arial" panose="020B0604020202020204" pitchFamily="34" charset="0"/>
            </a:endParaRPr>
          </a:p>
        </p:txBody>
      </p:sp>
      <p:sp>
        <p:nvSpPr>
          <p:cNvPr id="4" name="object 4"/>
          <p:cNvSpPr/>
          <p:nvPr/>
        </p:nvSpPr>
        <p:spPr>
          <a:xfrm>
            <a:off x="6116898" y="1433951"/>
            <a:ext cx="3027102" cy="284457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a:solidFill>
                  <a:schemeClr val="tx2">
                    <a:lumMod val="60000"/>
                    <a:lumOff val="40000"/>
                  </a:schemeClr>
                </a:solidFill>
                <a:latin typeface="Arial" panose="020B0604020202020204" pitchFamily="34" charset="0"/>
                <a:cs typeface="Arial" panose="020B0604020202020204" pitchFamily="34" charset="0"/>
              </a:rPr>
              <a:t>B</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ivariate </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Analysis</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 y="4022725"/>
            <a:ext cx="9067800" cy="954107"/>
          </a:xfrm>
          <a:prstGeom prst="rect">
            <a:avLst/>
          </a:prstGeom>
        </p:spPr>
        <p:txBody>
          <a:bodyPr wrap="square">
            <a:spAutoFit/>
          </a:bodyPr>
          <a:lstStyle/>
          <a:p>
            <a:pPr marL="285750" indent="-285750" algn="just">
              <a:buFont typeface="Wingdings" panose="05000000000000000000" pitchFamily="2" charset="2"/>
              <a:buChar char="q"/>
            </a:pPr>
            <a:r>
              <a:rPr lang="en-US" sz="1400" b="1" dirty="0">
                <a:solidFill>
                  <a:schemeClr val="accent1">
                    <a:lumMod val="75000"/>
                  </a:schemeClr>
                </a:solidFill>
                <a:latin typeface="Arial" panose="020B0604020202020204" pitchFamily="34" charset="0"/>
                <a:cs typeface="Arial" panose="020B0604020202020204" pitchFamily="34" charset="0"/>
              </a:rPr>
              <a:t>Those who are not working or have less than 1 year of work experience have high chances of getting charged off.</a:t>
            </a:r>
          </a:p>
          <a:p>
            <a:pPr marL="285750" indent="-285750" algn="just">
              <a:buFont typeface="Wingdings" panose="05000000000000000000" pitchFamily="2" charset="2"/>
              <a:buChar char="q"/>
            </a:pPr>
            <a:r>
              <a:rPr lang="en-US" sz="1400" b="1" dirty="0" smtClean="0">
                <a:solidFill>
                  <a:schemeClr val="accent1">
                    <a:lumMod val="75000"/>
                  </a:schemeClr>
                </a:solidFill>
                <a:latin typeface="Arial" panose="020B0604020202020204" pitchFamily="34" charset="0"/>
                <a:cs typeface="Arial" panose="020B0604020202020204" pitchFamily="34" charset="0"/>
              </a:rPr>
              <a:t>It </a:t>
            </a:r>
            <a:r>
              <a:rPr lang="en-US" sz="1400" b="1" dirty="0">
                <a:solidFill>
                  <a:schemeClr val="accent1">
                    <a:lumMod val="75000"/>
                  </a:schemeClr>
                </a:solidFill>
                <a:latin typeface="Arial" panose="020B0604020202020204" pitchFamily="34" charset="0"/>
                <a:cs typeface="Arial" panose="020B0604020202020204" pitchFamily="34" charset="0"/>
              </a:rPr>
              <a:t>makes sense as with less or no experience they don't have source of income to repay loan.</a:t>
            </a:r>
          </a:p>
          <a:p>
            <a:pPr marL="285750" indent="-285750" algn="just">
              <a:buFont typeface="Wingdings" panose="05000000000000000000" pitchFamily="2" charset="2"/>
              <a:buChar char="q"/>
            </a:pPr>
            <a:r>
              <a:rPr lang="en-US" sz="1400" b="1" dirty="0" smtClean="0">
                <a:solidFill>
                  <a:schemeClr val="accent1">
                    <a:lumMod val="75000"/>
                  </a:schemeClr>
                </a:solidFill>
                <a:latin typeface="Arial" panose="020B0604020202020204" pitchFamily="34" charset="0"/>
                <a:cs typeface="Arial" panose="020B0604020202020204" pitchFamily="34" charset="0"/>
              </a:rPr>
              <a:t>Rest </a:t>
            </a:r>
            <a:r>
              <a:rPr lang="en-US" sz="1400" b="1" dirty="0">
                <a:solidFill>
                  <a:schemeClr val="accent1">
                    <a:lumMod val="75000"/>
                  </a:schemeClr>
                </a:solidFill>
                <a:latin typeface="Arial" panose="020B0604020202020204" pitchFamily="34" charset="0"/>
                <a:cs typeface="Arial" panose="020B0604020202020204" pitchFamily="34" charset="0"/>
              </a:rPr>
              <a:t>of the applicants have more or less same </a:t>
            </a:r>
            <a:r>
              <a:rPr lang="en-US" sz="1400" b="1" dirty="0" err="1">
                <a:solidFill>
                  <a:schemeClr val="accent1">
                    <a:lumMod val="75000"/>
                  </a:schemeClr>
                </a:solidFill>
                <a:latin typeface="Arial" panose="020B0604020202020204" pitchFamily="34" charset="0"/>
                <a:cs typeface="Arial" panose="020B0604020202020204" pitchFamily="34" charset="0"/>
              </a:rPr>
              <a:t>chnaces</a:t>
            </a:r>
            <a:r>
              <a:rPr lang="en-US" sz="1400" b="1" dirty="0">
                <a:solidFill>
                  <a:schemeClr val="accent1">
                    <a:lumMod val="75000"/>
                  </a:schemeClr>
                </a:solidFill>
                <a:latin typeface="Arial" panose="020B0604020202020204" pitchFamily="34" charset="0"/>
                <a:cs typeface="Arial" panose="020B0604020202020204" pitchFamily="34" charset="0"/>
              </a:rPr>
              <a:t> of getting charged off.</a:t>
            </a:r>
            <a:endParaRPr lang="en-IN" sz="1400" dirty="0">
              <a:solidFill>
                <a:schemeClr val="accent1">
                  <a:lumMod val="75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76201" y="822325"/>
            <a:ext cx="8915400" cy="3200400"/>
          </a:xfrm>
          <a:prstGeom prst="rect">
            <a:avLst/>
          </a:prstGeom>
        </p:spPr>
      </p:pic>
    </p:spTree>
    <p:extLst>
      <p:ext uri="{BB962C8B-B14F-4D97-AF65-F5344CB8AC3E}">
        <p14:creationId xmlns:p14="http://schemas.microsoft.com/office/powerpoint/2010/main" val="7862847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a:solidFill>
                  <a:schemeClr val="tx2">
                    <a:lumMod val="60000"/>
                    <a:lumOff val="40000"/>
                  </a:schemeClr>
                </a:solidFill>
                <a:latin typeface="Arial" panose="020B0604020202020204" pitchFamily="34" charset="0"/>
                <a:cs typeface="Arial" panose="020B0604020202020204" pitchFamily="34" charset="0"/>
              </a:rPr>
              <a:t>B</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ivariate </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Analysis</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 y="4022725"/>
            <a:ext cx="9067800" cy="738664"/>
          </a:xfrm>
          <a:prstGeom prst="rect">
            <a:avLst/>
          </a:prstGeom>
        </p:spPr>
        <p:txBody>
          <a:bodyPr wrap="square">
            <a:spAutoFit/>
          </a:bodyPr>
          <a:lstStyle/>
          <a:p>
            <a:pPr marL="285750" indent="-285750" algn="just">
              <a:buFont typeface="Wingdings" panose="05000000000000000000" pitchFamily="2" charset="2"/>
              <a:buChar char="q"/>
            </a:pPr>
            <a:r>
              <a:rPr lang="en-US" sz="1400" b="1" dirty="0" smtClean="0">
                <a:solidFill>
                  <a:schemeClr val="accent1">
                    <a:lumMod val="75000"/>
                  </a:schemeClr>
                </a:solidFill>
                <a:latin typeface="Arial" panose="020B0604020202020204" pitchFamily="34" charset="0"/>
                <a:cs typeface="Arial" panose="020B0604020202020204" pitchFamily="34" charset="0"/>
              </a:rPr>
              <a:t>States </a:t>
            </a:r>
            <a:r>
              <a:rPr lang="en-US" sz="1400" b="1" dirty="0">
                <a:solidFill>
                  <a:schemeClr val="accent1">
                    <a:lumMod val="75000"/>
                  </a:schemeClr>
                </a:solidFill>
                <a:latin typeface="Arial" panose="020B0604020202020204" pitchFamily="34" charset="0"/>
                <a:cs typeface="Arial" panose="020B0604020202020204" pitchFamily="34" charset="0"/>
              </a:rPr>
              <a:t>NE has very high chances of charged off but number of applications are too low to make any decisions.</a:t>
            </a:r>
          </a:p>
          <a:p>
            <a:pPr marL="285750" indent="-285750" algn="just">
              <a:buFont typeface="Wingdings" panose="05000000000000000000" pitchFamily="2" charset="2"/>
              <a:buChar char="q"/>
            </a:pPr>
            <a:r>
              <a:rPr lang="en-US" sz="1400" b="1" dirty="0" smtClean="0">
                <a:solidFill>
                  <a:schemeClr val="accent1">
                    <a:lumMod val="75000"/>
                  </a:schemeClr>
                </a:solidFill>
                <a:latin typeface="Arial" panose="020B0604020202020204" pitchFamily="34" charset="0"/>
                <a:cs typeface="Arial" panose="020B0604020202020204" pitchFamily="34" charset="0"/>
              </a:rPr>
              <a:t>NV,CA </a:t>
            </a:r>
            <a:r>
              <a:rPr lang="en-US" sz="1400" b="1" dirty="0">
                <a:solidFill>
                  <a:schemeClr val="accent1">
                    <a:lumMod val="75000"/>
                  </a:schemeClr>
                </a:solidFill>
                <a:latin typeface="Arial" panose="020B0604020202020204" pitchFamily="34" charset="0"/>
                <a:cs typeface="Arial" panose="020B0604020202020204" pitchFamily="34" charset="0"/>
              </a:rPr>
              <a:t>and FL states shows good number of charged offs in good number of applications.</a:t>
            </a:r>
            <a:endParaRPr lang="en-IN" sz="1400" b="1" dirty="0">
              <a:solidFill>
                <a:schemeClr val="accent1">
                  <a:lumMod val="75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 y="826844"/>
            <a:ext cx="8991600" cy="3195882"/>
          </a:xfrm>
          <a:prstGeom prst="rect">
            <a:avLst/>
          </a:prstGeom>
        </p:spPr>
      </p:pic>
    </p:spTree>
    <p:extLst>
      <p:ext uri="{BB962C8B-B14F-4D97-AF65-F5344CB8AC3E}">
        <p14:creationId xmlns:p14="http://schemas.microsoft.com/office/powerpoint/2010/main" val="14843678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a:solidFill>
                  <a:schemeClr val="tx2">
                    <a:lumMod val="60000"/>
                    <a:lumOff val="40000"/>
                  </a:schemeClr>
                </a:solidFill>
                <a:latin typeface="Arial" panose="020B0604020202020204" pitchFamily="34" charset="0"/>
                <a:cs typeface="Arial" panose="020B0604020202020204" pitchFamily="34" charset="0"/>
              </a:rPr>
              <a:t>B</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ivariate </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Analysis</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 y="4022725"/>
            <a:ext cx="9067800" cy="523220"/>
          </a:xfrm>
          <a:prstGeom prst="rect">
            <a:avLst/>
          </a:prstGeom>
        </p:spPr>
        <p:txBody>
          <a:bodyPr wrap="square">
            <a:spAutoFit/>
          </a:bodyPr>
          <a:lstStyle/>
          <a:p>
            <a:pPr marL="285750" indent="-285750" algn="just">
              <a:buFont typeface="Wingdings" panose="05000000000000000000" pitchFamily="2" charset="2"/>
              <a:buChar char="q"/>
            </a:pPr>
            <a:r>
              <a:rPr lang="en-US" sz="1400" b="1" dirty="0" smtClean="0">
                <a:solidFill>
                  <a:schemeClr val="accent1">
                    <a:lumMod val="75000"/>
                  </a:schemeClr>
                </a:solidFill>
                <a:latin typeface="Arial" panose="020B0604020202020204" pitchFamily="34" charset="0"/>
                <a:cs typeface="Arial" panose="020B0604020202020204" pitchFamily="34" charset="0"/>
              </a:rPr>
              <a:t>There </a:t>
            </a:r>
            <a:r>
              <a:rPr lang="en-US" sz="1400" b="1" dirty="0">
                <a:solidFill>
                  <a:schemeClr val="accent1">
                    <a:lumMod val="75000"/>
                  </a:schemeClr>
                </a:solidFill>
                <a:latin typeface="Arial" panose="020B0604020202020204" pitchFamily="34" charset="0"/>
                <a:cs typeface="Arial" panose="020B0604020202020204" pitchFamily="34" charset="0"/>
              </a:rPr>
              <a:t>is not much difference in charged off proportion.</a:t>
            </a:r>
          </a:p>
          <a:p>
            <a:pPr marL="285750" indent="-285750" algn="just">
              <a:buFont typeface="Wingdings" panose="05000000000000000000" pitchFamily="2" charset="2"/>
              <a:buChar char="q"/>
            </a:pPr>
            <a:r>
              <a:rPr lang="en-US" sz="1400" b="1" dirty="0" smtClean="0">
                <a:solidFill>
                  <a:schemeClr val="accent1">
                    <a:lumMod val="75000"/>
                  </a:schemeClr>
                </a:solidFill>
                <a:latin typeface="Arial" panose="020B0604020202020204" pitchFamily="34" charset="0"/>
                <a:cs typeface="Arial" panose="020B0604020202020204" pitchFamily="34" charset="0"/>
              </a:rPr>
              <a:t>This </a:t>
            </a:r>
            <a:r>
              <a:rPr lang="en-US" sz="1400" b="1" dirty="0">
                <a:solidFill>
                  <a:schemeClr val="accent1">
                    <a:lumMod val="75000"/>
                  </a:schemeClr>
                </a:solidFill>
                <a:latin typeface="Arial" panose="020B0604020202020204" pitchFamily="34" charset="0"/>
                <a:cs typeface="Arial" panose="020B0604020202020204" pitchFamily="34" charset="0"/>
              </a:rPr>
              <a:t>variable doesn't provide any insights for charged off.</a:t>
            </a:r>
            <a:endParaRPr lang="en-IN" sz="1400" b="1" dirty="0">
              <a:solidFill>
                <a:schemeClr val="accent1">
                  <a:lumMod val="75000"/>
                </a:schemeClr>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52400" y="558176"/>
            <a:ext cx="8839200" cy="3388349"/>
          </a:xfrm>
          <a:prstGeom prst="rect">
            <a:avLst/>
          </a:prstGeom>
        </p:spPr>
      </p:pic>
    </p:spTree>
    <p:extLst>
      <p:ext uri="{BB962C8B-B14F-4D97-AF65-F5344CB8AC3E}">
        <p14:creationId xmlns:p14="http://schemas.microsoft.com/office/powerpoint/2010/main" val="8954805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a:solidFill>
                  <a:schemeClr val="tx2">
                    <a:lumMod val="60000"/>
                    <a:lumOff val="40000"/>
                  </a:schemeClr>
                </a:solidFill>
                <a:latin typeface="Arial" panose="020B0604020202020204" pitchFamily="34" charset="0"/>
                <a:cs typeface="Arial" panose="020B0604020202020204" pitchFamily="34" charset="0"/>
              </a:rPr>
              <a:t>B</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ivariate </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Analysis</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76200" y="4022725"/>
            <a:ext cx="9067800" cy="1200329"/>
          </a:xfrm>
          <a:prstGeom prst="rect">
            <a:avLst/>
          </a:prstGeom>
        </p:spPr>
        <p:txBody>
          <a:bodyPr wrap="square">
            <a:spAutoFit/>
          </a:bodyPr>
          <a:lstStyle/>
          <a:p>
            <a:pPr marL="285750" indent="-285750" algn="just">
              <a:buFont typeface="Wingdings" panose="05000000000000000000" pitchFamily="2" charset="2"/>
              <a:buChar char="q"/>
            </a:pPr>
            <a:r>
              <a:rPr lang="en-US" sz="1200" b="1" dirty="0">
                <a:solidFill>
                  <a:schemeClr val="accent1">
                    <a:lumMod val="75000"/>
                  </a:schemeClr>
                </a:solidFill>
                <a:latin typeface="Arial" panose="020B0604020202020204" pitchFamily="34" charset="0"/>
                <a:cs typeface="Arial" panose="020B0604020202020204" pitchFamily="34" charset="0"/>
              </a:rPr>
              <a:t>Those who already have </a:t>
            </a:r>
            <a:r>
              <a:rPr lang="en-US" sz="1200" b="1" dirty="0" err="1">
                <a:solidFill>
                  <a:schemeClr val="accent1">
                    <a:lumMod val="75000"/>
                  </a:schemeClr>
                </a:solidFill>
                <a:latin typeface="Arial" panose="020B0604020202020204" pitchFamily="34" charset="0"/>
                <a:cs typeface="Arial" panose="020B0604020202020204" pitchFamily="34" charset="0"/>
              </a:rPr>
              <a:t>pub_rec_bankruptcies</a:t>
            </a:r>
            <a:r>
              <a:rPr lang="en-US" sz="1200" b="1" dirty="0">
                <a:solidFill>
                  <a:schemeClr val="accent1">
                    <a:lumMod val="75000"/>
                  </a:schemeClr>
                </a:solidFill>
                <a:latin typeface="Arial" panose="020B0604020202020204" pitchFamily="34" charset="0"/>
                <a:cs typeface="Arial" panose="020B0604020202020204" pitchFamily="34" charset="0"/>
              </a:rPr>
              <a:t> value 1, have charged off proportion higher than who have no </a:t>
            </a:r>
            <a:r>
              <a:rPr lang="en-US" sz="1200" b="1" dirty="0" err="1">
                <a:solidFill>
                  <a:schemeClr val="accent1">
                    <a:lumMod val="75000"/>
                  </a:schemeClr>
                </a:solidFill>
                <a:latin typeface="Arial" panose="020B0604020202020204" pitchFamily="34" charset="0"/>
                <a:cs typeface="Arial" panose="020B0604020202020204" pitchFamily="34" charset="0"/>
              </a:rPr>
              <a:t>pub_rec_bankruptcies</a:t>
            </a:r>
            <a:r>
              <a:rPr lang="en-US" sz="1200" b="1" dirty="0">
                <a:solidFill>
                  <a:schemeClr val="accent1">
                    <a:lumMod val="75000"/>
                  </a:schemeClr>
                </a:solidFill>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q"/>
            </a:pPr>
            <a:r>
              <a:rPr lang="en-US" sz="1200" b="1" dirty="0" err="1" smtClean="0">
                <a:solidFill>
                  <a:schemeClr val="accent1">
                    <a:lumMod val="75000"/>
                  </a:schemeClr>
                </a:solidFill>
                <a:latin typeface="Arial" panose="020B0604020202020204" pitchFamily="34" charset="0"/>
                <a:cs typeface="Arial" panose="020B0604020202020204" pitchFamily="34" charset="0"/>
              </a:rPr>
              <a:t>pub_rec_bankruptcies</a:t>
            </a:r>
            <a:r>
              <a:rPr lang="en-US" sz="1200" b="1" dirty="0" smtClean="0">
                <a:solidFill>
                  <a:schemeClr val="accent1">
                    <a:lumMod val="75000"/>
                  </a:schemeClr>
                </a:solidFill>
                <a:latin typeface="Arial" panose="020B0604020202020204" pitchFamily="34" charset="0"/>
                <a:cs typeface="Arial" panose="020B0604020202020204" pitchFamily="34" charset="0"/>
              </a:rPr>
              <a:t> </a:t>
            </a:r>
            <a:r>
              <a:rPr lang="en-US" sz="1200" b="1" dirty="0">
                <a:solidFill>
                  <a:schemeClr val="accent1">
                    <a:lumMod val="75000"/>
                  </a:schemeClr>
                </a:solidFill>
                <a:latin typeface="Arial" panose="020B0604020202020204" pitchFamily="34" charset="0"/>
                <a:cs typeface="Arial" panose="020B0604020202020204" pitchFamily="34" charset="0"/>
              </a:rPr>
              <a:t>count 2 has even higher charged off proportion but those numbers are not significant to decide.</a:t>
            </a:r>
          </a:p>
          <a:p>
            <a:pPr marL="285750" indent="-285750" algn="just">
              <a:buFont typeface="Wingdings" panose="05000000000000000000" pitchFamily="2" charset="2"/>
              <a:buChar char="q"/>
            </a:pPr>
            <a:r>
              <a:rPr lang="en-US" sz="1200" b="1" dirty="0" smtClean="0">
                <a:solidFill>
                  <a:schemeClr val="accent1">
                    <a:lumMod val="75000"/>
                  </a:schemeClr>
                </a:solidFill>
                <a:latin typeface="Arial" panose="020B0604020202020204" pitchFamily="34" charset="0"/>
                <a:cs typeface="Arial" panose="020B0604020202020204" pitchFamily="34" charset="0"/>
              </a:rPr>
              <a:t>Not </a:t>
            </a:r>
            <a:r>
              <a:rPr lang="en-US" sz="1200" b="1" dirty="0">
                <a:solidFill>
                  <a:schemeClr val="accent1">
                    <a:lumMod val="75000"/>
                  </a:schemeClr>
                </a:solidFill>
                <a:latin typeface="Arial" panose="020B0604020202020204" pitchFamily="34" charset="0"/>
                <a:cs typeface="Arial" panose="020B0604020202020204" pitchFamily="34" charset="0"/>
              </a:rPr>
              <a:t>known is the column for which we don't have any information </a:t>
            </a:r>
            <a:r>
              <a:rPr lang="en-US" sz="1200" b="1" dirty="0" err="1">
                <a:solidFill>
                  <a:schemeClr val="accent1">
                    <a:lumMod val="75000"/>
                  </a:schemeClr>
                </a:solidFill>
                <a:latin typeface="Arial" panose="020B0604020202020204" pitchFamily="34" charset="0"/>
                <a:cs typeface="Arial" panose="020B0604020202020204" pitchFamily="34" charset="0"/>
              </a:rPr>
              <a:t>abount</a:t>
            </a:r>
            <a:r>
              <a:rPr lang="en-US" sz="1200" b="1" dirty="0">
                <a:solidFill>
                  <a:schemeClr val="accent1">
                    <a:lumMod val="75000"/>
                  </a:schemeClr>
                </a:solidFill>
                <a:latin typeface="Arial" panose="020B0604020202020204" pitchFamily="34" charset="0"/>
                <a:cs typeface="Arial" panose="020B0604020202020204" pitchFamily="34" charset="0"/>
              </a:rPr>
              <a:t> borrower.</a:t>
            </a:r>
          </a:p>
          <a:p>
            <a:pPr marL="285750" indent="-285750" algn="just">
              <a:buFont typeface="Wingdings" panose="05000000000000000000" pitchFamily="2" charset="2"/>
              <a:buChar char="q"/>
            </a:pPr>
            <a:r>
              <a:rPr lang="en-US" sz="1200" b="1" dirty="0" smtClean="0">
                <a:solidFill>
                  <a:schemeClr val="accent1">
                    <a:lumMod val="75000"/>
                  </a:schemeClr>
                </a:solidFill>
                <a:latin typeface="Arial" panose="020B0604020202020204" pitchFamily="34" charset="0"/>
                <a:cs typeface="Arial" panose="020B0604020202020204" pitchFamily="34" charset="0"/>
              </a:rPr>
              <a:t>This </a:t>
            </a:r>
            <a:r>
              <a:rPr lang="en-US" sz="1200" b="1" dirty="0">
                <a:solidFill>
                  <a:schemeClr val="accent1">
                    <a:lumMod val="75000"/>
                  </a:schemeClr>
                </a:solidFill>
                <a:latin typeface="Arial" panose="020B0604020202020204" pitchFamily="34" charset="0"/>
                <a:cs typeface="Arial" panose="020B0604020202020204" pitchFamily="34" charset="0"/>
              </a:rPr>
              <a:t>also makes sense that who has defaulted before has more chances of </a:t>
            </a:r>
            <a:r>
              <a:rPr lang="en-US" sz="1200" b="1" dirty="0" err="1">
                <a:solidFill>
                  <a:schemeClr val="accent1">
                    <a:lumMod val="75000"/>
                  </a:schemeClr>
                </a:solidFill>
                <a:latin typeface="Arial" panose="020B0604020202020204" pitchFamily="34" charset="0"/>
                <a:cs typeface="Arial" panose="020B0604020202020204" pitchFamily="34" charset="0"/>
              </a:rPr>
              <a:t>dafaulting</a:t>
            </a:r>
            <a:r>
              <a:rPr lang="en-US" sz="1200" b="1" dirty="0">
                <a:solidFill>
                  <a:schemeClr val="accent1">
                    <a:lumMod val="75000"/>
                  </a:schemeClr>
                </a:solidFill>
                <a:latin typeface="Arial" panose="020B0604020202020204" pitchFamily="34" charset="0"/>
                <a:cs typeface="Arial" panose="020B0604020202020204" pitchFamily="34" charset="0"/>
              </a:rPr>
              <a:t> in future as well.</a:t>
            </a:r>
            <a:endParaRPr lang="en-IN" sz="1200" b="1" dirty="0">
              <a:solidFill>
                <a:schemeClr val="accent1">
                  <a:lumMod val="75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52400" y="517525"/>
            <a:ext cx="8839200" cy="3464548"/>
          </a:xfrm>
          <a:prstGeom prst="rect">
            <a:avLst/>
          </a:prstGeom>
        </p:spPr>
      </p:pic>
    </p:spTree>
    <p:extLst>
      <p:ext uri="{BB962C8B-B14F-4D97-AF65-F5344CB8AC3E}">
        <p14:creationId xmlns:p14="http://schemas.microsoft.com/office/powerpoint/2010/main" val="39398985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a:solidFill>
                  <a:schemeClr val="tx2">
                    <a:lumMod val="60000"/>
                    <a:lumOff val="40000"/>
                  </a:schemeClr>
                </a:solidFill>
                <a:latin typeface="Arial" panose="020B0604020202020204" pitchFamily="34" charset="0"/>
                <a:cs typeface="Arial" panose="020B0604020202020204" pitchFamily="34" charset="0"/>
              </a:rPr>
              <a:t>B</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ivariate </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Analysis</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76200" y="4022725"/>
            <a:ext cx="9067800" cy="1015663"/>
          </a:xfrm>
          <a:prstGeom prst="rect">
            <a:avLst/>
          </a:prstGeom>
        </p:spPr>
        <p:txBody>
          <a:bodyPr wrap="square">
            <a:spAutoFit/>
          </a:bodyPr>
          <a:lstStyle/>
          <a:p>
            <a:pPr marL="285750" indent="-285750" algn="just">
              <a:buFont typeface="Wingdings" panose="05000000000000000000" pitchFamily="2" charset="2"/>
              <a:buChar char="q"/>
            </a:pPr>
            <a:r>
              <a:rPr lang="en-US" sz="1200" b="1" dirty="0">
                <a:solidFill>
                  <a:schemeClr val="accent1">
                    <a:lumMod val="75000"/>
                  </a:schemeClr>
                </a:solidFill>
                <a:latin typeface="Arial" panose="020B0604020202020204" pitchFamily="34" charset="0"/>
                <a:cs typeface="Arial" panose="020B0604020202020204" pitchFamily="34" charset="0"/>
              </a:rPr>
              <a:t>A derogatory item is an entry that may be considered negative by lenders because it indicates </a:t>
            </a:r>
            <a:r>
              <a:rPr lang="en-US" sz="1200" b="1" dirty="0" smtClean="0">
                <a:solidFill>
                  <a:schemeClr val="accent1">
                    <a:lumMod val="75000"/>
                  </a:schemeClr>
                </a:solidFill>
                <a:latin typeface="Arial" panose="020B0604020202020204" pitchFamily="34" charset="0"/>
                <a:cs typeface="Arial" panose="020B0604020202020204" pitchFamily="34" charset="0"/>
              </a:rPr>
              <a:t>risk</a:t>
            </a:r>
            <a:endParaRPr lang="en-US" sz="1200" b="1"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r>
              <a:rPr lang="en-US" sz="1200" b="1" dirty="0">
                <a:solidFill>
                  <a:schemeClr val="accent1">
                    <a:lumMod val="75000"/>
                  </a:schemeClr>
                </a:solidFill>
                <a:latin typeface="Arial" panose="020B0604020202020204" pitchFamily="34" charset="0"/>
                <a:cs typeface="Arial" panose="020B0604020202020204" pitchFamily="34" charset="0"/>
              </a:rPr>
              <a:t>A</a:t>
            </a:r>
            <a:r>
              <a:rPr lang="en-US" sz="1200" b="1" dirty="0" smtClean="0">
                <a:solidFill>
                  <a:schemeClr val="accent1">
                    <a:lumMod val="75000"/>
                  </a:schemeClr>
                </a:solidFill>
                <a:latin typeface="Arial" panose="020B0604020202020204" pitchFamily="34" charset="0"/>
                <a:cs typeface="Arial" panose="020B0604020202020204" pitchFamily="34" charset="0"/>
              </a:rPr>
              <a:t>bility </a:t>
            </a:r>
            <a:r>
              <a:rPr lang="en-US" sz="1200" b="1" dirty="0">
                <a:solidFill>
                  <a:schemeClr val="accent1">
                    <a:lumMod val="75000"/>
                  </a:schemeClr>
                </a:solidFill>
                <a:latin typeface="Arial" panose="020B0604020202020204" pitchFamily="34" charset="0"/>
                <a:cs typeface="Arial" panose="020B0604020202020204" pitchFamily="34" charset="0"/>
              </a:rPr>
              <a:t>to qualify for credit or other services. Public records and collections are derogatory items</a:t>
            </a:r>
          </a:p>
          <a:p>
            <a:pPr marL="285750" indent="-285750" algn="just">
              <a:buFont typeface="Wingdings" panose="05000000000000000000" pitchFamily="2" charset="2"/>
              <a:buChar char="q"/>
            </a:pPr>
            <a:r>
              <a:rPr lang="en-US" sz="1200" b="1" dirty="0" smtClean="0">
                <a:solidFill>
                  <a:schemeClr val="accent1">
                    <a:lumMod val="75000"/>
                  </a:schemeClr>
                </a:solidFill>
                <a:latin typeface="Arial" panose="020B0604020202020204" pitchFamily="34" charset="0"/>
                <a:cs typeface="Arial" panose="020B0604020202020204" pitchFamily="34" charset="0"/>
              </a:rPr>
              <a:t>They </a:t>
            </a:r>
            <a:r>
              <a:rPr lang="en-US" sz="1200" b="1" dirty="0">
                <a:solidFill>
                  <a:schemeClr val="accent1">
                    <a:lumMod val="75000"/>
                  </a:schemeClr>
                </a:solidFill>
                <a:latin typeface="Arial" panose="020B0604020202020204" pitchFamily="34" charset="0"/>
                <a:cs typeface="Arial" panose="020B0604020202020204" pitchFamily="34" charset="0"/>
              </a:rPr>
              <a:t>reflect financial obligations that were not paid as agreed.</a:t>
            </a:r>
          </a:p>
          <a:p>
            <a:pPr marL="285750" indent="-285750" algn="just">
              <a:buFont typeface="Wingdings" panose="05000000000000000000" pitchFamily="2" charset="2"/>
              <a:buChar char="q"/>
            </a:pPr>
            <a:r>
              <a:rPr lang="en-US" sz="1200" b="1" dirty="0" smtClean="0">
                <a:solidFill>
                  <a:schemeClr val="accent1">
                    <a:lumMod val="75000"/>
                  </a:schemeClr>
                </a:solidFill>
                <a:latin typeface="Arial" panose="020B0604020202020204" pitchFamily="34" charset="0"/>
                <a:cs typeface="Arial" panose="020B0604020202020204" pitchFamily="34" charset="0"/>
              </a:rPr>
              <a:t>Those have </a:t>
            </a:r>
            <a:r>
              <a:rPr lang="en-US" sz="1200" b="1" dirty="0" err="1">
                <a:solidFill>
                  <a:schemeClr val="accent1">
                    <a:lumMod val="75000"/>
                  </a:schemeClr>
                </a:solidFill>
                <a:latin typeface="Arial" panose="020B0604020202020204" pitchFamily="34" charset="0"/>
                <a:cs typeface="Arial" panose="020B0604020202020204" pitchFamily="34" charset="0"/>
              </a:rPr>
              <a:t>pub_rec</a:t>
            </a:r>
            <a:r>
              <a:rPr lang="en-US" sz="1200" b="1" dirty="0">
                <a:solidFill>
                  <a:schemeClr val="accent1">
                    <a:lumMod val="75000"/>
                  </a:schemeClr>
                </a:solidFill>
                <a:latin typeface="Arial" panose="020B0604020202020204" pitchFamily="34" charset="0"/>
                <a:cs typeface="Arial" panose="020B0604020202020204" pitchFamily="34" charset="0"/>
              </a:rPr>
              <a:t> value 1 or 2 have charged off chances higher than who have no Derogatory Public Record.</a:t>
            </a:r>
          </a:p>
          <a:p>
            <a:pPr marL="285750" indent="-285750" algn="just">
              <a:buFont typeface="Wingdings" panose="05000000000000000000" pitchFamily="2" charset="2"/>
              <a:buChar char="q"/>
            </a:pPr>
            <a:r>
              <a:rPr lang="en-US" sz="1200" b="1" dirty="0" err="1" smtClean="0">
                <a:solidFill>
                  <a:schemeClr val="accent1">
                    <a:lumMod val="75000"/>
                  </a:schemeClr>
                </a:solidFill>
                <a:latin typeface="Arial" panose="020B0604020202020204" pitchFamily="34" charset="0"/>
                <a:cs typeface="Arial" panose="020B0604020202020204" pitchFamily="34" charset="0"/>
              </a:rPr>
              <a:t>pub_rec</a:t>
            </a:r>
            <a:r>
              <a:rPr lang="en-US" sz="1200" b="1" dirty="0" smtClean="0">
                <a:solidFill>
                  <a:schemeClr val="accent1">
                    <a:lumMod val="75000"/>
                  </a:schemeClr>
                </a:solidFill>
                <a:latin typeface="Arial" panose="020B0604020202020204" pitchFamily="34" charset="0"/>
                <a:cs typeface="Arial" panose="020B0604020202020204" pitchFamily="34" charset="0"/>
              </a:rPr>
              <a:t> </a:t>
            </a:r>
            <a:r>
              <a:rPr lang="en-US" sz="1200" b="1" dirty="0">
                <a:solidFill>
                  <a:schemeClr val="accent1">
                    <a:lumMod val="75000"/>
                  </a:schemeClr>
                </a:solidFill>
                <a:latin typeface="Arial" panose="020B0604020202020204" pitchFamily="34" charset="0"/>
                <a:cs typeface="Arial" panose="020B0604020202020204" pitchFamily="34" charset="0"/>
              </a:rPr>
              <a:t>count 3-4 has less numbers so cannot reach on any conclusions.</a:t>
            </a:r>
            <a:endParaRPr lang="en-IN" sz="1200" b="1" dirty="0">
              <a:solidFill>
                <a:schemeClr val="accent1">
                  <a:lumMod val="75000"/>
                </a:schemeClr>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76200" y="558177"/>
            <a:ext cx="8991600" cy="3464548"/>
          </a:xfrm>
          <a:prstGeom prst="rect">
            <a:avLst/>
          </a:prstGeom>
        </p:spPr>
      </p:pic>
    </p:spTree>
    <p:extLst>
      <p:ext uri="{BB962C8B-B14F-4D97-AF65-F5344CB8AC3E}">
        <p14:creationId xmlns:p14="http://schemas.microsoft.com/office/powerpoint/2010/main" val="2037345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a:solidFill>
                  <a:schemeClr val="tx2">
                    <a:lumMod val="60000"/>
                    <a:lumOff val="40000"/>
                  </a:schemeClr>
                </a:solidFill>
                <a:latin typeface="Arial" panose="020B0604020202020204" pitchFamily="34" charset="0"/>
                <a:cs typeface="Arial" panose="020B0604020202020204" pitchFamily="34" charset="0"/>
              </a:rPr>
              <a:t>B</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ivariate </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Analysis</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49772" y="3870325"/>
            <a:ext cx="9067800" cy="738664"/>
          </a:xfrm>
          <a:prstGeom prst="rect">
            <a:avLst/>
          </a:prstGeom>
        </p:spPr>
        <p:txBody>
          <a:bodyPr wrap="square">
            <a:spAutoFit/>
          </a:bodyPr>
          <a:lstStyle/>
          <a:p>
            <a:r>
              <a:rPr lang="en-US" sz="1400" b="1" dirty="0">
                <a:solidFill>
                  <a:schemeClr val="accent1">
                    <a:lumMod val="50000"/>
                  </a:schemeClr>
                </a:solidFill>
                <a:latin typeface="Arial" panose="020B0604020202020204" pitchFamily="34" charset="0"/>
                <a:cs typeface="Arial" panose="020B0604020202020204" pitchFamily="34" charset="0"/>
              </a:rPr>
              <a:t>Purpose of Loan v/s  Amount applied for </a:t>
            </a:r>
            <a:r>
              <a:rPr lang="en-US" sz="1400" b="1" dirty="0" smtClean="0">
                <a:solidFill>
                  <a:schemeClr val="accent1">
                    <a:lumMod val="50000"/>
                  </a:schemeClr>
                </a:solidFill>
                <a:latin typeface="Arial" panose="020B0604020202020204" pitchFamily="34" charset="0"/>
                <a:cs typeface="Arial" panose="020B0604020202020204" pitchFamily="34" charset="0"/>
              </a:rPr>
              <a:t>Loan</a:t>
            </a:r>
            <a:endParaRPr lang="en-US" sz="1400" b="1" dirty="0">
              <a:solidFill>
                <a:schemeClr val="accent1">
                  <a:lumMod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sz="1400" dirty="0">
                <a:solidFill>
                  <a:schemeClr val="accent1">
                    <a:lumMod val="50000"/>
                  </a:schemeClr>
                </a:solidFill>
                <a:latin typeface="Arial" panose="020B0604020202020204" pitchFamily="34" charset="0"/>
                <a:cs typeface="Arial" panose="020B0604020202020204" pitchFamily="34" charset="0"/>
              </a:rPr>
              <a:t>Most of the loan amounts are big for small business purpose among all purposes.</a:t>
            </a:r>
          </a:p>
          <a:p>
            <a:pPr marL="285750" indent="-285750">
              <a:buFont typeface="Wingdings" panose="05000000000000000000" pitchFamily="2" charset="2"/>
              <a:buChar char="q"/>
            </a:pPr>
            <a:r>
              <a:rPr lang="en-US" sz="1400" dirty="0">
                <a:solidFill>
                  <a:schemeClr val="accent1">
                    <a:lumMod val="50000"/>
                  </a:schemeClr>
                </a:solidFill>
                <a:latin typeface="Arial" panose="020B0604020202020204" pitchFamily="34" charset="0"/>
                <a:cs typeface="Arial" panose="020B0604020202020204" pitchFamily="34" charset="0"/>
              </a:rPr>
              <a:t>While the Debt consolidation is second and Credit card is third.</a:t>
            </a:r>
            <a:endParaRPr lang="en-IN" sz="1400" dirty="0">
              <a:solidFill>
                <a:schemeClr val="accent1">
                  <a:lumMod val="50000"/>
                </a:schemeClr>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 xmlns:a16="http://schemas.microsoft.com/office/drawing/2014/main" id="{11E916FD-8B52-47A6-B1A7-FF8DA8224443}"/>
              </a:ext>
            </a:extLst>
          </p:cNvPr>
          <p:cNvPicPr>
            <a:picLocks noChangeAspect="1"/>
          </p:cNvPicPr>
          <p:nvPr/>
        </p:nvPicPr>
        <p:blipFill>
          <a:blip r:embed="rId2"/>
          <a:stretch>
            <a:fillRect/>
          </a:stretch>
        </p:blipFill>
        <p:spPr>
          <a:xfrm>
            <a:off x="184175" y="558177"/>
            <a:ext cx="8655025" cy="3135820"/>
          </a:xfrm>
          <a:prstGeom prst="rect">
            <a:avLst/>
          </a:prstGeom>
        </p:spPr>
      </p:pic>
    </p:spTree>
    <p:extLst>
      <p:ext uri="{BB962C8B-B14F-4D97-AF65-F5344CB8AC3E}">
        <p14:creationId xmlns:p14="http://schemas.microsoft.com/office/powerpoint/2010/main" val="24754747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a:solidFill>
                  <a:schemeClr val="tx2">
                    <a:lumMod val="60000"/>
                    <a:lumOff val="40000"/>
                  </a:schemeClr>
                </a:solidFill>
                <a:latin typeface="Arial" panose="020B0604020202020204" pitchFamily="34" charset="0"/>
                <a:cs typeface="Arial" panose="020B0604020202020204" pitchFamily="34" charset="0"/>
              </a:rPr>
              <a:t>B</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ivariate </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Analysis</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49772" y="3870325"/>
            <a:ext cx="9067800" cy="523220"/>
          </a:xfrm>
          <a:prstGeom prst="rect">
            <a:avLst/>
          </a:prstGeom>
        </p:spPr>
        <p:txBody>
          <a:bodyPr wrap="square">
            <a:spAutoFit/>
          </a:bodyPr>
          <a:lstStyle/>
          <a:p>
            <a:pPr marL="285750" indent="-285750">
              <a:buFont typeface="Wingdings" panose="05000000000000000000" pitchFamily="2" charset="2"/>
              <a:buChar char="q"/>
            </a:pPr>
            <a:r>
              <a:rPr lang="en-US" sz="1400" b="1" dirty="0">
                <a:solidFill>
                  <a:schemeClr val="accent1">
                    <a:lumMod val="50000"/>
                  </a:schemeClr>
                </a:solidFill>
                <a:latin typeface="Arial" panose="020B0604020202020204" pitchFamily="34" charset="0"/>
                <a:cs typeface="Arial" panose="020B0604020202020204" pitchFamily="34" charset="0"/>
              </a:rPr>
              <a:t>Loan taken for small business purpose, Debt consolidation and Credit card are somewhat evenly </a:t>
            </a:r>
            <a:r>
              <a:rPr lang="en-US" sz="1400" b="1" dirty="0" smtClean="0">
                <a:solidFill>
                  <a:schemeClr val="accent1">
                    <a:lumMod val="50000"/>
                  </a:schemeClr>
                </a:solidFill>
                <a:latin typeface="Arial" panose="020B0604020202020204" pitchFamily="34" charset="0"/>
                <a:cs typeface="Arial" panose="020B0604020202020204" pitchFamily="34" charset="0"/>
              </a:rPr>
              <a:t>distributed as </a:t>
            </a:r>
            <a:r>
              <a:rPr lang="en-US" sz="1400" b="1" dirty="0">
                <a:solidFill>
                  <a:schemeClr val="accent1">
                    <a:lumMod val="50000"/>
                  </a:schemeClr>
                </a:solidFill>
                <a:latin typeface="Arial" panose="020B0604020202020204" pitchFamily="34" charset="0"/>
                <a:cs typeface="Arial" panose="020B0604020202020204" pitchFamily="34" charset="0"/>
              </a:rPr>
              <a:t>compare to loan taken for other purposes.</a:t>
            </a:r>
            <a:endParaRPr lang="en-IN" sz="1400" dirty="0">
              <a:solidFill>
                <a:schemeClr val="accent1">
                  <a:lumMod val="50000"/>
                </a:schemeClr>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49772" y="788738"/>
            <a:ext cx="8841828" cy="3005387"/>
          </a:xfrm>
          <a:prstGeom prst="rect">
            <a:avLst/>
          </a:prstGeom>
        </p:spPr>
      </p:pic>
    </p:spTree>
    <p:extLst>
      <p:ext uri="{BB962C8B-B14F-4D97-AF65-F5344CB8AC3E}">
        <p14:creationId xmlns:p14="http://schemas.microsoft.com/office/powerpoint/2010/main" val="25724708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a:solidFill>
                  <a:schemeClr val="tx2">
                    <a:lumMod val="60000"/>
                    <a:lumOff val="40000"/>
                  </a:schemeClr>
                </a:solidFill>
                <a:latin typeface="Arial" panose="020B0604020202020204" pitchFamily="34" charset="0"/>
                <a:cs typeface="Arial" panose="020B0604020202020204" pitchFamily="34" charset="0"/>
              </a:rPr>
              <a:t>B</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ivariate </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Analysis</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49772" y="3870325"/>
            <a:ext cx="9067800" cy="523220"/>
          </a:xfrm>
          <a:prstGeom prst="rect">
            <a:avLst/>
          </a:prstGeom>
        </p:spPr>
        <p:txBody>
          <a:bodyPr wrap="square">
            <a:spAutoFit/>
          </a:bodyPr>
          <a:lstStyle/>
          <a:p>
            <a:pPr marL="285750" indent="-285750">
              <a:buFont typeface="Wingdings" panose="05000000000000000000" pitchFamily="2" charset="2"/>
              <a:buChar char="q"/>
            </a:pPr>
            <a:r>
              <a:rPr lang="en-US" sz="1400" b="1" dirty="0">
                <a:solidFill>
                  <a:schemeClr val="accent1">
                    <a:lumMod val="50000"/>
                  </a:schemeClr>
                </a:solidFill>
                <a:latin typeface="Arial" panose="020B0604020202020204" pitchFamily="34" charset="0"/>
                <a:cs typeface="Arial" panose="020B0604020202020204" pitchFamily="34" charset="0"/>
              </a:rPr>
              <a:t>It is clear that </a:t>
            </a:r>
            <a:r>
              <a:rPr lang="en-US" sz="1400" b="1" dirty="0" err="1">
                <a:solidFill>
                  <a:schemeClr val="accent1">
                    <a:lumMod val="50000"/>
                  </a:schemeClr>
                </a:solidFill>
                <a:latin typeface="Arial" panose="020B0604020202020204" pitchFamily="34" charset="0"/>
                <a:cs typeface="Arial" panose="020B0604020202020204" pitchFamily="34" charset="0"/>
              </a:rPr>
              <a:t>avearge</a:t>
            </a:r>
            <a:r>
              <a:rPr lang="en-US" sz="1400" b="1" dirty="0">
                <a:solidFill>
                  <a:schemeClr val="accent1">
                    <a:lumMod val="50000"/>
                  </a:schemeClr>
                </a:solidFill>
                <a:latin typeface="Arial" panose="020B0604020202020204" pitchFamily="34" charset="0"/>
                <a:cs typeface="Arial" panose="020B0604020202020204" pitchFamily="34" charset="0"/>
              </a:rPr>
              <a:t> </a:t>
            </a:r>
            <a:r>
              <a:rPr lang="en-US" sz="1400" b="1" dirty="0" err="1">
                <a:solidFill>
                  <a:schemeClr val="accent1">
                    <a:lumMod val="50000"/>
                  </a:schemeClr>
                </a:solidFill>
                <a:latin typeface="Arial" panose="020B0604020202020204" pitchFamily="34" charset="0"/>
                <a:cs typeface="Arial" panose="020B0604020202020204" pitchFamily="34" charset="0"/>
              </a:rPr>
              <a:t>intrest</a:t>
            </a:r>
            <a:r>
              <a:rPr lang="en-US" sz="1400" b="1" dirty="0">
                <a:solidFill>
                  <a:schemeClr val="accent1">
                    <a:lumMod val="50000"/>
                  </a:schemeClr>
                </a:solidFill>
                <a:latin typeface="Arial" panose="020B0604020202020204" pitchFamily="34" charset="0"/>
                <a:cs typeface="Arial" panose="020B0604020202020204" pitchFamily="34" charset="0"/>
              </a:rPr>
              <a:t> rate is higher for 60 months loan term.</a:t>
            </a:r>
          </a:p>
          <a:p>
            <a:pPr marL="285750" indent="-285750">
              <a:buFont typeface="Wingdings" panose="05000000000000000000" pitchFamily="2" charset="2"/>
              <a:buChar char="q"/>
            </a:pPr>
            <a:r>
              <a:rPr lang="en-US" sz="1400" b="1" dirty="0" smtClean="0">
                <a:solidFill>
                  <a:schemeClr val="accent1">
                    <a:lumMod val="50000"/>
                  </a:schemeClr>
                </a:solidFill>
                <a:latin typeface="Arial" panose="020B0604020202020204" pitchFamily="34" charset="0"/>
                <a:cs typeface="Arial" panose="020B0604020202020204" pitchFamily="34" charset="0"/>
              </a:rPr>
              <a:t>Most </a:t>
            </a:r>
            <a:r>
              <a:rPr lang="en-US" sz="1400" b="1" dirty="0">
                <a:solidFill>
                  <a:schemeClr val="accent1">
                    <a:lumMod val="50000"/>
                  </a:schemeClr>
                </a:solidFill>
                <a:latin typeface="Arial" panose="020B0604020202020204" pitchFamily="34" charset="0"/>
                <a:cs typeface="Arial" panose="020B0604020202020204" pitchFamily="34" charset="0"/>
              </a:rPr>
              <a:t>of the loans issued for longer term had higher </a:t>
            </a:r>
            <a:r>
              <a:rPr lang="en-US" sz="1400" b="1" dirty="0" smtClean="0">
                <a:solidFill>
                  <a:schemeClr val="accent1">
                    <a:lumMod val="50000"/>
                  </a:schemeClr>
                </a:solidFill>
                <a:latin typeface="Arial" panose="020B0604020202020204" pitchFamily="34" charset="0"/>
                <a:cs typeface="Arial" panose="020B0604020202020204" pitchFamily="34" charset="0"/>
              </a:rPr>
              <a:t>interest </a:t>
            </a:r>
            <a:r>
              <a:rPr lang="en-US" sz="1400" b="1" dirty="0">
                <a:solidFill>
                  <a:schemeClr val="accent1">
                    <a:lumMod val="50000"/>
                  </a:schemeClr>
                </a:solidFill>
                <a:latin typeface="Arial" panose="020B0604020202020204" pitchFamily="34" charset="0"/>
                <a:cs typeface="Arial" panose="020B0604020202020204" pitchFamily="34" charset="0"/>
              </a:rPr>
              <a:t>rates for </a:t>
            </a:r>
            <a:r>
              <a:rPr lang="en-US" sz="1400" b="1" dirty="0" smtClean="0">
                <a:solidFill>
                  <a:schemeClr val="accent1">
                    <a:lumMod val="50000"/>
                  </a:schemeClr>
                </a:solidFill>
                <a:latin typeface="Arial" panose="020B0604020202020204" pitchFamily="34" charset="0"/>
                <a:cs typeface="Arial" panose="020B0604020202020204" pitchFamily="34" charset="0"/>
              </a:rPr>
              <a:t>re-payment</a:t>
            </a:r>
            <a:r>
              <a:rPr lang="en-US" sz="1400" b="1" dirty="0">
                <a:solidFill>
                  <a:schemeClr val="accent1">
                    <a:lumMod val="50000"/>
                  </a:schemeClr>
                </a:solidFill>
                <a:latin typeface="Arial" panose="020B0604020202020204" pitchFamily="34" charset="0"/>
                <a:cs typeface="Arial" panose="020B0604020202020204" pitchFamily="34" charset="0"/>
              </a:rPr>
              <a:t>.</a:t>
            </a:r>
            <a:endParaRPr lang="en-IN" sz="1400" dirty="0">
              <a:solidFill>
                <a:schemeClr val="accent1">
                  <a:lumMod val="50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49772" y="612501"/>
            <a:ext cx="8609050" cy="3257824"/>
          </a:xfrm>
          <a:prstGeom prst="rect">
            <a:avLst/>
          </a:prstGeom>
        </p:spPr>
      </p:pic>
    </p:spTree>
    <p:extLst>
      <p:ext uri="{BB962C8B-B14F-4D97-AF65-F5344CB8AC3E}">
        <p14:creationId xmlns:p14="http://schemas.microsoft.com/office/powerpoint/2010/main" val="30886142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a:solidFill>
                  <a:schemeClr val="tx2">
                    <a:lumMod val="60000"/>
                    <a:lumOff val="40000"/>
                  </a:schemeClr>
                </a:solidFill>
                <a:latin typeface="Arial" panose="020B0604020202020204" pitchFamily="34" charset="0"/>
                <a:cs typeface="Arial" panose="020B0604020202020204" pitchFamily="34" charset="0"/>
              </a:rPr>
              <a:t>B</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ivariate </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Analysis</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49772" y="3870325"/>
            <a:ext cx="9067800" cy="954107"/>
          </a:xfrm>
          <a:prstGeom prst="rect">
            <a:avLst/>
          </a:prstGeom>
        </p:spPr>
        <p:txBody>
          <a:bodyPr wrap="square">
            <a:spAutoFit/>
          </a:bodyPr>
          <a:lstStyle/>
          <a:p>
            <a:pPr marL="285750" indent="-285750">
              <a:buFont typeface="Wingdings" panose="05000000000000000000" pitchFamily="2" charset="2"/>
              <a:buChar char="q"/>
            </a:pPr>
            <a:r>
              <a:rPr lang="en-US" sz="1400" b="1" dirty="0">
                <a:solidFill>
                  <a:schemeClr val="accent1">
                    <a:lumMod val="50000"/>
                  </a:schemeClr>
                </a:solidFill>
                <a:latin typeface="Arial" panose="020B0604020202020204" pitchFamily="34" charset="0"/>
                <a:cs typeface="Arial" panose="020B0604020202020204" pitchFamily="34" charset="0"/>
              </a:rPr>
              <a:t>It is clear that </a:t>
            </a:r>
            <a:r>
              <a:rPr lang="en-US" sz="1400" b="1" dirty="0" smtClean="0">
                <a:solidFill>
                  <a:schemeClr val="accent1">
                    <a:lumMod val="50000"/>
                  </a:schemeClr>
                </a:solidFill>
                <a:latin typeface="Arial" panose="020B0604020202020204" pitchFamily="34" charset="0"/>
                <a:cs typeface="Arial" panose="020B0604020202020204" pitchFamily="34" charset="0"/>
              </a:rPr>
              <a:t>average interest </a:t>
            </a:r>
            <a:r>
              <a:rPr lang="en-US" sz="1400" b="1" dirty="0">
                <a:solidFill>
                  <a:schemeClr val="accent1">
                    <a:lumMod val="50000"/>
                  </a:schemeClr>
                </a:solidFill>
                <a:latin typeface="Arial" panose="020B0604020202020204" pitchFamily="34" charset="0"/>
                <a:cs typeface="Arial" panose="020B0604020202020204" pitchFamily="34" charset="0"/>
              </a:rPr>
              <a:t>rate is highest for small business purpose.</a:t>
            </a:r>
          </a:p>
          <a:p>
            <a:pPr marL="285750" indent="-285750">
              <a:buFont typeface="Wingdings" panose="05000000000000000000" pitchFamily="2" charset="2"/>
              <a:buChar char="q"/>
            </a:pPr>
            <a:r>
              <a:rPr lang="en-US" sz="1400" b="1" dirty="0" smtClean="0">
                <a:solidFill>
                  <a:schemeClr val="accent1">
                    <a:lumMod val="50000"/>
                  </a:schemeClr>
                </a:solidFill>
                <a:latin typeface="Arial" panose="020B0604020202020204" pitchFamily="34" charset="0"/>
                <a:cs typeface="Arial" panose="020B0604020202020204" pitchFamily="34" charset="0"/>
              </a:rPr>
              <a:t>Loans </a:t>
            </a:r>
            <a:r>
              <a:rPr lang="en-US" sz="1400" b="1" dirty="0">
                <a:solidFill>
                  <a:schemeClr val="accent1">
                    <a:lumMod val="50000"/>
                  </a:schemeClr>
                </a:solidFill>
                <a:latin typeface="Arial" panose="020B0604020202020204" pitchFamily="34" charset="0"/>
                <a:cs typeface="Arial" panose="020B0604020202020204" pitchFamily="34" charset="0"/>
              </a:rPr>
              <a:t>taken for small business purposes had to repay the loan with more </a:t>
            </a:r>
            <a:r>
              <a:rPr lang="en-US" sz="1400" b="1" dirty="0" smtClean="0">
                <a:solidFill>
                  <a:schemeClr val="accent1">
                    <a:lumMod val="50000"/>
                  </a:schemeClr>
                </a:solidFill>
                <a:latin typeface="Arial" panose="020B0604020202020204" pitchFamily="34" charset="0"/>
                <a:cs typeface="Arial" panose="020B0604020202020204" pitchFamily="34" charset="0"/>
              </a:rPr>
              <a:t>interest </a:t>
            </a:r>
            <a:r>
              <a:rPr lang="en-US" sz="1400" b="1" dirty="0">
                <a:solidFill>
                  <a:schemeClr val="accent1">
                    <a:lumMod val="50000"/>
                  </a:schemeClr>
                </a:solidFill>
                <a:latin typeface="Arial" panose="020B0604020202020204" pitchFamily="34" charset="0"/>
                <a:cs typeface="Arial" panose="020B0604020202020204" pitchFamily="34" charset="0"/>
              </a:rPr>
              <a:t>rate as compared to other.</a:t>
            </a:r>
          </a:p>
          <a:p>
            <a:pPr marL="285750" indent="-285750">
              <a:buFont typeface="Wingdings" panose="05000000000000000000" pitchFamily="2" charset="2"/>
              <a:buChar char="q"/>
            </a:pPr>
            <a:r>
              <a:rPr lang="en-US" sz="1400" b="1" dirty="0" smtClean="0">
                <a:solidFill>
                  <a:schemeClr val="accent1">
                    <a:lumMod val="50000"/>
                  </a:schemeClr>
                </a:solidFill>
                <a:latin typeface="Arial" panose="020B0604020202020204" pitchFamily="34" charset="0"/>
                <a:cs typeface="Arial" panose="020B0604020202020204" pitchFamily="34" charset="0"/>
              </a:rPr>
              <a:t>Debt </a:t>
            </a:r>
            <a:r>
              <a:rPr lang="en-US" sz="1400" b="1" dirty="0">
                <a:solidFill>
                  <a:schemeClr val="accent1">
                    <a:lumMod val="50000"/>
                  </a:schemeClr>
                </a:solidFill>
                <a:latin typeface="Arial" panose="020B0604020202020204" pitchFamily="34" charset="0"/>
                <a:cs typeface="Arial" panose="020B0604020202020204" pitchFamily="34" charset="0"/>
              </a:rPr>
              <a:t>consolidation is 2nd where borrowers had to pay more interest rate</a:t>
            </a:r>
            <a:r>
              <a:rPr lang="en-US" sz="1400" b="1" dirty="0" smtClean="0">
                <a:solidFill>
                  <a:schemeClr val="accent1">
                    <a:lumMod val="50000"/>
                  </a:schemeClr>
                </a:solidFill>
                <a:latin typeface="Arial" panose="020B0604020202020204" pitchFamily="34" charset="0"/>
                <a:cs typeface="Arial" panose="020B0604020202020204" pitchFamily="34" charset="0"/>
              </a:rPr>
              <a:t>.</a:t>
            </a:r>
            <a:endParaRPr lang="en-IN" sz="1400" dirty="0">
              <a:solidFill>
                <a:schemeClr val="accent1">
                  <a:lumMod val="50000"/>
                </a:schemeClr>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 y="793502"/>
            <a:ext cx="9144000" cy="3076824"/>
          </a:xfrm>
          <a:prstGeom prst="rect">
            <a:avLst/>
          </a:prstGeom>
        </p:spPr>
      </p:pic>
    </p:spTree>
    <p:extLst>
      <p:ext uri="{BB962C8B-B14F-4D97-AF65-F5344CB8AC3E}">
        <p14:creationId xmlns:p14="http://schemas.microsoft.com/office/powerpoint/2010/main" val="22645600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a:solidFill>
                  <a:schemeClr val="tx2">
                    <a:lumMod val="60000"/>
                    <a:lumOff val="40000"/>
                  </a:schemeClr>
                </a:solidFill>
                <a:latin typeface="Arial" panose="020B0604020202020204" pitchFamily="34" charset="0"/>
                <a:cs typeface="Arial" panose="020B0604020202020204" pitchFamily="34" charset="0"/>
              </a:rPr>
              <a:t>B</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ivariate </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Analysis</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49772" y="3870325"/>
            <a:ext cx="9067800" cy="738664"/>
          </a:xfrm>
          <a:prstGeom prst="rect">
            <a:avLst/>
          </a:prstGeom>
        </p:spPr>
        <p:txBody>
          <a:bodyPr wrap="square">
            <a:spAutoFit/>
          </a:bodyPr>
          <a:lstStyle/>
          <a:p>
            <a:pPr marL="285750" indent="-285750">
              <a:buFont typeface="Wingdings" panose="05000000000000000000" pitchFamily="2" charset="2"/>
              <a:buChar char="q"/>
            </a:pPr>
            <a:r>
              <a:rPr lang="en-US" sz="1400" b="1" dirty="0">
                <a:solidFill>
                  <a:schemeClr val="accent1">
                    <a:lumMod val="50000"/>
                  </a:schemeClr>
                </a:solidFill>
                <a:latin typeface="Arial" panose="020B0604020202020204" pitchFamily="34" charset="0"/>
                <a:cs typeface="Arial" panose="020B0604020202020204" pitchFamily="34" charset="0"/>
              </a:rPr>
              <a:t>A-grade is a top letter grade for a lender to assign to a borrower.</a:t>
            </a:r>
          </a:p>
          <a:p>
            <a:pPr marL="285750" indent="-285750">
              <a:buFont typeface="Wingdings" panose="05000000000000000000" pitchFamily="2" charset="2"/>
              <a:buChar char="q"/>
            </a:pPr>
            <a:r>
              <a:rPr lang="en-US" sz="1400" b="1" dirty="0" smtClean="0">
                <a:solidFill>
                  <a:schemeClr val="accent1">
                    <a:lumMod val="50000"/>
                  </a:schemeClr>
                </a:solidFill>
                <a:latin typeface="Arial" panose="020B0604020202020204" pitchFamily="34" charset="0"/>
                <a:cs typeface="Arial" panose="020B0604020202020204" pitchFamily="34" charset="0"/>
              </a:rPr>
              <a:t>The </a:t>
            </a:r>
            <a:r>
              <a:rPr lang="en-US" sz="1400" b="1" dirty="0">
                <a:solidFill>
                  <a:schemeClr val="accent1">
                    <a:lumMod val="50000"/>
                  </a:schemeClr>
                </a:solidFill>
                <a:latin typeface="Arial" panose="020B0604020202020204" pitchFamily="34" charset="0"/>
                <a:cs typeface="Arial" panose="020B0604020202020204" pitchFamily="34" charset="0"/>
              </a:rPr>
              <a:t>higher the borrower's credit </a:t>
            </a:r>
            <a:r>
              <a:rPr lang="en-US" sz="1400" b="1" dirty="0" smtClean="0">
                <a:solidFill>
                  <a:schemeClr val="accent1">
                    <a:lumMod val="50000"/>
                  </a:schemeClr>
                </a:solidFill>
                <a:latin typeface="Arial" panose="020B0604020202020204" pitchFamily="34" charset="0"/>
                <a:cs typeface="Arial" panose="020B0604020202020204" pitchFamily="34" charset="0"/>
              </a:rPr>
              <a:t>grade, The </a:t>
            </a:r>
            <a:r>
              <a:rPr lang="en-US" sz="1400" b="1" dirty="0">
                <a:solidFill>
                  <a:schemeClr val="accent1">
                    <a:lumMod val="50000"/>
                  </a:schemeClr>
                </a:solidFill>
                <a:latin typeface="Arial" panose="020B0604020202020204" pitchFamily="34" charset="0"/>
                <a:cs typeface="Arial" panose="020B0604020202020204" pitchFamily="34" charset="0"/>
              </a:rPr>
              <a:t>lower the interest rate offered to that borrower on a loan.</a:t>
            </a:r>
          </a:p>
          <a:p>
            <a:pPr marL="285750" indent="-285750">
              <a:buFont typeface="Wingdings" panose="05000000000000000000" pitchFamily="2" charset="2"/>
              <a:buChar char="q"/>
            </a:pPr>
            <a:r>
              <a:rPr lang="en-US" sz="1400" b="1" dirty="0" smtClean="0">
                <a:solidFill>
                  <a:schemeClr val="accent1">
                    <a:lumMod val="50000"/>
                  </a:schemeClr>
                </a:solidFill>
                <a:latin typeface="Arial" panose="020B0604020202020204" pitchFamily="34" charset="0"/>
                <a:cs typeface="Arial" panose="020B0604020202020204" pitchFamily="34" charset="0"/>
              </a:rPr>
              <a:t>It </a:t>
            </a:r>
            <a:r>
              <a:rPr lang="en-US" sz="1400" b="1" dirty="0">
                <a:solidFill>
                  <a:schemeClr val="accent1">
                    <a:lumMod val="50000"/>
                  </a:schemeClr>
                </a:solidFill>
                <a:latin typeface="Arial" panose="020B0604020202020204" pitchFamily="34" charset="0"/>
                <a:cs typeface="Arial" panose="020B0604020202020204" pitchFamily="34" charset="0"/>
              </a:rPr>
              <a:t>is clear that </a:t>
            </a:r>
            <a:r>
              <a:rPr lang="en-US" sz="1400" b="1" dirty="0" smtClean="0">
                <a:solidFill>
                  <a:schemeClr val="accent1">
                    <a:lumMod val="50000"/>
                  </a:schemeClr>
                </a:solidFill>
                <a:latin typeface="Arial" panose="020B0604020202020204" pitchFamily="34" charset="0"/>
                <a:cs typeface="Arial" panose="020B0604020202020204" pitchFamily="34" charset="0"/>
              </a:rPr>
              <a:t>interest </a:t>
            </a:r>
            <a:r>
              <a:rPr lang="en-US" sz="1400" b="1" dirty="0">
                <a:solidFill>
                  <a:schemeClr val="accent1">
                    <a:lumMod val="50000"/>
                  </a:schemeClr>
                </a:solidFill>
                <a:latin typeface="Arial" panose="020B0604020202020204" pitchFamily="34" charset="0"/>
                <a:cs typeface="Arial" panose="020B0604020202020204" pitchFamily="34" charset="0"/>
              </a:rPr>
              <a:t>rate is increasing with grades moving from A to F.</a:t>
            </a:r>
            <a:endParaRPr lang="en-IN" sz="1400" dirty="0">
              <a:solidFill>
                <a:schemeClr val="accent1">
                  <a:lumMod val="50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0" y="558178"/>
            <a:ext cx="9144000" cy="3312148"/>
          </a:xfrm>
          <a:prstGeom prst="rect">
            <a:avLst/>
          </a:prstGeom>
        </p:spPr>
      </p:pic>
    </p:spTree>
    <p:extLst>
      <p:ext uri="{BB962C8B-B14F-4D97-AF65-F5344CB8AC3E}">
        <p14:creationId xmlns:p14="http://schemas.microsoft.com/office/powerpoint/2010/main" val="1221590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9169"/>
            <a:ext cx="3796665"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tx2">
                    <a:lumMod val="60000"/>
                    <a:lumOff val="40000"/>
                  </a:schemeClr>
                </a:solidFill>
              </a:rPr>
              <a:t>Problem Statement</a:t>
            </a:r>
            <a:endParaRPr sz="2400" dirty="0">
              <a:solidFill>
                <a:schemeClr val="tx2">
                  <a:lumMod val="60000"/>
                  <a:lumOff val="40000"/>
                </a:schemeClr>
              </a:solidFill>
              <a:latin typeface="Arial"/>
              <a:cs typeface="Arial"/>
            </a:endParaRPr>
          </a:p>
        </p:txBody>
      </p:sp>
      <p:pic>
        <p:nvPicPr>
          <p:cNvPr id="5" name="Picture 4">
            <a:extLst>
              <a:ext uri="{FF2B5EF4-FFF2-40B4-BE49-F238E27FC236}">
                <a16:creationId xmlns:a16="http://schemas.microsoft.com/office/drawing/2014/main" xmlns="" id="{1676FE39-02AA-4829-8076-BBEE9CD8AC79}"/>
              </a:ext>
            </a:extLst>
          </p:cNvPr>
          <p:cNvPicPr>
            <a:picLocks noChangeAspect="1"/>
          </p:cNvPicPr>
          <p:nvPr/>
        </p:nvPicPr>
        <p:blipFill>
          <a:blip r:embed="rId2"/>
          <a:stretch>
            <a:fillRect/>
          </a:stretch>
        </p:blipFill>
        <p:spPr>
          <a:xfrm>
            <a:off x="304800" y="517525"/>
            <a:ext cx="8077200" cy="1739761"/>
          </a:xfrm>
          <a:prstGeom prst="rect">
            <a:avLst/>
          </a:prstGeom>
        </p:spPr>
      </p:pic>
      <p:sp>
        <p:nvSpPr>
          <p:cNvPr id="6" name="object 3"/>
          <p:cNvSpPr txBox="1"/>
          <p:nvPr/>
        </p:nvSpPr>
        <p:spPr>
          <a:xfrm>
            <a:off x="152400" y="2346325"/>
            <a:ext cx="8915399" cy="2749920"/>
          </a:xfrm>
          <a:prstGeom prst="rect">
            <a:avLst/>
          </a:prstGeom>
        </p:spPr>
        <p:txBody>
          <a:bodyPr vert="horz" wrap="square" lIns="0" tIns="13970" rIns="0" bIns="0" rtlCol="0">
            <a:spAutoFit/>
          </a:bodyPr>
          <a:lstStyle/>
          <a:p>
            <a:pPr algn="just">
              <a:lnSpc>
                <a:spcPct val="150000"/>
              </a:lnSpc>
            </a:pPr>
            <a:r>
              <a:rPr lang="en-US" sz="1200" dirty="0">
                <a:solidFill>
                  <a:schemeClr val="accent1">
                    <a:lumMod val="75000"/>
                  </a:schemeClr>
                </a:solidFill>
                <a:latin typeface="Arial" panose="020B0604020202020204" pitchFamily="34" charset="0"/>
                <a:cs typeface="Arial" panose="020B0604020202020204" pitchFamily="34" charset="0"/>
              </a:rPr>
              <a:t>When a person applies for a loan,</a:t>
            </a:r>
            <a:r>
              <a:rPr lang="en-US" sz="1200" b="1" dirty="0">
                <a:solidFill>
                  <a:schemeClr val="accent1">
                    <a:lumMod val="75000"/>
                  </a:schemeClr>
                </a:solidFill>
                <a:latin typeface="Arial" panose="020B0604020202020204" pitchFamily="34" charset="0"/>
                <a:cs typeface="Arial" panose="020B0604020202020204" pitchFamily="34" charset="0"/>
              </a:rPr>
              <a:t> </a:t>
            </a:r>
            <a:r>
              <a:rPr lang="en-US" sz="1200" dirty="0">
                <a:solidFill>
                  <a:schemeClr val="accent1">
                    <a:lumMod val="75000"/>
                  </a:schemeClr>
                </a:solidFill>
                <a:latin typeface="Arial" panose="020B0604020202020204" pitchFamily="34" charset="0"/>
                <a:cs typeface="Arial" panose="020B0604020202020204" pitchFamily="34" charset="0"/>
              </a:rPr>
              <a:t>there are</a:t>
            </a:r>
            <a:r>
              <a:rPr lang="en-US" sz="1200" b="1" dirty="0">
                <a:solidFill>
                  <a:schemeClr val="accent1">
                    <a:lumMod val="75000"/>
                  </a:schemeClr>
                </a:solidFill>
                <a:latin typeface="Arial" panose="020B0604020202020204" pitchFamily="34" charset="0"/>
                <a:cs typeface="Arial" panose="020B0604020202020204" pitchFamily="34" charset="0"/>
              </a:rPr>
              <a:t> two types of decisions</a:t>
            </a:r>
            <a:r>
              <a:rPr lang="en-US" sz="1200" dirty="0">
                <a:solidFill>
                  <a:schemeClr val="accent1">
                    <a:lumMod val="75000"/>
                  </a:schemeClr>
                </a:solidFill>
                <a:latin typeface="Arial" panose="020B0604020202020204" pitchFamily="34" charset="0"/>
                <a:cs typeface="Arial" panose="020B0604020202020204" pitchFamily="34" charset="0"/>
              </a:rPr>
              <a:t> that could be taken by the company:</a:t>
            </a:r>
          </a:p>
          <a:p>
            <a:pPr algn="just">
              <a:lnSpc>
                <a:spcPct val="150000"/>
              </a:lnSpc>
            </a:pPr>
            <a:r>
              <a:rPr lang="en-US" sz="1200" b="1" dirty="0" smtClean="0">
                <a:solidFill>
                  <a:schemeClr val="accent1">
                    <a:lumMod val="75000"/>
                  </a:schemeClr>
                </a:solidFill>
                <a:latin typeface="Arial" panose="020B0604020202020204" pitchFamily="34" charset="0"/>
                <a:cs typeface="Arial" panose="020B0604020202020204" pitchFamily="34" charset="0"/>
              </a:rPr>
              <a:t>(1) Loan </a:t>
            </a:r>
            <a:r>
              <a:rPr lang="en-US" sz="1200" b="1" dirty="0">
                <a:solidFill>
                  <a:schemeClr val="accent1">
                    <a:lumMod val="75000"/>
                  </a:schemeClr>
                </a:solidFill>
                <a:latin typeface="Arial" panose="020B0604020202020204" pitchFamily="34" charset="0"/>
                <a:cs typeface="Arial" panose="020B0604020202020204" pitchFamily="34" charset="0"/>
              </a:rPr>
              <a:t>accepted:</a:t>
            </a:r>
            <a:r>
              <a:rPr lang="en-US" sz="1200" dirty="0">
                <a:solidFill>
                  <a:schemeClr val="accent1">
                    <a:lumMod val="75000"/>
                  </a:schemeClr>
                </a:solidFill>
                <a:latin typeface="Arial" panose="020B0604020202020204" pitchFamily="34" charset="0"/>
                <a:cs typeface="Arial" panose="020B0604020202020204" pitchFamily="34" charset="0"/>
              </a:rPr>
              <a:t> If the company approves the loan, there are 3 possible scenarios described below:</a:t>
            </a:r>
          </a:p>
          <a:p>
            <a:pPr lvl="1" algn="just">
              <a:lnSpc>
                <a:spcPct val="150000"/>
              </a:lnSpc>
            </a:pPr>
            <a:r>
              <a:rPr lang="en-US" sz="1200" b="1" dirty="0" smtClean="0">
                <a:solidFill>
                  <a:schemeClr val="accent1">
                    <a:lumMod val="75000"/>
                  </a:schemeClr>
                </a:solidFill>
                <a:latin typeface="Arial" panose="020B0604020202020204" pitchFamily="34" charset="0"/>
                <a:cs typeface="Arial" panose="020B0604020202020204" pitchFamily="34" charset="0"/>
              </a:rPr>
              <a:t>1.1 Fully </a:t>
            </a:r>
            <a:r>
              <a:rPr lang="en-US" sz="1200" b="1" dirty="0">
                <a:solidFill>
                  <a:schemeClr val="accent1">
                    <a:lumMod val="75000"/>
                  </a:schemeClr>
                </a:solidFill>
                <a:latin typeface="Arial" panose="020B0604020202020204" pitchFamily="34" charset="0"/>
                <a:cs typeface="Arial" panose="020B0604020202020204" pitchFamily="34" charset="0"/>
              </a:rPr>
              <a:t>paid</a:t>
            </a:r>
            <a:r>
              <a:rPr lang="en-US" sz="1200" dirty="0">
                <a:solidFill>
                  <a:schemeClr val="accent1">
                    <a:lumMod val="75000"/>
                  </a:schemeClr>
                </a:solidFill>
                <a:latin typeface="Arial" panose="020B0604020202020204" pitchFamily="34" charset="0"/>
                <a:cs typeface="Arial" panose="020B0604020202020204" pitchFamily="34" charset="0"/>
              </a:rPr>
              <a:t>: Applicant has fully paid the loan (the principal and the interest rate)</a:t>
            </a:r>
          </a:p>
          <a:p>
            <a:pPr lvl="1" algn="just">
              <a:lnSpc>
                <a:spcPct val="150000"/>
              </a:lnSpc>
            </a:pPr>
            <a:r>
              <a:rPr lang="en-US" sz="1200" b="1" dirty="0" smtClean="0">
                <a:solidFill>
                  <a:schemeClr val="accent1">
                    <a:lumMod val="75000"/>
                  </a:schemeClr>
                </a:solidFill>
                <a:latin typeface="Arial" panose="020B0604020202020204" pitchFamily="34" charset="0"/>
                <a:cs typeface="Arial" panose="020B0604020202020204" pitchFamily="34" charset="0"/>
              </a:rPr>
              <a:t>1.2 Current</a:t>
            </a:r>
            <a:r>
              <a:rPr lang="en-US" sz="1200" dirty="0">
                <a:solidFill>
                  <a:schemeClr val="accent1">
                    <a:lumMod val="75000"/>
                  </a:schemeClr>
                </a:solidFill>
                <a:latin typeface="Arial" panose="020B0604020202020204" pitchFamily="34" charset="0"/>
                <a:cs typeface="Arial" panose="020B0604020202020204" pitchFamily="34" charset="0"/>
              </a:rPr>
              <a:t>: Applicant is in the process of paying the instalments, i.e. the tenure of the loan is not yet completed. These candidates are not labelled as 'defaulted'.</a:t>
            </a:r>
          </a:p>
          <a:p>
            <a:pPr lvl="1" algn="just">
              <a:lnSpc>
                <a:spcPct val="150000"/>
              </a:lnSpc>
            </a:pPr>
            <a:r>
              <a:rPr lang="en-US" sz="1200" b="1" dirty="0" smtClean="0">
                <a:solidFill>
                  <a:schemeClr val="accent1">
                    <a:lumMod val="75000"/>
                  </a:schemeClr>
                </a:solidFill>
                <a:latin typeface="Arial" panose="020B0604020202020204" pitchFamily="34" charset="0"/>
                <a:cs typeface="Arial" panose="020B0604020202020204" pitchFamily="34" charset="0"/>
              </a:rPr>
              <a:t>1.3 Charged-off</a:t>
            </a:r>
            <a:r>
              <a:rPr lang="en-US" sz="1200" dirty="0">
                <a:solidFill>
                  <a:schemeClr val="accent1">
                    <a:lumMod val="75000"/>
                  </a:schemeClr>
                </a:solidFill>
                <a:latin typeface="Arial" panose="020B0604020202020204" pitchFamily="34" charset="0"/>
                <a:cs typeface="Arial" panose="020B0604020202020204" pitchFamily="34" charset="0"/>
              </a:rPr>
              <a:t>: Applicant has not paid the instalments in due time for a long period of time, i.e. he/she has </a:t>
            </a:r>
            <a:r>
              <a:rPr lang="en-US" sz="1200" b="1" dirty="0">
                <a:solidFill>
                  <a:schemeClr val="accent1">
                    <a:lumMod val="75000"/>
                  </a:schemeClr>
                </a:solidFill>
                <a:latin typeface="Arial" panose="020B0604020202020204" pitchFamily="34" charset="0"/>
                <a:cs typeface="Arial" panose="020B0604020202020204" pitchFamily="34" charset="0"/>
              </a:rPr>
              <a:t>defaulted </a:t>
            </a:r>
            <a:r>
              <a:rPr lang="en-US" sz="1200" dirty="0">
                <a:solidFill>
                  <a:schemeClr val="accent1">
                    <a:lumMod val="75000"/>
                  </a:schemeClr>
                </a:solidFill>
                <a:latin typeface="Arial" panose="020B0604020202020204" pitchFamily="34" charset="0"/>
                <a:cs typeface="Arial" panose="020B0604020202020204" pitchFamily="34" charset="0"/>
              </a:rPr>
              <a:t>on the loan </a:t>
            </a:r>
          </a:p>
          <a:p>
            <a:pPr algn="just">
              <a:lnSpc>
                <a:spcPct val="150000"/>
              </a:lnSpc>
            </a:pPr>
            <a:r>
              <a:rPr lang="en-US" sz="1200" b="1" dirty="0" smtClean="0">
                <a:solidFill>
                  <a:schemeClr val="accent1">
                    <a:lumMod val="75000"/>
                  </a:schemeClr>
                </a:solidFill>
                <a:latin typeface="Arial" panose="020B0604020202020204" pitchFamily="34" charset="0"/>
                <a:cs typeface="Arial" panose="020B0604020202020204" pitchFamily="34" charset="0"/>
              </a:rPr>
              <a:t>(2) Loan </a:t>
            </a:r>
            <a:r>
              <a:rPr lang="en-US" sz="1200" b="1" dirty="0">
                <a:solidFill>
                  <a:schemeClr val="accent1">
                    <a:lumMod val="75000"/>
                  </a:schemeClr>
                </a:solidFill>
                <a:latin typeface="Arial" panose="020B0604020202020204" pitchFamily="34" charset="0"/>
                <a:cs typeface="Arial" panose="020B0604020202020204" pitchFamily="34" charset="0"/>
              </a:rPr>
              <a:t>rejected</a:t>
            </a:r>
            <a:r>
              <a:rPr lang="en-US" sz="1200" dirty="0">
                <a:solidFill>
                  <a:schemeClr val="accent1">
                    <a:lumMod val="75000"/>
                  </a:schemeClr>
                </a:solidFill>
                <a:latin typeface="Arial" panose="020B0604020202020204" pitchFamily="34" charset="0"/>
                <a:cs typeface="Arial" panose="020B0604020202020204" pitchFamily="34" charset="0"/>
              </a:rPr>
              <a:t>: The company had rejected the loan (because the candidate does not meet their requirements etc.). Since the loan was rejected, there is no transactional history of those applicants with the company and so this data is not available with the company (and thus in this dataset)</a:t>
            </a:r>
          </a:p>
        </p:txBody>
      </p:sp>
    </p:spTree>
    <p:extLst>
      <p:ext uri="{BB962C8B-B14F-4D97-AF65-F5344CB8AC3E}">
        <p14:creationId xmlns:p14="http://schemas.microsoft.com/office/powerpoint/2010/main" val="33280644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a:solidFill>
                  <a:schemeClr val="tx2">
                    <a:lumMod val="60000"/>
                    <a:lumOff val="40000"/>
                  </a:schemeClr>
                </a:solidFill>
                <a:latin typeface="Arial" panose="020B0604020202020204" pitchFamily="34" charset="0"/>
                <a:cs typeface="Arial" panose="020B0604020202020204" pitchFamily="34" charset="0"/>
              </a:rPr>
              <a:t>B</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ivariate </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Analysis</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49772" y="3870325"/>
            <a:ext cx="9067800" cy="738664"/>
          </a:xfrm>
          <a:prstGeom prst="rect">
            <a:avLst/>
          </a:prstGeom>
        </p:spPr>
        <p:txBody>
          <a:bodyPr wrap="square">
            <a:spAutoFit/>
          </a:bodyPr>
          <a:lstStyle/>
          <a:p>
            <a:pPr marL="285750" indent="-285750">
              <a:buFont typeface="Wingdings" panose="05000000000000000000" pitchFamily="2" charset="2"/>
              <a:buChar char="q"/>
            </a:pPr>
            <a:r>
              <a:rPr lang="en-US" sz="1400" b="1" dirty="0" smtClean="0">
                <a:solidFill>
                  <a:schemeClr val="accent1">
                    <a:lumMod val="50000"/>
                  </a:schemeClr>
                </a:solidFill>
                <a:latin typeface="Arial" panose="020B0604020202020204" pitchFamily="34" charset="0"/>
                <a:cs typeface="Arial" panose="020B0604020202020204" pitchFamily="34" charset="0"/>
              </a:rPr>
              <a:t>It </a:t>
            </a:r>
            <a:r>
              <a:rPr lang="en-US" sz="1400" b="1" dirty="0">
                <a:solidFill>
                  <a:schemeClr val="accent1">
                    <a:lumMod val="50000"/>
                  </a:schemeClr>
                </a:solidFill>
                <a:latin typeface="Arial" panose="020B0604020202020204" pitchFamily="34" charset="0"/>
                <a:cs typeface="Arial" panose="020B0604020202020204" pitchFamily="34" charset="0"/>
              </a:rPr>
              <a:t>is clear that </a:t>
            </a:r>
            <a:r>
              <a:rPr lang="en-US" sz="1400" b="1" dirty="0" smtClean="0">
                <a:solidFill>
                  <a:schemeClr val="accent1">
                    <a:lumMod val="50000"/>
                  </a:schemeClr>
                </a:solidFill>
                <a:latin typeface="Arial" panose="020B0604020202020204" pitchFamily="34" charset="0"/>
                <a:cs typeface="Arial" panose="020B0604020202020204" pitchFamily="34" charset="0"/>
              </a:rPr>
              <a:t>interest </a:t>
            </a:r>
            <a:r>
              <a:rPr lang="en-US" sz="1400" b="1" dirty="0">
                <a:solidFill>
                  <a:schemeClr val="accent1">
                    <a:lumMod val="50000"/>
                  </a:schemeClr>
                </a:solidFill>
                <a:latin typeface="Arial" panose="020B0604020202020204" pitchFamily="34" charset="0"/>
                <a:cs typeface="Arial" panose="020B0604020202020204" pitchFamily="34" charset="0"/>
              </a:rPr>
              <a:t>rate is increasing with loan amount increase.</a:t>
            </a:r>
          </a:p>
          <a:p>
            <a:pPr marL="285750" indent="-285750">
              <a:buFont typeface="Wingdings" panose="05000000000000000000" pitchFamily="2" charset="2"/>
              <a:buChar char="q"/>
            </a:pPr>
            <a:r>
              <a:rPr lang="en-US" sz="1400" b="1" dirty="0" smtClean="0">
                <a:solidFill>
                  <a:schemeClr val="accent1">
                    <a:lumMod val="50000"/>
                  </a:schemeClr>
                </a:solidFill>
                <a:latin typeface="Arial" panose="020B0604020202020204" pitchFamily="34" charset="0"/>
                <a:cs typeface="Arial" panose="020B0604020202020204" pitchFamily="34" charset="0"/>
              </a:rPr>
              <a:t>When </a:t>
            </a:r>
            <a:r>
              <a:rPr lang="en-US" sz="1400" b="1" dirty="0">
                <a:solidFill>
                  <a:schemeClr val="accent1">
                    <a:lumMod val="50000"/>
                  </a:schemeClr>
                </a:solidFill>
                <a:latin typeface="Arial" panose="020B0604020202020204" pitchFamily="34" charset="0"/>
                <a:cs typeface="Arial" panose="020B0604020202020204" pitchFamily="34" charset="0"/>
              </a:rPr>
              <a:t>loan amount is more it is taken for longer loan term, we saw earlier that longer the loan term more </a:t>
            </a:r>
            <a:r>
              <a:rPr lang="en-US" sz="1400" b="1" dirty="0" smtClean="0">
                <a:solidFill>
                  <a:schemeClr val="accent1">
                    <a:lumMod val="50000"/>
                  </a:schemeClr>
                </a:solidFill>
                <a:latin typeface="Arial" panose="020B0604020202020204" pitchFamily="34" charset="0"/>
                <a:cs typeface="Arial" panose="020B0604020202020204" pitchFamily="34" charset="0"/>
              </a:rPr>
              <a:t>the </a:t>
            </a:r>
            <a:r>
              <a:rPr lang="en-US" sz="1400" b="1" dirty="0">
                <a:solidFill>
                  <a:schemeClr val="accent1">
                    <a:lumMod val="50000"/>
                  </a:schemeClr>
                </a:solidFill>
                <a:latin typeface="Arial" panose="020B0604020202020204" pitchFamily="34" charset="0"/>
                <a:cs typeface="Arial" panose="020B0604020202020204" pitchFamily="34" charset="0"/>
              </a:rPr>
              <a:t>interest rate.</a:t>
            </a:r>
            <a:endParaRPr lang="en-IN" sz="1400" dirty="0">
              <a:solidFill>
                <a:schemeClr val="accent1">
                  <a:lumMod val="50000"/>
                </a:schemeClr>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49771" y="617264"/>
            <a:ext cx="8841829" cy="3253061"/>
          </a:xfrm>
          <a:prstGeom prst="rect">
            <a:avLst/>
          </a:prstGeom>
        </p:spPr>
      </p:pic>
    </p:spTree>
    <p:extLst>
      <p:ext uri="{BB962C8B-B14F-4D97-AF65-F5344CB8AC3E}">
        <p14:creationId xmlns:p14="http://schemas.microsoft.com/office/powerpoint/2010/main" val="13439995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a:solidFill>
                  <a:schemeClr val="tx2">
                    <a:lumMod val="60000"/>
                    <a:lumOff val="40000"/>
                  </a:schemeClr>
                </a:solidFill>
                <a:latin typeface="Arial" panose="020B0604020202020204" pitchFamily="34" charset="0"/>
                <a:cs typeface="Arial" panose="020B0604020202020204" pitchFamily="34" charset="0"/>
              </a:rPr>
              <a:t>B</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ivariate </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Analysis</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49772" y="3870325"/>
            <a:ext cx="9067800" cy="523220"/>
          </a:xfrm>
          <a:prstGeom prst="rect">
            <a:avLst/>
          </a:prstGeom>
        </p:spPr>
        <p:txBody>
          <a:bodyPr wrap="square">
            <a:spAutoFit/>
          </a:bodyPr>
          <a:lstStyle/>
          <a:p>
            <a:pPr marL="285750" indent="-285750">
              <a:buFont typeface="Wingdings" panose="05000000000000000000" pitchFamily="2" charset="2"/>
              <a:buChar char="q"/>
            </a:pPr>
            <a:r>
              <a:rPr lang="en-US" sz="1400" b="1" dirty="0">
                <a:solidFill>
                  <a:schemeClr val="accent1">
                    <a:lumMod val="50000"/>
                  </a:schemeClr>
                </a:solidFill>
                <a:latin typeface="Arial" panose="020B0604020202020204" pitchFamily="34" charset="0"/>
                <a:cs typeface="Arial" panose="020B0604020202020204" pitchFamily="34" charset="0"/>
              </a:rPr>
              <a:t>If your DTI is low enough you may get a lower interest rate.</a:t>
            </a:r>
          </a:p>
          <a:p>
            <a:pPr marL="285750" indent="-285750">
              <a:buFont typeface="Wingdings" panose="05000000000000000000" pitchFamily="2" charset="2"/>
              <a:buChar char="q"/>
            </a:pPr>
            <a:r>
              <a:rPr lang="en-US" sz="1400" b="1" dirty="0" smtClean="0">
                <a:solidFill>
                  <a:schemeClr val="accent1">
                    <a:lumMod val="50000"/>
                  </a:schemeClr>
                </a:solidFill>
                <a:latin typeface="Arial" panose="020B0604020202020204" pitchFamily="34" charset="0"/>
                <a:cs typeface="Arial" panose="020B0604020202020204" pitchFamily="34" charset="0"/>
              </a:rPr>
              <a:t>Plot </a:t>
            </a:r>
            <a:r>
              <a:rPr lang="en-US" sz="1400" b="1" dirty="0">
                <a:solidFill>
                  <a:schemeClr val="accent1">
                    <a:lumMod val="50000"/>
                  </a:schemeClr>
                </a:solidFill>
                <a:latin typeface="Arial" panose="020B0604020202020204" pitchFamily="34" charset="0"/>
                <a:cs typeface="Arial" panose="020B0604020202020204" pitchFamily="34" charset="0"/>
              </a:rPr>
              <a:t>shows no significant variation but there is slight increase in interest rate with increase in DTI.</a:t>
            </a:r>
            <a:endParaRPr lang="en-IN" sz="1400" dirty="0">
              <a:solidFill>
                <a:schemeClr val="accent1">
                  <a:lumMod val="50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49772" y="641080"/>
            <a:ext cx="8689428" cy="3229245"/>
          </a:xfrm>
          <a:prstGeom prst="rect">
            <a:avLst/>
          </a:prstGeom>
        </p:spPr>
      </p:pic>
    </p:spTree>
    <p:extLst>
      <p:ext uri="{BB962C8B-B14F-4D97-AF65-F5344CB8AC3E}">
        <p14:creationId xmlns:p14="http://schemas.microsoft.com/office/powerpoint/2010/main" val="37449179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a:solidFill>
                  <a:schemeClr val="tx2">
                    <a:lumMod val="60000"/>
                    <a:lumOff val="40000"/>
                  </a:schemeClr>
                </a:solidFill>
                <a:latin typeface="Arial" panose="020B0604020202020204" pitchFamily="34" charset="0"/>
                <a:cs typeface="Arial" panose="020B0604020202020204" pitchFamily="34" charset="0"/>
              </a:rPr>
              <a:t>B</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ivariate </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Analysis</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49772" y="3870325"/>
            <a:ext cx="9067800" cy="738664"/>
          </a:xfrm>
          <a:prstGeom prst="rect">
            <a:avLst/>
          </a:prstGeom>
        </p:spPr>
        <p:txBody>
          <a:bodyPr wrap="square">
            <a:spAutoFit/>
          </a:bodyPr>
          <a:lstStyle/>
          <a:p>
            <a:pPr marL="285750" indent="-285750">
              <a:buFont typeface="Wingdings" panose="05000000000000000000" pitchFamily="2" charset="2"/>
              <a:buChar char="q"/>
            </a:pPr>
            <a:r>
              <a:rPr lang="en-US" sz="1400" b="1" dirty="0">
                <a:solidFill>
                  <a:schemeClr val="accent1">
                    <a:lumMod val="50000"/>
                  </a:schemeClr>
                </a:solidFill>
                <a:latin typeface="Arial" panose="020B0604020202020204" pitchFamily="34" charset="0"/>
                <a:cs typeface="Arial" panose="020B0604020202020204" pitchFamily="34" charset="0"/>
              </a:rPr>
              <a:t>Higher percentage of loan amount is recovered when annual income is high.</a:t>
            </a:r>
          </a:p>
          <a:p>
            <a:pPr marL="285750" indent="-285750">
              <a:buFont typeface="Wingdings" panose="05000000000000000000" pitchFamily="2" charset="2"/>
              <a:buChar char="q"/>
            </a:pPr>
            <a:r>
              <a:rPr lang="en-US" sz="1400" b="1" dirty="0" smtClean="0">
                <a:solidFill>
                  <a:schemeClr val="accent1">
                    <a:lumMod val="50000"/>
                  </a:schemeClr>
                </a:solidFill>
                <a:latin typeface="Arial" panose="020B0604020202020204" pitchFamily="34" charset="0"/>
                <a:cs typeface="Arial" panose="020B0604020202020204" pitchFamily="34" charset="0"/>
              </a:rPr>
              <a:t>Plot </a:t>
            </a:r>
            <a:r>
              <a:rPr lang="en-US" sz="1400" b="1" dirty="0">
                <a:solidFill>
                  <a:schemeClr val="accent1">
                    <a:lumMod val="50000"/>
                  </a:schemeClr>
                </a:solidFill>
                <a:latin typeface="Arial" panose="020B0604020202020204" pitchFamily="34" charset="0"/>
                <a:cs typeface="Arial" panose="020B0604020202020204" pitchFamily="34" charset="0"/>
              </a:rPr>
              <a:t>shows no significant variation but there is slight increase in recovery percentage with increase in annual income.</a:t>
            </a:r>
            <a:endParaRPr lang="en-IN" sz="1400" dirty="0">
              <a:solidFill>
                <a:schemeClr val="accent1">
                  <a:lumMod val="50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49773" y="589600"/>
            <a:ext cx="8689428" cy="3280726"/>
          </a:xfrm>
          <a:prstGeom prst="rect">
            <a:avLst/>
          </a:prstGeom>
        </p:spPr>
      </p:pic>
    </p:spTree>
    <p:extLst>
      <p:ext uri="{BB962C8B-B14F-4D97-AF65-F5344CB8AC3E}">
        <p14:creationId xmlns:p14="http://schemas.microsoft.com/office/powerpoint/2010/main" val="40549287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a:solidFill>
                  <a:schemeClr val="tx2">
                    <a:lumMod val="60000"/>
                    <a:lumOff val="40000"/>
                  </a:schemeClr>
                </a:solidFill>
                <a:latin typeface="Arial" panose="020B0604020202020204" pitchFamily="34" charset="0"/>
                <a:cs typeface="Arial" panose="020B0604020202020204" pitchFamily="34" charset="0"/>
              </a:rPr>
              <a:t>B</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ivariate </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Analysis</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49772" y="3870325"/>
            <a:ext cx="9067800" cy="523220"/>
          </a:xfrm>
          <a:prstGeom prst="rect">
            <a:avLst/>
          </a:prstGeom>
        </p:spPr>
        <p:txBody>
          <a:bodyPr wrap="square">
            <a:spAutoFit/>
          </a:bodyPr>
          <a:lstStyle/>
          <a:p>
            <a:pPr marL="285750" indent="-285750">
              <a:buFont typeface="Wingdings" panose="05000000000000000000" pitchFamily="2" charset="2"/>
              <a:buChar char="q"/>
            </a:pPr>
            <a:r>
              <a:rPr lang="en-US" sz="1400" b="1" dirty="0">
                <a:solidFill>
                  <a:schemeClr val="accent1">
                    <a:lumMod val="50000"/>
                  </a:schemeClr>
                </a:solidFill>
                <a:latin typeface="Arial" panose="020B0604020202020204" pitchFamily="34" charset="0"/>
                <a:cs typeface="Arial" panose="020B0604020202020204" pitchFamily="34" charset="0"/>
              </a:rPr>
              <a:t>From this we can conclude that the ones getting 'charged off' have lower annual incomes than the ones </a:t>
            </a:r>
            <a:r>
              <a:rPr lang="en-US" sz="1400" b="1" dirty="0" err="1" smtClean="0">
                <a:solidFill>
                  <a:schemeClr val="accent1">
                    <a:lumMod val="50000"/>
                  </a:schemeClr>
                </a:solidFill>
                <a:latin typeface="Arial" panose="020B0604020202020204" pitchFamily="34" charset="0"/>
                <a:cs typeface="Arial" panose="020B0604020202020204" pitchFamily="34" charset="0"/>
              </a:rPr>
              <a:t>who'paid</a:t>
            </a:r>
            <a:r>
              <a:rPr lang="en-US" sz="1400" b="1" dirty="0" smtClean="0">
                <a:solidFill>
                  <a:schemeClr val="accent1">
                    <a:lumMod val="50000"/>
                  </a:schemeClr>
                </a:solidFill>
                <a:latin typeface="Arial" panose="020B0604020202020204" pitchFamily="34" charset="0"/>
                <a:cs typeface="Arial" panose="020B0604020202020204" pitchFamily="34" charset="0"/>
              </a:rPr>
              <a:t> </a:t>
            </a:r>
            <a:r>
              <a:rPr lang="en-US" sz="1400" b="1" dirty="0">
                <a:solidFill>
                  <a:schemeClr val="accent1">
                    <a:lumMod val="50000"/>
                  </a:schemeClr>
                </a:solidFill>
                <a:latin typeface="Arial" panose="020B0604020202020204" pitchFamily="34" charset="0"/>
                <a:cs typeface="Arial" panose="020B0604020202020204" pitchFamily="34" charset="0"/>
              </a:rPr>
              <a:t>fully' for each and every grade (i.e. at same interest range)</a:t>
            </a:r>
            <a:endParaRPr lang="en-IN" sz="1400" dirty="0">
              <a:solidFill>
                <a:schemeClr val="accent1">
                  <a:lumMod val="50000"/>
                </a:schemeClr>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81302" y="565950"/>
            <a:ext cx="8657897" cy="2971801"/>
          </a:xfrm>
          <a:prstGeom prst="rect">
            <a:avLst/>
          </a:prstGeom>
        </p:spPr>
      </p:pic>
    </p:spTree>
    <p:extLst>
      <p:ext uri="{BB962C8B-B14F-4D97-AF65-F5344CB8AC3E}">
        <p14:creationId xmlns:p14="http://schemas.microsoft.com/office/powerpoint/2010/main" val="9496819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a:solidFill>
                  <a:schemeClr val="tx2">
                    <a:lumMod val="60000"/>
                    <a:lumOff val="40000"/>
                  </a:schemeClr>
                </a:solidFill>
                <a:latin typeface="Arial" panose="020B0604020202020204" pitchFamily="34" charset="0"/>
                <a:cs typeface="Arial" panose="020B0604020202020204" pitchFamily="34" charset="0"/>
              </a:rPr>
              <a:t>B</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ivariate </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Analysis</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49772" y="3870325"/>
            <a:ext cx="9067800" cy="307777"/>
          </a:xfrm>
          <a:prstGeom prst="rect">
            <a:avLst/>
          </a:prstGeom>
        </p:spPr>
        <p:txBody>
          <a:bodyPr wrap="square">
            <a:spAutoFit/>
          </a:bodyPr>
          <a:lstStyle/>
          <a:p>
            <a:pPr marL="285750" indent="-285750">
              <a:buFont typeface="Wingdings" panose="05000000000000000000" pitchFamily="2" charset="2"/>
              <a:buChar char="q"/>
            </a:pPr>
            <a:r>
              <a:rPr lang="en-US" sz="1400" b="1" dirty="0">
                <a:solidFill>
                  <a:schemeClr val="accent1">
                    <a:lumMod val="50000"/>
                  </a:schemeClr>
                </a:solidFill>
                <a:latin typeface="Arial" panose="020B0604020202020204" pitchFamily="34" charset="0"/>
                <a:cs typeface="Arial" panose="020B0604020202020204" pitchFamily="34" charset="0"/>
              </a:rPr>
              <a:t>Plot shows </a:t>
            </a:r>
            <a:r>
              <a:rPr lang="en-US" sz="1400" b="1" dirty="0" smtClean="0">
                <a:solidFill>
                  <a:schemeClr val="accent1">
                    <a:lumMod val="50000"/>
                  </a:schemeClr>
                </a:solidFill>
                <a:latin typeface="Arial" panose="020B0604020202020204" pitchFamily="34" charset="0"/>
                <a:cs typeface="Arial" panose="020B0604020202020204" pitchFamily="34" charset="0"/>
              </a:rPr>
              <a:t>interest </a:t>
            </a:r>
            <a:r>
              <a:rPr lang="en-US" sz="1400" b="1" dirty="0">
                <a:solidFill>
                  <a:schemeClr val="accent1">
                    <a:lumMod val="50000"/>
                  </a:schemeClr>
                </a:solidFill>
                <a:latin typeface="Arial" panose="020B0604020202020204" pitchFamily="34" charset="0"/>
                <a:cs typeface="Arial" panose="020B0604020202020204" pitchFamily="34" charset="0"/>
              </a:rPr>
              <a:t>rate is increasing slowly with increase in year.</a:t>
            </a:r>
            <a:endParaRPr lang="en-IN" sz="1400" dirty="0">
              <a:solidFill>
                <a:schemeClr val="accent1">
                  <a:lumMod val="50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49772" y="617264"/>
            <a:ext cx="8765628" cy="3253061"/>
          </a:xfrm>
          <a:prstGeom prst="rect">
            <a:avLst/>
          </a:prstGeom>
        </p:spPr>
      </p:pic>
    </p:spTree>
    <p:extLst>
      <p:ext uri="{BB962C8B-B14F-4D97-AF65-F5344CB8AC3E}">
        <p14:creationId xmlns:p14="http://schemas.microsoft.com/office/powerpoint/2010/main" val="14671204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a:solidFill>
                  <a:schemeClr val="tx2">
                    <a:lumMod val="60000"/>
                    <a:lumOff val="40000"/>
                  </a:schemeClr>
                </a:solidFill>
                <a:latin typeface="Arial" panose="020B0604020202020204" pitchFamily="34" charset="0"/>
                <a:cs typeface="Arial" panose="020B0604020202020204" pitchFamily="34" charset="0"/>
              </a:rPr>
              <a:t>B</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ivariate </a:t>
            </a:r>
            <a:r>
              <a:rPr lang="en-US" sz="2400" b="1" dirty="0" smtClean="0">
                <a:solidFill>
                  <a:schemeClr val="tx2">
                    <a:lumMod val="60000"/>
                    <a:lumOff val="40000"/>
                  </a:schemeClr>
                </a:solidFill>
                <a:latin typeface="Arial" panose="020B0604020202020204" pitchFamily="34" charset="0"/>
                <a:cs typeface="Arial" panose="020B0604020202020204" pitchFamily="34" charset="0"/>
              </a:rPr>
              <a:t>Analysis</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49772" y="3870325"/>
            <a:ext cx="9067800" cy="307777"/>
          </a:xfrm>
          <a:prstGeom prst="rect">
            <a:avLst/>
          </a:prstGeom>
        </p:spPr>
        <p:txBody>
          <a:bodyPr wrap="square">
            <a:spAutoFit/>
          </a:bodyPr>
          <a:lstStyle/>
          <a:p>
            <a:pPr marL="285750" indent="-285750">
              <a:buFont typeface="Wingdings" panose="05000000000000000000" pitchFamily="2" charset="2"/>
              <a:buChar char="q"/>
            </a:pPr>
            <a:r>
              <a:rPr lang="en-US" sz="1400" b="1" dirty="0">
                <a:solidFill>
                  <a:schemeClr val="accent1">
                    <a:lumMod val="50000"/>
                  </a:schemeClr>
                </a:solidFill>
                <a:latin typeface="Arial" panose="020B0604020202020204" pitchFamily="34" charset="0"/>
                <a:cs typeface="Arial" panose="020B0604020202020204" pitchFamily="34" charset="0"/>
              </a:rPr>
              <a:t>Plot shows </a:t>
            </a:r>
            <a:r>
              <a:rPr lang="en-US" sz="1400" b="1" dirty="0" err="1">
                <a:solidFill>
                  <a:schemeClr val="accent1">
                    <a:lumMod val="50000"/>
                  </a:schemeClr>
                </a:solidFill>
                <a:latin typeface="Arial" panose="020B0604020202020204" pitchFamily="34" charset="0"/>
                <a:cs typeface="Arial" panose="020B0604020202020204" pitchFamily="34" charset="0"/>
              </a:rPr>
              <a:t>intrest</a:t>
            </a:r>
            <a:r>
              <a:rPr lang="en-US" sz="1400" b="1" dirty="0">
                <a:solidFill>
                  <a:schemeClr val="accent1">
                    <a:lumMod val="50000"/>
                  </a:schemeClr>
                </a:solidFill>
                <a:latin typeface="Arial" panose="020B0604020202020204" pitchFamily="34" charset="0"/>
                <a:cs typeface="Arial" panose="020B0604020202020204" pitchFamily="34" charset="0"/>
              </a:rPr>
              <a:t> rate is increasing slowly with increase in year.</a:t>
            </a:r>
            <a:endParaRPr lang="en-IN" sz="1400" dirty="0">
              <a:solidFill>
                <a:schemeClr val="accent1">
                  <a:lumMod val="50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49772" y="617264"/>
            <a:ext cx="8765628" cy="3253061"/>
          </a:xfrm>
          <a:prstGeom prst="rect">
            <a:avLst/>
          </a:prstGeom>
        </p:spPr>
      </p:pic>
    </p:spTree>
    <p:extLst>
      <p:ext uri="{BB962C8B-B14F-4D97-AF65-F5344CB8AC3E}">
        <p14:creationId xmlns:p14="http://schemas.microsoft.com/office/powerpoint/2010/main" val="19209102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7696200" cy="751488"/>
          </a:xfrm>
          <a:prstGeom prst="rect">
            <a:avLst/>
          </a:prstGeom>
        </p:spPr>
        <p:txBody>
          <a:bodyPr vert="horz" wrap="square" lIns="0" tIns="12700" rIns="0" bIns="0" rtlCol="0">
            <a:spAutoFit/>
          </a:bodyPr>
          <a:lstStyle/>
          <a:p>
            <a:r>
              <a:rPr lang="fr-FR" sz="2400" b="1" dirty="0" err="1">
                <a:solidFill>
                  <a:schemeClr val="tx2">
                    <a:lumMod val="60000"/>
                    <a:lumOff val="40000"/>
                  </a:schemeClr>
                </a:solidFill>
                <a:latin typeface="Arial" panose="020B0604020202020204" pitchFamily="34" charset="0"/>
                <a:cs typeface="Arial" panose="020B0604020202020204" pitchFamily="34" charset="0"/>
              </a:rPr>
              <a:t>Bivariate</a:t>
            </a:r>
            <a:r>
              <a:rPr lang="fr-FR" sz="2400" b="1" dirty="0">
                <a:solidFill>
                  <a:schemeClr val="tx2">
                    <a:lumMod val="60000"/>
                    <a:lumOff val="40000"/>
                  </a:schemeClr>
                </a:solidFill>
                <a:latin typeface="Arial" panose="020B0604020202020204" pitchFamily="34" charset="0"/>
                <a:cs typeface="Arial" panose="020B0604020202020204" pitchFamily="34" charset="0"/>
              </a:rPr>
              <a:t> </a:t>
            </a:r>
            <a:r>
              <a:rPr lang="fr-FR" sz="2400" b="1" dirty="0" err="1">
                <a:solidFill>
                  <a:schemeClr val="tx2">
                    <a:lumMod val="60000"/>
                    <a:lumOff val="40000"/>
                  </a:schemeClr>
                </a:solidFill>
                <a:latin typeface="Arial" panose="020B0604020202020204" pitchFamily="34" charset="0"/>
                <a:cs typeface="Arial" panose="020B0604020202020204" pitchFamily="34" charset="0"/>
              </a:rPr>
              <a:t>Analysis</a:t>
            </a:r>
            <a:r>
              <a:rPr lang="fr-FR" sz="2400" b="1" dirty="0">
                <a:solidFill>
                  <a:schemeClr val="tx2">
                    <a:lumMod val="60000"/>
                    <a:lumOff val="40000"/>
                  </a:schemeClr>
                </a:solidFill>
                <a:latin typeface="Arial" panose="020B0604020202020204" pitchFamily="34" charset="0"/>
                <a:cs typeface="Arial" panose="020B0604020202020204" pitchFamily="34" charset="0"/>
              </a:rPr>
              <a:t> - </a:t>
            </a:r>
            <a:r>
              <a:rPr lang="fr-FR" sz="2400" b="1" dirty="0" err="1">
                <a:solidFill>
                  <a:schemeClr val="tx2">
                    <a:lumMod val="60000"/>
                    <a:lumOff val="40000"/>
                  </a:schemeClr>
                </a:solidFill>
                <a:latin typeface="Arial" panose="020B0604020202020204" pitchFamily="34" charset="0"/>
                <a:cs typeface="Arial" panose="020B0604020202020204" pitchFamily="34" charset="0"/>
              </a:rPr>
              <a:t>Correlation</a:t>
            </a:r>
            <a:r>
              <a:rPr lang="fr-FR" sz="2400" b="1" dirty="0">
                <a:solidFill>
                  <a:schemeClr val="tx2">
                    <a:lumMod val="60000"/>
                    <a:lumOff val="40000"/>
                  </a:schemeClr>
                </a:solidFill>
                <a:latin typeface="Arial" panose="020B0604020202020204" pitchFamily="34" charset="0"/>
                <a:cs typeface="Arial" panose="020B0604020202020204" pitchFamily="34" charset="0"/>
              </a:rPr>
              <a:t> Matrix-Quantitative </a:t>
            </a:r>
            <a:r>
              <a:rPr lang="fr-FR" sz="2400" b="1" dirty="0" smtClean="0">
                <a:solidFill>
                  <a:schemeClr val="tx2">
                    <a:lumMod val="60000"/>
                    <a:lumOff val="40000"/>
                  </a:schemeClr>
                </a:solidFill>
                <a:latin typeface="Arial" panose="020B0604020202020204" pitchFamily="34" charset="0"/>
                <a:cs typeface="Arial" panose="020B0604020202020204" pitchFamily="34" charset="0"/>
              </a:rPr>
              <a:t>Variables(</a:t>
            </a:r>
            <a:r>
              <a:rPr lang="fr-FR" sz="2400" b="1" dirty="0" err="1" smtClean="0">
                <a:solidFill>
                  <a:schemeClr val="tx2">
                    <a:lumMod val="60000"/>
                    <a:lumOff val="40000"/>
                  </a:schemeClr>
                </a:solidFill>
                <a:latin typeface="Arial" panose="020B0604020202020204" pitchFamily="34" charset="0"/>
                <a:cs typeface="Arial" panose="020B0604020202020204" pitchFamily="34" charset="0"/>
              </a:rPr>
              <a:t>Refer</a:t>
            </a:r>
            <a:r>
              <a:rPr lang="fr-FR" sz="2400" b="1" dirty="0" smtClean="0">
                <a:solidFill>
                  <a:schemeClr val="tx2">
                    <a:lumMod val="60000"/>
                    <a:lumOff val="40000"/>
                  </a:schemeClr>
                </a:solidFill>
                <a:latin typeface="Arial" panose="020B0604020202020204" pitchFamily="34" charset="0"/>
                <a:cs typeface="Arial" panose="020B0604020202020204" pitchFamily="34" charset="0"/>
              </a:rPr>
              <a:t> </a:t>
            </a:r>
            <a:r>
              <a:rPr lang="fr-FR" sz="2400" b="1" dirty="0" err="1" smtClean="0">
                <a:solidFill>
                  <a:schemeClr val="tx2">
                    <a:lumMod val="60000"/>
                    <a:lumOff val="40000"/>
                  </a:schemeClr>
                </a:solidFill>
                <a:latin typeface="Arial" panose="020B0604020202020204" pitchFamily="34" charset="0"/>
                <a:cs typeface="Arial" panose="020B0604020202020204" pitchFamily="34" charset="0"/>
              </a:rPr>
              <a:t>worksheet</a:t>
            </a:r>
            <a:r>
              <a:rPr lang="fr-FR" sz="2400" b="1" dirty="0" smtClean="0">
                <a:solidFill>
                  <a:schemeClr val="tx2">
                    <a:lumMod val="60000"/>
                    <a:lumOff val="40000"/>
                  </a:schemeClr>
                </a:solidFill>
                <a:latin typeface="Arial" panose="020B0604020202020204" pitchFamily="34" charset="0"/>
                <a:cs typeface="Arial" panose="020B0604020202020204" pitchFamily="34" charset="0"/>
              </a:rPr>
              <a:t> for </a:t>
            </a:r>
            <a:r>
              <a:rPr lang="fr-FR" sz="2400" b="1" dirty="0" err="1" smtClean="0">
                <a:solidFill>
                  <a:schemeClr val="tx2">
                    <a:lumMod val="60000"/>
                    <a:lumOff val="40000"/>
                  </a:schemeClr>
                </a:solidFill>
                <a:latin typeface="Arial" panose="020B0604020202020204" pitchFamily="34" charset="0"/>
                <a:cs typeface="Arial" panose="020B0604020202020204" pitchFamily="34" charset="0"/>
              </a:rPr>
              <a:t>diagram</a:t>
            </a:r>
            <a:r>
              <a:rPr lang="fr-FR" sz="2400" b="1" dirty="0" smtClean="0">
                <a:solidFill>
                  <a:schemeClr val="tx2">
                    <a:lumMod val="60000"/>
                    <a:lumOff val="40000"/>
                  </a:schemeClr>
                </a:solidFill>
                <a:latin typeface="Arial" panose="020B0604020202020204" pitchFamily="34" charset="0"/>
                <a:cs typeface="Arial" panose="020B0604020202020204" pitchFamily="34" charset="0"/>
              </a:rPr>
              <a:t>)</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1431925"/>
            <a:ext cx="8610600" cy="2862322"/>
          </a:xfrm>
          <a:prstGeom prst="rect">
            <a:avLst/>
          </a:prstGeom>
        </p:spPr>
        <p:txBody>
          <a:bodyPr wrap="square">
            <a:spAutoFit/>
          </a:bodyPr>
          <a:lstStyle/>
          <a:p>
            <a:pPr marL="285750" indent="-285750">
              <a:buFont typeface="Wingdings" panose="05000000000000000000" pitchFamily="2" charset="2"/>
              <a:buChar char="q"/>
            </a:pPr>
            <a:r>
              <a:rPr lang="en-US" sz="2000" b="1" dirty="0">
                <a:solidFill>
                  <a:schemeClr val="accent1">
                    <a:lumMod val="75000"/>
                  </a:schemeClr>
                </a:solidFill>
                <a:latin typeface="Arial" panose="020B0604020202020204" pitchFamily="34" charset="0"/>
                <a:cs typeface="Arial" panose="020B0604020202020204" pitchFamily="34" charset="0"/>
              </a:rPr>
              <a:t>Observation is that Loan amount, investor amount, funding amount are strongly correlated.</a:t>
            </a:r>
          </a:p>
          <a:p>
            <a:pPr marL="285750" indent="-285750">
              <a:buFont typeface="Wingdings" panose="05000000000000000000" pitchFamily="2" charset="2"/>
              <a:buChar char="q"/>
            </a:pPr>
            <a:r>
              <a:rPr lang="en-US" sz="2000" b="1" dirty="0" smtClean="0">
                <a:solidFill>
                  <a:schemeClr val="accent1">
                    <a:lumMod val="75000"/>
                  </a:schemeClr>
                </a:solidFill>
                <a:latin typeface="Arial" panose="020B0604020202020204" pitchFamily="34" charset="0"/>
                <a:cs typeface="Arial" panose="020B0604020202020204" pitchFamily="34" charset="0"/>
              </a:rPr>
              <a:t>Annual </a:t>
            </a:r>
            <a:r>
              <a:rPr lang="en-US" sz="2000" b="1" dirty="0">
                <a:solidFill>
                  <a:schemeClr val="accent1">
                    <a:lumMod val="75000"/>
                  </a:schemeClr>
                </a:solidFill>
                <a:latin typeface="Arial" panose="020B0604020202020204" pitchFamily="34" charset="0"/>
                <a:cs typeface="Arial" panose="020B0604020202020204" pitchFamily="34" charset="0"/>
              </a:rPr>
              <a:t>income with DTI(Debt-to-income ratio) is negatively </a:t>
            </a:r>
            <a:r>
              <a:rPr lang="en-US" sz="2000" b="1" dirty="0" smtClean="0">
                <a:solidFill>
                  <a:schemeClr val="accent1">
                    <a:lumMod val="75000"/>
                  </a:schemeClr>
                </a:solidFill>
                <a:latin typeface="Arial" panose="020B0604020202020204" pitchFamily="34" charset="0"/>
                <a:cs typeface="Arial" panose="020B0604020202020204" pitchFamily="34" charset="0"/>
              </a:rPr>
              <a:t>correlated. That </a:t>
            </a:r>
            <a:r>
              <a:rPr lang="en-US" sz="2000" b="1" dirty="0">
                <a:solidFill>
                  <a:schemeClr val="accent1">
                    <a:lumMod val="75000"/>
                  </a:schemeClr>
                </a:solidFill>
                <a:latin typeface="Arial" panose="020B0604020202020204" pitchFamily="34" charset="0"/>
                <a:cs typeface="Arial" panose="020B0604020202020204" pitchFamily="34" charset="0"/>
              </a:rPr>
              <a:t>means when annual income is low DTI is high &amp; vice versa.</a:t>
            </a:r>
          </a:p>
          <a:p>
            <a:pPr marL="285750" indent="-285750">
              <a:buFont typeface="Wingdings" panose="05000000000000000000" pitchFamily="2" charset="2"/>
              <a:buChar char="q"/>
            </a:pPr>
            <a:r>
              <a:rPr lang="en-US" sz="2000" b="1" dirty="0" smtClean="0">
                <a:solidFill>
                  <a:schemeClr val="accent1">
                    <a:lumMod val="75000"/>
                  </a:schemeClr>
                </a:solidFill>
                <a:latin typeface="Arial" panose="020B0604020202020204" pitchFamily="34" charset="0"/>
                <a:cs typeface="Arial" panose="020B0604020202020204" pitchFamily="34" charset="0"/>
              </a:rPr>
              <a:t>Debt </a:t>
            </a:r>
            <a:r>
              <a:rPr lang="en-US" sz="2000" b="1" dirty="0">
                <a:solidFill>
                  <a:schemeClr val="accent1">
                    <a:lumMod val="75000"/>
                  </a:schemeClr>
                </a:solidFill>
                <a:latin typeface="Arial" panose="020B0604020202020204" pitchFamily="34" charset="0"/>
                <a:cs typeface="Arial" panose="020B0604020202020204" pitchFamily="34" charset="0"/>
              </a:rPr>
              <a:t>income ratio is the percentage of a consumer's monthly gross income that goes toward paying debts. </a:t>
            </a:r>
          </a:p>
          <a:p>
            <a:pPr marL="285750" indent="-285750">
              <a:buFont typeface="Wingdings" panose="05000000000000000000" pitchFamily="2" charset="2"/>
              <a:buChar char="q"/>
            </a:pPr>
            <a:r>
              <a:rPr lang="en-US" sz="2000" b="1" dirty="0" smtClean="0">
                <a:solidFill>
                  <a:schemeClr val="accent1">
                    <a:lumMod val="75000"/>
                  </a:schemeClr>
                </a:solidFill>
                <a:latin typeface="Arial" panose="020B0604020202020204" pitchFamily="34" charset="0"/>
                <a:cs typeface="Arial" panose="020B0604020202020204" pitchFamily="34" charset="0"/>
              </a:rPr>
              <a:t>Positive </a:t>
            </a:r>
            <a:r>
              <a:rPr lang="en-US" sz="2000" b="1" dirty="0">
                <a:solidFill>
                  <a:schemeClr val="accent1">
                    <a:lumMod val="75000"/>
                  </a:schemeClr>
                </a:solidFill>
                <a:latin typeface="Arial" panose="020B0604020202020204" pitchFamily="34" charset="0"/>
                <a:cs typeface="Arial" panose="020B0604020202020204" pitchFamily="34" charset="0"/>
              </a:rPr>
              <a:t>correlation between annual income and employment years.</a:t>
            </a:r>
            <a:endParaRPr lang="en-IN" sz="2000"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44777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smtClean="0">
                <a:solidFill>
                  <a:schemeClr val="tx2">
                    <a:lumMod val="60000"/>
                    <a:lumOff val="40000"/>
                  </a:schemeClr>
                </a:solidFill>
                <a:latin typeface="Arial" panose="020B0604020202020204" pitchFamily="34" charset="0"/>
                <a:cs typeface="Arial" panose="020B0604020202020204" pitchFamily="34" charset="0"/>
              </a:rPr>
              <a:t>Multivariate Analysis: Pair plot</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149772" y="558177"/>
            <a:ext cx="4725059" cy="3972479"/>
          </a:xfrm>
          <a:prstGeom prst="rect">
            <a:avLst/>
          </a:prstGeom>
        </p:spPr>
      </p:pic>
      <p:sp>
        <p:nvSpPr>
          <p:cNvPr id="8" name="TextBox 7">
            <a:extLst>
              <a:ext uri="{FF2B5EF4-FFF2-40B4-BE49-F238E27FC236}">
                <a16:creationId xmlns="" xmlns:a16="http://schemas.microsoft.com/office/drawing/2014/main" id="{A862E159-480B-4602-80D9-3E26F91B725C}"/>
              </a:ext>
            </a:extLst>
          </p:cNvPr>
          <p:cNvSpPr txBox="1"/>
          <p:nvPr/>
        </p:nvSpPr>
        <p:spPr>
          <a:xfrm>
            <a:off x="5105400" y="642317"/>
            <a:ext cx="3801181" cy="3908762"/>
          </a:xfrm>
          <a:prstGeom prst="rect">
            <a:avLst/>
          </a:prstGeom>
          <a:noFill/>
        </p:spPr>
        <p:txBody>
          <a:bodyPr wrap="square" rtlCol="0">
            <a:spAutoFit/>
          </a:bodyPr>
          <a:lstStyle/>
          <a:p>
            <a:pPr algn="just"/>
            <a:endParaRPr lang="en-US" sz="1400" dirty="0">
              <a:solidFill>
                <a:schemeClr val="accent1">
                  <a:lumMod val="75000"/>
                </a:schemeClr>
              </a:solidFill>
              <a:latin typeface="Arial" panose="020B0604020202020204" pitchFamily="34" charset="0"/>
              <a:cs typeface="Arial" panose="020B0604020202020204" pitchFamily="34" charset="0"/>
            </a:endParaRPr>
          </a:p>
          <a:p>
            <a:pPr algn="just"/>
            <a:r>
              <a:rPr lang="en-US" dirty="0" smtClean="0">
                <a:solidFill>
                  <a:schemeClr val="accent1">
                    <a:lumMod val="75000"/>
                  </a:schemeClr>
                </a:solidFill>
                <a:latin typeface="Arial" panose="020B0604020202020204" pitchFamily="34" charset="0"/>
                <a:cs typeface="Arial" panose="020B0604020202020204" pitchFamily="34" charset="0"/>
              </a:rPr>
              <a:t>Observing </a:t>
            </a:r>
            <a:r>
              <a:rPr lang="en-US" dirty="0">
                <a:solidFill>
                  <a:schemeClr val="accent1">
                    <a:lumMod val="75000"/>
                  </a:schemeClr>
                </a:solidFill>
                <a:latin typeface="Arial" panose="020B0604020202020204" pitchFamily="34" charset="0"/>
                <a:cs typeface="Arial" panose="020B0604020202020204" pitchFamily="34" charset="0"/>
              </a:rPr>
              <a:t>L</a:t>
            </a:r>
            <a:r>
              <a:rPr lang="en-US" dirty="0" smtClean="0">
                <a:solidFill>
                  <a:schemeClr val="accent1">
                    <a:lumMod val="75000"/>
                  </a:schemeClr>
                </a:solidFill>
                <a:latin typeface="Arial" panose="020B0604020202020204" pitchFamily="34" charset="0"/>
                <a:cs typeface="Arial" panose="020B0604020202020204" pitchFamily="34" charset="0"/>
              </a:rPr>
              <a:t>oan </a:t>
            </a:r>
            <a:r>
              <a:rPr lang="en-US" dirty="0">
                <a:solidFill>
                  <a:schemeClr val="accent1">
                    <a:lumMod val="75000"/>
                  </a:schemeClr>
                </a:solidFill>
                <a:latin typeface="Arial" panose="020B0604020202020204" pitchFamily="34" charset="0"/>
                <a:cs typeface="Arial" panose="020B0604020202020204" pitchFamily="34" charset="0"/>
              </a:rPr>
              <a:t>A</a:t>
            </a:r>
            <a:r>
              <a:rPr lang="en-US" dirty="0" smtClean="0">
                <a:solidFill>
                  <a:schemeClr val="accent1">
                    <a:lumMod val="75000"/>
                  </a:schemeClr>
                </a:solidFill>
                <a:latin typeface="Arial" panose="020B0604020202020204" pitchFamily="34" charset="0"/>
                <a:cs typeface="Arial" panose="020B0604020202020204" pitchFamily="34" charset="0"/>
              </a:rPr>
              <a:t>mount</a:t>
            </a:r>
            <a:r>
              <a:rPr lang="en-US" dirty="0">
                <a:solidFill>
                  <a:schemeClr val="accent1">
                    <a:lumMod val="75000"/>
                  </a:schemeClr>
                </a:solidFill>
                <a:latin typeface="Arial" panose="020B0604020202020204" pitchFamily="34" charset="0"/>
                <a:cs typeface="Arial" panose="020B0604020202020204" pitchFamily="34" charset="0"/>
              </a:rPr>
              <a:t>, </a:t>
            </a:r>
            <a:r>
              <a:rPr lang="en-US" dirty="0" smtClean="0">
                <a:solidFill>
                  <a:schemeClr val="accent1">
                    <a:lumMod val="75000"/>
                  </a:schemeClr>
                </a:solidFill>
                <a:latin typeface="Arial" panose="020B0604020202020204" pitchFamily="34" charset="0"/>
                <a:cs typeface="Arial" panose="020B0604020202020204" pitchFamily="34" charset="0"/>
              </a:rPr>
              <a:t>Annual </a:t>
            </a:r>
            <a:r>
              <a:rPr lang="en-US" dirty="0">
                <a:solidFill>
                  <a:schemeClr val="accent1">
                    <a:lumMod val="75000"/>
                  </a:schemeClr>
                </a:solidFill>
                <a:latin typeface="Arial" panose="020B0604020202020204" pitchFamily="34" charset="0"/>
                <a:cs typeface="Arial" panose="020B0604020202020204" pitchFamily="34" charset="0"/>
              </a:rPr>
              <a:t>I</a:t>
            </a:r>
            <a:r>
              <a:rPr lang="en-US" dirty="0" smtClean="0">
                <a:solidFill>
                  <a:schemeClr val="accent1">
                    <a:lumMod val="75000"/>
                  </a:schemeClr>
                </a:solidFill>
                <a:latin typeface="Arial" panose="020B0604020202020204" pitchFamily="34" charset="0"/>
                <a:cs typeface="Arial" panose="020B0604020202020204" pitchFamily="34" charset="0"/>
              </a:rPr>
              <a:t>ncome</a:t>
            </a:r>
            <a:r>
              <a:rPr lang="en-US" dirty="0">
                <a:solidFill>
                  <a:schemeClr val="accent1">
                    <a:lumMod val="75000"/>
                  </a:schemeClr>
                </a:solidFill>
                <a:latin typeface="Arial" panose="020B0604020202020204" pitchFamily="34" charset="0"/>
                <a:cs typeface="Arial" panose="020B0604020202020204" pitchFamily="34" charset="0"/>
              </a:rPr>
              <a:t>, </a:t>
            </a:r>
            <a:r>
              <a:rPr lang="en-US" dirty="0" smtClean="0">
                <a:solidFill>
                  <a:schemeClr val="accent1">
                    <a:lumMod val="75000"/>
                  </a:schemeClr>
                </a:solidFill>
                <a:latin typeface="Arial" panose="020B0604020202020204" pitchFamily="34" charset="0"/>
                <a:cs typeface="Arial" panose="020B0604020202020204" pitchFamily="34" charset="0"/>
              </a:rPr>
              <a:t>Year </a:t>
            </a:r>
            <a:r>
              <a:rPr lang="en-US" dirty="0">
                <a:solidFill>
                  <a:schemeClr val="accent1">
                    <a:lumMod val="75000"/>
                  </a:schemeClr>
                </a:solidFill>
                <a:latin typeface="Arial" panose="020B0604020202020204" pitchFamily="34" charset="0"/>
                <a:cs typeface="Arial" panose="020B0604020202020204" pitchFamily="34" charset="0"/>
              </a:rPr>
              <a:t>when loan was taken, Interest  </a:t>
            </a:r>
            <a:r>
              <a:rPr lang="en-US" dirty="0" smtClean="0">
                <a:solidFill>
                  <a:schemeClr val="accent1">
                    <a:lumMod val="75000"/>
                  </a:schemeClr>
                </a:solidFill>
                <a:latin typeface="Arial" panose="020B0604020202020204" pitchFamily="34" charset="0"/>
                <a:cs typeface="Arial" panose="020B0604020202020204" pitchFamily="34" charset="0"/>
              </a:rPr>
              <a:t>Rate </a:t>
            </a:r>
            <a:r>
              <a:rPr lang="en-US" dirty="0">
                <a:solidFill>
                  <a:schemeClr val="accent1">
                    <a:lumMod val="75000"/>
                  </a:schemeClr>
                </a:solidFill>
                <a:latin typeface="Arial" panose="020B0604020202020204" pitchFamily="34" charset="0"/>
                <a:cs typeface="Arial" panose="020B0604020202020204" pitchFamily="34" charset="0"/>
              </a:rPr>
              <a:t>at which loan was taken to each </a:t>
            </a:r>
            <a:r>
              <a:rPr lang="en-US" dirty="0" smtClean="0">
                <a:solidFill>
                  <a:schemeClr val="accent1">
                    <a:lumMod val="75000"/>
                  </a:schemeClr>
                </a:solidFill>
                <a:latin typeface="Arial" panose="020B0604020202020204" pitchFamily="34" charset="0"/>
                <a:cs typeface="Arial" panose="020B0604020202020204" pitchFamily="34" charset="0"/>
              </a:rPr>
              <a:t>other :</a:t>
            </a:r>
          </a:p>
          <a:p>
            <a:pPr algn="just"/>
            <a:endParaRPr lang="en-US"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r>
              <a:rPr lang="en-US" dirty="0">
                <a:solidFill>
                  <a:schemeClr val="accent1">
                    <a:lumMod val="75000"/>
                  </a:schemeClr>
                </a:solidFill>
                <a:latin typeface="Arial" panose="020B0604020202020204" pitchFamily="34" charset="0"/>
                <a:cs typeface="Arial" panose="020B0604020202020204" pitchFamily="34" charset="0"/>
              </a:rPr>
              <a:t>Higher the interest rate , Higher charged off ratio</a:t>
            </a:r>
          </a:p>
          <a:p>
            <a:pPr marL="285750" indent="-285750" algn="just">
              <a:buFont typeface="Wingdings" panose="05000000000000000000" pitchFamily="2" charset="2"/>
              <a:buChar char="q"/>
            </a:pPr>
            <a:r>
              <a:rPr lang="en-US" dirty="0">
                <a:solidFill>
                  <a:schemeClr val="accent1">
                    <a:lumMod val="75000"/>
                  </a:schemeClr>
                </a:solidFill>
                <a:latin typeface="Arial" panose="020B0604020202020204" pitchFamily="34" charset="0"/>
                <a:cs typeface="Arial" panose="020B0604020202020204" pitchFamily="34" charset="0"/>
              </a:rPr>
              <a:t>Higher the annual income, Higher the loan amount slightly.</a:t>
            </a:r>
          </a:p>
          <a:p>
            <a:pPr marL="285750" indent="-285750" algn="just">
              <a:buFont typeface="Wingdings" panose="05000000000000000000" pitchFamily="2" charset="2"/>
              <a:buChar char="q"/>
            </a:pPr>
            <a:r>
              <a:rPr lang="en-US" dirty="0">
                <a:solidFill>
                  <a:schemeClr val="accent1">
                    <a:lumMod val="75000"/>
                  </a:schemeClr>
                </a:solidFill>
                <a:latin typeface="Arial" panose="020B0604020202020204" pitchFamily="34" charset="0"/>
                <a:cs typeface="Arial" panose="020B0604020202020204" pitchFamily="34" charset="0"/>
              </a:rPr>
              <a:t>Increase in number of charged off with increase in year.</a:t>
            </a:r>
          </a:p>
          <a:p>
            <a:pPr marL="285750" indent="-285750" algn="just">
              <a:buFont typeface="Wingdings" panose="05000000000000000000" pitchFamily="2" charset="2"/>
              <a:buChar char="q"/>
            </a:pPr>
            <a:r>
              <a:rPr lang="en-US" dirty="0">
                <a:solidFill>
                  <a:schemeClr val="accent1">
                    <a:lumMod val="75000"/>
                  </a:schemeClr>
                </a:solidFill>
                <a:latin typeface="Arial" panose="020B0604020202020204" pitchFamily="34" charset="0"/>
                <a:cs typeface="Arial" panose="020B0604020202020204" pitchFamily="34" charset="0"/>
              </a:rPr>
              <a:t>Interest rate is increasing with loan amount increase</a:t>
            </a:r>
            <a:endParaRPr lang="en-IN"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03931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smtClean="0">
                <a:solidFill>
                  <a:schemeClr val="tx2">
                    <a:lumMod val="60000"/>
                    <a:lumOff val="40000"/>
                  </a:schemeClr>
                </a:solidFill>
                <a:latin typeface="Arial" panose="020B0604020202020204" pitchFamily="34" charset="0"/>
                <a:cs typeface="Arial" panose="020B0604020202020204" pitchFamily="34" charset="0"/>
              </a:rPr>
              <a:t>Multivariate Analysis: Pair plot</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152400" y="822325"/>
            <a:ext cx="4715533" cy="3696216"/>
          </a:xfrm>
          <a:prstGeom prst="rect">
            <a:avLst/>
          </a:prstGeom>
        </p:spPr>
      </p:pic>
      <p:sp>
        <p:nvSpPr>
          <p:cNvPr id="8" name="TextBox 7">
            <a:extLst>
              <a:ext uri="{FF2B5EF4-FFF2-40B4-BE49-F238E27FC236}">
                <a16:creationId xmlns="" xmlns:a16="http://schemas.microsoft.com/office/drawing/2014/main" id="{A862E159-480B-4602-80D9-3E26F91B725C}"/>
              </a:ext>
            </a:extLst>
          </p:cNvPr>
          <p:cNvSpPr txBox="1"/>
          <p:nvPr/>
        </p:nvSpPr>
        <p:spPr>
          <a:xfrm>
            <a:off x="5105400" y="642317"/>
            <a:ext cx="3801181" cy="3908762"/>
          </a:xfrm>
          <a:prstGeom prst="rect">
            <a:avLst/>
          </a:prstGeom>
          <a:noFill/>
        </p:spPr>
        <p:txBody>
          <a:bodyPr wrap="square" rtlCol="0">
            <a:spAutoFit/>
          </a:bodyPr>
          <a:lstStyle/>
          <a:p>
            <a:pPr algn="just"/>
            <a:endParaRPr lang="en-US" sz="1400" dirty="0">
              <a:solidFill>
                <a:schemeClr val="accent1">
                  <a:lumMod val="75000"/>
                </a:schemeClr>
              </a:solidFill>
              <a:latin typeface="Arial" panose="020B0604020202020204" pitchFamily="34" charset="0"/>
              <a:cs typeface="Arial" panose="020B0604020202020204" pitchFamily="34" charset="0"/>
            </a:endParaRPr>
          </a:p>
          <a:p>
            <a:pPr algn="just"/>
            <a:r>
              <a:rPr lang="en-US" dirty="0" smtClean="0">
                <a:solidFill>
                  <a:schemeClr val="accent1">
                    <a:lumMod val="75000"/>
                  </a:schemeClr>
                </a:solidFill>
                <a:latin typeface="Arial" panose="020B0604020202020204" pitchFamily="34" charset="0"/>
                <a:cs typeface="Arial" panose="020B0604020202020204" pitchFamily="34" charset="0"/>
              </a:rPr>
              <a:t>Observing </a:t>
            </a:r>
            <a:r>
              <a:rPr lang="en-US" dirty="0">
                <a:solidFill>
                  <a:schemeClr val="accent1">
                    <a:lumMod val="75000"/>
                  </a:schemeClr>
                </a:solidFill>
                <a:latin typeface="Arial" panose="020B0604020202020204" pitchFamily="34" charset="0"/>
                <a:cs typeface="Arial" panose="020B0604020202020204" pitchFamily="34" charset="0"/>
              </a:rPr>
              <a:t>L</a:t>
            </a:r>
            <a:r>
              <a:rPr lang="en-US" dirty="0" smtClean="0">
                <a:solidFill>
                  <a:schemeClr val="accent1">
                    <a:lumMod val="75000"/>
                  </a:schemeClr>
                </a:solidFill>
                <a:latin typeface="Arial" panose="020B0604020202020204" pitchFamily="34" charset="0"/>
                <a:cs typeface="Arial" panose="020B0604020202020204" pitchFamily="34" charset="0"/>
              </a:rPr>
              <a:t>oan </a:t>
            </a:r>
            <a:r>
              <a:rPr lang="en-US" dirty="0">
                <a:solidFill>
                  <a:schemeClr val="accent1">
                    <a:lumMod val="75000"/>
                  </a:schemeClr>
                </a:solidFill>
                <a:latin typeface="Arial" panose="020B0604020202020204" pitchFamily="34" charset="0"/>
                <a:cs typeface="Arial" panose="020B0604020202020204" pitchFamily="34" charset="0"/>
              </a:rPr>
              <a:t>A</a:t>
            </a:r>
            <a:r>
              <a:rPr lang="en-US" dirty="0" smtClean="0">
                <a:solidFill>
                  <a:schemeClr val="accent1">
                    <a:lumMod val="75000"/>
                  </a:schemeClr>
                </a:solidFill>
                <a:latin typeface="Arial" panose="020B0604020202020204" pitchFamily="34" charset="0"/>
                <a:cs typeface="Arial" panose="020B0604020202020204" pitchFamily="34" charset="0"/>
              </a:rPr>
              <a:t>mount</a:t>
            </a:r>
            <a:r>
              <a:rPr lang="en-US" dirty="0">
                <a:solidFill>
                  <a:schemeClr val="accent1">
                    <a:lumMod val="75000"/>
                  </a:schemeClr>
                </a:solidFill>
                <a:latin typeface="Arial" panose="020B0604020202020204" pitchFamily="34" charset="0"/>
                <a:cs typeface="Arial" panose="020B0604020202020204" pitchFamily="34" charset="0"/>
              </a:rPr>
              <a:t>, </a:t>
            </a:r>
            <a:r>
              <a:rPr lang="en-US" dirty="0" smtClean="0">
                <a:solidFill>
                  <a:schemeClr val="accent1">
                    <a:lumMod val="75000"/>
                  </a:schemeClr>
                </a:solidFill>
                <a:latin typeface="Arial" panose="020B0604020202020204" pitchFamily="34" charset="0"/>
                <a:cs typeface="Arial" panose="020B0604020202020204" pitchFamily="34" charset="0"/>
              </a:rPr>
              <a:t>Annual </a:t>
            </a:r>
            <a:r>
              <a:rPr lang="en-US" dirty="0">
                <a:solidFill>
                  <a:schemeClr val="accent1">
                    <a:lumMod val="75000"/>
                  </a:schemeClr>
                </a:solidFill>
                <a:latin typeface="Arial" panose="020B0604020202020204" pitchFamily="34" charset="0"/>
                <a:cs typeface="Arial" panose="020B0604020202020204" pitchFamily="34" charset="0"/>
              </a:rPr>
              <a:t>I</a:t>
            </a:r>
            <a:r>
              <a:rPr lang="en-US" dirty="0" smtClean="0">
                <a:solidFill>
                  <a:schemeClr val="accent1">
                    <a:lumMod val="75000"/>
                  </a:schemeClr>
                </a:solidFill>
                <a:latin typeface="Arial" panose="020B0604020202020204" pitchFamily="34" charset="0"/>
                <a:cs typeface="Arial" panose="020B0604020202020204" pitchFamily="34" charset="0"/>
              </a:rPr>
              <a:t>ncome</a:t>
            </a:r>
            <a:r>
              <a:rPr lang="en-US" dirty="0">
                <a:solidFill>
                  <a:schemeClr val="accent1">
                    <a:lumMod val="75000"/>
                  </a:schemeClr>
                </a:solidFill>
                <a:latin typeface="Arial" panose="020B0604020202020204" pitchFamily="34" charset="0"/>
                <a:cs typeface="Arial" panose="020B0604020202020204" pitchFamily="34" charset="0"/>
              </a:rPr>
              <a:t>, </a:t>
            </a:r>
            <a:r>
              <a:rPr lang="en-US" dirty="0" smtClean="0">
                <a:solidFill>
                  <a:schemeClr val="accent1">
                    <a:lumMod val="75000"/>
                  </a:schemeClr>
                </a:solidFill>
                <a:latin typeface="Arial" panose="020B0604020202020204" pitchFamily="34" charset="0"/>
                <a:cs typeface="Arial" panose="020B0604020202020204" pitchFamily="34" charset="0"/>
              </a:rPr>
              <a:t>Year </a:t>
            </a:r>
            <a:r>
              <a:rPr lang="en-US" dirty="0">
                <a:solidFill>
                  <a:schemeClr val="accent1">
                    <a:lumMod val="75000"/>
                  </a:schemeClr>
                </a:solidFill>
                <a:latin typeface="Arial" panose="020B0604020202020204" pitchFamily="34" charset="0"/>
                <a:cs typeface="Arial" panose="020B0604020202020204" pitchFamily="34" charset="0"/>
              </a:rPr>
              <a:t>when loan was taken, Interest  </a:t>
            </a:r>
            <a:r>
              <a:rPr lang="en-US" dirty="0" smtClean="0">
                <a:solidFill>
                  <a:schemeClr val="accent1">
                    <a:lumMod val="75000"/>
                  </a:schemeClr>
                </a:solidFill>
                <a:latin typeface="Arial" panose="020B0604020202020204" pitchFamily="34" charset="0"/>
                <a:cs typeface="Arial" panose="020B0604020202020204" pitchFamily="34" charset="0"/>
              </a:rPr>
              <a:t>Rate </a:t>
            </a:r>
            <a:r>
              <a:rPr lang="en-US" dirty="0">
                <a:solidFill>
                  <a:schemeClr val="accent1">
                    <a:lumMod val="75000"/>
                  </a:schemeClr>
                </a:solidFill>
                <a:latin typeface="Arial" panose="020B0604020202020204" pitchFamily="34" charset="0"/>
                <a:cs typeface="Arial" panose="020B0604020202020204" pitchFamily="34" charset="0"/>
              </a:rPr>
              <a:t>at which loan was taken to each </a:t>
            </a:r>
            <a:r>
              <a:rPr lang="en-US" dirty="0" smtClean="0">
                <a:solidFill>
                  <a:schemeClr val="accent1">
                    <a:lumMod val="75000"/>
                  </a:schemeClr>
                </a:solidFill>
                <a:latin typeface="Arial" panose="020B0604020202020204" pitchFamily="34" charset="0"/>
                <a:cs typeface="Arial" panose="020B0604020202020204" pitchFamily="34" charset="0"/>
              </a:rPr>
              <a:t>other :</a:t>
            </a:r>
          </a:p>
          <a:p>
            <a:pPr algn="just"/>
            <a:endParaRPr lang="en-US" dirty="0">
              <a:solidFill>
                <a:schemeClr val="accent1">
                  <a:lumMod val="75000"/>
                </a:schemeClr>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r>
              <a:rPr lang="en-US" dirty="0">
                <a:solidFill>
                  <a:schemeClr val="accent1">
                    <a:lumMod val="75000"/>
                  </a:schemeClr>
                </a:solidFill>
                <a:latin typeface="Arial" panose="020B0604020202020204" pitchFamily="34" charset="0"/>
                <a:cs typeface="Arial" panose="020B0604020202020204" pitchFamily="34" charset="0"/>
              </a:rPr>
              <a:t>Higher the interest rate , Higher charged off ratio</a:t>
            </a:r>
          </a:p>
          <a:p>
            <a:pPr marL="285750" indent="-285750" algn="just">
              <a:buFont typeface="Wingdings" panose="05000000000000000000" pitchFamily="2" charset="2"/>
              <a:buChar char="q"/>
            </a:pPr>
            <a:r>
              <a:rPr lang="en-US" dirty="0">
                <a:solidFill>
                  <a:schemeClr val="accent1">
                    <a:lumMod val="75000"/>
                  </a:schemeClr>
                </a:solidFill>
                <a:latin typeface="Arial" panose="020B0604020202020204" pitchFamily="34" charset="0"/>
                <a:cs typeface="Arial" panose="020B0604020202020204" pitchFamily="34" charset="0"/>
              </a:rPr>
              <a:t>Higher the annual income, Higher the loan amount slightly.</a:t>
            </a:r>
          </a:p>
          <a:p>
            <a:pPr marL="285750" indent="-285750" algn="just">
              <a:buFont typeface="Wingdings" panose="05000000000000000000" pitchFamily="2" charset="2"/>
              <a:buChar char="q"/>
            </a:pPr>
            <a:r>
              <a:rPr lang="en-US" dirty="0">
                <a:solidFill>
                  <a:schemeClr val="accent1">
                    <a:lumMod val="75000"/>
                  </a:schemeClr>
                </a:solidFill>
                <a:latin typeface="Arial" panose="020B0604020202020204" pitchFamily="34" charset="0"/>
                <a:cs typeface="Arial" panose="020B0604020202020204" pitchFamily="34" charset="0"/>
              </a:rPr>
              <a:t>Increase in number of charged off with increase in year.</a:t>
            </a:r>
          </a:p>
          <a:p>
            <a:pPr marL="285750" indent="-285750" algn="just">
              <a:buFont typeface="Wingdings" panose="05000000000000000000" pitchFamily="2" charset="2"/>
              <a:buChar char="q"/>
            </a:pPr>
            <a:r>
              <a:rPr lang="en-US" dirty="0">
                <a:solidFill>
                  <a:schemeClr val="accent1">
                    <a:lumMod val="75000"/>
                  </a:schemeClr>
                </a:solidFill>
                <a:latin typeface="Arial" panose="020B0604020202020204" pitchFamily="34" charset="0"/>
                <a:cs typeface="Arial" panose="020B0604020202020204" pitchFamily="34" charset="0"/>
              </a:rPr>
              <a:t>Interest rate is increasing with loan amount increase</a:t>
            </a:r>
            <a:endParaRPr lang="en-IN"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64465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smtClean="0">
                <a:solidFill>
                  <a:schemeClr val="tx2">
                    <a:lumMod val="60000"/>
                    <a:lumOff val="40000"/>
                  </a:schemeClr>
                </a:solidFill>
                <a:latin typeface="Arial" panose="020B0604020202020204" pitchFamily="34" charset="0"/>
                <a:cs typeface="Arial" panose="020B0604020202020204" pitchFamily="34" charset="0"/>
              </a:rPr>
              <a:t>Summary</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TextBox 7">
            <a:extLst>
              <a:ext uri="{FF2B5EF4-FFF2-40B4-BE49-F238E27FC236}">
                <a16:creationId xmlns="" xmlns:a16="http://schemas.microsoft.com/office/drawing/2014/main" id="{A862E159-480B-4602-80D9-3E26F91B725C}"/>
              </a:ext>
            </a:extLst>
          </p:cNvPr>
          <p:cNvSpPr txBox="1"/>
          <p:nvPr/>
        </p:nvSpPr>
        <p:spPr>
          <a:xfrm>
            <a:off x="185057" y="340338"/>
            <a:ext cx="8677981" cy="3862596"/>
          </a:xfrm>
          <a:prstGeom prst="rect">
            <a:avLst/>
          </a:prstGeom>
          <a:noFill/>
        </p:spPr>
        <p:txBody>
          <a:bodyPr wrap="square" rtlCol="0">
            <a:spAutoFit/>
          </a:bodyPr>
          <a:lstStyle/>
          <a:p>
            <a:pPr algn="just"/>
            <a:endParaRPr lang="en-US" sz="1400" dirty="0">
              <a:solidFill>
                <a:schemeClr val="accent1">
                  <a:lumMod val="75000"/>
                </a:schemeClr>
              </a:solidFill>
              <a:latin typeface="Arial" panose="020B0604020202020204" pitchFamily="34" charset="0"/>
              <a:cs typeface="Arial" panose="020B0604020202020204" pitchFamily="34" charset="0"/>
            </a:endParaRPr>
          </a:p>
          <a:p>
            <a:pPr algn="just">
              <a:lnSpc>
                <a:spcPct val="150000"/>
              </a:lnSpc>
            </a:pPr>
            <a:r>
              <a:rPr lang="en-US" sz="1400" b="1" u="sng" dirty="0">
                <a:solidFill>
                  <a:schemeClr val="accent1">
                    <a:lumMod val="75000"/>
                  </a:schemeClr>
                </a:solidFill>
                <a:latin typeface="Arial" panose="020B0604020202020204" pitchFamily="34" charset="0"/>
                <a:cs typeface="Arial" panose="020B0604020202020204" pitchFamily="34" charset="0"/>
              </a:rPr>
              <a:t>Based on the Analysis done on the Variables, we conclude the below mentioned points </a:t>
            </a:r>
            <a:endParaRPr lang="en-US" sz="1400" b="1" u="sng" dirty="0" smtClean="0">
              <a:solidFill>
                <a:schemeClr val="accent1">
                  <a:lumMod val="75000"/>
                </a:schemeClr>
              </a:solidFill>
              <a:latin typeface="Arial" panose="020B0604020202020204" pitchFamily="34" charset="0"/>
              <a:cs typeface="Arial" panose="020B0604020202020204" pitchFamily="34" charset="0"/>
            </a:endParaRPr>
          </a:p>
          <a:p>
            <a:pPr algn="just">
              <a:lnSpc>
                <a:spcPct val="150000"/>
              </a:lnSpc>
            </a:pPr>
            <a:endParaRPr lang="en-US" sz="800" b="1" u="sng" dirty="0" smtClean="0">
              <a:solidFill>
                <a:schemeClr val="accent1">
                  <a:lumMod val="75000"/>
                </a:schemeClr>
              </a:solidFill>
              <a:latin typeface="Arial" panose="020B0604020202020204" pitchFamily="34" charset="0"/>
              <a:cs typeface="Arial" panose="020B0604020202020204" pitchFamily="34" charset="0"/>
            </a:endParaRPr>
          </a:p>
          <a:p>
            <a:pPr marL="285750" indent="-285750" algn="just">
              <a:lnSpc>
                <a:spcPct val="150000"/>
              </a:lnSpc>
              <a:buFont typeface="Wingdings" panose="05000000000000000000" pitchFamily="2" charset="2"/>
              <a:buChar char="q"/>
            </a:pPr>
            <a:r>
              <a:rPr lang="en-US" sz="1400" dirty="0" smtClean="0">
                <a:solidFill>
                  <a:schemeClr val="accent1">
                    <a:lumMod val="75000"/>
                  </a:schemeClr>
                </a:solidFill>
                <a:latin typeface="Arial" panose="020B0604020202020204" pitchFamily="34" charset="0"/>
                <a:cs typeface="Arial" panose="020B0604020202020204" pitchFamily="34" charset="0"/>
              </a:rPr>
              <a:t>Small </a:t>
            </a:r>
            <a:r>
              <a:rPr lang="en-US" sz="1400" dirty="0">
                <a:solidFill>
                  <a:schemeClr val="accent1">
                    <a:lumMod val="75000"/>
                  </a:schemeClr>
                </a:solidFill>
                <a:latin typeface="Arial" panose="020B0604020202020204" pitchFamily="34" charset="0"/>
                <a:cs typeface="Arial" panose="020B0604020202020204" pitchFamily="34" charset="0"/>
              </a:rPr>
              <a:t>Business Applicants have high chances of getting charged off.    </a:t>
            </a:r>
          </a:p>
          <a:p>
            <a:pPr marL="285750" indent="-285750" algn="just">
              <a:lnSpc>
                <a:spcPct val="150000"/>
              </a:lnSpc>
              <a:buFont typeface="Wingdings" panose="05000000000000000000" pitchFamily="2" charset="2"/>
              <a:buChar char="q"/>
            </a:pPr>
            <a:r>
              <a:rPr lang="en-US" sz="1400" dirty="0">
                <a:solidFill>
                  <a:schemeClr val="accent1">
                    <a:lumMod val="75000"/>
                  </a:schemeClr>
                </a:solidFill>
                <a:latin typeface="Arial" panose="020B0604020202020204" pitchFamily="34" charset="0"/>
                <a:cs typeface="Arial" panose="020B0604020202020204" pitchFamily="34" charset="0"/>
              </a:rPr>
              <a:t>Charged off proportion increases with grades moving from “A” towards “G”.</a:t>
            </a:r>
          </a:p>
          <a:p>
            <a:pPr marL="285750" indent="-285750" algn="just">
              <a:lnSpc>
                <a:spcPct val="150000"/>
              </a:lnSpc>
              <a:buFont typeface="Wingdings" panose="05000000000000000000" pitchFamily="2" charset="2"/>
              <a:buChar char="q"/>
            </a:pPr>
            <a:r>
              <a:rPr lang="en-US" sz="1400" dirty="0">
                <a:solidFill>
                  <a:schemeClr val="accent1">
                    <a:lumMod val="75000"/>
                  </a:schemeClr>
                </a:solidFill>
                <a:latin typeface="Arial" panose="020B0604020202020204" pitchFamily="34" charset="0"/>
                <a:cs typeface="Arial" panose="020B0604020202020204" pitchFamily="34" charset="0"/>
              </a:rPr>
              <a:t>Charged off proportion increases as Interest Rate Increases.</a:t>
            </a:r>
          </a:p>
          <a:p>
            <a:pPr marL="285750" indent="-285750" algn="just">
              <a:lnSpc>
                <a:spcPct val="150000"/>
              </a:lnSpc>
              <a:buFont typeface="Wingdings" panose="05000000000000000000" pitchFamily="2" charset="2"/>
              <a:buChar char="q"/>
            </a:pPr>
            <a:r>
              <a:rPr lang="en-US" sz="1400" dirty="0">
                <a:solidFill>
                  <a:schemeClr val="accent1">
                    <a:lumMod val="75000"/>
                  </a:schemeClr>
                </a:solidFill>
                <a:latin typeface="Arial" panose="020B0604020202020204" pitchFamily="34" charset="0"/>
                <a:cs typeface="Arial" panose="020B0604020202020204" pitchFamily="34" charset="0"/>
              </a:rPr>
              <a:t>Higher the public bankruptcy record greater the charged-off proportion.		</a:t>
            </a:r>
          </a:p>
          <a:p>
            <a:pPr marL="285750" indent="-285750" algn="just">
              <a:lnSpc>
                <a:spcPct val="150000"/>
              </a:lnSpc>
              <a:buFont typeface="Wingdings" panose="05000000000000000000" pitchFamily="2" charset="2"/>
              <a:buChar char="q"/>
            </a:pPr>
            <a:r>
              <a:rPr lang="en-US" sz="1400" dirty="0">
                <a:solidFill>
                  <a:schemeClr val="accent1">
                    <a:lumMod val="75000"/>
                  </a:schemeClr>
                </a:solidFill>
                <a:latin typeface="Arial" panose="020B0604020202020204" pitchFamily="34" charset="0"/>
                <a:cs typeface="Arial" panose="020B0604020202020204" pitchFamily="34" charset="0"/>
              </a:rPr>
              <a:t>The loan amounts are bigger on average for small business purpose among all purposes of Loan.</a:t>
            </a:r>
          </a:p>
          <a:p>
            <a:pPr marL="285750" indent="-285750" algn="just">
              <a:lnSpc>
                <a:spcPct val="150000"/>
              </a:lnSpc>
              <a:buFont typeface="Wingdings" panose="05000000000000000000" pitchFamily="2" charset="2"/>
              <a:buChar char="q"/>
            </a:pPr>
            <a:r>
              <a:rPr lang="en-US" sz="1400" dirty="0">
                <a:solidFill>
                  <a:schemeClr val="accent1">
                    <a:lumMod val="75000"/>
                  </a:schemeClr>
                </a:solidFill>
                <a:latin typeface="Arial" panose="020B0604020202020204" pitchFamily="34" charset="0"/>
                <a:cs typeface="Arial" panose="020B0604020202020204" pitchFamily="34" charset="0"/>
              </a:rPr>
              <a:t>Those who already have Derogatory Public Records have higher charged off chances than others.</a:t>
            </a:r>
          </a:p>
          <a:p>
            <a:pPr marL="285750" indent="-285750" algn="just">
              <a:lnSpc>
                <a:spcPct val="150000"/>
              </a:lnSpc>
              <a:buFont typeface="Wingdings" panose="05000000000000000000" pitchFamily="2" charset="2"/>
              <a:buChar char="q"/>
            </a:pPr>
            <a:r>
              <a:rPr lang="en-US" sz="1400" dirty="0">
                <a:solidFill>
                  <a:schemeClr val="accent1">
                    <a:lumMod val="75000"/>
                  </a:schemeClr>
                </a:solidFill>
                <a:latin typeface="Arial" panose="020B0604020202020204" pitchFamily="34" charset="0"/>
                <a:cs typeface="Arial" panose="020B0604020202020204" pitchFamily="34" charset="0"/>
              </a:rPr>
              <a:t>Average interest rate is considerably higher for 60 months loan term than 36 months.</a:t>
            </a:r>
          </a:p>
          <a:p>
            <a:pPr marL="285750" indent="-285750" algn="just">
              <a:lnSpc>
                <a:spcPct val="150000"/>
              </a:lnSpc>
              <a:buFont typeface="Wingdings" panose="05000000000000000000" pitchFamily="2" charset="2"/>
              <a:buChar char="q"/>
            </a:pPr>
            <a:r>
              <a:rPr lang="en-IN" sz="1400" dirty="0">
                <a:solidFill>
                  <a:schemeClr val="accent1">
                    <a:lumMod val="75000"/>
                  </a:schemeClr>
                </a:solidFill>
                <a:latin typeface="Arial" panose="020B0604020202020204" pitchFamily="34" charset="0"/>
                <a:cs typeface="Arial" panose="020B0604020202020204" pitchFamily="34" charset="0"/>
              </a:rPr>
              <a:t>Ones getting charged off have lower annual incomes than the ones who has fully paid for each and every grade.</a:t>
            </a:r>
          </a:p>
        </p:txBody>
      </p:sp>
    </p:spTree>
    <p:extLst>
      <p:ext uri="{BB962C8B-B14F-4D97-AF65-F5344CB8AC3E}">
        <p14:creationId xmlns:p14="http://schemas.microsoft.com/office/powerpoint/2010/main" val="38933341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60325"/>
            <a:ext cx="3796665"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tx2">
                    <a:lumMod val="60000"/>
                    <a:lumOff val="40000"/>
                  </a:schemeClr>
                </a:solidFill>
              </a:rPr>
              <a:t>Business Objective</a:t>
            </a:r>
            <a:endParaRPr sz="2400" dirty="0">
              <a:solidFill>
                <a:schemeClr val="tx2">
                  <a:lumMod val="60000"/>
                  <a:lumOff val="40000"/>
                </a:schemeClr>
              </a:solidFill>
              <a:latin typeface="Arial"/>
              <a:cs typeface="Arial"/>
            </a:endParaRPr>
          </a:p>
        </p:txBody>
      </p:sp>
      <p:sp>
        <p:nvSpPr>
          <p:cNvPr id="6" name="object 3"/>
          <p:cNvSpPr txBox="1"/>
          <p:nvPr/>
        </p:nvSpPr>
        <p:spPr>
          <a:xfrm>
            <a:off x="152400" y="2879725"/>
            <a:ext cx="8915399" cy="2194512"/>
          </a:xfrm>
          <a:prstGeom prst="rect">
            <a:avLst/>
          </a:prstGeom>
        </p:spPr>
        <p:txBody>
          <a:bodyPr vert="horz" wrap="square" lIns="0" tIns="13970" rIns="0" bIns="0" rtlCol="0">
            <a:spAutoFit/>
          </a:bodyPr>
          <a:lstStyle/>
          <a:p>
            <a:pPr algn="just">
              <a:lnSpc>
                <a:spcPct val="150000"/>
              </a:lnSpc>
            </a:pPr>
            <a:r>
              <a:rPr lang="en-US" sz="1200" dirty="0">
                <a:solidFill>
                  <a:schemeClr val="accent1">
                    <a:lumMod val="75000"/>
                  </a:schemeClr>
                </a:solidFill>
                <a:latin typeface="Arial" panose="020B0604020202020204" pitchFamily="34" charset="0"/>
                <a:cs typeface="Arial" panose="020B0604020202020204" pitchFamily="34" charset="0"/>
              </a:rPr>
              <a:t>L</a:t>
            </a:r>
            <a:r>
              <a:rPr lang="en-US" sz="1200" dirty="0" smtClean="0">
                <a:solidFill>
                  <a:schemeClr val="accent1">
                    <a:lumMod val="75000"/>
                  </a:schemeClr>
                </a:solidFill>
                <a:latin typeface="Arial" panose="020B0604020202020204" pitchFamily="34" charset="0"/>
                <a:cs typeface="Arial" panose="020B0604020202020204" pitchFamily="34" charset="0"/>
              </a:rPr>
              <a:t>ending </a:t>
            </a:r>
            <a:r>
              <a:rPr lang="en-US" sz="1200" dirty="0">
                <a:solidFill>
                  <a:schemeClr val="accent1">
                    <a:lumMod val="75000"/>
                  </a:schemeClr>
                </a:solidFill>
                <a:latin typeface="Arial" panose="020B0604020202020204" pitchFamily="34" charset="0"/>
                <a:cs typeface="Arial" panose="020B0604020202020204" pitchFamily="34" charset="0"/>
              </a:rPr>
              <a:t>loans to ‘risky’ applicants is the largest source of financial loss (called credit loss). Credit loss is the amount of money lost by the lender when the borrower refuses to pay or runs away with the money owed. </a:t>
            </a:r>
            <a:endParaRPr lang="en-US" sz="1200" dirty="0" smtClean="0">
              <a:solidFill>
                <a:schemeClr val="accent1">
                  <a:lumMod val="75000"/>
                </a:schemeClr>
              </a:solidFill>
              <a:latin typeface="Arial" panose="020B0604020202020204" pitchFamily="34" charset="0"/>
              <a:cs typeface="Arial" panose="020B0604020202020204" pitchFamily="34" charset="0"/>
            </a:endParaRPr>
          </a:p>
          <a:p>
            <a:pPr algn="just">
              <a:lnSpc>
                <a:spcPct val="150000"/>
              </a:lnSpc>
            </a:pPr>
            <a:endParaRPr lang="en-US" sz="1200" dirty="0">
              <a:solidFill>
                <a:schemeClr val="accent1">
                  <a:lumMod val="75000"/>
                </a:schemeClr>
              </a:solidFill>
              <a:latin typeface="Arial" panose="020B0604020202020204" pitchFamily="34" charset="0"/>
              <a:cs typeface="Arial" panose="020B0604020202020204" pitchFamily="34" charset="0"/>
            </a:endParaRPr>
          </a:p>
          <a:p>
            <a:pPr algn="just">
              <a:lnSpc>
                <a:spcPct val="150000"/>
              </a:lnSpc>
            </a:pPr>
            <a:r>
              <a:rPr lang="en-US" sz="1200" dirty="0" smtClean="0">
                <a:solidFill>
                  <a:schemeClr val="accent1">
                    <a:lumMod val="75000"/>
                  </a:schemeClr>
                </a:solidFill>
                <a:latin typeface="Arial" panose="020B0604020202020204" pitchFamily="34" charset="0"/>
                <a:cs typeface="Arial" panose="020B0604020202020204" pitchFamily="34" charset="0"/>
              </a:rPr>
              <a:t>In </a:t>
            </a:r>
            <a:r>
              <a:rPr lang="en-US" sz="1200" dirty="0">
                <a:solidFill>
                  <a:schemeClr val="accent1">
                    <a:lumMod val="75000"/>
                  </a:schemeClr>
                </a:solidFill>
                <a:latin typeface="Arial" panose="020B0604020202020204" pitchFamily="34" charset="0"/>
                <a:cs typeface="Arial" panose="020B0604020202020204" pitchFamily="34" charset="0"/>
              </a:rPr>
              <a:t>other words, borrowers who </a:t>
            </a:r>
            <a:r>
              <a:rPr lang="en-US" sz="1200" b="1" dirty="0">
                <a:solidFill>
                  <a:schemeClr val="accent1">
                    <a:lumMod val="75000"/>
                  </a:schemeClr>
                </a:solidFill>
                <a:latin typeface="Arial" panose="020B0604020202020204" pitchFamily="34" charset="0"/>
                <a:cs typeface="Arial" panose="020B0604020202020204" pitchFamily="34" charset="0"/>
              </a:rPr>
              <a:t>default</a:t>
            </a:r>
            <a:r>
              <a:rPr lang="en-US" sz="1200" dirty="0">
                <a:solidFill>
                  <a:schemeClr val="accent1">
                    <a:lumMod val="75000"/>
                  </a:schemeClr>
                </a:solidFill>
                <a:latin typeface="Arial" panose="020B0604020202020204" pitchFamily="34" charset="0"/>
                <a:cs typeface="Arial" panose="020B0604020202020204" pitchFamily="34" charset="0"/>
              </a:rPr>
              <a:t> cause the largest amount of loss to the lenders. In this case, the customers labelled as 'charged-off' are the 'defaulters'. </a:t>
            </a:r>
          </a:p>
          <a:p>
            <a:pPr algn="just">
              <a:lnSpc>
                <a:spcPct val="150000"/>
              </a:lnSpc>
            </a:pPr>
            <a:r>
              <a:rPr lang="en-US" sz="1200" dirty="0">
                <a:solidFill>
                  <a:schemeClr val="accent1">
                    <a:lumMod val="75000"/>
                  </a:schemeClr>
                </a:solidFill>
                <a:latin typeface="Arial" panose="020B0604020202020204" pitchFamily="34" charset="0"/>
                <a:cs typeface="Arial" panose="020B0604020202020204" pitchFamily="34" charset="0"/>
              </a:rPr>
              <a:t> </a:t>
            </a:r>
          </a:p>
          <a:p>
            <a:pPr algn="just">
              <a:lnSpc>
                <a:spcPct val="150000"/>
              </a:lnSpc>
            </a:pPr>
            <a:r>
              <a:rPr lang="en-US" sz="1200" dirty="0" smtClean="0">
                <a:solidFill>
                  <a:schemeClr val="accent1">
                    <a:lumMod val="75000"/>
                  </a:schemeClr>
                </a:solidFill>
                <a:latin typeface="Arial" panose="020B0604020202020204" pitchFamily="34" charset="0"/>
                <a:cs typeface="Arial" panose="020B0604020202020204" pitchFamily="34" charset="0"/>
              </a:rPr>
              <a:t>The </a:t>
            </a:r>
            <a:r>
              <a:rPr lang="en-US" sz="1200" b="1" dirty="0" smtClean="0">
                <a:solidFill>
                  <a:schemeClr val="accent1">
                    <a:lumMod val="75000"/>
                  </a:schemeClr>
                </a:solidFill>
                <a:latin typeface="Arial" panose="020B0604020202020204" pitchFamily="34" charset="0"/>
                <a:cs typeface="Arial" panose="020B0604020202020204" pitchFamily="34" charset="0"/>
              </a:rPr>
              <a:t>business objective  </a:t>
            </a:r>
            <a:r>
              <a:rPr lang="en-US" sz="1200" dirty="0" smtClean="0">
                <a:solidFill>
                  <a:schemeClr val="accent1">
                    <a:lumMod val="75000"/>
                  </a:schemeClr>
                </a:solidFill>
                <a:latin typeface="Arial" panose="020B0604020202020204" pitchFamily="34" charset="0"/>
                <a:cs typeface="Arial" panose="020B0604020202020204" pitchFamily="34" charset="0"/>
              </a:rPr>
              <a:t>is to identify risky </a:t>
            </a:r>
            <a:r>
              <a:rPr lang="en-US" sz="1200" dirty="0">
                <a:solidFill>
                  <a:schemeClr val="accent1">
                    <a:lumMod val="75000"/>
                  </a:schemeClr>
                </a:solidFill>
                <a:latin typeface="Arial" panose="020B0604020202020204" pitchFamily="34" charset="0"/>
                <a:cs typeface="Arial" panose="020B0604020202020204" pitchFamily="34" charset="0"/>
              </a:rPr>
              <a:t>loan applicants, then such loans can be reduced thereby cutting down the amount of credit loss.</a:t>
            </a:r>
          </a:p>
        </p:txBody>
      </p:sp>
      <p:pic>
        <p:nvPicPr>
          <p:cNvPr id="3" name="Picture 2"/>
          <p:cNvPicPr>
            <a:picLocks noChangeAspect="1"/>
          </p:cNvPicPr>
          <p:nvPr/>
        </p:nvPicPr>
        <p:blipFill>
          <a:blip r:embed="rId2"/>
          <a:stretch>
            <a:fillRect/>
          </a:stretch>
        </p:blipFill>
        <p:spPr>
          <a:xfrm>
            <a:off x="152400" y="669925"/>
            <a:ext cx="8763000" cy="2196961"/>
          </a:xfrm>
          <a:prstGeom prst="rect">
            <a:avLst/>
          </a:prstGeom>
        </p:spPr>
      </p:pic>
    </p:spTree>
    <p:extLst>
      <p:ext uri="{BB962C8B-B14F-4D97-AF65-F5344CB8AC3E}">
        <p14:creationId xmlns:p14="http://schemas.microsoft.com/office/powerpoint/2010/main" val="4941396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76021"/>
            <a:ext cx="5140046" cy="382156"/>
          </a:xfrm>
          <a:prstGeom prst="rect">
            <a:avLst/>
          </a:prstGeom>
        </p:spPr>
        <p:txBody>
          <a:bodyPr vert="horz" wrap="square" lIns="0" tIns="12700" rIns="0" bIns="0" rtlCol="0">
            <a:spAutoFit/>
          </a:bodyPr>
          <a:lstStyle/>
          <a:p>
            <a:r>
              <a:rPr lang="en-US" sz="2400" b="1" dirty="0" smtClean="0">
                <a:solidFill>
                  <a:schemeClr val="tx2">
                    <a:lumMod val="60000"/>
                    <a:lumOff val="40000"/>
                  </a:schemeClr>
                </a:solidFill>
                <a:latin typeface="Arial" panose="020B0604020202020204" pitchFamily="34" charset="0"/>
                <a:cs typeface="Arial" panose="020B0604020202020204" pitchFamily="34" charset="0"/>
              </a:rPr>
              <a:t>Recommendation</a:t>
            </a:r>
            <a:endParaRPr lang="en-US" sz="2400" b="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TextBox 7">
            <a:extLst>
              <a:ext uri="{FF2B5EF4-FFF2-40B4-BE49-F238E27FC236}">
                <a16:creationId xmlns="" xmlns:a16="http://schemas.microsoft.com/office/drawing/2014/main" id="{A862E159-480B-4602-80D9-3E26F91B725C}"/>
              </a:ext>
            </a:extLst>
          </p:cNvPr>
          <p:cNvSpPr txBox="1"/>
          <p:nvPr/>
        </p:nvSpPr>
        <p:spPr>
          <a:xfrm>
            <a:off x="183931" y="669925"/>
            <a:ext cx="8677981" cy="2031325"/>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400" dirty="0" smtClean="0">
                <a:solidFill>
                  <a:schemeClr val="accent1">
                    <a:lumMod val="50000"/>
                  </a:schemeClr>
                </a:solidFill>
              </a:rPr>
              <a:t>Loans </a:t>
            </a:r>
            <a:r>
              <a:rPr lang="en-US" sz="1400" dirty="0">
                <a:solidFill>
                  <a:schemeClr val="accent1">
                    <a:lumMod val="50000"/>
                  </a:schemeClr>
                </a:solidFill>
              </a:rPr>
              <a:t>for Small Business Applicants should be checked properly.</a:t>
            </a:r>
          </a:p>
          <a:p>
            <a:pPr marL="285750" indent="-285750">
              <a:lnSpc>
                <a:spcPct val="150000"/>
              </a:lnSpc>
              <a:buFont typeface="Wingdings" panose="05000000000000000000" pitchFamily="2" charset="2"/>
              <a:buChar char="q"/>
            </a:pPr>
            <a:r>
              <a:rPr lang="en-US" sz="1400" dirty="0">
                <a:solidFill>
                  <a:schemeClr val="accent1">
                    <a:lumMod val="50000"/>
                  </a:schemeClr>
                </a:solidFill>
              </a:rPr>
              <a:t>Loan approval should be avoided for those who already have Derogatory Public Records.</a:t>
            </a:r>
          </a:p>
          <a:p>
            <a:pPr marL="285750" indent="-285750">
              <a:lnSpc>
                <a:spcPct val="150000"/>
              </a:lnSpc>
              <a:buFont typeface="Wingdings" panose="05000000000000000000" pitchFamily="2" charset="2"/>
              <a:buChar char="q"/>
            </a:pPr>
            <a:r>
              <a:rPr lang="en-US" sz="1400" dirty="0">
                <a:solidFill>
                  <a:schemeClr val="accent1">
                    <a:lumMod val="50000"/>
                  </a:schemeClr>
                </a:solidFill>
              </a:rPr>
              <a:t>Loan approval should be avoided for those who already have Public Bankruptcy Records.</a:t>
            </a:r>
          </a:p>
          <a:p>
            <a:pPr marL="285750" indent="-285750">
              <a:lnSpc>
                <a:spcPct val="150000"/>
              </a:lnSpc>
              <a:buFont typeface="Wingdings" panose="05000000000000000000" pitchFamily="2" charset="2"/>
              <a:buChar char="q"/>
            </a:pPr>
            <a:r>
              <a:rPr lang="en-US" sz="1400" dirty="0">
                <a:solidFill>
                  <a:schemeClr val="accent1">
                    <a:lumMod val="50000"/>
                  </a:schemeClr>
                </a:solidFill>
              </a:rPr>
              <a:t>Loan approval for Low quality loans should be avoided or given for smaller loan repayment term.</a:t>
            </a:r>
          </a:p>
          <a:p>
            <a:pPr marL="285750" indent="-285750">
              <a:lnSpc>
                <a:spcPct val="150000"/>
              </a:lnSpc>
              <a:buFont typeface="Wingdings" panose="05000000000000000000" pitchFamily="2" charset="2"/>
              <a:buChar char="q"/>
            </a:pPr>
            <a:r>
              <a:rPr lang="en-US" sz="1400" dirty="0">
                <a:solidFill>
                  <a:schemeClr val="accent1">
                    <a:lumMod val="50000"/>
                  </a:schemeClr>
                </a:solidFill>
              </a:rPr>
              <a:t>Lower annual income applicants should be avoided for big loan amounts with higher interest Rates.</a:t>
            </a:r>
          </a:p>
          <a:p>
            <a:pPr marL="285750" indent="-285750">
              <a:lnSpc>
                <a:spcPct val="150000"/>
              </a:lnSpc>
              <a:buFont typeface="Wingdings" panose="05000000000000000000" pitchFamily="2" charset="2"/>
              <a:buChar char="q"/>
            </a:pPr>
            <a:r>
              <a:rPr lang="en-US" sz="1400" dirty="0">
                <a:solidFill>
                  <a:schemeClr val="accent1">
                    <a:lumMod val="50000"/>
                  </a:schemeClr>
                </a:solidFill>
              </a:rPr>
              <a:t>Loan approval should be avoided for applicants who  doesn’t have a source of income.</a:t>
            </a:r>
          </a:p>
        </p:txBody>
      </p:sp>
    </p:spTree>
    <p:extLst>
      <p:ext uri="{BB962C8B-B14F-4D97-AF65-F5344CB8AC3E}">
        <p14:creationId xmlns:p14="http://schemas.microsoft.com/office/powerpoint/2010/main" val="40123826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4654550"/>
            <a:chOff x="0" y="0"/>
            <a:chExt cx="9144000" cy="4654550"/>
          </a:xfrm>
        </p:grpSpPr>
        <p:sp>
          <p:nvSpPr>
            <p:cNvPr id="3" name="object 3"/>
            <p:cNvSpPr/>
            <p:nvPr/>
          </p:nvSpPr>
          <p:spPr>
            <a:xfrm>
              <a:off x="7930895" y="210311"/>
              <a:ext cx="813816" cy="21640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0"/>
              <a:ext cx="9144000" cy="4654550"/>
            </a:xfrm>
            <a:custGeom>
              <a:avLst/>
              <a:gdLst/>
              <a:ahLst/>
              <a:cxnLst/>
              <a:rect l="l" t="t" r="r" b="b"/>
              <a:pathLst>
                <a:path w="9144000" h="4654550">
                  <a:moveTo>
                    <a:pt x="9144000" y="0"/>
                  </a:moveTo>
                  <a:lnTo>
                    <a:pt x="0" y="0"/>
                  </a:lnTo>
                  <a:lnTo>
                    <a:pt x="0" y="4654296"/>
                  </a:lnTo>
                  <a:lnTo>
                    <a:pt x="9144000" y="4654296"/>
                  </a:lnTo>
                  <a:lnTo>
                    <a:pt x="9144000" y="0"/>
                  </a:lnTo>
                  <a:close/>
                </a:path>
              </a:pathLst>
            </a:custGeom>
            <a:solidFill>
              <a:srgbClr val="FFFFFF"/>
            </a:solidFill>
          </p:spPr>
          <p:txBody>
            <a:bodyPr wrap="square" lIns="0" tIns="0" rIns="0" bIns="0" rtlCol="0"/>
            <a:lstStyle/>
            <a:p>
              <a:endParaRPr/>
            </a:p>
          </p:txBody>
        </p:sp>
        <p:sp>
          <p:nvSpPr>
            <p:cNvPr id="5" name="object 5"/>
            <p:cNvSpPr/>
            <p:nvPr/>
          </p:nvSpPr>
          <p:spPr>
            <a:xfrm>
              <a:off x="664463" y="573023"/>
              <a:ext cx="2057400" cy="548639"/>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634084" y="2583891"/>
            <a:ext cx="3785515" cy="629660"/>
          </a:xfrm>
          <a:prstGeom prst="rect">
            <a:avLst/>
          </a:prstGeom>
        </p:spPr>
        <p:txBody>
          <a:bodyPr vert="horz" wrap="square" lIns="0" tIns="13970" rIns="0" bIns="0" rtlCol="0">
            <a:spAutoFit/>
          </a:bodyPr>
          <a:lstStyle/>
          <a:p>
            <a:pPr marL="12700">
              <a:lnSpc>
                <a:spcPct val="100000"/>
              </a:lnSpc>
              <a:spcBef>
                <a:spcPts val="110"/>
              </a:spcBef>
            </a:pPr>
            <a:r>
              <a:rPr sz="4000" spc="10" dirty="0">
                <a:solidFill>
                  <a:srgbClr val="000000"/>
                </a:solidFill>
                <a:latin typeface="Arial" panose="020B0604020202020204" pitchFamily="34" charset="0"/>
                <a:cs typeface="Arial" panose="020B0604020202020204" pitchFamily="34" charset="0"/>
              </a:rPr>
              <a:t>Thank</a:t>
            </a:r>
            <a:r>
              <a:rPr sz="4000" spc="-275" dirty="0">
                <a:solidFill>
                  <a:srgbClr val="000000"/>
                </a:solidFill>
                <a:latin typeface="Arial" panose="020B0604020202020204" pitchFamily="34" charset="0"/>
                <a:cs typeface="Arial" panose="020B0604020202020204" pitchFamily="34" charset="0"/>
              </a:rPr>
              <a:t> </a:t>
            </a:r>
            <a:r>
              <a:rPr sz="4000" spc="-35" dirty="0">
                <a:solidFill>
                  <a:srgbClr val="000000"/>
                </a:solidFill>
                <a:latin typeface="Arial" panose="020B0604020202020204" pitchFamily="34" charset="0"/>
                <a:cs typeface="Arial" panose="020B0604020202020204" pitchFamily="34" charset="0"/>
              </a:rPr>
              <a:t>You!</a:t>
            </a:r>
            <a:endParaRPr sz="4000" dirty="0">
              <a:latin typeface="Arial" panose="020B0604020202020204" pitchFamily="34" charset="0"/>
              <a:cs typeface="Arial" panose="020B0604020202020204" pitchFamily="34" charset="0"/>
            </a:endParaRPr>
          </a:p>
        </p:txBody>
      </p:sp>
      <p:sp>
        <p:nvSpPr>
          <p:cNvPr id="7" name="object 7"/>
          <p:cNvSpPr/>
          <p:nvPr/>
        </p:nvSpPr>
        <p:spPr>
          <a:xfrm>
            <a:off x="7583423" y="0"/>
            <a:ext cx="1356359" cy="1578863"/>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1419225" y="1035761"/>
            <a:ext cx="1214120" cy="238125"/>
          </a:xfrm>
          <a:prstGeom prst="rect">
            <a:avLst/>
          </a:prstGeom>
        </p:spPr>
        <p:txBody>
          <a:bodyPr vert="horz" wrap="square" lIns="0" tIns="12065" rIns="0" bIns="0" rtlCol="0">
            <a:spAutoFit/>
          </a:bodyPr>
          <a:lstStyle/>
          <a:p>
            <a:pPr marL="12700">
              <a:lnSpc>
                <a:spcPct val="100000"/>
              </a:lnSpc>
              <a:spcBef>
                <a:spcPts val="95"/>
              </a:spcBef>
            </a:pPr>
            <a:r>
              <a:rPr sz="1400" i="1" spc="30" dirty="0">
                <a:latin typeface="Arial"/>
                <a:cs typeface="Arial"/>
              </a:rPr>
              <a:t>#</a:t>
            </a:r>
            <a:r>
              <a:rPr sz="1400" i="1" spc="-20" dirty="0">
                <a:latin typeface="Arial"/>
                <a:cs typeface="Arial"/>
              </a:rPr>
              <a:t>Li</a:t>
            </a:r>
            <a:r>
              <a:rPr sz="1400" i="1" spc="-30" dirty="0">
                <a:latin typeface="Arial"/>
                <a:cs typeface="Arial"/>
              </a:rPr>
              <a:t>f</a:t>
            </a:r>
            <a:r>
              <a:rPr sz="1400" i="1" spc="10" dirty="0">
                <a:latin typeface="Arial"/>
                <a:cs typeface="Arial"/>
              </a:rPr>
              <a:t>e</a:t>
            </a:r>
            <a:r>
              <a:rPr sz="1400" i="1" spc="-40" dirty="0">
                <a:latin typeface="Arial"/>
                <a:cs typeface="Arial"/>
              </a:rPr>
              <a:t>KoK</a:t>
            </a:r>
            <a:r>
              <a:rPr sz="1400" i="1" spc="-50" dirty="0">
                <a:latin typeface="Arial"/>
                <a:cs typeface="Arial"/>
              </a:rPr>
              <a:t>a</a:t>
            </a:r>
            <a:r>
              <a:rPr sz="1400" i="1" dirty="0">
                <a:latin typeface="Arial"/>
                <a:cs typeface="Arial"/>
              </a:rPr>
              <a:t>r</a:t>
            </a:r>
            <a:r>
              <a:rPr sz="1400" i="1" spc="-5" dirty="0">
                <a:latin typeface="Arial"/>
                <a:cs typeface="Arial"/>
              </a:rPr>
              <a:t>o</a:t>
            </a:r>
            <a:r>
              <a:rPr sz="1400" i="1" spc="-20" dirty="0">
                <a:latin typeface="Arial"/>
                <a:cs typeface="Arial"/>
              </a:rPr>
              <a:t>Li</a:t>
            </a:r>
            <a:r>
              <a:rPr sz="1400" i="1" spc="-30" dirty="0">
                <a:latin typeface="Arial"/>
                <a:cs typeface="Arial"/>
              </a:rPr>
              <a:t>f</a:t>
            </a:r>
            <a:r>
              <a:rPr sz="1400" i="1" spc="20" dirty="0">
                <a:latin typeface="Arial"/>
                <a:cs typeface="Arial"/>
              </a:rPr>
              <a:t>t</a:t>
            </a:r>
            <a:endParaRPr sz="1400">
              <a:latin typeface="Arial"/>
              <a:cs typeface="Arial"/>
            </a:endParaRPr>
          </a:p>
        </p:txBody>
      </p:sp>
      <p:sp>
        <p:nvSpPr>
          <p:cNvPr id="9" name="object 9"/>
          <p:cNvSpPr txBox="1"/>
          <p:nvPr/>
        </p:nvSpPr>
        <p:spPr>
          <a:xfrm>
            <a:off x="8442197" y="4057903"/>
            <a:ext cx="156210" cy="165100"/>
          </a:xfrm>
          <a:prstGeom prst="rect">
            <a:avLst/>
          </a:prstGeom>
        </p:spPr>
        <p:txBody>
          <a:bodyPr vert="horz" wrap="square" lIns="0" tIns="14605" rIns="0" bIns="0" rtlCol="0">
            <a:spAutoFit/>
          </a:bodyPr>
          <a:lstStyle/>
          <a:p>
            <a:pPr marL="12700">
              <a:lnSpc>
                <a:spcPct val="100000"/>
              </a:lnSpc>
              <a:spcBef>
                <a:spcPts val="115"/>
              </a:spcBef>
            </a:pPr>
            <a:r>
              <a:rPr sz="900" spc="40" dirty="0">
                <a:solidFill>
                  <a:srgbClr val="E72C40"/>
                </a:solidFill>
                <a:latin typeface="Trebuchet MS"/>
                <a:cs typeface="Trebuchet MS"/>
              </a:rPr>
              <a:t>24</a:t>
            </a:r>
            <a:endParaRPr sz="9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395" y="60325"/>
            <a:ext cx="5140046"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tx2">
                    <a:lumMod val="60000"/>
                    <a:lumOff val="40000"/>
                  </a:schemeClr>
                </a:solidFill>
              </a:rPr>
              <a:t>Application of EDA approach</a:t>
            </a:r>
            <a:endParaRPr sz="2400" dirty="0">
              <a:solidFill>
                <a:schemeClr val="tx2">
                  <a:lumMod val="60000"/>
                  <a:lumOff val="40000"/>
                </a:schemeClr>
              </a:solidFill>
              <a:latin typeface="Arial"/>
              <a:cs typeface="Arial"/>
            </a:endParaRPr>
          </a:p>
        </p:txBody>
      </p:sp>
      <p:sp>
        <p:nvSpPr>
          <p:cNvPr id="7" name="Freeform 6"/>
          <p:cNvSpPr/>
          <p:nvPr/>
        </p:nvSpPr>
        <p:spPr>
          <a:xfrm>
            <a:off x="76200" y="1612692"/>
            <a:ext cx="1380641" cy="828384"/>
          </a:xfrm>
          <a:custGeom>
            <a:avLst/>
            <a:gdLst>
              <a:gd name="connsiteX0" fmla="*/ 0 w 1380641"/>
              <a:gd name="connsiteY0" fmla="*/ 82838 h 828384"/>
              <a:gd name="connsiteX1" fmla="*/ 82838 w 1380641"/>
              <a:gd name="connsiteY1" fmla="*/ 0 h 828384"/>
              <a:gd name="connsiteX2" fmla="*/ 1297803 w 1380641"/>
              <a:gd name="connsiteY2" fmla="*/ 0 h 828384"/>
              <a:gd name="connsiteX3" fmla="*/ 1380641 w 1380641"/>
              <a:gd name="connsiteY3" fmla="*/ 82838 h 828384"/>
              <a:gd name="connsiteX4" fmla="*/ 1380641 w 1380641"/>
              <a:gd name="connsiteY4" fmla="*/ 745546 h 828384"/>
              <a:gd name="connsiteX5" fmla="*/ 1297803 w 1380641"/>
              <a:gd name="connsiteY5" fmla="*/ 828384 h 828384"/>
              <a:gd name="connsiteX6" fmla="*/ 82838 w 1380641"/>
              <a:gd name="connsiteY6" fmla="*/ 828384 h 828384"/>
              <a:gd name="connsiteX7" fmla="*/ 0 w 1380641"/>
              <a:gd name="connsiteY7" fmla="*/ 745546 h 828384"/>
              <a:gd name="connsiteX8" fmla="*/ 0 w 1380641"/>
              <a:gd name="connsiteY8" fmla="*/ 82838 h 828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0641" h="828384">
                <a:moveTo>
                  <a:pt x="0" y="82838"/>
                </a:moveTo>
                <a:cubicBezTo>
                  <a:pt x="0" y="37088"/>
                  <a:pt x="37088" y="0"/>
                  <a:pt x="82838" y="0"/>
                </a:cubicBezTo>
                <a:lnTo>
                  <a:pt x="1297803" y="0"/>
                </a:lnTo>
                <a:cubicBezTo>
                  <a:pt x="1343553" y="0"/>
                  <a:pt x="1380641" y="37088"/>
                  <a:pt x="1380641" y="82838"/>
                </a:cubicBezTo>
                <a:lnTo>
                  <a:pt x="1380641" y="745546"/>
                </a:lnTo>
                <a:cubicBezTo>
                  <a:pt x="1380641" y="791296"/>
                  <a:pt x="1343553" y="828384"/>
                  <a:pt x="1297803" y="828384"/>
                </a:cubicBezTo>
                <a:lnTo>
                  <a:pt x="82838" y="828384"/>
                </a:lnTo>
                <a:cubicBezTo>
                  <a:pt x="37088" y="828384"/>
                  <a:pt x="0" y="791296"/>
                  <a:pt x="0" y="745546"/>
                </a:cubicBezTo>
                <a:lnTo>
                  <a:pt x="0" y="82838"/>
                </a:lnTo>
                <a:close/>
              </a:path>
            </a:pathLst>
          </a:custGeom>
          <a:solidFill>
            <a:schemeClr val="tx2">
              <a:lumMod val="60000"/>
              <a:lumOff val="4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7603" tIns="77603" rIns="77603" bIns="77603" numCol="1" spcCol="1270" anchor="ctr" anchorCtr="0">
            <a:noAutofit/>
          </a:bodyPr>
          <a:lstStyle/>
          <a:p>
            <a:pPr lvl="0" algn="ctr" defTabSz="622300">
              <a:lnSpc>
                <a:spcPct val="90000"/>
              </a:lnSpc>
              <a:spcBef>
                <a:spcPct val="0"/>
              </a:spcBef>
              <a:spcAft>
                <a:spcPct val="35000"/>
              </a:spcAft>
            </a:pPr>
            <a:r>
              <a:rPr lang="en-US" sz="1400" kern="1200" dirty="0" smtClean="0"/>
              <a:t>Business Understanding &amp; Data Exploration</a:t>
            </a:r>
            <a:endParaRPr lang="en-IN" sz="1400" kern="1200" dirty="0"/>
          </a:p>
        </p:txBody>
      </p:sp>
      <p:sp>
        <p:nvSpPr>
          <p:cNvPr id="8" name="Freeform 7"/>
          <p:cNvSpPr/>
          <p:nvPr/>
        </p:nvSpPr>
        <p:spPr>
          <a:xfrm>
            <a:off x="1578338" y="1855685"/>
            <a:ext cx="292695" cy="342399"/>
          </a:xfrm>
          <a:custGeom>
            <a:avLst/>
            <a:gdLst>
              <a:gd name="connsiteX0" fmla="*/ 0 w 292695"/>
              <a:gd name="connsiteY0" fmla="*/ 68480 h 342399"/>
              <a:gd name="connsiteX1" fmla="*/ 146348 w 292695"/>
              <a:gd name="connsiteY1" fmla="*/ 68480 h 342399"/>
              <a:gd name="connsiteX2" fmla="*/ 146348 w 292695"/>
              <a:gd name="connsiteY2" fmla="*/ 0 h 342399"/>
              <a:gd name="connsiteX3" fmla="*/ 292695 w 292695"/>
              <a:gd name="connsiteY3" fmla="*/ 171200 h 342399"/>
              <a:gd name="connsiteX4" fmla="*/ 146348 w 292695"/>
              <a:gd name="connsiteY4" fmla="*/ 342399 h 342399"/>
              <a:gd name="connsiteX5" fmla="*/ 146348 w 292695"/>
              <a:gd name="connsiteY5" fmla="*/ 273919 h 342399"/>
              <a:gd name="connsiteX6" fmla="*/ 0 w 292695"/>
              <a:gd name="connsiteY6" fmla="*/ 273919 h 342399"/>
              <a:gd name="connsiteX7" fmla="*/ 0 w 292695"/>
              <a:gd name="connsiteY7" fmla="*/ 68480 h 34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695" h="342399">
                <a:moveTo>
                  <a:pt x="0" y="68480"/>
                </a:moveTo>
                <a:lnTo>
                  <a:pt x="146348" y="68480"/>
                </a:lnTo>
                <a:lnTo>
                  <a:pt x="146348" y="0"/>
                </a:lnTo>
                <a:lnTo>
                  <a:pt x="292695" y="171200"/>
                </a:lnTo>
                <a:lnTo>
                  <a:pt x="146348" y="342399"/>
                </a:lnTo>
                <a:lnTo>
                  <a:pt x="146348" y="273919"/>
                </a:lnTo>
                <a:lnTo>
                  <a:pt x="0" y="273919"/>
                </a:lnTo>
                <a:lnTo>
                  <a:pt x="0" y="68480"/>
                </a:lnTo>
                <a:close/>
              </a:path>
            </a:pathLst>
          </a:custGeom>
          <a:solidFill>
            <a:schemeClr val="accent1">
              <a:lumMod val="40000"/>
              <a:lumOff val="60000"/>
            </a:schemeClr>
          </a:solidFill>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0" tIns="68480" rIns="87808" bIns="68480" numCol="1" spcCol="1270" anchor="ctr" anchorCtr="0">
            <a:noAutofit/>
          </a:bodyPr>
          <a:lstStyle/>
          <a:p>
            <a:pPr lvl="0" algn="ctr" defTabSz="533400">
              <a:lnSpc>
                <a:spcPct val="90000"/>
              </a:lnSpc>
              <a:spcBef>
                <a:spcPct val="0"/>
              </a:spcBef>
              <a:spcAft>
                <a:spcPct val="35000"/>
              </a:spcAft>
            </a:pPr>
            <a:endParaRPr lang="en-IN" sz="1200" kern="1200"/>
          </a:p>
        </p:txBody>
      </p:sp>
      <p:sp>
        <p:nvSpPr>
          <p:cNvPr id="9" name="Freeform 8"/>
          <p:cNvSpPr/>
          <p:nvPr/>
        </p:nvSpPr>
        <p:spPr>
          <a:xfrm>
            <a:off x="2009098" y="1612692"/>
            <a:ext cx="1380641" cy="828384"/>
          </a:xfrm>
          <a:custGeom>
            <a:avLst/>
            <a:gdLst>
              <a:gd name="connsiteX0" fmla="*/ 0 w 1380641"/>
              <a:gd name="connsiteY0" fmla="*/ 82838 h 828384"/>
              <a:gd name="connsiteX1" fmla="*/ 82838 w 1380641"/>
              <a:gd name="connsiteY1" fmla="*/ 0 h 828384"/>
              <a:gd name="connsiteX2" fmla="*/ 1297803 w 1380641"/>
              <a:gd name="connsiteY2" fmla="*/ 0 h 828384"/>
              <a:gd name="connsiteX3" fmla="*/ 1380641 w 1380641"/>
              <a:gd name="connsiteY3" fmla="*/ 82838 h 828384"/>
              <a:gd name="connsiteX4" fmla="*/ 1380641 w 1380641"/>
              <a:gd name="connsiteY4" fmla="*/ 745546 h 828384"/>
              <a:gd name="connsiteX5" fmla="*/ 1297803 w 1380641"/>
              <a:gd name="connsiteY5" fmla="*/ 828384 h 828384"/>
              <a:gd name="connsiteX6" fmla="*/ 82838 w 1380641"/>
              <a:gd name="connsiteY6" fmla="*/ 828384 h 828384"/>
              <a:gd name="connsiteX7" fmla="*/ 0 w 1380641"/>
              <a:gd name="connsiteY7" fmla="*/ 745546 h 828384"/>
              <a:gd name="connsiteX8" fmla="*/ 0 w 1380641"/>
              <a:gd name="connsiteY8" fmla="*/ 82838 h 828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0641" h="828384">
                <a:moveTo>
                  <a:pt x="0" y="82838"/>
                </a:moveTo>
                <a:cubicBezTo>
                  <a:pt x="0" y="37088"/>
                  <a:pt x="37088" y="0"/>
                  <a:pt x="82838" y="0"/>
                </a:cubicBezTo>
                <a:lnTo>
                  <a:pt x="1297803" y="0"/>
                </a:lnTo>
                <a:cubicBezTo>
                  <a:pt x="1343553" y="0"/>
                  <a:pt x="1380641" y="37088"/>
                  <a:pt x="1380641" y="82838"/>
                </a:cubicBezTo>
                <a:lnTo>
                  <a:pt x="1380641" y="745546"/>
                </a:lnTo>
                <a:cubicBezTo>
                  <a:pt x="1380641" y="791296"/>
                  <a:pt x="1343553" y="828384"/>
                  <a:pt x="1297803" y="828384"/>
                </a:cubicBezTo>
                <a:lnTo>
                  <a:pt x="82838" y="828384"/>
                </a:lnTo>
                <a:cubicBezTo>
                  <a:pt x="37088" y="828384"/>
                  <a:pt x="0" y="791296"/>
                  <a:pt x="0" y="745546"/>
                </a:cubicBezTo>
                <a:lnTo>
                  <a:pt x="0" y="82838"/>
                </a:lnTo>
                <a:close/>
              </a:path>
            </a:pathLst>
          </a:custGeom>
          <a:solidFill>
            <a:schemeClr val="accent1">
              <a:lumMod val="60000"/>
              <a:lumOff val="40000"/>
            </a:schemeClr>
          </a:solidFill>
        </p:spPr>
        <p:style>
          <a:lnRef idx="2">
            <a:schemeClr val="lt1">
              <a:hueOff val="0"/>
              <a:satOff val="0"/>
              <a:lumOff val="0"/>
              <a:alphaOff val="0"/>
            </a:schemeClr>
          </a:lnRef>
          <a:fillRef idx="1">
            <a:schemeClr val="accent2">
              <a:hueOff val="668788"/>
              <a:satOff val="-834"/>
              <a:lumOff val="196"/>
              <a:alphaOff val="0"/>
            </a:schemeClr>
          </a:fillRef>
          <a:effectRef idx="0">
            <a:schemeClr val="accent2">
              <a:hueOff val="668788"/>
              <a:satOff val="-834"/>
              <a:lumOff val="196"/>
              <a:alphaOff val="0"/>
            </a:schemeClr>
          </a:effectRef>
          <a:fontRef idx="minor">
            <a:schemeClr val="lt1"/>
          </a:fontRef>
        </p:style>
        <p:txBody>
          <a:bodyPr spcFirstLastPara="0" vert="horz" wrap="square" lIns="77603" tIns="77603" rIns="77603" bIns="77603" numCol="1" spcCol="1270" anchor="ctr" anchorCtr="0">
            <a:noAutofit/>
          </a:bodyPr>
          <a:lstStyle/>
          <a:p>
            <a:pPr lvl="0" algn="ctr" defTabSz="622300">
              <a:lnSpc>
                <a:spcPct val="90000"/>
              </a:lnSpc>
              <a:spcBef>
                <a:spcPct val="0"/>
              </a:spcBef>
              <a:spcAft>
                <a:spcPct val="35000"/>
              </a:spcAft>
            </a:pPr>
            <a:r>
              <a:rPr lang="en-IN" sz="1400" kern="1200" dirty="0" smtClean="0"/>
              <a:t>Data Overview	</a:t>
            </a:r>
            <a:endParaRPr lang="en-IN" sz="1400" kern="1200" dirty="0"/>
          </a:p>
        </p:txBody>
      </p:sp>
      <p:sp>
        <p:nvSpPr>
          <p:cNvPr id="10" name="Freeform 9"/>
          <p:cNvSpPr/>
          <p:nvPr/>
        </p:nvSpPr>
        <p:spPr>
          <a:xfrm>
            <a:off x="3511236" y="1855685"/>
            <a:ext cx="292695" cy="342399"/>
          </a:xfrm>
          <a:custGeom>
            <a:avLst/>
            <a:gdLst>
              <a:gd name="connsiteX0" fmla="*/ 0 w 292695"/>
              <a:gd name="connsiteY0" fmla="*/ 68480 h 342399"/>
              <a:gd name="connsiteX1" fmla="*/ 146348 w 292695"/>
              <a:gd name="connsiteY1" fmla="*/ 68480 h 342399"/>
              <a:gd name="connsiteX2" fmla="*/ 146348 w 292695"/>
              <a:gd name="connsiteY2" fmla="*/ 0 h 342399"/>
              <a:gd name="connsiteX3" fmla="*/ 292695 w 292695"/>
              <a:gd name="connsiteY3" fmla="*/ 171200 h 342399"/>
              <a:gd name="connsiteX4" fmla="*/ 146348 w 292695"/>
              <a:gd name="connsiteY4" fmla="*/ 342399 h 342399"/>
              <a:gd name="connsiteX5" fmla="*/ 146348 w 292695"/>
              <a:gd name="connsiteY5" fmla="*/ 273919 h 342399"/>
              <a:gd name="connsiteX6" fmla="*/ 0 w 292695"/>
              <a:gd name="connsiteY6" fmla="*/ 273919 h 342399"/>
              <a:gd name="connsiteX7" fmla="*/ 0 w 292695"/>
              <a:gd name="connsiteY7" fmla="*/ 68480 h 34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695" h="342399">
                <a:moveTo>
                  <a:pt x="0" y="68480"/>
                </a:moveTo>
                <a:lnTo>
                  <a:pt x="146348" y="68480"/>
                </a:lnTo>
                <a:lnTo>
                  <a:pt x="146348" y="0"/>
                </a:lnTo>
                <a:lnTo>
                  <a:pt x="292695" y="171200"/>
                </a:lnTo>
                <a:lnTo>
                  <a:pt x="146348" y="342399"/>
                </a:lnTo>
                <a:lnTo>
                  <a:pt x="146348" y="273919"/>
                </a:lnTo>
                <a:lnTo>
                  <a:pt x="0" y="273919"/>
                </a:lnTo>
                <a:lnTo>
                  <a:pt x="0" y="68480"/>
                </a:lnTo>
                <a:close/>
              </a:path>
            </a:pathLst>
          </a:custGeom>
          <a:solidFill>
            <a:schemeClr val="accent1">
              <a:lumMod val="40000"/>
              <a:lumOff val="60000"/>
            </a:schemeClr>
          </a:solidFill>
        </p:spPr>
        <p:style>
          <a:lnRef idx="0">
            <a:schemeClr val="lt1">
              <a:hueOff val="0"/>
              <a:satOff val="0"/>
              <a:lumOff val="0"/>
              <a:alphaOff val="0"/>
            </a:schemeClr>
          </a:lnRef>
          <a:fillRef idx="1">
            <a:schemeClr val="accent2">
              <a:hueOff val="780253"/>
              <a:satOff val="-973"/>
              <a:lumOff val="229"/>
              <a:alphaOff val="0"/>
            </a:schemeClr>
          </a:fillRef>
          <a:effectRef idx="0">
            <a:schemeClr val="accent2">
              <a:hueOff val="780253"/>
              <a:satOff val="-973"/>
              <a:lumOff val="229"/>
              <a:alphaOff val="0"/>
            </a:schemeClr>
          </a:effectRef>
          <a:fontRef idx="minor">
            <a:schemeClr val="lt1"/>
          </a:fontRef>
        </p:style>
        <p:txBody>
          <a:bodyPr spcFirstLastPara="0" vert="horz" wrap="square" lIns="0" tIns="68480" rIns="87808" bIns="68480" numCol="1" spcCol="1270" anchor="ctr" anchorCtr="0">
            <a:noAutofit/>
          </a:bodyPr>
          <a:lstStyle/>
          <a:p>
            <a:pPr lvl="0" algn="ctr" defTabSz="533400">
              <a:lnSpc>
                <a:spcPct val="90000"/>
              </a:lnSpc>
              <a:spcBef>
                <a:spcPct val="0"/>
              </a:spcBef>
              <a:spcAft>
                <a:spcPct val="35000"/>
              </a:spcAft>
            </a:pPr>
            <a:endParaRPr lang="en-IN" sz="1200" kern="1200"/>
          </a:p>
        </p:txBody>
      </p:sp>
      <p:sp>
        <p:nvSpPr>
          <p:cNvPr id="11" name="Freeform 10"/>
          <p:cNvSpPr/>
          <p:nvPr/>
        </p:nvSpPr>
        <p:spPr>
          <a:xfrm>
            <a:off x="3941996" y="1612692"/>
            <a:ext cx="1380641" cy="828384"/>
          </a:xfrm>
          <a:custGeom>
            <a:avLst/>
            <a:gdLst>
              <a:gd name="connsiteX0" fmla="*/ 0 w 1380641"/>
              <a:gd name="connsiteY0" fmla="*/ 82838 h 828384"/>
              <a:gd name="connsiteX1" fmla="*/ 82838 w 1380641"/>
              <a:gd name="connsiteY1" fmla="*/ 0 h 828384"/>
              <a:gd name="connsiteX2" fmla="*/ 1297803 w 1380641"/>
              <a:gd name="connsiteY2" fmla="*/ 0 h 828384"/>
              <a:gd name="connsiteX3" fmla="*/ 1380641 w 1380641"/>
              <a:gd name="connsiteY3" fmla="*/ 82838 h 828384"/>
              <a:gd name="connsiteX4" fmla="*/ 1380641 w 1380641"/>
              <a:gd name="connsiteY4" fmla="*/ 745546 h 828384"/>
              <a:gd name="connsiteX5" fmla="*/ 1297803 w 1380641"/>
              <a:gd name="connsiteY5" fmla="*/ 828384 h 828384"/>
              <a:gd name="connsiteX6" fmla="*/ 82838 w 1380641"/>
              <a:gd name="connsiteY6" fmla="*/ 828384 h 828384"/>
              <a:gd name="connsiteX7" fmla="*/ 0 w 1380641"/>
              <a:gd name="connsiteY7" fmla="*/ 745546 h 828384"/>
              <a:gd name="connsiteX8" fmla="*/ 0 w 1380641"/>
              <a:gd name="connsiteY8" fmla="*/ 82838 h 828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0641" h="828384">
                <a:moveTo>
                  <a:pt x="0" y="82838"/>
                </a:moveTo>
                <a:cubicBezTo>
                  <a:pt x="0" y="37088"/>
                  <a:pt x="37088" y="0"/>
                  <a:pt x="82838" y="0"/>
                </a:cubicBezTo>
                <a:lnTo>
                  <a:pt x="1297803" y="0"/>
                </a:lnTo>
                <a:cubicBezTo>
                  <a:pt x="1343553" y="0"/>
                  <a:pt x="1380641" y="37088"/>
                  <a:pt x="1380641" y="82838"/>
                </a:cubicBezTo>
                <a:lnTo>
                  <a:pt x="1380641" y="745546"/>
                </a:lnTo>
                <a:cubicBezTo>
                  <a:pt x="1380641" y="791296"/>
                  <a:pt x="1343553" y="828384"/>
                  <a:pt x="1297803" y="828384"/>
                </a:cubicBezTo>
                <a:lnTo>
                  <a:pt x="82838" y="828384"/>
                </a:lnTo>
                <a:cubicBezTo>
                  <a:pt x="37088" y="828384"/>
                  <a:pt x="0" y="791296"/>
                  <a:pt x="0" y="745546"/>
                </a:cubicBezTo>
                <a:lnTo>
                  <a:pt x="0" y="82838"/>
                </a:lnTo>
                <a:close/>
              </a:path>
            </a:pathLst>
          </a:custGeom>
          <a:solidFill>
            <a:schemeClr val="accent1">
              <a:lumMod val="60000"/>
              <a:lumOff val="40000"/>
            </a:schemeClr>
          </a:solidFill>
        </p:spPr>
        <p:style>
          <a:lnRef idx="2">
            <a:schemeClr val="lt1">
              <a:hueOff val="0"/>
              <a:satOff val="0"/>
              <a:lumOff val="0"/>
              <a:alphaOff val="0"/>
            </a:schemeClr>
          </a:lnRef>
          <a:fillRef idx="1">
            <a:schemeClr val="accent2">
              <a:hueOff val="1337577"/>
              <a:satOff val="-1668"/>
              <a:lumOff val="392"/>
              <a:alphaOff val="0"/>
            </a:schemeClr>
          </a:fillRef>
          <a:effectRef idx="0">
            <a:schemeClr val="accent2">
              <a:hueOff val="1337577"/>
              <a:satOff val="-1668"/>
              <a:lumOff val="392"/>
              <a:alphaOff val="0"/>
            </a:schemeClr>
          </a:effectRef>
          <a:fontRef idx="minor">
            <a:schemeClr val="lt1"/>
          </a:fontRef>
        </p:style>
        <p:txBody>
          <a:bodyPr spcFirstLastPara="0" vert="horz" wrap="square" lIns="77603" tIns="77603" rIns="77603" bIns="77603" numCol="1" spcCol="1270" anchor="ctr" anchorCtr="0">
            <a:noAutofit/>
          </a:bodyPr>
          <a:lstStyle/>
          <a:p>
            <a:pPr lvl="0" algn="ctr" defTabSz="622300">
              <a:lnSpc>
                <a:spcPct val="90000"/>
              </a:lnSpc>
              <a:spcBef>
                <a:spcPct val="0"/>
              </a:spcBef>
              <a:spcAft>
                <a:spcPct val="35000"/>
              </a:spcAft>
            </a:pPr>
            <a:r>
              <a:rPr lang="en-US" sz="1400" kern="1200" dirty="0" smtClean="0"/>
              <a:t>Data Cleaning &amp; Manipulation</a:t>
            </a:r>
            <a:endParaRPr lang="en-IN" sz="1400" kern="1200" dirty="0"/>
          </a:p>
        </p:txBody>
      </p:sp>
      <p:sp>
        <p:nvSpPr>
          <p:cNvPr id="12" name="Freeform 11"/>
          <p:cNvSpPr/>
          <p:nvPr/>
        </p:nvSpPr>
        <p:spPr>
          <a:xfrm>
            <a:off x="5444134" y="1855685"/>
            <a:ext cx="292695" cy="342399"/>
          </a:xfrm>
          <a:custGeom>
            <a:avLst/>
            <a:gdLst>
              <a:gd name="connsiteX0" fmla="*/ 0 w 292695"/>
              <a:gd name="connsiteY0" fmla="*/ 68480 h 342399"/>
              <a:gd name="connsiteX1" fmla="*/ 146348 w 292695"/>
              <a:gd name="connsiteY1" fmla="*/ 68480 h 342399"/>
              <a:gd name="connsiteX2" fmla="*/ 146348 w 292695"/>
              <a:gd name="connsiteY2" fmla="*/ 0 h 342399"/>
              <a:gd name="connsiteX3" fmla="*/ 292695 w 292695"/>
              <a:gd name="connsiteY3" fmla="*/ 171200 h 342399"/>
              <a:gd name="connsiteX4" fmla="*/ 146348 w 292695"/>
              <a:gd name="connsiteY4" fmla="*/ 342399 h 342399"/>
              <a:gd name="connsiteX5" fmla="*/ 146348 w 292695"/>
              <a:gd name="connsiteY5" fmla="*/ 273919 h 342399"/>
              <a:gd name="connsiteX6" fmla="*/ 0 w 292695"/>
              <a:gd name="connsiteY6" fmla="*/ 273919 h 342399"/>
              <a:gd name="connsiteX7" fmla="*/ 0 w 292695"/>
              <a:gd name="connsiteY7" fmla="*/ 68480 h 34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695" h="342399">
                <a:moveTo>
                  <a:pt x="0" y="68480"/>
                </a:moveTo>
                <a:lnTo>
                  <a:pt x="146348" y="68480"/>
                </a:lnTo>
                <a:lnTo>
                  <a:pt x="146348" y="0"/>
                </a:lnTo>
                <a:lnTo>
                  <a:pt x="292695" y="171200"/>
                </a:lnTo>
                <a:lnTo>
                  <a:pt x="146348" y="342399"/>
                </a:lnTo>
                <a:lnTo>
                  <a:pt x="146348" y="273919"/>
                </a:lnTo>
                <a:lnTo>
                  <a:pt x="0" y="273919"/>
                </a:lnTo>
                <a:lnTo>
                  <a:pt x="0" y="68480"/>
                </a:lnTo>
                <a:close/>
              </a:path>
            </a:pathLst>
          </a:custGeom>
          <a:solidFill>
            <a:schemeClr val="accent1">
              <a:lumMod val="40000"/>
              <a:lumOff val="60000"/>
            </a:schemeClr>
          </a:solidFill>
        </p:spPr>
        <p:style>
          <a:lnRef idx="0">
            <a:schemeClr val="lt1">
              <a:hueOff val="0"/>
              <a:satOff val="0"/>
              <a:lumOff val="0"/>
              <a:alphaOff val="0"/>
            </a:schemeClr>
          </a:lnRef>
          <a:fillRef idx="1">
            <a:schemeClr val="accent2">
              <a:hueOff val="1560506"/>
              <a:satOff val="-1946"/>
              <a:lumOff val="458"/>
              <a:alphaOff val="0"/>
            </a:schemeClr>
          </a:fillRef>
          <a:effectRef idx="0">
            <a:schemeClr val="accent2">
              <a:hueOff val="1560506"/>
              <a:satOff val="-1946"/>
              <a:lumOff val="458"/>
              <a:alphaOff val="0"/>
            </a:schemeClr>
          </a:effectRef>
          <a:fontRef idx="minor">
            <a:schemeClr val="lt1"/>
          </a:fontRef>
        </p:style>
        <p:txBody>
          <a:bodyPr spcFirstLastPara="0" vert="horz" wrap="square" lIns="0" tIns="68480" rIns="87808" bIns="68480" numCol="1" spcCol="1270" anchor="ctr" anchorCtr="0">
            <a:noAutofit/>
          </a:bodyPr>
          <a:lstStyle/>
          <a:p>
            <a:pPr lvl="0" algn="ctr" defTabSz="533400">
              <a:lnSpc>
                <a:spcPct val="90000"/>
              </a:lnSpc>
              <a:spcBef>
                <a:spcPct val="0"/>
              </a:spcBef>
              <a:spcAft>
                <a:spcPct val="35000"/>
              </a:spcAft>
            </a:pPr>
            <a:endParaRPr lang="en-US" sz="1200" kern="1200"/>
          </a:p>
        </p:txBody>
      </p:sp>
      <p:sp>
        <p:nvSpPr>
          <p:cNvPr id="13" name="Freeform 12"/>
          <p:cNvSpPr/>
          <p:nvPr/>
        </p:nvSpPr>
        <p:spPr>
          <a:xfrm>
            <a:off x="7709569" y="1607327"/>
            <a:ext cx="1380641" cy="828384"/>
          </a:xfrm>
          <a:custGeom>
            <a:avLst/>
            <a:gdLst>
              <a:gd name="connsiteX0" fmla="*/ 0 w 1380641"/>
              <a:gd name="connsiteY0" fmla="*/ 82838 h 828384"/>
              <a:gd name="connsiteX1" fmla="*/ 82838 w 1380641"/>
              <a:gd name="connsiteY1" fmla="*/ 0 h 828384"/>
              <a:gd name="connsiteX2" fmla="*/ 1297803 w 1380641"/>
              <a:gd name="connsiteY2" fmla="*/ 0 h 828384"/>
              <a:gd name="connsiteX3" fmla="*/ 1380641 w 1380641"/>
              <a:gd name="connsiteY3" fmla="*/ 82838 h 828384"/>
              <a:gd name="connsiteX4" fmla="*/ 1380641 w 1380641"/>
              <a:gd name="connsiteY4" fmla="*/ 745546 h 828384"/>
              <a:gd name="connsiteX5" fmla="*/ 1297803 w 1380641"/>
              <a:gd name="connsiteY5" fmla="*/ 828384 h 828384"/>
              <a:gd name="connsiteX6" fmla="*/ 82838 w 1380641"/>
              <a:gd name="connsiteY6" fmla="*/ 828384 h 828384"/>
              <a:gd name="connsiteX7" fmla="*/ 0 w 1380641"/>
              <a:gd name="connsiteY7" fmla="*/ 745546 h 828384"/>
              <a:gd name="connsiteX8" fmla="*/ 0 w 1380641"/>
              <a:gd name="connsiteY8" fmla="*/ 82838 h 828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0641" h="828384">
                <a:moveTo>
                  <a:pt x="0" y="82838"/>
                </a:moveTo>
                <a:cubicBezTo>
                  <a:pt x="0" y="37088"/>
                  <a:pt x="37088" y="0"/>
                  <a:pt x="82838" y="0"/>
                </a:cubicBezTo>
                <a:lnTo>
                  <a:pt x="1297803" y="0"/>
                </a:lnTo>
                <a:cubicBezTo>
                  <a:pt x="1343553" y="0"/>
                  <a:pt x="1380641" y="37088"/>
                  <a:pt x="1380641" y="82838"/>
                </a:cubicBezTo>
                <a:lnTo>
                  <a:pt x="1380641" y="745546"/>
                </a:lnTo>
                <a:cubicBezTo>
                  <a:pt x="1380641" y="791296"/>
                  <a:pt x="1343553" y="828384"/>
                  <a:pt x="1297803" y="828384"/>
                </a:cubicBezTo>
                <a:lnTo>
                  <a:pt x="82838" y="828384"/>
                </a:lnTo>
                <a:cubicBezTo>
                  <a:pt x="37088" y="828384"/>
                  <a:pt x="0" y="791296"/>
                  <a:pt x="0" y="745546"/>
                </a:cubicBezTo>
                <a:lnTo>
                  <a:pt x="0" y="82838"/>
                </a:lnTo>
                <a:close/>
              </a:path>
            </a:pathLst>
          </a:custGeom>
          <a:solidFill>
            <a:schemeClr val="accent2">
              <a:lumMod val="60000"/>
              <a:lumOff val="40000"/>
            </a:schemeClr>
          </a:solidFill>
        </p:spPr>
        <p:style>
          <a:lnRef idx="2">
            <a:schemeClr val="lt1">
              <a:hueOff val="0"/>
              <a:satOff val="0"/>
              <a:lumOff val="0"/>
              <a:alphaOff val="0"/>
            </a:schemeClr>
          </a:lnRef>
          <a:fillRef idx="1">
            <a:schemeClr val="accent2">
              <a:hueOff val="2006365"/>
              <a:satOff val="-2502"/>
              <a:lumOff val="588"/>
              <a:alphaOff val="0"/>
            </a:schemeClr>
          </a:fillRef>
          <a:effectRef idx="0">
            <a:schemeClr val="accent2">
              <a:hueOff val="2006365"/>
              <a:satOff val="-2502"/>
              <a:lumOff val="588"/>
              <a:alphaOff val="0"/>
            </a:schemeClr>
          </a:effectRef>
          <a:fontRef idx="minor">
            <a:schemeClr val="lt1"/>
          </a:fontRef>
        </p:style>
        <p:txBody>
          <a:bodyPr spcFirstLastPara="0" vert="horz" wrap="square" lIns="77603" tIns="77603" rIns="77603" bIns="77603" numCol="1" spcCol="1270" anchor="ctr" anchorCtr="0">
            <a:noAutofit/>
          </a:bodyPr>
          <a:lstStyle/>
          <a:p>
            <a:pPr lvl="0" algn="ctr" defTabSz="622300">
              <a:lnSpc>
                <a:spcPct val="90000"/>
              </a:lnSpc>
              <a:spcBef>
                <a:spcPct val="0"/>
              </a:spcBef>
              <a:spcAft>
                <a:spcPct val="35000"/>
              </a:spcAft>
            </a:pPr>
            <a:r>
              <a:rPr lang="en-US" sz="1400" kern="1200" smtClean="0"/>
              <a:t>Exploratory Data Analysis</a:t>
            </a:r>
            <a:endParaRPr lang="en-IN" sz="1400" kern="1200" dirty="0"/>
          </a:p>
        </p:txBody>
      </p:sp>
      <p:sp>
        <p:nvSpPr>
          <p:cNvPr id="14" name="Freeform 13"/>
          <p:cNvSpPr/>
          <p:nvPr/>
        </p:nvSpPr>
        <p:spPr>
          <a:xfrm>
            <a:off x="8266595" y="2566057"/>
            <a:ext cx="342399" cy="292695"/>
          </a:xfrm>
          <a:custGeom>
            <a:avLst/>
            <a:gdLst>
              <a:gd name="connsiteX0" fmla="*/ 0 w 292695"/>
              <a:gd name="connsiteY0" fmla="*/ 68480 h 342399"/>
              <a:gd name="connsiteX1" fmla="*/ 146348 w 292695"/>
              <a:gd name="connsiteY1" fmla="*/ 68480 h 342399"/>
              <a:gd name="connsiteX2" fmla="*/ 146348 w 292695"/>
              <a:gd name="connsiteY2" fmla="*/ 0 h 342399"/>
              <a:gd name="connsiteX3" fmla="*/ 292695 w 292695"/>
              <a:gd name="connsiteY3" fmla="*/ 171200 h 342399"/>
              <a:gd name="connsiteX4" fmla="*/ 146348 w 292695"/>
              <a:gd name="connsiteY4" fmla="*/ 342399 h 342399"/>
              <a:gd name="connsiteX5" fmla="*/ 146348 w 292695"/>
              <a:gd name="connsiteY5" fmla="*/ 273919 h 342399"/>
              <a:gd name="connsiteX6" fmla="*/ 0 w 292695"/>
              <a:gd name="connsiteY6" fmla="*/ 273919 h 342399"/>
              <a:gd name="connsiteX7" fmla="*/ 0 w 292695"/>
              <a:gd name="connsiteY7" fmla="*/ 68480 h 34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695" h="342399">
                <a:moveTo>
                  <a:pt x="234156" y="0"/>
                </a:moveTo>
                <a:lnTo>
                  <a:pt x="234156" y="171200"/>
                </a:lnTo>
                <a:lnTo>
                  <a:pt x="292695" y="171200"/>
                </a:lnTo>
                <a:lnTo>
                  <a:pt x="146347" y="342399"/>
                </a:lnTo>
                <a:lnTo>
                  <a:pt x="0" y="171200"/>
                </a:lnTo>
                <a:lnTo>
                  <a:pt x="58539" y="171200"/>
                </a:lnTo>
                <a:lnTo>
                  <a:pt x="58539" y="0"/>
                </a:lnTo>
                <a:lnTo>
                  <a:pt x="234156" y="0"/>
                </a:lnTo>
                <a:close/>
              </a:path>
            </a:pathLst>
          </a:custGeom>
          <a:solidFill>
            <a:schemeClr val="accent1">
              <a:lumMod val="40000"/>
              <a:lumOff val="60000"/>
            </a:schemeClr>
          </a:solidFill>
        </p:spPr>
        <p:style>
          <a:lnRef idx="0">
            <a:schemeClr val="lt1">
              <a:hueOff val="0"/>
              <a:satOff val="0"/>
              <a:lumOff val="0"/>
              <a:alphaOff val="0"/>
            </a:schemeClr>
          </a:lnRef>
          <a:fillRef idx="1">
            <a:schemeClr val="accent2">
              <a:hueOff val="2340759"/>
              <a:satOff val="-2919"/>
              <a:lumOff val="686"/>
              <a:alphaOff val="0"/>
            </a:schemeClr>
          </a:fillRef>
          <a:effectRef idx="0">
            <a:schemeClr val="accent2">
              <a:hueOff val="2340759"/>
              <a:satOff val="-2919"/>
              <a:lumOff val="686"/>
              <a:alphaOff val="0"/>
            </a:schemeClr>
          </a:effectRef>
          <a:fontRef idx="minor">
            <a:schemeClr val="lt1"/>
          </a:fontRef>
        </p:style>
        <p:txBody>
          <a:bodyPr spcFirstLastPara="0" vert="horz" wrap="square" lIns="68480" tIns="0" rIns="68480" bIns="87808" numCol="1" spcCol="1270" anchor="ctr" anchorCtr="0">
            <a:noAutofit/>
          </a:bodyPr>
          <a:lstStyle/>
          <a:p>
            <a:pPr lvl="0" algn="ctr" defTabSz="533400">
              <a:lnSpc>
                <a:spcPct val="90000"/>
              </a:lnSpc>
              <a:spcBef>
                <a:spcPct val="0"/>
              </a:spcBef>
              <a:spcAft>
                <a:spcPct val="35000"/>
              </a:spcAft>
            </a:pPr>
            <a:endParaRPr lang="en-US" sz="1200" kern="1200"/>
          </a:p>
        </p:txBody>
      </p:sp>
      <p:sp>
        <p:nvSpPr>
          <p:cNvPr id="15" name="Freeform 14"/>
          <p:cNvSpPr/>
          <p:nvPr/>
        </p:nvSpPr>
        <p:spPr>
          <a:xfrm>
            <a:off x="7807792" y="2889541"/>
            <a:ext cx="1260007" cy="828384"/>
          </a:xfrm>
          <a:custGeom>
            <a:avLst/>
            <a:gdLst>
              <a:gd name="connsiteX0" fmla="*/ 0 w 1380641"/>
              <a:gd name="connsiteY0" fmla="*/ 82838 h 828384"/>
              <a:gd name="connsiteX1" fmla="*/ 82838 w 1380641"/>
              <a:gd name="connsiteY1" fmla="*/ 0 h 828384"/>
              <a:gd name="connsiteX2" fmla="*/ 1297803 w 1380641"/>
              <a:gd name="connsiteY2" fmla="*/ 0 h 828384"/>
              <a:gd name="connsiteX3" fmla="*/ 1380641 w 1380641"/>
              <a:gd name="connsiteY3" fmla="*/ 82838 h 828384"/>
              <a:gd name="connsiteX4" fmla="*/ 1380641 w 1380641"/>
              <a:gd name="connsiteY4" fmla="*/ 745546 h 828384"/>
              <a:gd name="connsiteX5" fmla="*/ 1297803 w 1380641"/>
              <a:gd name="connsiteY5" fmla="*/ 828384 h 828384"/>
              <a:gd name="connsiteX6" fmla="*/ 82838 w 1380641"/>
              <a:gd name="connsiteY6" fmla="*/ 828384 h 828384"/>
              <a:gd name="connsiteX7" fmla="*/ 0 w 1380641"/>
              <a:gd name="connsiteY7" fmla="*/ 745546 h 828384"/>
              <a:gd name="connsiteX8" fmla="*/ 0 w 1380641"/>
              <a:gd name="connsiteY8" fmla="*/ 82838 h 828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0641" h="828384">
                <a:moveTo>
                  <a:pt x="0" y="82838"/>
                </a:moveTo>
                <a:cubicBezTo>
                  <a:pt x="0" y="37088"/>
                  <a:pt x="37088" y="0"/>
                  <a:pt x="82838" y="0"/>
                </a:cubicBezTo>
                <a:lnTo>
                  <a:pt x="1297803" y="0"/>
                </a:lnTo>
                <a:cubicBezTo>
                  <a:pt x="1343553" y="0"/>
                  <a:pt x="1380641" y="37088"/>
                  <a:pt x="1380641" y="82838"/>
                </a:cubicBezTo>
                <a:lnTo>
                  <a:pt x="1380641" y="745546"/>
                </a:lnTo>
                <a:cubicBezTo>
                  <a:pt x="1380641" y="791296"/>
                  <a:pt x="1343553" y="828384"/>
                  <a:pt x="1297803" y="828384"/>
                </a:cubicBezTo>
                <a:lnTo>
                  <a:pt x="82838" y="828384"/>
                </a:lnTo>
                <a:cubicBezTo>
                  <a:pt x="37088" y="828384"/>
                  <a:pt x="0" y="791296"/>
                  <a:pt x="0" y="745546"/>
                </a:cubicBezTo>
                <a:lnTo>
                  <a:pt x="0" y="82838"/>
                </a:lnTo>
                <a:close/>
              </a:path>
            </a:pathLst>
          </a:custGeom>
          <a:solidFill>
            <a:schemeClr val="accent4">
              <a:lumMod val="60000"/>
              <a:lumOff val="40000"/>
            </a:schemeClr>
          </a:solidFill>
        </p:spPr>
        <p:style>
          <a:lnRef idx="2">
            <a:schemeClr val="lt1">
              <a:hueOff val="0"/>
              <a:satOff val="0"/>
              <a:lumOff val="0"/>
              <a:alphaOff val="0"/>
            </a:schemeClr>
          </a:lnRef>
          <a:fillRef idx="1">
            <a:schemeClr val="accent2">
              <a:hueOff val="2675154"/>
              <a:satOff val="-3337"/>
              <a:lumOff val="785"/>
              <a:alphaOff val="0"/>
            </a:schemeClr>
          </a:fillRef>
          <a:effectRef idx="0">
            <a:schemeClr val="accent2">
              <a:hueOff val="2675154"/>
              <a:satOff val="-3337"/>
              <a:lumOff val="785"/>
              <a:alphaOff val="0"/>
            </a:schemeClr>
          </a:effectRef>
          <a:fontRef idx="minor">
            <a:schemeClr val="lt1"/>
          </a:fontRef>
        </p:style>
        <p:txBody>
          <a:bodyPr spcFirstLastPara="0" vert="horz" wrap="square" lIns="77603" tIns="77603" rIns="77603" bIns="77603" numCol="1" spcCol="1270" anchor="ctr" anchorCtr="0">
            <a:noAutofit/>
          </a:bodyPr>
          <a:lstStyle/>
          <a:p>
            <a:pPr lvl="0" algn="ctr" defTabSz="622300">
              <a:lnSpc>
                <a:spcPct val="90000"/>
              </a:lnSpc>
              <a:spcBef>
                <a:spcPct val="0"/>
              </a:spcBef>
              <a:spcAft>
                <a:spcPct val="35000"/>
              </a:spcAft>
            </a:pPr>
            <a:r>
              <a:rPr lang="en-US" sz="1400" kern="1200" dirty="0" smtClean="0"/>
              <a:t>Perform Univariate Analysis</a:t>
            </a:r>
            <a:endParaRPr lang="en-IN" sz="1400" kern="1200" dirty="0"/>
          </a:p>
        </p:txBody>
      </p:sp>
      <p:sp>
        <p:nvSpPr>
          <p:cNvPr id="16" name="Freeform 15"/>
          <p:cNvSpPr/>
          <p:nvPr/>
        </p:nvSpPr>
        <p:spPr>
          <a:xfrm>
            <a:off x="7403505" y="3132533"/>
            <a:ext cx="292695" cy="342400"/>
          </a:xfrm>
          <a:custGeom>
            <a:avLst/>
            <a:gdLst>
              <a:gd name="connsiteX0" fmla="*/ 0 w 292695"/>
              <a:gd name="connsiteY0" fmla="*/ 68480 h 342399"/>
              <a:gd name="connsiteX1" fmla="*/ 146348 w 292695"/>
              <a:gd name="connsiteY1" fmla="*/ 68480 h 342399"/>
              <a:gd name="connsiteX2" fmla="*/ 146348 w 292695"/>
              <a:gd name="connsiteY2" fmla="*/ 0 h 342399"/>
              <a:gd name="connsiteX3" fmla="*/ 292695 w 292695"/>
              <a:gd name="connsiteY3" fmla="*/ 171200 h 342399"/>
              <a:gd name="connsiteX4" fmla="*/ 146348 w 292695"/>
              <a:gd name="connsiteY4" fmla="*/ 342399 h 342399"/>
              <a:gd name="connsiteX5" fmla="*/ 146348 w 292695"/>
              <a:gd name="connsiteY5" fmla="*/ 273919 h 342399"/>
              <a:gd name="connsiteX6" fmla="*/ 0 w 292695"/>
              <a:gd name="connsiteY6" fmla="*/ 273919 h 342399"/>
              <a:gd name="connsiteX7" fmla="*/ 0 w 292695"/>
              <a:gd name="connsiteY7" fmla="*/ 68480 h 34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695" h="342399">
                <a:moveTo>
                  <a:pt x="292695" y="273919"/>
                </a:moveTo>
                <a:lnTo>
                  <a:pt x="146347" y="273919"/>
                </a:lnTo>
                <a:lnTo>
                  <a:pt x="146347" y="342399"/>
                </a:lnTo>
                <a:lnTo>
                  <a:pt x="0" y="171199"/>
                </a:lnTo>
                <a:lnTo>
                  <a:pt x="146347" y="0"/>
                </a:lnTo>
                <a:lnTo>
                  <a:pt x="146347" y="68480"/>
                </a:lnTo>
                <a:lnTo>
                  <a:pt x="292695" y="68480"/>
                </a:lnTo>
                <a:lnTo>
                  <a:pt x="292695" y="273919"/>
                </a:lnTo>
                <a:close/>
              </a:path>
            </a:pathLst>
          </a:custGeom>
          <a:solidFill>
            <a:schemeClr val="accent1">
              <a:lumMod val="40000"/>
              <a:lumOff val="60000"/>
            </a:schemeClr>
          </a:solidFill>
        </p:spPr>
        <p:style>
          <a:lnRef idx="0">
            <a:schemeClr val="lt1">
              <a:hueOff val="0"/>
              <a:satOff val="0"/>
              <a:lumOff val="0"/>
              <a:alphaOff val="0"/>
            </a:schemeClr>
          </a:lnRef>
          <a:fillRef idx="1">
            <a:schemeClr val="accent2">
              <a:hueOff val="3121013"/>
              <a:satOff val="-3893"/>
              <a:lumOff val="915"/>
              <a:alphaOff val="0"/>
            </a:schemeClr>
          </a:fillRef>
          <a:effectRef idx="0">
            <a:schemeClr val="accent2">
              <a:hueOff val="3121013"/>
              <a:satOff val="-3893"/>
              <a:lumOff val="915"/>
              <a:alphaOff val="0"/>
            </a:schemeClr>
          </a:effectRef>
          <a:fontRef idx="minor">
            <a:schemeClr val="lt1"/>
          </a:fontRef>
        </p:style>
        <p:txBody>
          <a:bodyPr spcFirstLastPara="0" vert="horz" wrap="square" lIns="87808" tIns="68480" rIns="0" bIns="68481" numCol="1" spcCol="1270" anchor="ctr" anchorCtr="0">
            <a:noAutofit/>
          </a:bodyPr>
          <a:lstStyle/>
          <a:p>
            <a:pPr lvl="0" algn="ctr" defTabSz="533400">
              <a:lnSpc>
                <a:spcPct val="90000"/>
              </a:lnSpc>
              <a:spcBef>
                <a:spcPct val="0"/>
              </a:spcBef>
              <a:spcAft>
                <a:spcPct val="35000"/>
              </a:spcAft>
            </a:pPr>
            <a:endParaRPr lang="en-US" sz="1200" kern="1200"/>
          </a:p>
        </p:txBody>
      </p:sp>
      <p:sp>
        <p:nvSpPr>
          <p:cNvPr id="17" name="Freeform 16"/>
          <p:cNvSpPr/>
          <p:nvPr/>
        </p:nvSpPr>
        <p:spPr>
          <a:xfrm>
            <a:off x="5877113" y="2874519"/>
            <a:ext cx="1380641" cy="828384"/>
          </a:xfrm>
          <a:custGeom>
            <a:avLst/>
            <a:gdLst>
              <a:gd name="connsiteX0" fmla="*/ 0 w 1380641"/>
              <a:gd name="connsiteY0" fmla="*/ 82838 h 828384"/>
              <a:gd name="connsiteX1" fmla="*/ 82838 w 1380641"/>
              <a:gd name="connsiteY1" fmla="*/ 0 h 828384"/>
              <a:gd name="connsiteX2" fmla="*/ 1297803 w 1380641"/>
              <a:gd name="connsiteY2" fmla="*/ 0 h 828384"/>
              <a:gd name="connsiteX3" fmla="*/ 1380641 w 1380641"/>
              <a:gd name="connsiteY3" fmla="*/ 82838 h 828384"/>
              <a:gd name="connsiteX4" fmla="*/ 1380641 w 1380641"/>
              <a:gd name="connsiteY4" fmla="*/ 745546 h 828384"/>
              <a:gd name="connsiteX5" fmla="*/ 1297803 w 1380641"/>
              <a:gd name="connsiteY5" fmla="*/ 828384 h 828384"/>
              <a:gd name="connsiteX6" fmla="*/ 82838 w 1380641"/>
              <a:gd name="connsiteY6" fmla="*/ 828384 h 828384"/>
              <a:gd name="connsiteX7" fmla="*/ 0 w 1380641"/>
              <a:gd name="connsiteY7" fmla="*/ 745546 h 828384"/>
              <a:gd name="connsiteX8" fmla="*/ 0 w 1380641"/>
              <a:gd name="connsiteY8" fmla="*/ 82838 h 828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0641" h="828384">
                <a:moveTo>
                  <a:pt x="0" y="82838"/>
                </a:moveTo>
                <a:cubicBezTo>
                  <a:pt x="0" y="37088"/>
                  <a:pt x="37088" y="0"/>
                  <a:pt x="82838" y="0"/>
                </a:cubicBezTo>
                <a:lnTo>
                  <a:pt x="1297803" y="0"/>
                </a:lnTo>
                <a:cubicBezTo>
                  <a:pt x="1343553" y="0"/>
                  <a:pt x="1380641" y="37088"/>
                  <a:pt x="1380641" y="82838"/>
                </a:cubicBezTo>
                <a:lnTo>
                  <a:pt x="1380641" y="745546"/>
                </a:lnTo>
                <a:cubicBezTo>
                  <a:pt x="1380641" y="791296"/>
                  <a:pt x="1343553" y="828384"/>
                  <a:pt x="1297803" y="828384"/>
                </a:cubicBezTo>
                <a:lnTo>
                  <a:pt x="82838" y="828384"/>
                </a:lnTo>
                <a:cubicBezTo>
                  <a:pt x="37088" y="828384"/>
                  <a:pt x="0" y="791296"/>
                  <a:pt x="0" y="745546"/>
                </a:cubicBezTo>
                <a:lnTo>
                  <a:pt x="0" y="82838"/>
                </a:lnTo>
                <a:close/>
              </a:path>
            </a:pathLst>
          </a:custGeom>
          <a:solidFill>
            <a:schemeClr val="accent5">
              <a:lumMod val="75000"/>
            </a:schemeClr>
          </a:solidFill>
        </p:spPr>
        <p:style>
          <a:lnRef idx="2">
            <a:schemeClr val="lt1">
              <a:hueOff val="0"/>
              <a:satOff val="0"/>
              <a:lumOff val="0"/>
              <a:alphaOff val="0"/>
            </a:schemeClr>
          </a:lnRef>
          <a:fillRef idx="1">
            <a:schemeClr val="accent2">
              <a:hueOff val="3343942"/>
              <a:satOff val="-4171"/>
              <a:lumOff val="981"/>
              <a:alphaOff val="0"/>
            </a:schemeClr>
          </a:fillRef>
          <a:effectRef idx="0">
            <a:schemeClr val="accent2">
              <a:hueOff val="3343942"/>
              <a:satOff val="-4171"/>
              <a:lumOff val="981"/>
              <a:alphaOff val="0"/>
            </a:schemeClr>
          </a:effectRef>
          <a:fontRef idx="minor">
            <a:schemeClr val="lt1"/>
          </a:fontRef>
        </p:style>
        <p:txBody>
          <a:bodyPr spcFirstLastPara="0" vert="horz" wrap="square" lIns="77603" tIns="77603" rIns="77603" bIns="77603" numCol="1" spcCol="1270" anchor="ctr" anchorCtr="0">
            <a:noAutofit/>
          </a:bodyPr>
          <a:lstStyle/>
          <a:p>
            <a:pPr lvl="0" algn="ctr" defTabSz="622300">
              <a:lnSpc>
                <a:spcPct val="90000"/>
              </a:lnSpc>
              <a:spcBef>
                <a:spcPct val="0"/>
              </a:spcBef>
              <a:spcAft>
                <a:spcPct val="35000"/>
              </a:spcAft>
            </a:pPr>
            <a:r>
              <a:rPr lang="en-US" sz="1400" kern="1200" dirty="0" smtClean="0"/>
              <a:t>Perform Bivariate Analysis</a:t>
            </a:r>
            <a:endParaRPr lang="en-IN" sz="1400" kern="1200" dirty="0"/>
          </a:p>
        </p:txBody>
      </p:sp>
      <p:sp>
        <p:nvSpPr>
          <p:cNvPr id="18" name="Freeform 17"/>
          <p:cNvSpPr/>
          <p:nvPr/>
        </p:nvSpPr>
        <p:spPr>
          <a:xfrm>
            <a:off x="5455835" y="3065126"/>
            <a:ext cx="309686" cy="342399"/>
          </a:xfrm>
          <a:custGeom>
            <a:avLst/>
            <a:gdLst>
              <a:gd name="connsiteX0" fmla="*/ 0 w 309686"/>
              <a:gd name="connsiteY0" fmla="*/ 68480 h 342399"/>
              <a:gd name="connsiteX1" fmla="*/ 154843 w 309686"/>
              <a:gd name="connsiteY1" fmla="*/ 68480 h 342399"/>
              <a:gd name="connsiteX2" fmla="*/ 154843 w 309686"/>
              <a:gd name="connsiteY2" fmla="*/ 0 h 342399"/>
              <a:gd name="connsiteX3" fmla="*/ 309686 w 309686"/>
              <a:gd name="connsiteY3" fmla="*/ 171200 h 342399"/>
              <a:gd name="connsiteX4" fmla="*/ 154843 w 309686"/>
              <a:gd name="connsiteY4" fmla="*/ 342399 h 342399"/>
              <a:gd name="connsiteX5" fmla="*/ 154843 w 309686"/>
              <a:gd name="connsiteY5" fmla="*/ 273919 h 342399"/>
              <a:gd name="connsiteX6" fmla="*/ 0 w 309686"/>
              <a:gd name="connsiteY6" fmla="*/ 273919 h 342399"/>
              <a:gd name="connsiteX7" fmla="*/ 0 w 309686"/>
              <a:gd name="connsiteY7" fmla="*/ 68480 h 34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9686" h="342399">
                <a:moveTo>
                  <a:pt x="309686" y="273919"/>
                </a:moveTo>
                <a:lnTo>
                  <a:pt x="154843" y="273919"/>
                </a:lnTo>
                <a:lnTo>
                  <a:pt x="154843" y="342399"/>
                </a:lnTo>
                <a:lnTo>
                  <a:pt x="0" y="171199"/>
                </a:lnTo>
                <a:lnTo>
                  <a:pt x="154843" y="0"/>
                </a:lnTo>
                <a:lnTo>
                  <a:pt x="154843" y="68480"/>
                </a:lnTo>
                <a:lnTo>
                  <a:pt x="309686" y="68480"/>
                </a:lnTo>
                <a:lnTo>
                  <a:pt x="309686" y="273919"/>
                </a:lnTo>
                <a:close/>
              </a:path>
            </a:pathLst>
          </a:custGeom>
          <a:solidFill>
            <a:schemeClr val="accent1">
              <a:lumMod val="40000"/>
              <a:lumOff val="60000"/>
            </a:schemeClr>
          </a:solidFill>
        </p:spPr>
        <p:style>
          <a:lnRef idx="0">
            <a:schemeClr val="lt1">
              <a:hueOff val="0"/>
              <a:satOff val="0"/>
              <a:lumOff val="0"/>
              <a:alphaOff val="0"/>
            </a:schemeClr>
          </a:lnRef>
          <a:fillRef idx="1">
            <a:schemeClr val="accent2">
              <a:hueOff val="3901266"/>
              <a:satOff val="-4866"/>
              <a:lumOff val="1144"/>
              <a:alphaOff val="0"/>
            </a:schemeClr>
          </a:fillRef>
          <a:effectRef idx="0">
            <a:schemeClr val="accent2">
              <a:hueOff val="3901266"/>
              <a:satOff val="-4866"/>
              <a:lumOff val="1144"/>
              <a:alphaOff val="0"/>
            </a:schemeClr>
          </a:effectRef>
          <a:fontRef idx="minor">
            <a:schemeClr val="lt1"/>
          </a:fontRef>
        </p:style>
        <p:txBody>
          <a:bodyPr spcFirstLastPara="0" vert="horz" wrap="square" lIns="92906" tIns="68480" rIns="0" bIns="68480" numCol="1" spcCol="1270" anchor="ctr" anchorCtr="0">
            <a:noAutofit/>
          </a:bodyPr>
          <a:lstStyle/>
          <a:p>
            <a:pPr lvl="0" algn="ctr" defTabSz="533400">
              <a:lnSpc>
                <a:spcPct val="90000"/>
              </a:lnSpc>
              <a:spcBef>
                <a:spcPct val="0"/>
              </a:spcBef>
              <a:spcAft>
                <a:spcPct val="35000"/>
              </a:spcAft>
            </a:pPr>
            <a:endParaRPr lang="en-US" sz="1200" kern="1200"/>
          </a:p>
        </p:txBody>
      </p:sp>
      <p:sp>
        <p:nvSpPr>
          <p:cNvPr id="19" name="Freeform 18"/>
          <p:cNvSpPr/>
          <p:nvPr/>
        </p:nvSpPr>
        <p:spPr>
          <a:xfrm>
            <a:off x="4042472" y="2874019"/>
            <a:ext cx="1380641" cy="828384"/>
          </a:xfrm>
          <a:custGeom>
            <a:avLst/>
            <a:gdLst>
              <a:gd name="connsiteX0" fmla="*/ 0 w 1380641"/>
              <a:gd name="connsiteY0" fmla="*/ 82838 h 828384"/>
              <a:gd name="connsiteX1" fmla="*/ 82838 w 1380641"/>
              <a:gd name="connsiteY1" fmla="*/ 0 h 828384"/>
              <a:gd name="connsiteX2" fmla="*/ 1297803 w 1380641"/>
              <a:gd name="connsiteY2" fmla="*/ 0 h 828384"/>
              <a:gd name="connsiteX3" fmla="*/ 1380641 w 1380641"/>
              <a:gd name="connsiteY3" fmla="*/ 82838 h 828384"/>
              <a:gd name="connsiteX4" fmla="*/ 1380641 w 1380641"/>
              <a:gd name="connsiteY4" fmla="*/ 745546 h 828384"/>
              <a:gd name="connsiteX5" fmla="*/ 1297803 w 1380641"/>
              <a:gd name="connsiteY5" fmla="*/ 828384 h 828384"/>
              <a:gd name="connsiteX6" fmla="*/ 82838 w 1380641"/>
              <a:gd name="connsiteY6" fmla="*/ 828384 h 828384"/>
              <a:gd name="connsiteX7" fmla="*/ 0 w 1380641"/>
              <a:gd name="connsiteY7" fmla="*/ 745546 h 828384"/>
              <a:gd name="connsiteX8" fmla="*/ 0 w 1380641"/>
              <a:gd name="connsiteY8" fmla="*/ 82838 h 828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0641" h="828384">
                <a:moveTo>
                  <a:pt x="0" y="82838"/>
                </a:moveTo>
                <a:cubicBezTo>
                  <a:pt x="0" y="37088"/>
                  <a:pt x="37088" y="0"/>
                  <a:pt x="82838" y="0"/>
                </a:cubicBezTo>
                <a:lnTo>
                  <a:pt x="1297803" y="0"/>
                </a:lnTo>
                <a:cubicBezTo>
                  <a:pt x="1343553" y="0"/>
                  <a:pt x="1380641" y="37088"/>
                  <a:pt x="1380641" y="82838"/>
                </a:cubicBezTo>
                <a:lnTo>
                  <a:pt x="1380641" y="745546"/>
                </a:lnTo>
                <a:cubicBezTo>
                  <a:pt x="1380641" y="791296"/>
                  <a:pt x="1343553" y="828384"/>
                  <a:pt x="1297803" y="828384"/>
                </a:cubicBezTo>
                <a:lnTo>
                  <a:pt x="82838" y="828384"/>
                </a:lnTo>
                <a:cubicBezTo>
                  <a:pt x="37088" y="828384"/>
                  <a:pt x="0" y="791296"/>
                  <a:pt x="0" y="745546"/>
                </a:cubicBezTo>
                <a:lnTo>
                  <a:pt x="0" y="82838"/>
                </a:lnTo>
                <a:close/>
              </a:path>
            </a:pathLst>
          </a:custGeom>
          <a:solidFill>
            <a:schemeClr val="tx2">
              <a:lumMod val="60000"/>
              <a:lumOff val="40000"/>
            </a:schemeClr>
          </a:solidFill>
        </p:spPr>
        <p:style>
          <a:lnRef idx="2">
            <a:schemeClr val="lt1">
              <a:hueOff val="0"/>
              <a:satOff val="0"/>
              <a:lumOff val="0"/>
              <a:alphaOff val="0"/>
            </a:schemeClr>
          </a:lnRef>
          <a:fillRef idx="1">
            <a:schemeClr val="accent2">
              <a:hueOff val="4012731"/>
              <a:satOff val="-5005"/>
              <a:lumOff val="1177"/>
              <a:alphaOff val="0"/>
            </a:schemeClr>
          </a:fillRef>
          <a:effectRef idx="0">
            <a:schemeClr val="accent2">
              <a:hueOff val="4012731"/>
              <a:satOff val="-5005"/>
              <a:lumOff val="1177"/>
              <a:alphaOff val="0"/>
            </a:schemeClr>
          </a:effectRef>
          <a:fontRef idx="minor">
            <a:schemeClr val="lt1"/>
          </a:fontRef>
        </p:style>
        <p:txBody>
          <a:bodyPr spcFirstLastPara="0" vert="horz" wrap="square" lIns="77603" tIns="77603" rIns="77603" bIns="77603" numCol="1" spcCol="1270" anchor="ctr" anchorCtr="0">
            <a:noAutofit/>
          </a:bodyPr>
          <a:lstStyle/>
          <a:p>
            <a:pPr lvl="0" algn="ctr" defTabSz="622300">
              <a:lnSpc>
                <a:spcPct val="90000"/>
              </a:lnSpc>
              <a:spcBef>
                <a:spcPct val="0"/>
              </a:spcBef>
              <a:spcAft>
                <a:spcPct val="35000"/>
              </a:spcAft>
            </a:pPr>
            <a:r>
              <a:rPr lang="en-US" sz="1400" kern="1200" dirty="0" smtClean="0"/>
              <a:t>Perform Multivariate Analysis</a:t>
            </a:r>
            <a:endParaRPr lang="en-IN" sz="1400" kern="1200" dirty="0"/>
          </a:p>
        </p:txBody>
      </p:sp>
      <p:sp>
        <p:nvSpPr>
          <p:cNvPr id="20" name="Freeform 19"/>
          <p:cNvSpPr/>
          <p:nvPr/>
        </p:nvSpPr>
        <p:spPr>
          <a:xfrm>
            <a:off x="3564318" y="3065126"/>
            <a:ext cx="275705" cy="342400"/>
          </a:xfrm>
          <a:custGeom>
            <a:avLst/>
            <a:gdLst>
              <a:gd name="connsiteX0" fmla="*/ 0 w 275704"/>
              <a:gd name="connsiteY0" fmla="*/ 68480 h 342399"/>
              <a:gd name="connsiteX1" fmla="*/ 137852 w 275704"/>
              <a:gd name="connsiteY1" fmla="*/ 68480 h 342399"/>
              <a:gd name="connsiteX2" fmla="*/ 137852 w 275704"/>
              <a:gd name="connsiteY2" fmla="*/ 0 h 342399"/>
              <a:gd name="connsiteX3" fmla="*/ 275704 w 275704"/>
              <a:gd name="connsiteY3" fmla="*/ 171200 h 342399"/>
              <a:gd name="connsiteX4" fmla="*/ 137852 w 275704"/>
              <a:gd name="connsiteY4" fmla="*/ 342399 h 342399"/>
              <a:gd name="connsiteX5" fmla="*/ 137852 w 275704"/>
              <a:gd name="connsiteY5" fmla="*/ 273919 h 342399"/>
              <a:gd name="connsiteX6" fmla="*/ 0 w 275704"/>
              <a:gd name="connsiteY6" fmla="*/ 273919 h 342399"/>
              <a:gd name="connsiteX7" fmla="*/ 0 w 275704"/>
              <a:gd name="connsiteY7" fmla="*/ 68480 h 34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5704" h="342399">
                <a:moveTo>
                  <a:pt x="275704" y="273919"/>
                </a:moveTo>
                <a:lnTo>
                  <a:pt x="137852" y="273919"/>
                </a:lnTo>
                <a:lnTo>
                  <a:pt x="137852" y="342399"/>
                </a:lnTo>
                <a:lnTo>
                  <a:pt x="0" y="171199"/>
                </a:lnTo>
                <a:lnTo>
                  <a:pt x="137852" y="0"/>
                </a:lnTo>
                <a:lnTo>
                  <a:pt x="137852" y="68480"/>
                </a:lnTo>
                <a:lnTo>
                  <a:pt x="275704" y="68480"/>
                </a:lnTo>
                <a:lnTo>
                  <a:pt x="275704" y="273919"/>
                </a:lnTo>
                <a:close/>
              </a:path>
            </a:pathLst>
          </a:custGeom>
          <a:solidFill>
            <a:schemeClr val="accent1">
              <a:lumMod val="40000"/>
              <a:lumOff val="60000"/>
            </a:schemeClr>
          </a:solidFill>
        </p:spPr>
        <p:style>
          <a:lnRef idx="0">
            <a:schemeClr val="lt1">
              <a:hueOff val="0"/>
              <a:satOff val="0"/>
              <a:lumOff val="0"/>
              <a:alphaOff val="0"/>
            </a:schemeClr>
          </a:lnRef>
          <a:fillRef idx="1">
            <a:schemeClr val="accent2">
              <a:hueOff val="4681519"/>
              <a:satOff val="-5839"/>
              <a:lumOff val="1373"/>
              <a:alphaOff val="0"/>
            </a:schemeClr>
          </a:fillRef>
          <a:effectRef idx="0">
            <a:schemeClr val="accent2">
              <a:hueOff val="4681519"/>
              <a:satOff val="-5839"/>
              <a:lumOff val="1373"/>
              <a:alphaOff val="0"/>
            </a:schemeClr>
          </a:effectRef>
          <a:fontRef idx="minor">
            <a:schemeClr val="lt1"/>
          </a:fontRef>
        </p:style>
        <p:txBody>
          <a:bodyPr spcFirstLastPara="0" vert="horz" wrap="square" lIns="82711" tIns="68481" rIns="1" bIns="68480" numCol="1" spcCol="1270" anchor="ctr" anchorCtr="0">
            <a:noAutofit/>
          </a:bodyPr>
          <a:lstStyle/>
          <a:p>
            <a:pPr lvl="0" algn="ctr" defTabSz="533400">
              <a:lnSpc>
                <a:spcPct val="90000"/>
              </a:lnSpc>
              <a:spcBef>
                <a:spcPct val="0"/>
              </a:spcBef>
              <a:spcAft>
                <a:spcPct val="35000"/>
              </a:spcAft>
            </a:pPr>
            <a:endParaRPr lang="en-US" sz="1200" kern="1200"/>
          </a:p>
        </p:txBody>
      </p:sp>
      <p:sp>
        <p:nvSpPr>
          <p:cNvPr id="21" name="Freeform 20"/>
          <p:cNvSpPr/>
          <p:nvPr/>
        </p:nvSpPr>
        <p:spPr>
          <a:xfrm>
            <a:off x="64320" y="2840815"/>
            <a:ext cx="1497435" cy="828384"/>
          </a:xfrm>
          <a:custGeom>
            <a:avLst/>
            <a:gdLst>
              <a:gd name="connsiteX0" fmla="*/ 0 w 1380641"/>
              <a:gd name="connsiteY0" fmla="*/ 82838 h 828384"/>
              <a:gd name="connsiteX1" fmla="*/ 82838 w 1380641"/>
              <a:gd name="connsiteY1" fmla="*/ 0 h 828384"/>
              <a:gd name="connsiteX2" fmla="*/ 1297803 w 1380641"/>
              <a:gd name="connsiteY2" fmla="*/ 0 h 828384"/>
              <a:gd name="connsiteX3" fmla="*/ 1380641 w 1380641"/>
              <a:gd name="connsiteY3" fmla="*/ 82838 h 828384"/>
              <a:gd name="connsiteX4" fmla="*/ 1380641 w 1380641"/>
              <a:gd name="connsiteY4" fmla="*/ 745546 h 828384"/>
              <a:gd name="connsiteX5" fmla="*/ 1297803 w 1380641"/>
              <a:gd name="connsiteY5" fmla="*/ 828384 h 828384"/>
              <a:gd name="connsiteX6" fmla="*/ 82838 w 1380641"/>
              <a:gd name="connsiteY6" fmla="*/ 828384 h 828384"/>
              <a:gd name="connsiteX7" fmla="*/ 0 w 1380641"/>
              <a:gd name="connsiteY7" fmla="*/ 745546 h 828384"/>
              <a:gd name="connsiteX8" fmla="*/ 0 w 1380641"/>
              <a:gd name="connsiteY8" fmla="*/ 82838 h 828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0641" h="828384">
                <a:moveTo>
                  <a:pt x="0" y="82838"/>
                </a:moveTo>
                <a:cubicBezTo>
                  <a:pt x="0" y="37088"/>
                  <a:pt x="37088" y="0"/>
                  <a:pt x="82838" y="0"/>
                </a:cubicBezTo>
                <a:lnTo>
                  <a:pt x="1297803" y="0"/>
                </a:lnTo>
                <a:cubicBezTo>
                  <a:pt x="1343553" y="0"/>
                  <a:pt x="1380641" y="37088"/>
                  <a:pt x="1380641" y="82838"/>
                </a:cubicBezTo>
                <a:lnTo>
                  <a:pt x="1380641" y="745546"/>
                </a:lnTo>
                <a:cubicBezTo>
                  <a:pt x="1380641" y="791296"/>
                  <a:pt x="1343553" y="828384"/>
                  <a:pt x="1297803" y="828384"/>
                </a:cubicBezTo>
                <a:lnTo>
                  <a:pt x="82838" y="828384"/>
                </a:lnTo>
                <a:cubicBezTo>
                  <a:pt x="37088" y="828384"/>
                  <a:pt x="0" y="791296"/>
                  <a:pt x="0" y="745546"/>
                </a:cubicBezTo>
                <a:lnTo>
                  <a:pt x="0" y="82838"/>
                </a:lnTo>
                <a:close/>
              </a:path>
            </a:pathLst>
          </a:custGeom>
          <a:solidFill>
            <a:schemeClr val="tx2">
              <a:lumMod val="40000"/>
              <a:lumOff val="60000"/>
            </a:schemeClr>
          </a:solidFill>
        </p:spPr>
        <p:style>
          <a:lnRef idx="2">
            <a:schemeClr val="lt1">
              <a:hueOff val="0"/>
              <a:satOff val="0"/>
              <a:lumOff val="0"/>
              <a:alphaOff val="0"/>
            </a:schemeClr>
          </a:lnRef>
          <a:fillRef idx="1">
            <a:schemeClr val="accent2">
              <a:hueOff val="4681519"/>
              <a:satOff val="-5839"/>
              <a:lumOff val="1373"/>
              <a:alphaOff val="0"/>
            </a:schemeClr>
          </a:fillRef>
          <a:effectRef idx="0">
            <a:schemeClr val="accent2">
              <a:hueOff val="4681519"/>
              <a:satOff val="-5839"/>
              <a:lumOff val="1373"/>
              <a:alphaOff val="0"/>
            </a:schemeClr>
          </a:effectRef>
          <a:fontRef idx="minor">
            <a:schemeClr val="lt1"/>
          </a:fontRef>
        </p:style>
        <p:txBody>
          <a:bodyPr spcFirstLastPara="0" vert="horz" wrap="square" lIns="77603" tIns="77603" rIns="77603" bIns="77603" numCol="1" spcCol="1270" anchor="ctr" anchorCtr="0">
            <a:noAutofit/>
          </a:bodyPr>
          <a:lstStyle/>
          <a:p>
            <a:pPr lvl="0" algn="ctr" defTabSz="622300">
              <a:lnSpc>
                <a:spcPct val="90000"/>
              </a:lnSpc>
              <a:spcBef>
                <a:spcPct val="0"/>
              </a:spcBef>
              <a:spcAft>
                <a:spcPct val="35000"/>
              </a:spcAft>
            </a:pPr>
            <a:r>
              <a:rPr lang="en-US" sz="1400" kern="1200" dirty="0" smtClean="0"/>
              <a:t>Summary &amp; Suggestions</a:t>
            </a:r>
            <a:endParaRPr lang="en-IN" sz="1400" kern="1200" dirty="0"/>
          </a:p>
        </p:txBody>
      </p:sp>
      <p:sp>
        <p:nvSpPr>
          <p:cNvPr id="22" name="Freeform 21"/>
          <p:cNvSpPr/>
          <p:nvPr/>
        </p:nvSpPr>
        <p:spPr>
          <a:xfrm>
            <a:off x="7403505" y="1803307"/>
            <a:ext cx="292695" cy="342399"/>
          </a:xfrm>
          <a:custGeom>
            <a:avLst/>
            <a:gdLst>
              <a:gd name="connsiteX0" fmla="*/ 0 w 292695"/>
              <a:gd name="connsiteY0" fmla="*/ 68480 h 342399"/>
              <a:gd name="connsiteX1" fmla="*/ 146348 w 292695"/>
              <a:gd name="connsiteY1" fmla="*/ 68480 h 342399"/>
              <a:gd name="connsiteX2" fmla="*/ 146348 w 292695"/>
              <a:gd name="connsiteY2" fmla="*/ 0 h 342399"/>
              <a:gd name="connsiteX3" fmla="*/ 292695 w 292695"/>
              <a:gd name="connsiteY3" fmla="*/ 171200 h 342399"/>
              <a:gd name="connsiteX4" fmla="*/ 146348 w 292695"/>
              <a:gd name="connsiteY4" fmla="*/ 342399 h 342399"/>
              <a:gd name="connsiteX5" fmla="*/ 146348 w 292695"/>
              <a:gd name="connsiteY5" fmla="*/ 273919 h 342399"/>
              <a:gd name="connsiteX6" fmla="*/ 0 w 292695"/>
              <a:gd name="connsiteY6" fmla="*/ 273919 h 342399"/>
              <a:gd name="connsiteX7" fmla="*/ 0 w 292695"/>
              <a:gd name="connsiteY7" fmla="*/ 68480 h 34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695" h="342399">
                <a:moveTo>
                  <a:pt x="0" y="68480"/>
                </a:moveTo>
                <a:lnTo>
                  <a:pt x="146348" y="68480"/>
                </a:lnTo>
                <a:lnTo>
                  <a:pt x="146348" y="0"/>
                </a:lnTo>
                <a:lnTo>
                  <a:pt x="292695" y="171200"/>
                </a:lnTo>
                <a:lnTo>
                  <a:pt x="146348" y="342399"/>
                </a:lnTo>
                <a:lnTo>
                  <a:pt x="146348" y="273919"/>
                </a:lnTo>
                <a:lnTo>
                  <a:pt x="0" y="273919"/>
                </a:lnTo>
                <a:lnTo>
                  <a:pt x="0" y="68480"/>
                </a:lnTo>
                <a:close/>
              </a:path>
            </a:pathLst>
          </a:custGeom>
          <a:solidFill>
            <a:schemeClr val="accent1">
              <a:lumMod val="40000"/>
              <a:lumOff val="60000"/>
            </a:schemeClr>
          </a:solidFill>
        </p:spPr>
        <p:style>
          <a:lnRef idx="0">
            <a:schemeClr val="lt1">
              <a:hueOff val="0"/>
              <a:satOff val="0"/>
              <a:lumOff val="0"/>
              <a:alphaOff val="0"/>
            </a:schemeClr>
          </a:lnRef>
          <a:fillRef idx="1">
            <a:schemeClr val="accent2">
              <a:hueOff val="1560506"/>
              <a:satOff val="-1946"/>
              <a:lumOff val="458"/>
              <a:alphaOff val="0"/>
            </a:schemeClr>
          </a:fillRef>
          <a:effectRef idx="0">
            <a:schemeClr val="accent2">
              <a:hueOff val="1560506"/>
              <a:satOff val="-1946"/>
              <a:lumOff val="458"/>
              <a:alphaOff val="0"/>
            </a:schemeClr>
          </a:effectRef>
          <a:fontRef idx="minor">
            <a:schemeClr val="lt1"/>
          </a:fontRef>
        </p:style>
        <p:txBody>
          <a:bodyPr spcFirstLastPara="0" vert="horz" wrap="square" lIns="0" tIns="68480" rIns="87808" bIns="68480" numCol="1" spcCol="1270" anchor="ctr" anchorCtr="0">
            <a:noAutofit/>
          </a:bodyPr>
          <a:lstStyle/>
          <a:p>
            <a:pPr lvl="0" algn="ctr" defTabSz="533400">
              <a:lnSpc>
                <a:spcPct val="90000"/>
              </a:lnSpc>
              <a:spcBef>
                <a:spcPct val="0"/>
              </a:spcBef>
              <a:spcAft>
                <a:spcPct val="35000"/>
              </a:spcAft>
            </a:pPr>
            <a:endParaRPr lang="en-US" sz="1200" kern="1200"/>
          </a:p>
        </p:txBody>
      </p:sp>
      <p:sp>
        <p:nvSpPr>
          <p:cNvPr id="23" name="Freeform 22"/>
          <p:cNvSpPr/>
          <p:nvPr/>
        </p:nvSpPr>
        <p:spPr>
          <a:xfrm>
            <a:off x="5855698" y="1612692"/>
            <a:ext cx="1260007" cy="828384"/>
          </a:xfrm>
          <a:custGeom>
            <a:avLst/>
            <a:gdLst>
              <a:gd name="connsiteX0" fmla="*/ 0 w 1380641"/>
              <a:gd name="connsiteY0" fmla="*/ 82838 h 828384"/>
              <a:gd name="connsiteX1" fmla="*/ 82838 w 1380641"/>
              <a:gd name="connsiteY1" fmla="*/ 0 h 828384"/>
              <a:gd name="connsiteX2" fmla="*/ 1297803 w 1380641"/>
              <a:gd name="connsiteY2" fmla="*/ 0 h 828384"/>
              <a:gd name="connsiteX3" fmla="*/ 1380641 w 1380641"/>
              <a:gd name="connsiteY3" fmla="*/ 82838 h 828384"/>
              <a:gd name="connsiteX4" fmla="*/ 1380641 w 1380641"/>
              <a:gd name="connsiteY4" fmla="*/ 745546 h 828384"/>
              <a:gd name="connsiteX5" fmla="*/ 1297803 w 1380641"/>
              <a:gd name="connsiteY5" fmla="*/ 828384 h 828384"/>
              <a:gd name="connsiteX6" fmla="*/ 82838 w 1380641"/>
              <a:gd name="connsiteY6" fmla="*/ 828384 h 828384"/>
              <a:gd name="connsiteX7" fmla="*/ 0 w 1380641"/>
              <a:gd name="connsiteY7" fmla="*/ 745546 h 828384"/>
              <a:gd name="connsiteX8" fmla="*/ 0 w 1380641"/>
              <a:gd name="connsiteY8" fmla="*/ 82838 h 828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0641" h="828384">
                <a:moveTo>
                  <a:pt x="0" y="82838"/>
                </a:moveTo>
                <a:cubicBezTo>
                  <a:pt x="0" y="37088"/>
                  <a:pt x="37088" y="0"/>
                  <a:pt x="82838" y="0"/>
                </a:cubicBezTo>
                <a:lnTo>
                  <a:pt x="1297803" y="0"/>
                </a:lnTo>
                <a:cubicBezTo>
                  <a:pt x="1343553" y="0"/>
                  <a:pt x="1380641" y="37088"/>
                  <a:pt x="1380641" y="82838"/>
                </a:cubicBezTo>
                <a:lnTo>
                  <a:pt x="1380641" y="745546"/>
                </a:lnTo>
                <a:cubicBezTo>
                  <a:pt x="1380641" y="791296"/>
                  <a:pt x="1343553" y="828384"/>
                  <a:pt x="1297803" y="828384"/>
                </a:cubicBezTo>
                <a:lnTo>
                  <a:pt x="82838" y="828384"/>
                </a:lnTo>
                <a:cubicBezTo>
                  <a:pt x="37088" y="828384"/>
                  <a:pt x="0" y="791296"/>
                  <a:pt x="0" y="745546"/>
                </a:cubicBezTo>
                <a:lnTo>
                  <a:pt x="0" y="82838"/>
                </a:lnTo>
                <a:close/>
              </a:path>
            </a:pathLst>
          </a:custGeom>
          <a:solidFill>
            <a:schemeClr val="accent4">
              <a:lumMod val="60000"/>
              <a:lumOff val="40000"/>
            </a:schemeClr>
          </a:solidFill>
        </p:spPr>
        <p:style>
          <a:lnRef idx="2">
            <a:schemeClr val="lt1">
              <a:hueOff val="0"/>
              <a:satOff val="0"/>
              <a:lumOff val="0"/>
              <a:alphaOff val="0"/>
            </a:schemeClr>
          </a:lnRef>
          <a:fillRef idx="1">
            <a:schemeClr val="accent2">
              <a:hueOff val="2006365"/>
              <a:satOff val="-2502"/>
              <a:lumOff val="588"/>
              <a:alphaOff val="0"/>
            </a:schemeClr>
          </a:fillRef>
          <a:effectRef idx="0">
            <a:schemeClr val="accent2">
              <a:hueOff val="2006365"/>
              <a:satOff val="-2502"/>
              <a:lumOff val="588"/>
              <a:alphaOff val="0"/>
            </a:schemeClr>
          </a:effectRef>
          <a:fontRef idx="minor">
            <a:schemeClr val="lt1"/>
          </a:fontRef>
        </p:style>
        <p:txBody>
          <a:bodyPr spcFirstLastPara="0" vert="horz" wrap="square" lIns="77603" tIns="77603" rIns="77603" bIns="77603" numCol="1" spcCol="1270" anchor="ctr" anchorCtr="0">
            <a:noAutofit/>
          </a:bodyPr>
          <a:lstStyle/>
          <a:p>
            <a:pPr lvl="0" algn="ctr" defTabSz="622300">
              <a:lnSpc>
                <a:spcPct val="90000"/>
              </a:lnSpc>
              <a:spcBef>
                <a:spcPct val="0"/>
              </a:spcBef>
              <a:spcAft>
                <a:spcPct val="35000"/>
              </a:spcAft>
            </a:pPr>
            <a:r>
              <a:rPr lang="en-US" sz="1400" kern="1200" dirty="0" smtClean="0"/>
              <a:t>Derive Columns for analysis</a:t>
            </a:r>
            <a:endParaRPr lang="en-IN" sz="1400" kern="1200" dirty="0"/>
          </a:p>
        </p:txBody>
      </p:sp>
      <p:sp>
        <p:nvSpPr>
          <p:cNvPr id="24" name="Freeform 23"/>
          <p:cNvSpPr/>
          <p:nvPr/>
        </p:nvSpPr>
        <p:spPr>
          <a:xfrm>
            <a:off x="2111793" y="2878776"/>
            <a:ext cx="1380641" cy="828384"/>
          </a:xfrm>
          <a:custGeom>
            <a:avLst/>
            <a:gdLst>
              <a:gd name="connsiteX0" fmla="*/ 0 w 1380641"/>
              <a:gd name="connsiteY0" fmla="*/ 82838 h 828384"/>
              <a:gd name="connsiteX1" fmla="*/ 82838 w 1380641"/>
              <a:gd name="connsiteY1" fmla="*/ 0 h 828384"/>
              <a:gd name="connsiteX2" fmla="*/ 1297803 w 1380641"/>
              <a:gd name="connsiteY2" fmla="*/ 0 h 828384"/>
              <a:gd name="connsiteX3" fmla="*/ 1380641 w 1380641"/>
              <a:gd name="connsiteY3" fmla="*/ 82838 h 828384"/>
              <a:gd name="connsiteX4" fmla="*/ 1380641 w 1380641"/>
              <a:gd name="connsiteY4" fmla="*/ 745546 h 828384"/>
              <a:gd name="connsiteX5" fmla="*/ 1297803 w 1380641"/>
              <a:gd name="connsiteY5" fmla="*/ 828384 h 828384"/>
              <a:gd name="connsiteX6" fmla="*/ 82838 w 1380641"/>
              <a:gd name="connsiteY6" fmla="*/ 828384 h 828384"/>
              <a:gd name="connsiteX7" fmla="*/ 0 w 1380641"/>
              <a:gd name="connsiteY7" fmla="*/ 745546 h 828384"/>
              <a:gd name="connsiteX8" fmla="*/ 0 w 1380641"/>
              <a:gd name="connsiteY8" fmla="*/ 82838 h 828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0641" h="828384">
                <a:moveTo>
                  <a:pt x="0" y="82838"/>
                </a:moveTo>
                <a:cubicBezTo>
                  <a:pt x="0" y="37088"/>
                  <a:pt x="37088" y="0"/>
                  <a:pt x="82838" y="0"/>
                </a:cubicBezTo>
                <a:lnTo>
                  <a:pt x="1297803" y="0"/>
                </a:lnTo>
                <a:cubicBezTo>
                  <a:pt x="1343553" y="0"/>
                  <a:pt x="1380641" y="37088"/>
                  <a:pt x="1380641" y="82838"/>
                </a:cubicBezTo>
                <a:lnTo>
                  <a:pt x="1380641" y="745546"/>
                </a:lnTo>
                <a:cubicBezTo>
                  <a:pt x="1380641" y="791296"/>
                  <a:pt x="1343553" y="828384"/>
                  <a:pt x="1297803" y="828384"/>
                </a:cubicBezTo>
                <a:lnTo>
                  <a:pt x="82838" y="828384"/>
                </a:lnTo>
                <a:cubicBezTo>
                  <a:pt x="37088" y="828384"/>
                  <a:pt x="0" y="791296"/>
                  <a:pt x="0" y="745546"/>
                </a:cubicBezTo>
                <a:lnTo>
                  <a:pt x="0" y="82838"/>
                </a:lnTo>
                <a:close/>
              </a:path>
            </a:pathLst>
          </a:custGeom>
          <a:solidFill>
            <a:schemeClr val="accent1"/>
          </a:solidFill>
        </p:spPr>
        <p:style>
          <a:lnRef idx="2">
            <a:schemeClr val="lt1">
              <a:hueOff val="0"/>
              <a:satOff val="0"/>
              <a:lumOff val="0"/>
              <a:alphaOff val="0"/>
            </a:schemeClr>
          </a:lnRef>
          <a:fillRef idx="1">
            <a:schemeClr val="accent2">
              <a:hueOff val="4012731"/>
              <a:satOff val="-5005"/>
              <a:lumOff val="1177"/>
              <a:alphaOff val="0"/>
            </a:schemeClr>
          </a:fillRef>
          <a:effectRef idx="0">
            <a:schemeClr val="accent2">
              <a:hueOff val="4012731"/>
              <a:satOff val="-5005"/>
              <a:lumOff val="1177"/>
              <a:alphaOff val="0"/>
            </a:schemeClr>
          </a:effectRef>
          <a:fontRef idx="minor">
            <a:schemeClr val="lt1"/>
          </a:fontRef>
        </p:style>
        <p:txBody>
          <a:bodyPr spcFirstLastPara="0" vert="horz" wrap="square" lIns="77603" tIns="77603" rIns="77603" bIns="77603" numCol="1" spcCol="1270" anchor="ctr" anchorCtr="0">
            <a:noAutofit/>
          </a:bodyPr>
          <a:lstStyle/>
          <a:p>
            <a:pPr lvl="0" algn="ctr" defTabSz="622300">
              <a:lnSpc>
                <a:spcPct val="90000"/>
              </a:lnSpc>
              <a:spcBef>
                <a:spcPct val="0"/>
              </a:spcBef>
              <a:spcAft>
                <a:spcPct val="35000"/>
              </a:spcAft>
            </a:pPr>
            <a:r>
              <a:rPr lang="en-US" sz="1400" kern="1200" dirty="0" smtClean="0"/>
              <a:t>Correlation Matrix</a:t>
            </a:r>
            <a:endParaRPr lang="en-IN" sz="1400" kern="1200" dirty="0"/>
          </a:p>
        </p:txBody>
      </p:sp>
      <p:sp>
        <p:nvSpPr>
          <p:cNvPr id="25" name="Freeform 24"/>
          <p:cNvSpPr/>
          <p:nvPr/>
        </p:nvSpPr>
        <p:spPr>
          <a:xfrm>
            <a:off x="1657793" y="3108780"/>
            <a:ext cx="275705" cy="342400"/>
          </a:xfrm>
          <a:custGeom>
            <a:avLst/>
            <a:gdLst>
              <a:gd name="connsiteX0" fmla="*/ 0 w 275704"/>
              <a:gd name="connsiteY0" fmla="*/ 68480 h 342399"/>
              <a:gd name="connsiteX1" fmla="*/ 137852 w 275704"/>
              <a:gd name="connsiteY1" fmla="*/ 68480 h 342399"/>
              <a:gd name="connsiteX2" fmla="*/ 137852 w 275704"/>
              <a:gd name="connsiteY2" fmla="*/ 0 h 342399"/>
              <a:gd name="connsiteX3" fmla="*/ 275704 w 275704"/>
              <a:gd name="connsiteY3" fmla="*/ 171200 h 342399"/>
              <a:gd name="connsiteX4" fmla="*/ 137852 w 275704"/>
              <a:gd name="connsiteY4" fmla="*/ 342399 h 342399"/>
              <a:gd name="connsiteX5" fmla="*/ 137852 w 275704"/>
              <a:gd name="connsiteY5" fmla="*/ 273919 h 342399"/>
              <a:gd name="connsiteX6" fmla="*/ 0 w 275704"/>
              <a:gd name="connsiteY6" fmla="*/ 273919 h 342399"/>
              <a:gd name="connsiteX7" fmla="*/ 0 w 275704"/>
              <a:gd name="connsiteY7" fmla="*/ 68480 h 34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5704" h="342399">
                <a:moveTo>
                  <a:pt x="275704" y="273919"/>
                </a:moveTo>
                <a:lnTo>
                  <a:pt x="137852" y="273919"/>
                </a:lnTo>
                <a:lnTo>
                  <a:pt x="137852" y="342399"/>
                </a:lnTo>
                <a:lnTo>
                  <a:pt x="0" y="171199"/>
                </a:lnTo>
                <a:lnTo>
                  <a:pt x="137852" y="0"/>
                </a:lnTo>
                <a:lnTo>
                  <a:pt x="137852" y="68480"/>
                </a:lnTo>
                <a:lnTo>
                  <a:pt x="275704" y="68480"/>
                </a:lnTo>
                <a:lnTo>
                  <a:pt x="275704" y="273919"/>
                </a:lnTo>
                <a:close/>
              </a:path>
            </a:pathLst>
          </a:custGeom>
          <a:solidFill>
            <a:schemeClr val="accent1">
              <a:lumMod val="40000"/>
              <a:lumOff val="60000"/>
            </a:schemeClr>
          </a:solidFill>
        </p:spPr>
        <p:style>
          <a:lnRef idx="0">
            <a:schemeClr val="lt1">
              <a:hueOff val="0"/>
              <a:satOff val="0"/>
              <a:lumOff val="0"/>
              <a:alphaOff val="0"/>
            </a:schemeClr>
          </a:lnRef>
          <a:fillRef idx="1">
            <a:schemeClr val="accent2">
              <a:hueOff val="4681519"/>
              <a:satOff val="-5839"/>
              <a:lumOff val="1373"/>
              <a:alphaOff val="0"/>
            </a:schemeClr>
          </a:fillRef>
          <a:effectRef idx="0">
            <a:schemeClr val="accent2">
              <a:hueOff val="4681519"/>
              <a:satOff val="-5839"/>
              <a:lumOff val="1373"/>
              <a:alphaOff val="0"/>
            </a:schemeClr>
          </a:effectRef>
          <a:fontRef idx="minor">
            <a:schemeClr val="lt1"/>
          </a:fontRef>
        </p:style>
        <p:txBody>
          <a:bodyPr spcFirstLastPara="0" vert="horz" wrap="square" lIns="82711" tIns="68481" rIns="1" bIns="68480" numCol="1" spcCol="1270" anchor="ctr" anchorCtr="0">
            <a:noAutofit/>
          </a:bodyPr>
          <a:lstStyle/>
          <a:p>
            <a:pPr lvl="0" algn="ctr" defTabSz="533400">
              <a:lnSpc>
                <a:spcPct val="90000"/>
              </a:lnSpc>
              <a:spcBef>
                <a:spcPct val="0"/>
              </a:spcBef>
              <a:spcAft>
                <a:spcPct val="35000"/>
              </a:spcAft>
            </a:pPr>
            <a:endParaRPr lang="en-US" sz="1200" kern="1200"/>
          </a:p>
        </p:txBody>
      </p:sp>
    </p:spTree>
    <p:extLst>
      <p:ext uri="{BB962C8B-B14F-4D97-AF65-F5344CB8AC3E}">
        <p14:creationId xmlns:p14="http://schemas.microsoft.com/office/powerpoint/2010/main" val="1925763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92618"/>
            <a:ext cx="5140046"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tx2">
                    <a:lumMod val="60000"/>
                    <a:lumOff val="40000"/>
                  </a:schemeClr>
                </a:solidFill>
              </a:rPr>
              <a:t>Data Overview</a:t>
            </a:r>
            <a:endParaRPr sz="2400" dirty="0">
              <a:solidFill>
                <a:schemeClr val="tx2">
                  <a:lumMod val="60000"/>
                  <a:lumOff val="40000"/>
                </a:schemeClr>
              </a:solidFill>
              <a:latin typeface="Arial"/>
              <a:cs typeface="Arial"/>
            </a:endParaRPr>
          </a:p>
        </p:txBody>
      </p:sp>
      <p:sp>
        <p:nvSpPr>
          <p:cNvPr id="26" name="object 3"/>
          <p:cNvSpPr txBox="1"/>
          <p:nvPr/>
        </p:nvSpPr>
        <p:spPr>
          <a:xfrm>
            <a:off x="457200" y="1203325"/>
            <a:ext cx="8381999" cy="1676100"/>
          </a:xfrm>
          <a:prstGeom prst="rect">
            <a:avLst/>
          </a:prstGeom>
        </p:spPr>
        <p:txBody>
          <a:bodyPr vert="horz" wrap="square" lIns="0" tIns="13970" rIns="0" bIns="0" rtlCol="0">
            <a:spAutoFit/>
          </a:bodyPr>
          <a:lstStyle/>
          <a:p>
            <a:pPr lvl="0" algn="just" eaLnBrk="0" fontAlgn="base" hangingPunct="0">
              <a:spcBef>
                <a:spcPct val="0"/>
              </a:spcBef>
              <a:spcAft>
                <a:spcPct val="0"/>
              </a:spcAft>
            </a:pPr>
            <a:r>
              <a:rPr lang="en-US" dirty="0">
                <a:solidFill>
                  <a:schemeClr val="accent1">
                    <a:lumMod val="75000"/>
                  </a:schemeClr>
                </a:solidFill>
                <a:latin typeface="Arial" panose="020B0604020202020204" pitchFamily="34" charset="0"/>
                <a:cs typeface="Arial" panose="020B0604020202020204" pitchFamily="34" charset="0"/>
              </a:rPr>
              <a:t>(39717, 111) &lt;class '</a:t>
            </a:r>
            <a:r>
              <a:rPr lang="en-US" dirty="0" err="1">
                <a:solidFill>
                  <a:schemeClr val="accent1">
                    <a:lumMod val="75000"/>
                  </a:schemeClr>
                </a:solidFill>
                <a:latin typeface="Arial" panose="020B0604020202020204" pitchFamily="34" charset="0"/>
                <a:cs typeface="Arial" panose="020B0604020202020204" pitchFamily="34" charset="0"/>
              </a:rPr>
              <a:t>pandas.core.frame.DataFrame</a:t>
            </a:r>
            <a:r>
              <a:rPr lang="en-US" dirty="0">
                <a:solidFill>
                  <a:schemeClr val="accent1">
                    <a:lumMod val="75000"/>
                  </a:schemeClr>
                </a:solidFill>
                <a:latin typeface="Arial" panose="020B0604020202020204" pitchFamily="34" charset="0"/>
                <a:cs typeface="Arial" panose="020B0604020202020204" pitchFamily="34" charset="0"/>
              </a:rPr>
              <a:t>'&gt; </a:t>
            </a:r>
            <a:r>
              <a:rPr lang="en-US" dirty="0" err="1">
                <a:solidFill>
                  <a:schemeClr val="accent1">
                    <a:lumMod val="75000"/>
                  </a:schemeClr>
                </a:solidFill>
                <a:latin typeface="Arial" panose="020B0604020202020204" pitchFamily="34" charset="0"/>
                <a:cs typeface="Arial" panose="020B0604020202020204" pitchFamily="34" charset="0"/>
              </a:rPr>
              <a:t>RangeIndex</a:t>
            </a:r>
            <a:r>
              <a:rPr lang="en-US" dirty="0">
                <a:solidFill>
                  <a:schemeClr val="accent1">
                    <a:lumMod val="75000"/>
                  </a:schemeClr>
                </a:solidFill>
                <a:latin typeface="Arial" panose="020B0604020202020204" pitchFamily="34" charset="0"/>
                <a:cs typeface="Arial" panose="020B0604020202020204" pitchFamily="34" charset="0"/>
              </a:rPr>
              <a:t>: 39717 entries, 0 to 39716 Columns: 111 entries, id to </a:t>
            </a:r>
            <a:r>
              <a:rPr lang="en-US" dirty="0" err="1">
                <a:solidFill>
                  <a:schemeClr val="accent1">
                    <a:lumMod val="75000"/>
                  </a:schemeClr>
                </a:solidFill>
                <a:latin typeface="Arial" panose="020B0604020202020204" pitchFamily="34" charset="0"/>
                <a:cs typeface="Arial" panose="020B0604020202020204" pitchFamily="34" charset="0"/>
              </a:rPr>
              <a:t>total_il_high_credit_limit</a:t>
            </a:r>
            <a:r>
              <a:rPr lang="en-US" dirty="0">
                <a:solidFill>
                  <a:schemeClr val="accent1">
                    <a:lumMod val="75000"/>
                  </a:schemeClr>
                </a:solidFill>
                <a:latin typeface="Arial" panose="020B0604020202020204" pitchFamily="34" charset="0"/>
                <a:cs typeface="Arial" panose="020B0604020202020204" pitchFamily="34" charset="0"/>
              </a:rPr>
              <a:t> </a:t>
            </a:r>
            <a:r>
              <a:rPr lang="en-US" dirty="0" err="1">
                <a:solidFill>
                  <a:schemeClr val="accent1">
                    <a:lumMod val="75000"/>
                  </a:schemeClr>
                </a:solidFill>
                <a:latin typeface="Arial" panose="020B0604020202020204" pitchFamily="34" charset="0"/>
                <a:cs typeface="Arial" panose="020B0604020202020204" pitchFamily="34" charset="0"/>
              </a:rPr>
              <a:t>dtypes</a:t>
            </a:r>
            <a:r>
              <a:rPr lang="en-US" dirty="0">
                <a:solidFill>
                  <a:schemeClr val="accent1">
                    <a:lumMod val="75000"/>
                  </a:schemeClr>
                </a:solidFill>
                <a:latin typeface="Arial" panose="020B0604020202020204" pitchFamily="34" charset="0"/>
                <a:cs typeface="Arial" panose="020B0604020202020204" pitchFamily="34" charset="0"/>
              </a:rPr>
              <a:t>: float64(74), int64(13), object(24) memory usage: 33.6+ MB None id int64 </a:t>
            </a:r>
            <a:r>
              <a:rPr lang="en-US" dirty="0" err="1">
                <a:solidFill>
                  <a:schemeClr val="accent1">
                    <a:lumMod val="75000"/>
                  </a:schemeClr>
                </a:solidFill>
                <a:latin typeface="Arial" panose="020B0604020202020204" pitchFamily="34" charset="0"/>
                <a:cs typeface="Arial" panose="020B0604020202020204" pitchFamily="34" charset="0"/>
              </a:rPr>
              <a:t>member_id</a:t>
            </a:r>
            <a:r>
              <a:rPr lang="en-US" dirty="0">
                <a:solidFill>
                  <a:schemeClr val="accent1">
                    <a:lumMod val="75000"/>
                  </a:schemeClr>
                </a:solidFill>
                <a:latin typeface="Arial" panose="020B0604020202020204" pitchFamily="34" charset="0"/>
                <a:cs typeface="Arial" panose="020B0604020202020204" pitchFamily="34" charset="0"/>
              </a:rPr>
              <a:t> int64 </a:t>
            </a:r>
            <a:r>
              <a:rPr lang="en-US" dirty="0" err="1">
                <a:solidFill>
                  <a:schemeClr val="accent1">
                    <a:lumMod val="75000"/>
                  </a:schemeClr>
                </a:solidFill>
                <a:latin typeface="Arial" panose="020B0604020202020204" pitchFamily="34" charset="0"/>
                <a:cs typeface="Arial" panose="020B0604020202020204" pitchFamily="34" charset="0"/>
              </a:rPr>
              <a:t>loan_amnt</a:t>
            </a:r>
            <a:r>
              <a:rPr lang="en-US" dirty="0">
                <a:solidFill>
                  <a:schemeClr val="accent1">
                    <a:lumMod val="75000"/>
                  </a:schemeClr>
                </a:solidFill>
                <a:latin typeface="Arial" panose="020B0604020202020204" pitchFamily="34" charset="0"/>
                <a:cs typeface="Arial" panose="020B0604020202020204" pitchFamily="34" charset="0"/>
              </a:rPr>
              <a:t> int64 </a:t>
            </a:r>
            <a:r>
              <a:rPr lang="en-US" dirty="0" err="1">
                <a:solidFill>
                  <a:schemeClr val="accent1">
                    <a:lumMod val="75000"/>
                  </a:schemeClr>
                </a:solidFill>
                <a:latin typeface="Arial" panose="020B0604020202020204" pitchFamily="34" charset="0"/>
                <a:cs typeface="Arial" panose="020B0604020202020204" pitchFamily="34" charset="0"/>
              </a:rPr>
              <a:t>funded_amnt</a:t>
            </a:r>
            <a:r>
              <a:rPr lang="en-US" dirty="0">
                <a:solidFill>
                  <a:schemeClr val="accent1">
                    <a:lumMod val="75000"/>
                  </a:schemeClr>
                </a:solidFill>
                <a:latin typeface="Arial" panose="020B0604020202020204" pitchFamily="34" charset="0"/>
                <a:cs typeface="Arial" panose="020B0604020202020204" pitchFamily="34" charset="0"/>
              </a:rPr>
              <a:t> int64 </a:t>
            </a:r>
            <a:r>
              <a:rPr lang="en-US" dirty="0" err="1">
                <a:solidFill>
                  <a:schemeClr val="accent1">
                    <a:lumMod val="75000"/>
                  </a:schemeClr>
                </a:solidFill>
                <a:latin typeface="Arial" panose="020B0604020202020204" pitchFamily="34" charset="0"/>
                <a:cs typeface="Arial" panose="020B0604020202020204" pitchFamily="34" charset="0"/>
              </a:rPr>
              <a:t>funded_amnt_inv</a:t>
            </a:r>
            <a:r>
              <a:rPr lang="en-US" dirty="0">
                <a:solidFill>
                  <a:schemeClr val="accent1">
                    <a:lumMod val="75000"/>
                  </a:schemeClr>
                </a:solidFill>
                <a:latin typeface="Arial" panose="020B0604020202020204" pitchFamily="34" charset="0"/>
                <a:cs typeface="Arial" panose="020B0604020202020204" pitchFamily="34" charset="0"/>
              </a:rPr>
              <a:t> float64 ... </a:t>
            </a:r>
            <a:r>
              <a:rPr lang="en-US" dirty="0" err="1">
                <a:solidFill>
                  <a:schemeClr val="accent1">
                    <a:lumMod val="75000"/>
                  </a:schemeClr>
                </a:solidFill>
                <a:latin typeface="Arial" panose="020B0604020202020204" pitchFamily="34" charset="0"/>
                <a:cs typeface="Arial" panose="020B0604020202020204" pitchFamily="34" charset="0"/>
              </a:rPr>
              <a:t>tax_liens</a:t>
            </a:r>
            <a:r>
              <a:rPr lang="en-US" dirty="0">
                <a:solidFill>
                  <a:schemeClr val="accent1">
                    <a:lumMod val="75000"/>
                  </a:schemeClr>
                </a:solidFill>
                <a:latin typeface="Arial" panose="020B0604020202020204" pitchFamily="34" charset="0"/>
                <a:cs typeface="Arial" panose="020B0604020202020204" pitchFamily="34" charset="0"/>
              </a:rPr>
              <a:t> float64 </a:t>
            </a:r>
            <a:r>
              <a:rPr lang="en-US" dirty="0" err="1">
                <a:solidFill>
                  <a:schemeClr val="accent1">
                    <a:lumMod val="75000"/>
                  </a:schemeClr>
                </a:solidFill>
                <a:latin typeface="Arial" panose="020B0604020202020204" pitchFamily="34" charset="0"/>
                <a:cs typeface="Arial" panose="020B0604020202020204" pitchFamily="34" charset="0"/>
              </a:rPr>
              <a:t>tot_hi_cred_lim</a:t>
            </a:r>
            <a:r>
              <a:rPr lang="en-US" dirty="0">
                <a:solidFill>
                  <a:schemeClr val="accent1">
                    <a:lumMod val="75000"/>
                  </a:schemeClr>
                </a:solidFill>
                <a:latin typeface="Arial" panose="020B0604020202020204" pitchFamily="34" charset="0"/>
                <a:cs typeface="Arial" panose="020B0604020202020204" pitchFamily="34" charset="0"/>
              </a:rPr>
              <a:t> float64 </a:t>
            </a:r>
            <a:r>
              <a:rPr lang="en-US" dirty="0" err="1">
                <a:solidFill>
                  <a:schemeClr val="accent1">
                    <a:lumMod val="75000"/>
                  </a:schemeClr>
                </a:solidFill>
                <a:latin typeface="Arial" panose="020B0604020202020204" pitchFamily="34" charset="0"/>
                <a:cs typeface="Arial" panose="020B0604020202020204" pitchFamily="34" charset="0"/>
              </a:rPr>
              <a:t>total_bal_ex_mort</a:t>
            </a:r>
            <a:r>
              <a:rPr lang="en-US" dirty="0">
                <a:solidFill>
                  <a:schemeClr val="accent1">
                    <a:lumMod val="75000"/>
                  </a:schemeClr>
                </a:solidFill>
                <a:latin typeface="Arial" panose="020B0604020202020204" pitchFamily="34" charset="0"/>
                <a:cs typeface="Arial" panose="020B0604020202020204" pitchFamily="34" charset="0"/>
              </a:rPr>
              <a:t> float64 </a:t>
            </a:r>
            <a:r>
              <a:rPr lang="en-US" dirty="0" err="1">
                <a:solidFill>
                  <a:schemeClr val="accent1">
                    <a:lumMod val="75000"/>
                  </a:schemeClr>
                </a:solidFill>
                <a:latin typeface="Arial" panose="020B0604020202020204" pitchFamily="34" charset="0"/>
                <a:cs typeface="Arial" panose="020B0604020202020204" pitchFamily="34" charset="0"/>
              </a:rPr>
              <a:t>total_bc_limit</a:t>
            </a:r>
            <a:r>
              <a:rPr lang="en-US" dirty="0">
                <a:solidFill>
                  <a:schemeClr val="accent1">
                    <a:lumMod val="75000"/>
                  </a:schemeClr>
                </a:solidFill>
                <a:latin typeface="Arial" panose="020B0604020202020204" pitchFamily="34" charset="0"/>
                <a:cs typeface="Arial" panose="020B0604020202020204" pitchFamily="34" charset="0"/>
              </a:rPr>
              <a:t> float64 </a:t>
            </a:r>
            <a:r>
              <a:rPr lang="en-US" dirty="0" err="1">
                <a:solidFill>
                  <a:schemeClr val="accent1">
                    <a:lumMod val="75000"/>
                  </a:schemeClr>
                </a:solidFill>
                <a:latin typeface="Arial" panose="020B0604020202020204" pitchFamily="34" charset="0"/>
                <a:cs typeface="Arial" panose="020B0604020202020204" pitchFamily="34" charset="0"/>
              </a:rPr>
              <a:t>total_il_high_credit_limit</a:t>
            </a:r>
            <a:r>
              <a:rPr lang="en-US" dirty="0">
                <a:solidFill>
                  <a:schemeClr val="accent1">
                    <a:lumMod val="75000"/>
                  </a:schemeClr>
                </a:solidFill>
                <a:latin typeface="Arial" panose="020B0604020202020204" pitchFamily="34" charset="0"/>
                <a:cs typeface="Arial" panose="020B0604020202020204" pitchFamily="34" charset="0"/>
              </a:rPr>
              <a:t> float64 Length: 111, </a:t>
            </a:r>
            <a:r>
              <a:rPr lang="en-US" dirty="0" err="1">
                <a:solidFill>
                  <a:schemeClr val="accent1">
                    <a:lumMod val="75000"/>
                  </a:schemeClr>
                </a:solidFill>
                <a:latin typeface="Arial" panose="020B0604020202020204" pitchFamily="34" charset="0"/>
                <a:cs typeface="Arial" panose="020B0604020202020204" pitchFamily="34" charset="0"/>
              </a:rPr>
              <a:t>dtype</a:t>
            </a:r>
            <a:r>
              <a:rPr lang="en-US" dirty="0">
                <a:solidFill>
                  <a:schemeClr val="accent1">
                    <a:lumMod val="75000"/>
                  </a:schemeClr>
                </a:solidFill>
                <a:latin typeface="Arial" panose="020B0604020202020204" pitchFamily="34" charset="0"/>
                <a:cs typeface="Arial" panose="020B0604020202020204" pitchFamily="34" charset="0"/>
              </a:rPr>
              <a:t>: object </a:t>
            </a: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2617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445"/>
            <a:ext cx="9144000" cy="5145405"/>
          </a:xfrm>
          <a:custGeom>
            <a:avLst/>
            <a:gdLst/>
            <a:ahLst/>
            <a:cxnLst/>
            <a:rect l="l" t="t" r="r" b="b"/>
            <a:pathLst>
              <a:path w="9144000" h="5145405">
                <a:moveTo>
                  <a:pt x="9144000" y="0"/>
                </a:moveTo>
                <a:lnTo>
                  <a:pt x="0" y="0"/>
                </a:lnTo>
                <a:lnTo>
                  <a:pt x="0" y="5145024"/>
                </a:lnTo>
                <a:lnTo>
                  <a:pt x="9144000" y="5145024"/>
                </a:lnTo>
                <a:lnTo>
                  <a:pt x="9144000" y="0"/>
                </a:lnTo>
                <a:close/>
              </a:path>
            </a:pathLst>
          </a:custGeom>
          <a:solidFill>
            <a:srgbClr val="404040"/>
          </a:solidFill>
        </p:spPr>
        <p:txBody>
          <a:bodyPr wrap="square" lIns="0" tIns="0" rIns="0" bIns="0" rtlCol="0"/>
          <a:lstStyle/>
          <a:p>
            <a:endParaRPr/>
          </a:p>
        </p:txBody>
      </p:sp>
      <p:grpSp>
        <p:nvGrpSpPr>
          <p:cNvPr id="4" name="object 4"/>
          <p:cNvGrpSpPr/>
          <p:nvPr/>
        </p:nvGrpSpPr>
        <p:grpSpPr>
          <a:xfrm>
            <a:off x="4392167" y="286511"/>
            <a:ext cx="4752340" cy="4859020"/>
            <a:chOff x="4392167" y="286511"/>
            <a:chExt cx="4752340" cy="4859020"/>
          </a:xfrm>
        </p:grpSpPr>
        <p:sp>
          <p:nvSpPr>
            <p:cNvPr id="5" name="object 5"/>
            <p:cNvSpPr/>
            <p:nvPr/>
          </p:nvSpPr>
          <p:spPr>
            <a:xfrm>
              <a:off x="4392167" y="286511"/>
              <a:ext cx="4751832" cy="485851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864314" y="1807311"/>
              <a:ext cx="2371090" cy="2406015"/>
            </a:xfrm>
            <a:custGeom>
              <a:avLst/>
              <a:gdLst/>
              <a:ahLst/>
              <a:cxnLst/>
              <a:rect l="l" t="t" r="r" b="b"/>
              <a:pathLst>
                <a:path w="2371090" h="2406015">
                  <a:moveTo>
                    <a:pt x="2370607" y="2168652"/>
                  </a:moveTo>
                  <a:lnTo>
                    <a:pt x="237096" y="2168652"/>
                  </a:lnTo>
                  <a:lnTo>
                    <a:pt x="237096" y="33883"/>
                  </a:lnTo>
                  <a:lnTo>
                    <a:pt x="237096" y="16941"/>
                  </a:lnTo>
                  <a:lnTo>
                    <a:pt x="237096" y="0"/>
                  </a:lnTo>
                  <a:lnTo>
                    <a:pt x="0" y="0"/>
                  </a:lnTo>
                  <a:lnTo>
                    <a:pt x="0" y="2405888"/>
                  </a:lnTo>
                  <a:lnTo>
                    <a:pt x="2370607" y="2405888"/>
                  </a:lnTo>
                  <a:lnTo>
                    <a:pt x="2370607" y="2388933"/>
                  </a:lnTo>
                  <a:lnTo>
                    <a:pt x="2370607" y="2371953"/>
                  </a:lnTo>
                  <a:lnTo>
                    <a:pt x="2370607" y="2202573"/>
                  </a:lnTo>
                  <a:lnTo>
                    <a:pt x="2370607" y="2168652"/>
                  </a:lnTo>
                  <a:close/>
                </a:path>
              </a:pathLst>
            </a:custGeom>
            <a:solidFill>
              <a:srgbClr val="4471C4"/>
            </a:solidFill>
          </p:spPr>
          <p:txBody>
            <a:bodyPr wrap="square" lIns="0" tIns="0" rIns="0" bIns="0" rtlCol="0"/>
            <a:lstStyle/>
            <a:p>
              <a:endParaRPr/>
            </a:p>
          </p:txBody>
        </p:sp>
      </p:grpSp>
      <p:sp>
        <p:nvSpPr>
          <p:cNvPr id="3" name="object 3"/>
          <p:cNvSpPr txBox="1"/>
          <p:nvPr/>
        </p:nvSpPr>
        <p:spPr>
          <a:xfrm>
            <a:off x="381000" y="2486696"/>
            <a:ext cx="7696200" cy="1225335"/>
          </a:xfrm>
          <a:prstGeom prst="rect">
            <a:avLst/>
          </a:prstGeom>
        </p:spPr>
        <p:txBody>
          <a:bodyPr vert="horz" wrap="square" lIns="0" tIns="57785" rIns="0" bIns="0" rtlCol="0">
            <a:spAutoFit/>
          </a:bodyPr>
          <a:lstStyle/>
          <a:p>
            <a:pPr marL="12700" marR="5080">
              <a:lnSpc>
                <a:spcPts val="2740"/>
              </a:lnSpc>
              <a:spcBef>
                <a:spcPts val="455"/>
              </a:spcBef>
            </a:pPr>
            <a:r>
              <a:rPr lang="en-US" sz="4800" spc="-170" dirty="0" smtClean="0">
                <a:solidFill>
                  <a:schemeClr val="bg1"/>
                </a:solidFill>
                <a:latin typeface="Arial" panose="020B0604020202020204" pitchFamily="34" charset="0"/>
                <a:cs typeface="Arial" panose="020B0604020202020204" pitchFamily="34" charset="0"/>
              </a:rPr>
              <a:t>Data Cleaning </a:t>
            </a:r>
          </a:p>
          <a:p>
            <a:pPr marL="12700" marR="5080">
              <a:lnSpc>
                <a:spcPts val="2740"/>
              </a:lnSpc>
              <a:spcBef>
                <a:spcPts val="455"/>
              </a:spcBef>
            </a:pPr>
            <a:endParaRPr lang="en-US" sz="4800" spc="-170" dirty="0">
              <a:solidFill>
                <a:schemeClr val="bg1"/>
              </a:solidFill>
              <a:latin typeface="Arial" panose="020B0604020202020204" pitchFamily="34" charset="0"/>
              <a:cs typeface="Arial" panose="020B0604020202020204" pitchFamily="34" charset="0"/>
            </a:endParaRPr>
          </a:p>
          <a:p>
            <a:pPr marL="12700" marR="5080">
              <a:lnSpc>
                <a:spcPts val="2740"/>
              </a:lnSpc>
              <a:spcBef>
                <a:spcPts val="455"/>
              </a:spcBef>
            </a:pPr>
            <a:r>
              <a:rPr lang="en-US" sz="4800" spc="-170" dirty="0" smtClean="0">
                <a:solidFill>
                  <a:schemeClr val="bg1"/>
                </a:solidFill>
                <a:latin typeface="Arial" panose="020B0604020202020204" pitchFamily="34" charset="0"/>
                <a:cs typeface="Arial" panose="020B0604020202020204" pitchFamily="34" charset="0"/>
              </a:rPr>
              <a:t>&amp; Manipulation </a:t>
            </a:r>
            <a:endParaRPr sz="4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4179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92618"/>
            <a:ext cx="5140046" cy="382156"/>
          </a:xfrm>
          <a:prstGeom prst="rect">
            <a:avLst/>
          </a:prstGeom>
        </p:spPr>
        <p:txBody>
          <a:bodyPr vert="horz" wrap="square" lIns="0" tIns="12700" rIns="0" bIns="0" rtlCol="0">
            <a:spAutoFit/>
          </a:bodyPr>
          <a:lstStyle/>
          <a:p>
            <a:r>
              <a:rPr lang="en-US" sz="2400" b="1" dirty="0">
                <a:solidFill>
                  <a:schemeClr val="tx2">
                    <a:lumMod val="60000"/>
                    <a:lumOff val="40000"/>
                  </a:schemeClr>
                </a:solidFill>
                <a:latin typeface="Arial" panose="020B0604020202020204" pitchFamily="34" charset="0"/>
                <a:cs typeface="Arial" panose="020B0604020202020204" pitchFamily="34" charset="0"/>
              </a:rPr>
              <a:t>Data Cleaning &amp; Manipulation</a:t>
            </a: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object 3"/>
          <p:cNvSpPr txBox="1"/>
          <p:nvPr/>
        </p:nvSpPr>
        <p:spPr>
          <a:xfrm>
            <a:off x="304800" y="822325"/>
            <a:ext cx="8381999" cy="3799758"/>
          </a:xfrm>
          <a:prstGeom prst="rect">
            <a:avLst/>
          </a:prstGeom>
        </p:spPr>
        <p:txBody>
          <a:bodyPr vert="horz" wrap="square" lIns="0" tIns="13970" rIns="0" bIns="0" rtlCol="0">
            <a:spAutoFit/>
          </a:bodyPr>
          <a:lstStyle/>
          <a:p>
            <a:pPr marL="285750" lvl="0" indent="-285750" algn="just" eaLnBrk="0" fontAlgn="base" hangingPunct="0">
              <a:lnSpc>
                <a:spcPct val="150000"/>
              </a:lnSpc>
              <a:spcBef>
                <a:spcPct val="0"/>
              </a:spcBef>
              <a:spcAft>
                <a:spcPct val="0"/>
              </a:spcAft>
              <a:buFont typeface="Wingdings" panose="05000000000000000000" pitchFamily="2" charset="2"/>
              <a:buChar char="q"/>
            </a:pPr>
            <a:r>
              <a:rPr lang="en-US" dirty="0">
                <a:solidFill>
                  <a:schemeClr val="accent1">
                    <a:lumMod val="75000"/>
                  </a:schemeClr>
                </a:solidFill>
                <a:latin typeface="Arial" panose="020B0604020202020204" pitchFamily="34" charset="0"/>
                <a:cs typeface="Arial" panose="020B0604020202020204" pitchFamily="34" charset="0"/>
              </a:rPr>
              <a:t>There are no duplicate rows in loan </a:t>
            </a:r>
            <a:r>
              <a:rPr lang="en-US" dirty="0" smtClean="0">
                <a:solidFill>
                  <a:schemeClr val="accent1">
                    <a:lumMod val="75000"/>
                  </a:schemeClr>
                </a:solidFill>
                <a:latin typeface="Arial" panose="020B0604020202020204" pitchFamily="34" charset="0"/>
                <a:cs typeface="Arial" panose="020B0604020202020204" pitchFamily="34" charset="0"/>
              </a:rPr>
              <a:t>dataset</a:t>
            </a:r>
          </a:p>
          <a:p>
            <a:pPr marL="285750" lvl="0" indent="-285750" algn="just" eaLnBrk="0" fontAlgn="base" hangingPunct="0">
              <a:lnSpc>
                <a:spcPct val="150000"/>
              </a:lnSpc>
              <a:spcBef>
                <a:spcPct val="0"/>
              </a:spcBef>
              <a:spcAft>
                <a:spcPct val="0"/>
              </a:spcAft>
              <a:buFont typeface="Wingdings" panose="05000000000000000000" pitchFamily="2" charset="2"/>
              <a:buChar char="q"/>
            </a:pPr>
            <a:r>
              <a:rPr lang="en-US" dirty="0" smtClean="0">
                <a:solidFill>
                  <a:schemeClr val="accent1">
                    <a:lumMod val="75000"/>
                  </a:schemeClr>
                </a:solidFill>
                <a:latin typeface="Arial" panose="020B0604020202020204" pitchFamily="34" charset="0"/>
                <a:cs typeface="Arial" panose="020B0604020202020204" pitchFamily="34" charset="0"/>
              </a:rPr>
              <a:t>Number of empty </a:t>
            </a:r>
            <a:r>
              <a:rPr lang="en-US" dirty="0">
                <a:solidFill>
                  <a:schemeClr val="accent1">
                    <a:lumMod val="75000"/>
                  </a:schemeClr>
                </a:solidFill>
                <a:latin typeface="Arial" panose="020B0604020202020204" pitchFamily="34" charset="0"/>
                <a:cs typeface="Arial" panose="020B0604020202020204" pitchFamily="34" charset="0"/>
              </a:rPr>
              <a:t>columns 54 (There are 54 columns have all missing </a:t>
            </a:r>
            <a:r>
              <a:rPr lang="en-US" dirty="0" smtClean="0">
                <a:solidFill>
                  <a:schemeClr val="accent1">
                    <a:lumMod val="75000"/>
                  </a:schemeClr>
                </a:solidFill>
                <a:latin typeface="Arial" panose="020B0604020202020204" pitchFamily="34" charset="0"/>
                <a:cs typeface="Arial" panose="020B0604020202020204" pitchFamily="34" charset="0"/>
              </a:rPr>
              <a:t>values)</a:t>
            </a:r>
          </a:p>
          <a:p>
            <a:pPr marL="742950" lvl="1" indent="-285750" algn="just" eaLnBrk="0" fontAlgn="base" hangingPunct="0">
              <a:lnSpc>
                <a:spcPct val="150000"/>
              </a:lnSpc>
              <a:spcBef>
                <a:spcPct val="0"/>
              </a:spcBef>
              <a:spcAft>
                <a:spcPct val="0"/>
              </a:spcAft>
              <a:buFont typeface="Wingdings" panose="05000000000000000000" pitchFamily="2" charset="2"/>
              <a:buChar char="q"/>
            </a:pPr>
            <a:r>
              <a:rPr lang="en-US" sz="1600" dirty="0" smtClean="0">
                <a:solidFill>
                  <a:schemeClr val="accent1">
                    <a:lumMod val="75000"/>
                  </a:schemeClr>
                </a:solidFill>
                <a:latin typeface="Arial" panose="020B0604020202020204" pitchFamily="34" charset="0"/>
                <a:cs typeface="Arial" panose="020B0604020202020204" pitchFamily="34" charset="0"/>
              </a:rPr>
              <a:t>Dropping sequence </a:t>
            </a:r>
            <a:r>
              <a:rPr lang="en-US" sz="1600" dirty="0">
                <a:solidFill>
                  <a:schemeClr val="accent1">
                    <a:lumMod val="75000"/>
                  </a:schemeClr>
                </a:solidFill>
                <a:latin typeface="Arial" panose="020B0604020202020204" pitchFamily="34" charset="0"/>
                <a:cs typeface="Arial" panose="020B0604020202020204" pitchFamily="34" charset="0"/>
              </a:rPr>
              <a:t>all columns have null values (Column from 53 to 104</a:t>
            </a:r>
            <a:r>
              <a:rPr lang="en-US" sz="1600" dirty="0" smtClean="0">
                <a:solidFill>
                  <a:schemeClr val="accent1">
                    <a:lumMod val="75000"/>
                  </a:schemeClr>
                </a:solidFill>
                <a:latin typeface="Arial" panose="020B0604020202020204" pitchFamily="34" charset="0"/>
                <a:cs typeface="Arial" panose="020B0604020202020204" pitchFamily="34" charset="0"/>
              </a:rPr>
              <a:t>)</a:t>
            </a:r>
          </a:p>
          <a:p>
            <a:pPr marL="742950" lvl="1" indent="-285750" algn="just" eaLnBrk="0" fontAlgn="base" hangingPunct="0">
              <a:lnSpc>
                <a:spcPct val="150000"/>
              </a:lnSpc>
              <a:spcBef>
                <a:spcPct val="0"/>
              </a:spcBef>
              <a:spcAft>
                <a:spcPct val="0"/>
              </a:spcAft>
              <a:buFont typeface="Wingdings" panose="05000000000000000000" pitchFamily="2" charset="2"/>
              <a:buChar char="q"/>
            </a:pPr>
            <a:r>
              <a:rPr lang="en-US" sz="1600" dirty="0">
                <a:solidFill>
                  <a:schemeClr val="accent1">
                    <a:lumMod val="75000"/>
                  </a:schemeClr>
                </a:solidFill>
                <a:latin typeface="Arial" panose="020B0604020202020204" pitchFamily="34" charset="0"/>
                <a:cs typeface="Arial" panose="020B0604020202020204" pitchFamily="34" charset="0"/>
              </a:rPr>
              <a:t>Drop additional columns which do not make any sense in the entire analysis</a:t>
            </a:r>
          </a:p>
          <a:p>
            <a:pPr marL="1200150" lvl="2" indent="-285750" algn="just" eaLnBrk="0" fontAlgn="base" hangingPunct="0">
              <a:lnSpc>
                <a:spcPct val="150000"/>
              </a:lnSpc>
              <a:spcBef>
                <a:spcPct val="0"/>
              </a:spcBef>
              <a:spcAft>
                <a:spcPct val="0"/>
              </a:spcAft>
              <a:buFont typeface="Wingdings" panose="05000000000000000000" pitchFamily="2" charset="2"/>
              <a:buChar char="q"/>
            </a:pPr>
            <a:r>
              <a:rPr lang="en-US" sz="1400" dirty="0" smtClean="0">
                <a:solidFill>
                  <a:schemeClr val="accent1">
                    <a:lumMod val="75000"/>
                  </a:schemeClr>
                </a:solidFill>
                <a:latin typeface="Arial" panose="020B0604020202020204" pitchFamily="34" charset="0"/>
                <a:cs typeface="Arial" panose="020B0604020202020204" pitchFamily="34" charset="0"/>
              </a:rPr>
              <a:t>Reasons </a:t>
            </a:r>
            <a:r>
              <a:rPr lang="en-US" sz="1400" dirty="0">
                <a:solidFill>
                  <a:schemeClr val="accent1">
                    <a:lumMod val="75000"/>
                  </a:schemeClr>
                </a:solidFill>
                <a:latin typeface="Arial" panose="020B0604020202020204" pitchFamily="34" charset="0"/>
                <a:cs typeface="Arial" panose="020B0604020202020204" pitchFamily="34" charset="0"/>
              </a:rPr>
              <a:t>for each fields</a:t>
            </a:r>
          </a:p>
          <a:p>
            <a:pPr marL="1200150" lvl="2" indent="-285750" algn="just" eaLnBrk="0" fontAlgn="base" hangingPunct="0">
              <a:lnSpc>
                <a:spcPct val="150000"/>
              </a:lnSpc>
              <a:spcBef>
                <a:spcPct val="0"/>
              </a:spcBef>
              <a:spcAft>
                <a:spcPct val="0"/>
              </a:spcAft>
              <a:buFont typeface="Wingdings" panose="05000000000000000000" pitchFamily="2" charset="2"/>
              <a:buChar char="q"/>
            </a:pPr>
            <a:r>
              <a:rPr lang="en-US" sz="1400" dirty="0" err="1" smtClean="0">
                <a:solidFill>
                  <a:schemeClr val="accent1">
                    <a:lumMod val="75000"/>
                  </a:schemeClr>
                </a:solidFill>
                <a:latin typeface="Arial" panose="020B0604020202020204" pitchFamily="34" charset="0"/>
                <a:cs typeface="Arial" panose="020B0604020202020204" pitchFamily="34" charset="0"/>
              </a:rPr>
              <a:t>member_id</a:t>
            </a:r>
            <a:r>
              <a:rPr lang="en-US" sz="1400" dirty="0">
                <a:solidFill>
                  <a:schemeClr val="accent1">
                    <a:lumMod val="75000"/>
                  </a:schemeClr>
                </a:solidFill>
                <a:latin typeface="Arial" panose="020B0604020202020204" pitchFamily="34" charset="0"/>
                <a:cs typeface="Arial" panose="020B0604020202020204" pitchFamily="34" charset="0"/>
              </a:rPr>
              <a:t>: This is unique field and does not have any </a:t>
            </a:r>
            <a:r>
              <a:rPr lang="en-US" sz="1400" dirty="0" smtClean="0">
                <a:solidFill>
                  <a:schemeClr val="accent1">
                    <a:lumMod val="75000"/>
                  </a:schemeClr>
                </a:solidFill>
                <a:latin typeface="Arial" panose="020B0604020202020204" pitchFamily="34" charset="0"/>
                <a:cs typeface="Arial" panose="020B0604020202020204" pitchFamily="34" charset="0"/>
              </a:rPr>
              <a:t>relevance </a:t>
            </a:r>
            <a:r>
              <a:rPr lang="en-US" sz="1400" dirty="0">
                <a:solidFill>
                  <a:schemeClr val="accent1">
                    <a:lumMod val="75000"/>
                  </a:schemeClr>
                </a:solidFill>
                <a:latin typeface="Arial" panose="020B0604020202020204" pitchFamily="34" charset="0"/>
                <a:cs typeface="Arial" panose="020B0604020202020204" pitchFamily="34" charset="0"/>
              </a:rPr>
              <a:t>to our analysis</a:t>
            </a:r>
          </a:p>
          <a:p>
            <a:pPr marL="1200150" lvl="2" indent="-285750" algn="just" eaLnBrk="0" fontAlgn="base" hangingPunct="0">
              <a:lnSpc>
                <a:spcPct val="150000"/>
              </a:lnSpc>
              <a:spcBef>
                <a:spcPct val="0"/>
              </a:spcBef>
              <a:spcAft>
                <a:spcPct val="0"/>
              </a:spcAft>
              <a:buFont typeface="Wingdings" panose="05000000000000000000" pitchFamily="2" charset="2"/>
              <a:buChar char="q"/>
            </a:pPr>
            <a:r>
              <a:rPr lang="en-US" sz="1400" dirty="0" err="1" smtClean="0">
                <a:solidFill>
                  <a:schemeClr val="accent1">
                    <a:lumMod val="75000"/>
                  </a:schemeClr>
                </a:solidFill>
                <a:latin typeface="Arial" panose="020B0604020202020204" pitchFamily="34" charset="0"/>
                <a:cs typeface="Arial" panose="020B0604020202020204" pitchFamily="34" charset="0"/>
              </a:rPr>
              <a:t>emp_title</a:t>
            </a:r>
            <a:r>
              <a:rPr lang="en-US" sz="1400" dirty="0">
                <a:solidFill>
                  <a:schemeClr val="accent1">
                    <a:lumMod val="75000"/>
                  </a:schemeClr>
                </a:solidFill>
                <a:latin typeface="Arial" panose="020B0604020202020204" pitchFamily="34" charset="0"/>
                <a:cs typeface="Arial" panose="020B0604020202020204" pitchFamily="34" charset="0"/>
              </a:rPr>
              <a:t>: This does not have relevance as there is no standard and business </a:t>
            </a:r>
            <a:r>
              <a:rPr lang="en-US" sz="1400" dirty="0" smtClean="0">
                <a:solidFill>
                  <a:schemeClr val="accent1">
                    <a:lumMod val="75000"/>
                  </a:schemeClr>
                </a:solidFill>
                <a:latin typeface="Arial" panose="020B0604020202020204" pitchFamily="34" charset="0"/>
                <a:cs typeface="Arial" panose="020B0604020202020204" pitchFamily="34" charset="0"/>
              </a:rPr>
              <a:t>sense </a:t>
            </a:r>
            <a:r>
              <a:rPr lang="en-US" sz="1400" dirty="0">
                <a:solidFill>
                  <a:schemeClr val="accent1">
                    <a:lumMod val="75000"/>
                  </a:schemeClr>
                </a:solidFill>
                <a:latin typeface="Arial" panose="020B0604020202020204" pitchFamily="34" charset="0"/>
                <a:cs typeface="Arial" panose="020B0604020202020204" pitchFamily="34" charset="0"/>
              </a:rPr>
              <a:t>(Such as : </a:t>
            </a:r>
            <a:r>
              <a:rPr lang="en-US" sz="1400" dirty="0" err="1">
                <a:solidFill>
                  <a:schemeClr val="accent1">
                    <a:lumMod val="75000"/>
                  </a:schemeClr>
                </a:solidFill>
                <a:latin typeface="Arial" panose="020B0604020202020204" pitchFamily="34" charset="0"/>
                <a:cs typeface="Arial" panose="020B0604020202020204" pitchFamily="34" charset="0"/>
              </a:rPr>
              <a:t>Rydeer</a:t>
            </a:r>
            <a:r>
              <a:rPr lang="en-US" sz="1400" dirty="0">
                <a:solidFill>
                  <a:schemeClr val="accent1">
                    <a:lumMod val="75000"/>
                  </a:schemeClr>
                </a:solidFill>
                <a:latin typeface="Arial" panose="020B0604020202020204" pitchFamily="34" charset="0"/>
                <a:cs typeface="Arial" panose="020B0604020202020204" pitchFamily="34" charset="0"/>
              </a:rPr>
              <a:t>, Veolia </a:t>
            </a:r>
            <a:r>
              <a:rPr lang="en-US" sz="1400" dirty="0" err="1">
                <a:solidFill>
                  <a:schemeClr val="accent1">
                    <a:lumMod val="75000"/>
                  </a:schemeClr>
                </a:solidFill>
                <a:latin typeface="Arial" panose="020B0604020202020204" pitchFamily="34" charset="0"/>
                <a:cs typeface="Arial" panose="020B0604020202020204" pitchFamily="34" charset="0"/>
              </a:rPr>
              <a:t>Transportaton</a:t>
            </a:r>
            <a:r>
              <a:rPr lang="en-US" sz="1400" dirty="0">
                <a:solidFill>
                  <a:schemeClr val="accent1">
                    <a:lumMod val="75000"/>
                  </a:schemeClr>
                </a:solidFill>
                <a:latin typeface="Arial" panose="020B0604020202020204" pitchFamily="34" charset="0"/>
                <a:cs typeface="Arial" panose="020B0604020202020204" pitchFamily="34" charset="0"/>
              </a:rPr>
              <a:t>)</a:t>
            </a:r>
          </a:p>
          <a:p>
            <a:pPr marL="1200150" lvl="2" indent="-285750" algn="just" eaLnBrk="0" fontAlgn="base" hangingPunct="0">
              <a:lnSpc>
                <a:spcPct val="150000"/>
              </a:lnSpc>
              <a:spcBef>
                <a:spcPct val="0"/>
              </a:spcBef>
              <a:spcAft>
                <a:spcPct val="0"/>
              </a:spcAft>
              <a:buFont typeface="Wingdings" panose="05000000000000000000" pitchFamily="2" charset="2"/>
              <a:buChar char="q"/>
            </a:pPr>
            <a:r>
              <a:rPr lang="en-US" sz="1400" dirty="0" err="1" smtClean="0">
                <a:solidFill>
                  <a:schemeClr val="accent1">
                    <a:lumMod val="75000"/>
                  </a:schemeClr>
                </a:solidFill>
                <a:latin typeface="Arial" panose="020B0604020202020204" pitchFamily="34" charset="0"/>
                <a:cs typeface="Arial" panose="020B0604020202020204" pitchFamily="34" charset="0"/>
              </a:rPr>
              <a:t>pymnt_plan</a:t>
            </a:r>
            <a:r>
              <a:rPr lang="en-US" sz="1400" dirty="0">
                <a:solidFill>
                  <a:schemeClr val="accent1">
                    <a:lumMod val="75000"/>
                  </a:schemeClr>
                </a:solidFill>
                <a:latin typeface="Arial" panose="020B0604020202020204" pitchFamily="34" charset="0"/>
                <a:cs typeface="Arial" panose="020B0604020202020204" pitchFamily="34" charset="0"/>
              </a:rPr>
              <a:t>: This contains only "n" and does not make any sense in analysis</a:t>
            </a:r>
          </a:p>
          <a:p>
            <a:pPr marL="1200150" lvl="2" indent="-285750" algn="just" eaLnBrk="0" fontAlgn="base" hangingPunct="0">
              <a:lnSpc>
                <a:spcPct val="150000"/>
              </a:lnSpc>
              <a:spcBef>
                <a:spcPct val="0"/>
              </a:spcBef>
              <a:spcAft>
                <a:spcPct val="0"/>
              </a:spcAft>
              <a:buFont typeface="Wingdings" panose="05000000000000000000" pitchFamily="2" charset="2"/>
              <a:buChar char="q"/>
            </a:pPr>
            <a:r>
              <a:rPr lang="en-US" sz="1400" dirty="0">
                <a:solidFill>
                  <a:schemeClr val="accent1">
                    <a:lumMod val="75000"/>
                  </a:schemeClr>
                </a:solidFill>
                <a:latin typeface="Arial" panose="020B0604020202020204" pitchFamily="34" charset="0"/>
                <a:cs typeface="Arial" panose="020B0604020202020204" pitchFamily="34" charset="0"/>
              </a:rPr>
              <a:t># url: This has no business relevance </a:t>
            </a:r>
          </a:p>
          <a:p>
            <a:pPr lvl="0" algn="just" eaLnBrk="0" fontAlgn="base" hangingPunct="0">
              <a:spcBef>
                <a:spcPct val="0"/>
              </a:spcBef>
              <a:spcAft>
                <a:spcPct val="0"/>
              </a:spcAft>
            </a:pPr>
            <a:endParaRPr lang="en-US"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6772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400</TotalTime>
  <Words>2530</Words>
  <Application>Microsoft Office PowerPoint</Application>
  <PresentationFormat>Custom</PresentationFormat>
  <Paragraphs>259</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Arial Rounded MT Bold</vt:lpstr>
      <vt:lpstr>Calibri</vt:lpstr>
      <vt:lpstr>Trebuchet MS</vt:lpstr>
      <vt:lpstr>Wingdings</vt:lpstr>
      <vt:lpstr>Office Theme</vt:lpstr>
      <vt:lpstr>Lending Club Case Study</vt:lpstr>
      <vt:lpstr>Application of EDA approach</vt:lpstr>
      <vt:lpstr>Problem Statement</vt:lpstr>
      <vt:lpstr>Problem Statement</vt:lpstr>
      <vt:lpstr>Business Objective</vt:lpstr>
      <vt:lpstr>Application of EDA approach</vt:lpstr>
      <vt:lpstr>Data Overview</vt:lpstr>
      <vt:lpstr>PowerPoint Presentation</vt:lpstr>
      <vt:lpstr>Data Cleaning &amp; Manipulation</vt:lpstr>
      <vt:lpstr>Data Cleaning &amp; Manipulation</vt:lpstr>
      <vt:lpstr>Data Cleaning &amp; Manipulation</vt:lpstr>
      <vt:lpstr>Data Cleaning &amp; Manipulation</vt:lpstr>
      <vt:lpstr>Derive Columns for Analysis</vt:lpstr>
      <vt:lpstr>PowerPoint Presentation</vt:lpstr>
      <vt:lpstr>Univariate Analysis</vt:lpstr>
      <vt:lpstr>Univariate Analysis</vt:lpstr>
      <vt:lpstr>Univariate Analysis</vt:lpstr>
      <vt:lpstr>Univariate Analysis</vt:lpstr>
      <vt:lpstr>Univariate Analysis</vt:lpstr>
      <vt:lpstr>Univariate Analysis</vt:lpstr>
      <vt:lpstr>Univariate Analysis</vt:lpstr>
      <vt:lpstr>Univariate Analysis</vt:lpstr>
      <vt:lpstr>Univariate Analysis</vt:lpstr>
      <vt:lpstr>Univariate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 - Correlation Matrix-Quantitative Variables(Refer worksheet for diagram)</vt:lpstr>
      <vt:lpstr>Multivariate Analysis: Pair plot</vt:lpstr>
      <vt:lpstr>Multivariate Analysis: Pair plot</vt:lpstr>
      <vt:lpstr>Summary</vt:lpstr>
      <vt:lpstr>Recommendation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lenovo</cp:lastModifiedBy>
  <cp:revision>106</cp:revision>
  <dcterms:created xsi:type="dcterms:W3CDTF">2021-12-15T12:12:04Z</dcterms:created>
  <dcterms:modified xsi:type="dcterms:W3CDTF">2023-10-08T13:22:35Z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2020-06-06T00:00:00Z</vt:filetime>
  </property>
  <property fmtid="{D5CDD505-2E9C-101B-9397-08002B2CF9AE}" pid="3" name="Creator">
    <vt:lpwstr>Microsoft® PowerPoint® for Office 365</vt:lpwstr>
  </property>
  <property fmtid="{D5CDD505-2E9C-101B-9397-08002B2CF9AE}" pid="4" name="LastSaved">
    <vt:filetime>2021-12-15T00:00:00Z</vt:filetime>
  </property>
</Properties>
</file>