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7A2A11C3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modernComment_107_70CD78B3.xml" ContentType="application/vnd.ms-powerpoint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modernComment_108_4B870620.xml" ContentType="application/vnd.ms-powerpoint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modernComment_109_B58FB4A1.xml" ContentType="application/vnd.ms-powerpoint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A4058D-2B5A-1820-D3AA-231AF7E58E6A}" name="Vishal Chaudhary" initials="VC" userId="Vishal Chaudhary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64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acceptance_rate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001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instant_book</c:v>
                </c:pt>
                <c:pt idx="1">
                  <c:v>book_it</c:v>
                </c:pt>
                <c:pt idx="2">
                  <c:v>contact_me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50.68</c:v>
                </c:pt>
                <c:pt idx="2">
                  <c:v>42.73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F-4F19-9D08-0EF6831234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success_rate_of_accepted_enquires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001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instant_book</c:v>
                </c:pt>
                <c:pt idx="1">
                  <c:v>book_it</c:v>
                </c:pt>
                <c:pt idx="2">
                  <c:v>contact_me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93.94</c:v>
                </c:pt>
                <c:pt idx="2">
                  <c:v>16.62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0F-4F19-9D08-0EF6831234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drop_off_rate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001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instant_book</c:v>
                </c:pt>
                <c:pt idx="1">
                  <c:v>book_it</c:v>
                </c:pt>
                <c:pt idx="2">
                  <c:v>contact_me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6.06</c:v>
                </c:pt>
                <c:pt idx="2">
                  <c:v>83.38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0F-4F19-9D08-0EF683123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4181504"/>
        <c:axId val="494187264"/>
      </c:barChart>
      <c:catAx>
        <c:axId val="49418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494187264"/>
        <c:crosses val="autoZero"/>
        <c:auto val="1"/>
        <c:lblAlgn val="ctr"/>
        <c:lblOffset val="100"/>
        <c:noMultiLvlLbl val="0"/>
      </c:catAx>
      <c:valAx>
        <c:axId val="4941872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49418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001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enquiry_percentage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001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instant_book</c:v>
                </c:pt>
                <c:pt idx="1">
                  <c:v>book_it</c:v>
                </c:pt>
                <c:pt idx="2">
                  <c:v>contact_me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</c:v>
                </c:pt>
                <c:pt idx="1">
                  <c:v>30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5-4D5A-A2C7-B8CDB769C2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001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title>
    <c:autoTitleDeleted val="0"/>
    <c:plotArea>
      <c:layout>
        <c:manualLayout>
          <c:layoutTarget val="inner"/>
          <c:xMode val="edge"/>
          <c:yMode val="edge"/>
          <c:x val="5.7586232244571954E-2"/>
          <c:y val="0.17293135833942727"/>
          <c:w val="0.91148779460365581"/>
          <c:h val="0.6429311564272309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Drop off Rates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001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&lt;= 1 hour</c:v>
                </c:pt>
                <c:pt idx="1">
                  <c:v>&lt;= 12 hour</c:v>
                </c:pt>
                <c:pt idx="2">
                  <c:v>&lt;= 1 day</c:v>
                </c:pt>
                <c:pt idx="3">
                  <c:v>&lt;= 3 day</c:v>
                </c:pt>
                <c:pt idx="4">
                  <c:v>&lt;= 1 week</c:v>
                </c:pt>
                <c:pt idx="5">
                  <c:v>&gt; 1 week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16.86</c:v>
                </c:pt>
                <c:pt idx="1">
                  <c:v>46.29</c:v>
                </c:pt>
                <c:pt idx="2">
                  <c:v>49.96</c:v>
                </c:pt>
                <c:pt idx="3">
                  <c:v>53.47</c:v>
                </c:pt>
                <c:pt idx="4">
                  <c:v>61.36</c:v>
                </c:pt>
                <c:pt idx="5">
                  <c:v>58.49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DF-4BEB-BDBB-0977F828B37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219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796182127"/>
        <c:axId val="796183567"/>
      </c:lineChart>
      <c:catAx>
        <c:axId val="796182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796183567"/>
        <c:crosses val="autoZero"/>
        <c:auto val="1"/>
        <c:lblAlgn val="ctr"/>
        <c:lblOffset val="100"/>
        <c:noMultiLvlLbl val="0"/>
      </c:catAx>
      <c:valAx>
        <c:axId val="79618356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796182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001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 of Booking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001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&lt;= 1 hour</c:v>
                </c:pt>
                <c:pt idx="1">
                  <c:v>&lt;= 12 hour</c:v>
                </c:pt>
                <c:pt idx="2">
                  <c:v>&lt;= 1 day</c:v>
                </c:pt>
                <c:pt idx="3">
                  <c:v>&lt;= 3 day</c:v>
                </c:pt>
                <c:pt idx="4">
                  <c:v>&lt;= 1 week</c:v>
                </c:pt>
                <c:pt idx="5">
                  <c:v>&gt; 1 week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64.47</c:v>
                </c:pt>
                <c:pt idx="1">
                  <c:v>27.33</c:v>
                </c:pt>
                <c:pt idx="2">
                  <c:v>18.61</c:v>
                </c:pt>
                <c:pt idx="3">
                  <c:v>8.8000000000000007</c:v>
                </c:pt>
                <c:pt idx="4">
                  <c:v>4.83</c:v>
                </c:pt>
                <c:pt idx="5">
                  <c:v>4.2699999999999996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5-4085-87E6-9F2C3B9E29F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40901872"/>
        <c:axId val="540900432"/>
      </c:lineChart>
      <c:catAx>
        <c:axId val="54090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540900432"/>
        <c:crosses val="autoZero"/>
        <c:auto val="1"/>
        <c:lblAlgn val="ctr"/>
        <c:lblOffset val="100"/>
        <c:noMultiLvlLbl val="0"/>
      </c:catAx>
      <c:valAx>
        <c:axId val="5409004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54090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001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%Age Enquires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001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Entire home/apt</c:v>
                </c:pt>
                <c:pt idx="1">
                  <c:v>Shared room</c:v>
                </c:pt>
                <c:pt idx="2">
                  <c:v>Private room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75.239999999999995</c:v>
                </c:pt>
                <c:pt idx="1">
                  <c:v>2.12</c:v>
                </c:pt>
                <c:pt idx="2">
                  <c:v>22.64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9-428A-8241-C9D62545F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001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title>
    <c:autoTitleDeleted val="0"/>
    <c:plotArea>
      <c:layout>
        <c:manualLayout>
          <c:layoutTarget val="inner"/>
          <c:xMode val="edge"/>
          <c:yMode val="edge"/>
          <c:x val="4.8144117867646379E-2"/>
          <c:y val="0.14046392153766168"/>
          <c:w val="0.92310848543170965"/>
          <c:h val="0.697915748612397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Booking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001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Entire home/apt</c:v>
                </c:pt>
                <c:pt idx="1">
                  <c:v>Shared room</c:v>
                </c:pt>
                <c:pt idx="2">
                  <c:v>Private room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40.130000000000003</c:v>
                </c:pt>
                <c:pt idx="1">
                  <c:v>32.6</c:v>
                </c:pt>
                <c:pt idx="2">
                  <c:v>47.12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07-4678-8224-09429242144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4185344"/>
        <c:axId val="494166624"/>
      </c:barChart>
      <c:catAx>
        <c:axId val="494185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494166624"/>
        <c:crosses val="autoZero"/>
        <c:auto val="1"/>
        <c:lblAlgn val="ctr"/>
        <c:lblOffset val="100"/>
        <c:noMultiLvlLbl val="0"/>
      </c:catAx>
      <c:valAx>
        <c:axId val="49416662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001"/>
          </a:p>
        </c:txPr>
        <c:crossAx val="494185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001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001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6_7A2A11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CC85DB-7ADF-46D1-8875-019EED55DA0B}" authorId="{DCA4058D-2B5A-1820-D3AA-231AF7E58E6A}" created="2024-12-20T14:37:06.4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49577411" sldId="262"/>
      <ac:spMk id="7" creationId="{CBCAB44B-9CD1-D8ED-A697-3BD859AA32AE}"/>
    </ac:deMkLst>
    <p188:txBody>
      <a:bodyPr/>
      <a:lstStyle/>
      <a:p>
        <a:r>
          <a:rPr lang="en-001"/>
          <a:t>SQL -  
with cte as (select
    contact_channel_first,
    round(avg(case when ts_booking_at is not null then 1 else 0 end) * 100, 2) overall_success_rate_of_enquires,
    count(*) no_of_enquires,
    round(avg(case when ts_accepted_at_first is not null then 1 else 0 end) * 100, 2) acceptance_rate
from contacts
group by 1),
cte2 as (select
    sum(no_of_enquires) as total_enquires
from cte),
t1 as (select
    contact_channel_first,
    overall_success_rate_of_enquires,
    acceptance_rate,
    round(no_of_enquires / (select total_enquires from cte2), 2) * 100 as enquiry_percentage
from cte),
t2 as (
    select
    contact_channel_first,
    round(avg(case when ts_booking_at is null then 1 else 0 end) * 100, 2) as drop_off_rate,
    round(avg(case when ts_booking_at is not null then 1 else 0 end) * 100, 2) as success_rate_of_accepted_enquires
from contacts
where ts_accepted_at_first is not null
group by 1
)
select
    t1.contact_channel_first,
    t1.overall_success_rate_of_enquires,
    t1.enquiry_percentage,
    t1.acceptance_rate,
    t2.success_rate_of_accepted_enquires,
    t2.drop_off_rate
from t1
inner join t2
on t1.contact_channel_first = t2.contact_channel_first;</a:t>
        </a:r>
      </a:p>
    </p188:txBody>
  </p188:cm>
</p188:cmLst>
</file>

<file path=ppt/comments/modernComment_107_70CD78B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A51F7E-A895-4558-B47C-DA53724BB8C4}" authorId="{DCA4058D-2B5A-1820-D3AA-231AF7E58E6A}" created="2024-12-20T14:42:09.686">
    <pc:sldMkLst xmlns:pc="http://schemas.microsoft.com/office/powerpoint/2013/main/command">
      <pc:docMk/>
      <pc:sldMk cId="1892513971" sldId="263"/>
    </pc:sldMkLst>
    <p188:txBody>
      <a:bodyPr/>
      <a:lstStyle/>
      <a:p>
        <a:r>
          <a:rPr lang="en-001"/>
          <a:t>SQL -
select
    case when age(ts_accepted_at_first, ts_interaction_first) &lt;= interval '1 hour' then '&lt;= 1 hour'
        when age(ts_accepted_at_first, ts_interaction_first) &lt;= interval '12 hour' then '&lt;= 12 hour'
        when age(ts_accepted_at_first, ts_interaction_first) &lt;= interval '1 day' then '&lt;= 1 day'
        when age(ts_accepted_at_first, ts_interaction_first) &lt;= interval '3 day' then '&lt;= 3 day'
        when age(ts_accepted_at_first, ts_interaction_first) &lt;= interval '1 week' then '&lt;= 1 week'
    else '&gt; 1 week' end as time_difference,
    round(avg(case when ts_booking_at is null then 1 else 0 end) * 100, 2)
from contacts
where ts_accepted_at_first is not null
group by 1
order by 2;</a:t>
        </a:r>
      </a:p>
    </p188:txBody>
  </p188:cm>
</p188:cmLst>
</file>

<file path=ppt/comments/modernComment_108_4B8706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E0867C8-08D8-4A5C-8C0F-7A65C7CC63E4}" authorId="{DCA4058D-2B5A-1820-D3AA-231AF7E58E6A}" created="2024-12-20T14:50:46.855">
    <pc:sldMkLst xmlns:pc="http://schemas.microsoft.com/office/powerpoint/2013/main/command">
      <pc:docMk/>
      <pc:sldMk cId="1267140128" sldId="264"/>
    </pc:sldMkLst>
    <p188:txBody>
      <a:bodyPr/>
      <a:lstStyle/>
      <a:p>
        <a:r>
          <a:rPr lang="en-001"/>
          <a:t>SQL -
select
    case when age(ts_reply_at_first, ts_interaction_first) &lt;= interval '1 hour' then '&lt;= 1 hour'
        when age(ts_reply_at_first, ts_interaction_first) &lt;= interval '12 hour' then '&lt;= 12 hour'
        when age(ts_reply_at_first, ts_interaction_first) &lt;= interval '1 day' then '&lt;= 1 day'
        when age(ts_reply_at_first, ts_interaction_first) &lt;= interval '3 day' then '&lt;= 3 day'
        when age(ts_reply_at_first, ts_interaction_first) &lt;= interval '1 week' then '&lt;= 1 week'
    else '&gt; 1 week' end as time_difference,
    round(avg(case when ts_booking_at is not null then 1 else 0 end) * 100, 2)
from contacts
where ts_reply_at_first is not null
group by 1
order by 2 desc;</a:t>
        </a:r>
      </a:p>
    </p188:txBody>
  </p188:cm>
</p188:cmLst>
</file>

<file path=ppt/comments/modernComment_109_B58FB4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FCCD1C-889E-4E93-B430-C3D8EAE827EE}" authorId="{DCA4058D-2B5A-1820-D3AA-231AF7E58E6A}" created="2024-12-20T15:03:15.333">
    <pc:sldMkLst xmlns:pc="http://schemas.microsoft.com/office/powerpoint/2013/main/command">
      <pc:docMk/>
      <pc:sldMk cId="3046093985" sldId="265"/>
    </pc:sldMkLst>
    <p188:txBody>
      <a:bodyPr/>
      <a:lstStyle/>
      <a:p>
        <a:r>
          <a:rPr lang="en-001"/>
          <a:t>SQL - 
with cte as (select
    l.room_type as room_type,
    count(*) as no_of_enquires,
    round(avg(case when ts_booking_at is not null then 1 else 0 end) * 100, 2) as booking_rate
from listings l
inner join contacts c
on l.id_listing_anon = c.id_listing_anon
group by 1),
cte2 as (select
    count(*) as total_enquires
from contacts)
select
    room_type,
    round((no_of_enquires / (select total_enquires::numeric from cte2)) * 100, 2) as percent_enquires,
    booking_rate
from cte;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7949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9614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4288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1664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65604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4886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596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1273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00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204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001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0760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08675E4-74CE-487A-8704-897BA5BF4036}" type="datetimeFigureOut">
              <a:rPr lang="en-001" smtClean="0"/>
              <a:t>25/12/2024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9DA3B61-27CC-4935-95B0-D648E276757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57716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microsoft.com/office/2018/10/relationships/comments" Target="../comments/modernComment_109_B58FB4A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6_7A2A11C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microsoft.com/office/2018/10/relationships/comments" Target="../comments/modernComment_107_70CD78B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microsoft.com/office/2018/10/relationships/comments" Target="../comments/modernComment_108_4B87062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AD2D-AC78-92D5-66FB-41DE80B7E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465" y="2396075"/>
            <a:ext cx="8991600" cy="1645920"/>
          </a:xfrm>
          <a:noFill/>
        </p:spPr>
        <p:txBody>
          <a:bodyPr/>
          <a:lstStyle/>
          <a:p>
            <a:r>
              <a:rPr lang="en-US" dirty="0"/>
              <a:t>Airbnb Booking Success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01874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746D-6614-1F6D-286B-B212FE1B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Result</a:t>
            </a:r>
            <a:endParaRPr lang="en-00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0E042C-8729-A854-5B55-B15862308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724" y="2750199"/>
            <a:ext cx="9620552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001" sz="1200" b="1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Observation 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From the 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previous two correlation analysis,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it clear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that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the host must quickly reply and accept the enquiry to increase the booking success and reduce drop-off rates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altLang="en-001" sz="1400" b="1" dirty="0">
                <a:solidFill>
                  <a:srgbClr val="808080"/>
                </a:solidFill>
                <a:latin typeface="JetBrains Mono"/>
              </a:rPr>
              <a:t>Suggestions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-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endParaRPr kumimoji="0" lang="en-US" altLang="en-001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Now to motivate hosts to reply and accept quickly,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we should implement a strategy for hosts based on their responsiveness such that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a host responds late to an enquiry it can reduce its visibility on the platform (or its listings visibility)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but if the host replies promptly it can increase its visibility (which indirectly promotes business)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200" dirty="0">
              <a:solidFill>
                <a:srgbClr val="808080"/>
              </a:solidFill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98951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1BBB-BCE8-6F06-3BC5-BE3AC0A7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20763" cy="500123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 II</a:t>
            </a:r>
            <a:endParaRPr lang="en-00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4E3E690-FBF8-007B-9D67-2308E1DD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3987546"/>
            <a:ext cx="10643615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400" b="1" dirty="0">
                <a:solidFill>
                  <a:srgbClr val="808080"/>
                </a:solidFill>
                <a:latin typeface="JetBrains Mono"/>
              </a:rPr>
              <a:t>Observation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From the statistics above,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About 75% of the enquires are for entire home/apt making it the most popular choice,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but in terms of booking it lags behind private room for which rate of successful booking is the highest.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2. Shared rooms struggle in terms of popularity and bookings with only 32% of successful booking rate out of 2% enquires.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001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001" sz="1400" b="1" dirty="0">
                <a:solidFill>
                  <a:srgbClr val="808080"/>
                </a:solidFill>
                <a:latin typeface="JetBrains Mono"/>
              </a:rPr>
              <a:t>Suggestions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–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Now we should focus more on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1. Improving the popularity of shared rooms, this can be done by highlighting (or increasing the visibility) shared rooms by setting it as the default choice for room_type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2. And for the most popular option, its booking rate i.e. we can offer discounts on highly priced listings to enable guests to book more.</a:t>
            </a:r>
            <a:endParaRPr kumimoji="0" lang="en-001" altLang="en-001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9E3391E-EE12-B9DF-EA2F-2FDADFB6F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838580"/>
              </p:ext>
            </p:extLst>
          </p:nvPr>
        </p:nvGraphicFramePr>
        <p:xfrm>
          <a:off x="435006" y="589636"/>
          <a:ext cx="4767308" cy="2943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9F9B365-03A7-E2BD-C199-15EB8A799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801819"/>
              </p:ext>
            </p:extLst>
          </p:nvPr>
        </p:nvGraphicFramePr>
        <p:xfrm>
          <a:off x="5130307" y="227116"/>
          <a:ext cx="6626687" cy="3533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460939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3BC4-12A3-0368-7935-954FF67A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FC4C-7768-FF3E-3BC8-312537EB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6860"/>
            <a:ext cx="10515600" cy="28351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>
                <a:latin typeface="Aptos Display" panose="020B0004020202020204" pitchFamily="34" charset="0"/>
              </a:rPr>
              <a:t>For this project, the aim is to :-  </a:t>
            </a:r>
            <a:endParaRPr lang="en-US" sz="1800" b="0" i="0" dirty="0">
              <a:effectLst/>
              <a:latin typeface="Aptos Display" panose="020B0004020202020204" pitchFamily="34" charset="0"/>
            </a:endParaRPr>
          </a:p>
          <a:p>
            <a:pPr marL="0" indent="0" algn="l">
              <a:buNone/>
            </a:pPr>
            <a:endParaRPr lang="en-US" sz="1800" dirty="0">
              <a:latin typeface="Aptos Display" panose="020B0004020202020204" pitchFamily="34" charset="0"/>
            </a:endParaRPr>
          </a:p>
          <a:p>
            <a:pPr marL="342900" indent="-342900" algn="l">
              <a:buAutoNum type="arabicPeriod"/>
            </a:pPr>
            <a:r>
              <a:rPr lang="en-US" sz="1800" dirty="0">
                <a:latin typeface="Aptos Display" panose="020B0004020202020204" pitchFamily="34" charset="0"/>
              </a:rPr>
              <a:t>Propose some key metrics that the team at Airbnb can use to track the success of Guest Host matching process. </a:t>
            </a:r>
          </a:p>
          <a:p>
            <a:pPr marL="0" indent="0" algn="l">
              <a:buNone/>
            </a:pPr>
            <a:endParaRPr lang="en-US" sz="1800" dirty="0">
              <a:latin typeface="Aptos Display" panose="020B0004020202020204" pitchFamily="34" charset="0"/>
            </a:endParaRPr>
          </a:p>
          <a:p>
            <a:pPr marL="342900" indent="-342900" algn="l">
              <a:buAutoNum type="arabicPeriod" startAt="2"/>
            </a:pPr>
            <a:r>
              <a:rPr lang="en-US" sz="1800" dirty="0">
                <a:latin typeface="Aptos Display" panose="020B0004020202020204" pitchFamily="34" charset="0"/>
              </a:rPr>
              <a:t>Analyze the dataset based on the obtained metrics to understand areas/segments for improvement while suggesting some business initiatives to increase the number of bookings in Rio de Janeiro.</a:t>
            </a:r>
            <a:endParaRPr lang="en-US" sz="1800" b="0" i="0" dirty="0"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0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8AB0-F11D-DE1C-666E-6BF59C71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 I</a:t>
            </a:r>
            <a:endParaRPr lang="en-00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FE774-A289-E86E-69C7-585BBD71D5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7917" y="2814111"/>
            <a:ext cx="9576165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Success rate of enquires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(No. of enquires that led to booking) / (Total no. of enquires)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this metric improves over time that means more no. of enquires are resulting in booking thereby improving guest-host matching process.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we can compare this metric month-wise, e.g. By how much percent success rate has increased/decreased this month compared to previous month.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avg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when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ts_booking_at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not null then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001" sz="1400" b="1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overall success rate - 41.55</a:t>
            </a:r>
            <a:endParaRPr kumimoji="0" lang="en-001" altLang="en-001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4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76D6D9-B74A-C66F-E10D-0C9F02E6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965200"/>
            <a:ext cx="7731125" cy="1187450"/>
          </a:xfrm>
        </p:spPr>
        <p:txBody>
          <a:bodyPr/>
          <a:lstStyle/>
          <a:p>
            <a:r>
              <a:rPr lang="en-US" dirty="0"/>
              <a:t>Key Metric II</a:t>
            </a:r>
            <a:endParaRPr lang="en-00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A1E1B5-6E01-45B7-309E-C7505ECF6F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3996" y="2646308"/>
            <a:ext cx="9907480" cy="30854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Average host acceptance rate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-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Average of (No. of enquires that the host accepts) / (Total no. of enquires)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for all the hosts.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this improves over time, that means on an average hosts are accepting more no. of enquires leading to more bookings thereby contributing to guest host matching process.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id_host_anon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avg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when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ts_accepted_at_first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not null then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acceptance_rate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group by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avg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(acceptance_rate)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cte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001" sz="1400" b="1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05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600" b="1" dirty="0">
                <a:solidFill>
                  <a:srgbClr val="808080"/>
                </a:solidFill>
                <a:latin typeface="JetBrains Mono"/>
              </a:rPr>
              <a:t>Result</a:t>
            </a:r>
            <a:r>
              <a:rPr kumimoji="0" lang="en-001" altLang="en-001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- 53.15</a:t>
            </a:r>
            <a:r>
              <a:rPr kumimoji="0" lang="en-US" altLang="en-001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%</a:t>
            </a:r>
            <a:endParaRPr kumimoji="0" lang="en-001" altLang="en-001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D93F-AECC-3DF4-EC51-3FF6CEF3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 III</a:t>
            </a:r>
            <a:endParaRPr lang="en-00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880E00-720C-F4AC-EE85-B11EEF3EB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5916" y="2851400"/>
            <a:ext cx="1020648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Post acceptance drop-off rate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-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(No of accepted enquires that did not led to booking) / (Total no of accepted enquires)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this decreases over time, that means more no of accepted enquires are resulting in booking thereby improving guest-host matching process.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This metric can be used to study the efficiency of accepted enquires for booking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avg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case when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ts_booking_at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null then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*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where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ts_accepted_at_first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is not null;</a:t>
            </a:r>
            <a:endParaRPr kumimoji="0" lang="en-US" altLang="en-001" sz="1400" b="1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R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esult - 29.41</a:t>
            </a:r>
            <a:endParaRPr kumimoji="0" lang="en-US" altLang="en-001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41262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338B-84F4-9E29-8F7B-C83B9B98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 IV</a:t>
            </a:r>
            <a:endParaRPr lang="en-00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56D48-F169-13BF-20B6-D088184E7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6434" y="2493897"/>
            <a:ext cx="10039131" cy="33547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Average no. of new guests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on Airbnb each month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If this metric improves over time, that means more no. of new guests enquiring about listings each month,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i.e. more no of enquires which indirectly leads to more booking thereby contributing to guest-host matching process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to_char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ts_interaction_first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'YYYY-MM'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month,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count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distinct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id_guest_anon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no_of_new_guests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contacts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where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guest_user_stage_first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'new'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group by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select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round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001" altLang="en-001" sz="1400" b="1" i="1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avg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(no_of_new_guests))</a:t>
            </a:r>
            <a:b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cte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001" sz="1400" b="1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400" b="1" dirty="0">
                <a:solidFill>
                  <a:srgbClr val="808080"/>
                </a:solidFill>
                <a:latin typeface="JetBrains Mono"/>
              </a:rPr>
              <a:t>R</a:t>
            </a:r>
            <a:r>
              <a:rPr kumimoji="0" lang="en-001" altLang="en-001" sz="1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esult - This means that on an average about 2274 new guests enquire about the listings in Rio de janeiro each month</a:t>
            </a:r>
            <a:endParaRPr kumimoji="0" lang="en-001" altLang="en-001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9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CBCAB44B-9CD1-D8ED-A697-3BD859AA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85" y="3566860"/>
            <a:ext cx="10753230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Observation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Now from the given statistics,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About 46% of the enquires for booking is through contact_me option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Out of which only ~42% of them are accepted by the host and rest of them are rejected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Now out of those ~42%, only ~17% result in booking, and ~83% are dropped of by the guests.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To improve the guest-host matching process,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1. Hosts need to accept more no of enquires (increasing host acceptance rate)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2. Guests also need to book more after being approved by the host (decreasing the drop-off rate)</a:t>
            </a: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uggestions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–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we can setup a reward system to motivate guests and host to promote bookings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such that every time a host accepts an enquiry for booking he/she gets a reward point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similarly every time a guest books a listing, they get a reward point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Reward points can later be converted into cashback that benefit guests or trending time period for listings that benefit hosts</a:t>
            </a:r>
            <a:r>
              <a:rPr kumimoji="0" lang="en-001" altLang="en-001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.</a:t>
            </a:r>
            <a:endParaRPr kumimoji="0" lang="en-US" altLang="en-001" sz="10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06C2B2-5FE5-38EA-24D1-1C32438C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5362" cy="559837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 I</a:t>
            </a:r>
            <a:endParaRPr lang="en-001" dirty="0"/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7CA51749-5862-1078-B979-A1E87C4D7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212449"/>
              </p:ext>
            </p:extLst>
          </p:nvPr>
        </p:nvGraphicFramePr>
        <p:xfrm>
          <a:off x="98242" y="765673"/>
          <a:ext cx="7341246" cy="2619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0E85F742-4BFF-6F44-A35F-17D57523CE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483127"/>
              </p:ext>
            </p:extLst>
          </p:nvPr>
        </p:nvGraphicFramePr>
        <p:xfrm>
          <a:off x="7359588" y="262496"/>
          <a:ext cx="4505376" cy="2906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495774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A8E3-BE4A-E21C-F0BA-382C68B0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3329126" cy="54153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I</a:t>
            </a:r>
            <a:endParaRPr lang="en-00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3A9970C-4CE0-08F6-2A2A-D7DA342EA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988" y="4674854"/>
            <a:ext cx="9484311" cy="11387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Q.</a:t>
            </a:r>
            <a:r>
              <a:rPr lang="en-US" altLang="en-001" sz="10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What effect does delay in acceptance have on drop-off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endParaRPr kumimoji="0" lang="en-US" altLang="en-001" sz="14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Ans.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 you can see that,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when the host accepts the enquiry for booking within 1 hour, least no. of guests drops off from</a:t>
            </a: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booking after being accepted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but this drop-off percentage increases gradually when the host takes longer period of time to accept.</a:t>
            </a:r>
            <a:endParaRPr lang="en-US" altLang="en-001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200" dirty="0">
              <a:solidFill>
                <a:srgbClr val="808080"/>
              </a:solidFill>
              <a:latin typeface="JetBrains Mono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90D81E2A-02CB-B802-3E6A-5606F3095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696445"/>
              </p:ext>
            </p:extLst>
          </p:nvPr>
        </p:nvGraphicFramePr>
        <p:xfrm>
          <a:off x="2991774" y="656948"/>
          <a:ext cx="5863207" cy="3417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25139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138C-DEE3-10D3-093B-8834D3F0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11851"/>
            <a:ext cx="3435658" cy="571144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II</a:t>
            </a:r>
            <a:endParaRPr lang="en-00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5670CE4-EAE8-4EA2-ACB4-CB0855C24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225" y="4781237"/>
            <a:ext cx="8886547" cy="13542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Q. What effect does delay in reply have on success rate of booking?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Ans. </a:t>
            </a: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As you can see that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About 64% of enquires result in successful booking when the host replies within 1 hour of the enquiry,</a:t>
            </a:r>
            <a:endParaRPr lang="en-US" altLang="en-001" sz="14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and this rate of successful booking drops drastically when host takes longer period of time to reply</a:t>
            </a:r>
            <a:r>
              <a:rPr lang="en-US" altLang="en-001" sz="1400" dirty="0">
                <a:solidFill>
                  <a:srgbClr val="808080"/>
                </a:solidFill>
                <a:latin typeface="JetBrains Mon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001" sz="1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CAD8CAD-7490-6026-BFA1-1F75FC358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08609"/>
              </p:ext>
            </p:extLst>
          </p:nvPr>
        </p:nvGraphicFramePr>
        <p:xfrm>
          <a:off x="1964108" y="722547"/>
          <a:ext cx="7731125" cy="356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71401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144</TotalTime>
  <Words>1183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 Display</vt:lpstr>
      <vt:lpstr>Arial</vt:lpstr>
      <vt:lpstr>Gill Sans MT</vt:lpstr>
      <vt:lpstr>JetBrains Mono</vt:lpstr>
      <vt:lpstr>Parcel</vt:lpstr>
      <vt:lpstr>Airbnb Booking Success</vt:lpstr>
      <vt:lpstr>Goals</vt:lpstr>
      <vt:lpstr>Key Metric I</vt:lpstr>
      <vt:lpstr>Key Metric II</vt:lpstr>
      <vt:lpstr>KEY METRIC III</vt:lpstr>
      <vt:lpstr>KEY Metric IV</vt:lpstr>
      <vt:lpstr>Insight I</vt:lpstr>
      <vt:lpstr>Correlation I</vt:lpstr>
      <vt:lpstr>Correlation II</vt:lpstr>
      <vt:lpstr>Correlation Analysis Result</vt:lpstr>
      <vt:lpstr>Insight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Chaudhary</dc:creator>
  <cp:lastModifiedBy>Vishal Chaudhary</cp:lastModifiedBy>
  <cp:revision>6</cp:revision>
  <dcterms:created xsi:type="dcterms:W3CDTF">2024-12-20T14:04:28Z</dcterms:created>
  <dcterms:modified xsi:type="dcterms:W3CDTF">2024-12-24T20:08:45Z</dcterms:modified>
</cp:coreProperties>
</file>