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CF3C-0CFA-5BC7-ECBE-AE37CB2415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A36754-A365-C31A-6DEF-8415C69A87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7E9EF0-94F9-7DF5-63BC-A1A5D2704FF7}"/>
              </a:ext>
            </a:extLst>
          </p:cNvPr>
          <p:cNvSpPr>
            <a:spLocks noGrp="1"/>
          </p:cNvSpPr>
          <p:nvPr>
            <p:ph type="dt" sz="half" idx="10"/>
          </p:nvPr>
        </p:nvSpPr>
        <p:spPr/>
        <p:txBody>
          <a:bodyPr/>
          <a:lstStyle/>
          <a:p>
            <a:fld id="{533D5DC4-708D-4CEE-9137-287B4C4978D0}" type="datetimeFigureOut">
              <a:rPr lang="en-US" smtClean="0"/>
              <a:t>9/17/2023</a:t>
            </a:fld>
            <a:endParaRPr lang="en-US"/>
          </a:p>
        </p:txBody>
      </p:sp>
      <p:sp>
        <p:nvSpPr>
          <p:cNvPr id="5" name="Footer Placeholder 4">
            <a:extLst>
              <a:ext uri="{FF2B5EF4-FFF2-40B4-BE49-F238E27FC236}">
                <a16:creationId xmlns:a16="http://schemas.microsoft.com/office/drawing/2014/main" id="{6528693B-754A-9916-7BBA-C8A6029CC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C8E4CE-3606-31DA-6163-3A64109607AC}"/>
              </a:ext>
            </a:extLst>
          </p:cNvPr>
          <p:cNvSpPr>
            <a:spLocks noGrp="1"/>
          </p:cNvSpPr>
          <p:nvPr>
            <p:ph type="sldNum" sz="quarter" idx="12"/>
          </p:nvPr>
        </p:nvSpPr>
        <p:spPr/>
        <p:txBody>
          <a:bodyPr/>
          <a:lstStyle/>
          <a:p>
            <a:fld id="{0CB8B3A4-83A5-46DD-9ABC-2BE2643D67C5}" type="slidenum">
              <a:rPr lang="en-US" smtClean="0"/>
              <a:t>‹#›</a:t>
            </a:fld>
            <a:endParaRPr lang="en-US"/>
          </a:p>
        </p:txBody>
      </p:sp>
    </p:spTree>
    <p:extLst>
      <p:ext uri="{BB962C8B-B14F-4D97-AF65-F5344CB8AC3E}">
        <p14:creationId xmlns:p14="http://schemas.microsoft.com/office/powerpoint/2010/main" val="391266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AC443-3BBC-EC21-4A6D-918BB00F8F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44D088-F297-334A-E819-958754A6E4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BFD666-E4E6-6F18-E961-98FF80FF89D3}"/>
              </a:ext>
            </a:extLst>
          </p:cNvPr>
          <p:cNvSpPr>
            <a:spLocks noGrp="1"/>
          </p:cNvSpPr>
          <p:nvPr>
            <p:ph type="dt" sz="half" idx="10"/>
          </p:nvPr>
        </p:nvSpPr>
        <p:spPr/>
        <p:txBody>
          <a:bodyPr/>
          <a:lstStyle/>
          <a:p>
            <a:fld id="{533D5DC4-708D-4CEE-9137-287B4C4978D0}" type="datetimeFigureOut">
              <a:rPr lang="en-US" smtClean="0"/>
              <a:t>9/17/2023</a:t>
            </a:fld>
            <a:endParaRPr lang="en-US"/>
          </a:p>
        </p:txBody>
      </p:sp>
      <p:sp>
        <p:nvSpPr>
          <p:cNvPr id="5" name="Footer Placeholder 4">
            <a:extLst>
              <a:ext uri="{FF2B5EF4-FFF2-40B4-BE49-F238E27FC236}">
                <a16:creationId xmlns:a16="http://schemas.microsoft.com/office/drawing/2014/main" id="{58BFB453-C84A-F81A-0CB5-F04817222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4DF7F-A39B-B353-14E1-2550D9D73324}"/>
              </a:ext>
            </a:extLst>
          </p:cNvPr>
          <p:cNvSpPr>
            <a:spLocks noGrp="1"/>
          </p:cNvSpPr>
          <p:nvPr>
            <p:ph type="sldNum" sz="quarter" idx="12"/>
          </p:nvPr>
        </p:nvSpPr>
        <p:spPr/>
        <p:txBody>
          <a:bodyPr/>
          <a:lstStyle/>
          <a:p>
            <a:fld id="{0CB8B3A4-83A5-46DD-9ABC-2BE2643D67C5}" type="slidenum">
              <a:rPr lang="en-US" smtClean="0"/>
              <a:t>‹#›</a:t>
            </a:fld>
            <a:endParaRPr lang="en-US"/>
          </a:p>
        </p:txBody>
      </p:sp>
    </p:spTree>
    <p:extLst>
      <p:ext uri="{BB962C8B-B14F-4D97-AF65-F5344CB8AC3E}">
        <p14:creationId xmlns:p14="http://schemas.microsoft.com/office/powerpoint/2010/main" val="1857461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34880A-04AF-A77C-5E5A-046560F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08A4C8-C85E-2B4F-EF8B-39571AD484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B6E0FF-21B1-CED4-34C0-90BB4F6D4A6E}"/>
              </a:ext>
            </a:extLst>
          </p:cNvPr>
          <p:cNvSpPr>
            <a:spLocks noGrp="1"/>
          </p:cNvSpPr>
          <p:nvPr>
            <p:ph type="dt" sz="half" idx="10"/>
          </p:nvPr>
        </p:nvSpPr>
        <p:spPr/>
        <p:txBody>
          <a:bodyPr/>
          <a:lstStyle/>
          <a:p>
            <a:fld id="{533D5DC4-708D-4CEE-9137-287B4C4978D0}" type="datetimeFigureOut">
              <a:rPr lang="en-US" smtClean="0"/>
              <a:t>9/17/2023</a:t>
            </a:fld>
            <a:endParaRPr lang="en-US"/>
          </a:p>
        </p:txBody>
      </p:sp>
      <p:sp>
        <p:nvSpPr>
          <p:cNvPr id="5" name="Footer Placeholder 4">
            <a:extLst>
              <a:ext uri="{FF2B5EF4-FFF2-40B4-BE49-F238E27FC236}">
                <a16:creationId xmlns:a16="http://schemas.microsoft.com/office/drawing/2014/main" id="{336066AD-43B3-8CD1-DAB5-C5B50D58AB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8CA7B-BD14-D7E2-1A61-D5981CF3E62D}"/>
              </a:ext>
            </a:extLst>
          </p:cNvPr>
          <p:cNvSpPr>
            <a:spLocks noGrp="1"/>
          </p:cNvSpPr>
          <p:nvPr>
            <p:ph type="sldNum" sz="quarter" idx="12"/>
          </p:nvPr>
        </p:nvSpPr>
        <p:spPr/>
        <p:txBody>
          <a:bodyPr/>
          <a:lstStyle/>
          <a:p>
            <a:fld id="{0CB8B3A4-83A5-46DD-9ABC-2BE2643D67C5}" type="slidenum">
              <a:rPr lang="en-US" smtClean="0"/>
              <a:t>‹#›</a:t>
            </a:fld>
            <a:endParaRPr lang="en-US"/>
          </a:p>
        </p:txBody>
      </p:sp>
    </p:spTree>
    <p:extLst>
      <p:ext uri="{BB962C8B-B14F-4D97-AF65-F5344CB8AC3E}">
        <p14:creationId xmlns:p14="http://schemas.microsoft.com/office/powerpoint/2010/main" val="298925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50535-9014-FC45-4923-87086F93B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65A680-E60F-E42D-CEF4-D15806C67C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C7C31-94C2-97A4-7423-9409616A8709}"/>
              </a:ext>
            </a:extLst>
          </p:cNvPr>
          <p:cNvSpPr>
            <a:spLocks noGrp="1"/>
          </p:cNvSpPr>
          <p:nvPr>
            <p:ph type="dt" sz="half" idx="10"/>
          </p:nvPr>
        </p:nvSpPr>
        <p:spPr/>
        <p:txBody>
          <a:bodyPr/>
          <a:lstStyle/>
          <a:p>
            <a:fld id="{533D5DC4-708D-4CEE-9137-287B4C4978D0}" type="datetimeFigureOut">
              <a:rPr lang="en-US" smtClean="0"/>
              <a:t>9/17/2023</a:t>
            </a:fld>
            <a:endParaRPr lang="en-US"/>
          </a:p>
        </p:txBody>
      </p:sp>
      <p:sp>
        <p:nvSpPr>
          <p:cNvPr id="5" name="Footer Placeholder 4">
            <a:extLst>
              <a:ext uri="{FF2B5EF4-FFF2-40B4-BE49-F238E27FC236}">
                <a16:creationId xmlns:a16="http://schemas.microsoft.com/office/drawing/2014/main" id="{5D63406D-5C70-2770-2CF2-6A6F7B628A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8F4D1-588E-8073-7378-A576C2805E76}"/>
              </a:ext>
            </a:extLst>
          </p:cNvPr>
          <p:cNvSpPr>
            <a:spLocks noGrp="1"/>
          </p:cNvSpPr>
          <p:nvPr>
            <p:ph type="sldNum" sz="quarter" idx="12"/>
          </p:nvPr>
        </p:nvSpPr>
        <p:spPr/>
        <p:txBody>
          <a:bodyPr/>
          <a:lstStyle/>
          <a:p>
            <a:fld id="{0CB8B3A4-83A5-46DD-9ABC-2BE2643D67C5}" type="slidenum">
              <a:rPr lang="en-US" smtClean="0"/>
              <a:t>‹#›</a:t>
            </a:fld>
            <a:endParaRPr lang="en-US"/>
          </a:p>
        </p:txBody>
      </p:sp>
    </p:spTree>
    <p:extLst>
      <p:ext uri="{BB962C8B-B14F-4D97-AF65-F5344CB8AC3E}">
        <p14:creationId xmlns:p14="http://schemas.microsoft.com/office/powerpoint/2010/main" val="454206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FEAB-8B52-89A7-2F5B-4CDA3B4449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282CFA-B0FD-8770-DD66-7EFB8C1355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719A7E-A75D-2415-40B5-01A4D854817B}"/>
              </a:ext>
            </a:extLst>
          </p:cNvPr>
          <p:cNvSpPr>
            <a:spLocks noGrp="1"/>
          </p:cNvSpPr>
          <p:nvPr>
            <p:ph type="dt" sz="half" idx="10"/>
          </p:nvPr>
        </p:nvSpPr>
        <p:spPr/>
        <p:txBody>
          <a:bodyPr/>
          <a:lstStyle/>
          <a:p>
            <a:fld id="{533D5DC4-708D-4CEE-9137-287B4C4978D0}" type="datetimeFigureOut">
              <a:rPr lang="en-US" smtClean="0"/>
              <a:t>9/17/2023</a:t>
            </a:fld>
            <a:endParaRPr lang="en-US"/>
          </a:p>
        </p:txBody>
      </p:sp>
      <p:sp>
        <p:nvSpPr>
          <p:cNvPr id="5" name="Footer Placeholder 4">
            <a:extLst>
              <a:ext uri="{FF2B5EF4-FFF2-40B4-BE49-F238E27FC236}">
                <a16:creationId xmlns:a16="http://schemas.microsoft.com/office/drawing/2014/main" id="{17FC6338-AAF8-5B3E-E825-4FA9076C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C9DDD-2E8C-48A1-58F1-DD79F98B95EA}"/>
              </a:ext>
            </a:extLst>
          </p:cNvPr>
          <p:cNvSpPr>
            <a:spLocks noGrp="1"/>
          </p:cNvSpPr>
          <p:nvPr>
            <p:ph type="sldNum" sz="quarter" idx="12"/>
          </p:nvPr>
        </p:nvSpPr>
        <p:spPr/>
        <p:txBody>
          <a:bodyPr/>
          <a:lstStyle/>
          <a:p>
            <a:fld id="{0CB8B3A4-83A5-46DD-9ABC-2BE2643D67C5}" type="slidenum">
              <a:rPr lang="en-US" smtClean="0"/>
              <a:t>‹#›</a:t>
            </a:fld>
            <a:endParaRPr lang="en-US"/>
          </a:p>
        </p:txBody>
      </p:sp>
    </p:spTree>
    <p:extLst>
      <p:ext uri="{BB962C8B-B14F-4D97-AF65-F5344CB8AC3E}">
        <p14:creationId xmlns:p14="http://schemas.microsoft.com/office/powerpoint/2010/main" val="92951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8E91-942B-10AA-20CB-40041B1488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9D9339-5E80-03F6-F642-A787347BE1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4F50A3-2C9D-08D0-A912-126A968D05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30A34D-E05D-F67C-9CF8-BB25C69F82AF}"/>
              </a:ext>
            </a:extLst>
          </p:cNvPr>
          <p:cNvSpPr>
            <a:spLocks noGrp="1"/>
          </p:cNvSpPr>
          <p:nvPr>
            <p:ph type="dt" sz="half" idx="10"/>
          </p:nvPr>
        </p:nvSpPr>
        <p:spPr/>
        <p:txBody>
          <a:bodyPr/>
          <a:lstStyle/>
          <a:p>
            <a:fld id="{533D5DC4-708D-4CEE-9137-287B4C4978D0}" type="datetimeFigureOut">
              <a:rPr lang="en-US" smtClean="0"/>
              <a:t>9/17/2023</a:t>
            </a:fld>
            <a:endParaRPr lang="en-US"/>
          </a:p>
        </p:txBody>
      </p:sp>
      <p:sp>
        <p:nvSpPr>
          <p:cNvPr id="6" name="Footer Placeholder 5">
            <a:extLst>
              <a:ext uri="{FF2B5EF4-FFF2-40B4-BE49-F238E27FC236}">
                <a16:creationId xmlns:a16="http://schemas.microsoft.com/office/drawing/2014/main" id="{A9D38833-FED9-1B34-86C7-B732B427AA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E24D0F-D503-6474-D5C0-DB511483269A}"/>
              </a:ext>
            </a:extLst>
          </p:cNvPr>
          <p:cNvSpPr>
            <a:spLocks noGrp="1"/>
          </p:cNvSpPr>
          <p:nvPr>
            <p:ph type="sldNum" sz="quarter" idx="12"/>
          </p:nvPr>
        </p:nvSpPr>
        <p:spPr/>
        <p:txBody>
          <a:bodyPr/>
          <a:lstStyle/>
          <a:p>
            <a:fld id="{0CB8B3A4-83A5-46DD-9ABC-2BE2643D67C5}" type="slidenum">
              <a:rPr lang="en-US" smtClean="0"/>
              <a:t>‹#›</a:t>
            </a:fld>
            <a:endParaRPr lang="en-US"/>
          </a:p>
        </p:txBody>
      </p:sp>
    </p:spTree>
    <p:extLst>
      <p:ext uri="{BB962C8B-B14F-4D97-AF65-F5344CB8AC3E}">
        <p14:creationId xmlns:p14="http://schemas.microsoft.com/office/powerpoint/2010/main" val="295893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BB9E-25EC-8C90-4DBA-2B6A04F6AC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5D1ADD-87DF-F01E-4A31-A5276F3294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AABB14-DC4C-6915-33DF-E412A32CC6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30140A-DAAB-7191-1435-E191859F41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D9776B-F19E-4C69-A7C6-90FFD95A92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B9B369-0430-755F-4F4E-A87CFB8EF857}"/>
              </a:ext>
            </a:extLst>
          </p:cNvPr>
          <p:cNvSpPr>
            <a:spLocks noGrp="1"/>
          </p:cNvSpPr>
          <p:nvPr>
            <p:ph type="dt" sz="half" idx="10"/>
          </p:nvPr>
        </p:nvSpPr>
        <p:spPr/>
        <p:txBody>
          <a:bodyPr/>
          <a:lstStyle/>
          <a:p>
            <a:fld id="{533D5DC4-708D-4CEE-9137-287B4C4978D0}" type="datetimeFigureOut">
              <a:rPr lang="en-US" smtClean="0"/>
              <a:t>9/17/2023</a:t>
            </a:fld>
            <a:endParaRPr lang="en-US"/>
          </a:p>
        </p:txBody>
      </p:sp>
      <p:sp>
        <p:nvSpPr>
          <p:cNvPr id="8" name="Footer Placeholder 7">
            <a:extLst>
              <a:ext uri="{FF2B5EF4-FFF2-40B4-BE49-F238E27FC236}">
                <a16:creationId xmlns:a16="http://schemas.microsoft.com/office/drawing/2014/main" id="{C39E9A1A-1D89-7456-FDC8-7A22421A14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D2087B-F013-596C-B05B-C5A0F697B468}"/>
              </a:ext>
            </a:extLst>
          </p:cNvPr>
          <p:cNvSpPr>
            <a:spLocks noGrp="1"/>
          </p:cNvSpPr>
          <p:nvPr>
            <p:ph type="sldNum" sz="quarter" idx="12"/>
          </p:nvPr>
        </p:nvSpPr>
        <p:spPr/>
        <p:txBody>
          <a:bodyPr/>
          <a:lstStyle/>
          <a:p>
            <a:fld id="{0CB8B3A4-83A5-46DD-9ABC-2BE2643D67C5}" type="slidenum">
              <a:rPr lang="en-US" smtClean="0"/>
              <a:t>‹#›</a:t>
            </a:fld>
            <a:endParaRPr lang="en-US"/>
          </a:p>
        </p:txBody>
      </p:sp>
    </p:spTree>
    <p:extLst>
      <p:ext uri="{BB962C8B-B14F-4D97-AF65-F5344CB8AC3E}">
        <p14:creationId xmlns:p14="http://schemas.microsoft.com/office/powerpoint/2010/main" val="1300849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730BA-5606-1398-D35A-49105194AB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F94D72-0A23-BC86-FF2C-ECF6D2256657}"/>
              </a:ext>
            </a:extLst>
          </p:cNvPr>
          <p:cNvSpPr>
            <a:spLocks noGrp="1"/>
          </p:cNvSpPr>
          <p:nvPr>
            <p:ph type="dt" sz="half" idx="10"/>
          </p:nvPr>
        </p:nvSpPr>
        <p:spPr/>
        <p:txBody>
          <a:bodyPr/>
          <a:lstStyle/>
          <a:p>
            <a:fld id="{533D5DC4-708D-4CEE-9137-287B4C4978D0}" type="datetimeFigureOut">
              <a:rPr lang="en-US" smtClean="0"/>
              <a:t>9/17/2023</a:t>
            </a:fld>
            <a:endParaRPr lang="en-US"/>
          </a:p>
        </p:txBody>
      </p:sp>
      <p:sp>
        <p:nvSpPr>
          <p:cNvPr id="4" name="Footer Placeholder 3">
            <a:extLst>
              <a:ext uri="{FF2B5EF4-FFF2-40B4-BE49-F238E27FC236}">
                <a16:creationId xmlns:a16="http://schemas.microsoft.com/office/drawing/2014/main" id="{B6DAF3BB-5E3B-AF72-9CCA-17BE565207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4BCDC4-F945-1A2A-D82E-AE4356F6802F}"/>
              </a:ext>
            </a:extLst>
          </p:cNvPr>
          <p:cNvSpPr>
            <a:spLocks noGrp="1"/>
          </p:cNvSpPr>
          <p:nvPr>
            <p:ph type="sldNum" sz="quarter" idx="12"/>
          </p:nvPr>
        </p:nvSpPr>
        <p:spPr/>
        <p:txBody>
          <a:bodyPr/>
          <a:lstStyle/>
          <a:p>
            <a:fld id="{0CB8B3A4-83A5-46DD-9ABC-2BE2643D67C5}" type="slidenum">
              <a:rPr lang="en-US" smtClean="0"/>
              <a:t>‹#›</a:t>
            </a:fld>
            <a:endParaRPr lang="en-US"/>
          </a:p>
        </p:txBody>
      </p:sp>
    </p:spTree>
    <p:extLst>
      <p:ext uri="{BB962C8B-B14F-4D97-AF65-F5344CB8AC3E}">
        <p14:creationId xmlns:p14="http://schemas.microsoft.com/office/powerpoint/2010/main" val="521340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9E1772-6933-2D4C-265D-770A968FECE6}"/>
              </a:ext>
            </a:extLst>
          </p:cNvPr>
          <p:cNvSpPr>
            <a:spLocks noGrp="1"/>
          </p:cNvSpPr>
          <p:nvPr>
            <p:ph type="dt" sz="half" idx="10"/>
          </p:nvPr>
        </p:nvSpPr>
        <p:spPr/>
        <p:txBody>
          <a:bodyPr/>
          <a:lstStyle/>
          <a:p>
            <a:fld id="{533D5DC4-708D-4CEE-9137-287B4C4978D0}" type="datetimeFigureOut">
              <a:rPr lang="en-US" smtClean="0"/>
              <a:t>9/17/2023</a:t>
            </a:fld>
            <a:endParaRPr lang="en-US"/>
          </a:p>
        </p:txBody>
      </p:sp>
      <p:sp>
        <p:nvSpPr>
          <p:cNvPr id="3" name="Footer Placeholder 2">
            <a:extLst>
              <a:ext uri="{FF2B5EF4-FFF2-40B4-BE49-F238E27FC236}">
                <a16:creationId xmlns:a16="http://schemas.microsoft.com/office/drawing/2014/main" id="{394E96C0-4361-8E10-58B0-4851AD99BC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D388EF-E731-190F-5E31-9826CD0F46BB}"/>
              </a:ext>
            </a:extLst>
          </p:cNvPr>
          <p:cNvSpPr>
            <a:spLocks noGrp="1"/>
          </p:cNvSpPr>
          <p:nvPr>
            <p:ph type="sldNum" sz="quarter" idx="12"/>
          </p:nvPr>
        </p:nvSpPr>
        <p:spPr/>
        <p:txBody>
          <a:bodyPr/>
          <a:lstStyle/>
          <a:p>
            <a:fld id="{0CB8B3A4-83A5-46DD-9ABC-2BE2643D67C5}" type="slidenum">
              <a:rPr lang="en-US" smtClean="0"/>
              <a:t>‹#›</a:t>
            </a:fld>
            <a:endParaRPr lang="en-US"/>
          </a:p>
        </p:txBody>
      </p:sp>
    </p:spTree>
    <p:extLst>
      <p:ext uri="{BB962C8B-B14F-4D97-AF65-F5344CB8AC3E}">
        <p14:creationId xmlns:p14="http://schemas.microsoft.com/office/powerpoint/2010/main" val="3379932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0AA5-0298-7C49-0AF9-AA8C3204A2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99DD1C-9D14-6FBF-033A-F16A978521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8A2070-9B6C-3FAC-53B8-5FF3A7D53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76EB3-97D5-4B22-51E3-3349931796E5}"/>
              </a:ext>
            </a:extLst>
          </p:cNvPr>
          <p:cNvSpPr>
            <a:spLocks noGrp="1"/>
          </p:cNvSpPr>
          <p:nvPr>
            <p:ph type="dt" sz="half" idx="10"/>
          </p:nvPr>
        </p:nvSpPr>
        <p:spPr/>
        <p:txBody>
          <a:bodyPr/>
          <a:lstStyle/>
          <a:p>
            <a:fld id="{533D5DC4-708D-4CEE-9137-287B4C4978D0}" type="datetimeFigureOut">
              <a:rPr lang="en-US" smtClean="0"/>
              <a:t>9/17/2023</a:t>
            </a:fld>
            <a:endParaRPr lang="en-US"/>
          </a:p>
        </p:txBody>
      </p:sp>
      <p:sp>
        <p:nvSpPr>
          <p:cNvPr id="6" name="Footer Placeholder 5">
            <a:extLst>
              <a:ext uri="{FF2B5EF4-FFF2-40B4-BE49-F238E27FC236}">
                <a16:creationId xmlns:a16="http://schemas.microsoft.com/office/drawing/2014/main" id="{B203C515-2082-9E05-B6C1-D04339E371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EA5871-3EF7-C319-6E10-74B8237B243E}"/>
              </a:ext>
            </a:extLst>
          </p:cNvPr>
          <p:cNvSpPr>
            <a:spLocks noGrp="1"/>
          </p:cNvSpPr>
          <p:nvPr>
            <p:ph type="sldNum" sz="quarter" idx="12"/>
          </p:nvPr>
        </p:nvSpPr>
        <p:spPr/>
        <p:txBody>
          <a:bodyPr/>
          <a:lstStyle/>
          <a:p>
            <a:fld id="{0CB8B3A4-83A5-46DD-9ABC-2BE2643D67C5}" type="slidenum">
              <a:rPr lang="en-US" smtClean="0"/>
              <a:t>‹#›</a:t>
            </a:fld>
            <a:endParaRPr lang="en-US"/>
          </a:p>
        </p:txBody>
      </p:sp>
    </p:spTree>
    <p:extLst>
      <p:ext uri="{BB962C8B-B14F-4D97-AF65-F5344CB8AC3E}">
        <p14:creationId xmlns:p14="http://schemas.microsoft.com/office/powerpoint/2010/main" val="327326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B96E1-39A8-EE21-0BAB-88D8BA0311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737D68-D08B-B241-FC43-010488C5E4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282161-FD12-1EC7-88B4-D247C08C4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C7B81C-835B-B4B5-F4B0-BA91B4BAA715}"/>
              </a:ext>
            </a:extLst>
          </p:cNvPr>
          <p:cNvSpPr>
            <a:spLocks noGrp="1"/>
          </p:cNvSpPr>
          <p:nvPr>
            <p:ph type="dt" sz="half" idx="10"/>
          </p:nvPr>
        </p:nvSpPr>
        <p:spPr/>
        <p:txBody>
          <a:bodyPr/>
          <a:lstStyle/>
          <a:p>
            <a:fld id="{533D5DC4-708D-4CEE-9137-287B4C4978D0}" type="datetimeFigureOut">
              <a:rPr lang="en-US" smtClean="0"/>
              <a:t>9/17/2023</a:t>
            </a:fld>
            <a:endParaRPr lang="en-US"/>
          </a:p>
        </p:txBody>
      </p:sp>
      <p:sp>
        <p:nvSpPr>
          <p:cNvPr id="6" name="Footer Placeholder 5">
            <a:extLst>
              <a:ext uri="{FF2B5EF4-FFF2-40B4-BE49-F238E27FC236}">
                <a16:creationId xmlns:a16="http://schemas.microsoft.com/office/drawing/2014/main" id="{96E7E198-801B-F6C8-BE5D-D1D69A352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5FB75A-BE91-C7AB-7331-8724D406EBEB}"/>
              </a:ext>
            </a:extLst>
          </p:cNvPr>
          <p:cNvSpPr>
            <a:spLocks noGrp="1"/>
          </p:cNvSpPr>
          <p:nvPr>
            <p:ph type="sldNum" sz="quarter" idx="12"/>
          </p:nvPr>
        </p:nvSpPr>
        <p:spPr/>
        <p:txBody>
          <a:bodyPr/>
          <a:lstStyle/>
          <a:p>
            <a:fld id="{0CB8B3A4-83A5-46DD-9ABC-2BE2643D67C5}" type="slidenum">
              <a:rPr lang="en-US" smtClean="0"/>
              <a:t>‹#›</a:t>
            </a:fld>
            <a:endParaRPr lang="en-US"/>
          </a:p>
        </p:txBody>
      </p:sp>
    </p:spTree>
    <p:extLst>
      <p:ext uri="{BB962C8B-B14F-4D97-AF65-F5344CB8AC3E}">
        <p14:creationId xmlns:p14="http://schemas.microsoft.com/office/powerpoint/2010/main" val="244884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4209EA-5D9C-66BE-6B66-3906AF71EA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EF98A2-7382-3EEE-FABE-4732CB427C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D8E45-C9E5-B8D4-FEEF-9734E3C3CB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D5DC4-708D-4CEE-9137-287B4C4978D0}" type="datetimeFigureOut">
              <a:rPr lang="en-US" smtClean="0"/>
              <a:t>9/17/2023</a:t>
            </a:fld>
            <a:endParaRPr lang="en-US"/>
          </a:p>
        </p:txBody>
      </p:sp>
      <p:sp>
        <p:nvSpPr>
          <p:cNvPr id="5" name="Footer Placeholder 4">
            <a:extLst>
              <a:ext uri="{FF2B5EF4-FFF2-40B4-BE49-F238E27FC236}">
                <a16:creationId xmlns:a16="http://schemas.microsoft.com/office/drawing/2014/main" id="{E71F199A-2305-6F10-8A8B-D711565A21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5AE7A5-F124-45AE-5CB5-2F6D2DD8BA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8B3A4-83A5-46DD-9ABC-2BE2643D67C5}" type="slidenum">
              <a:rPr lang="en-US" smtClean="0"/>
              <a:t>‹#›</a:t>
            </a:fld>
            <a:endParaRPr lang="en-US"/>
          </a:p>
        </p:txBody>
      </p:sp>
    </p:spTree>
    <p:extLst>
      <p:ext uri="{BB962C8B-B14F-4D97-AF65-F5344CB8AC3E}">
        <p14:creationId xmlns:p14="http://schemas.microsoft.com/office/powerpoint/2010/main" val="212587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39F4B-DCF2-8EA2-0132-43DA45A946D0}"/>
              </a:ext>
            </a:extLst>
          </p:cNvPr>
          <p:cNvSpPr>
            <a:spLocks noGrp="1"/>
          </p:cNvSpPr>
          <p:nvPr>
            <p:ph type="ctrTitle"/>
          </p:nvPr>
        </p:nvSpPr>
        <p:spPr/>
        <p:txBody>
          <a:bodyPr/>
          <a:lstStyle/>
          <a:p>
            <a:r>
              <a:rPr lang="en-US" dirty="0" err="1"/>
              <a:t>Commit,Rollback,Save</a:t>
            </a:r>
            <a:r>
              <a:rPr lang="en-US" dirty="0"/>
              <a:t> point</a:t>
            </a:r>
          </a:p>
        </p:txBody>
      </p:sp>
      <p:sp>
        <p:nvSpPr>
          <p:cNvPr id="3" name="Subtitle 2">
            <a:extLst>
              <a:ext uri="{FF2B5EF4-FFF2-40B4-BE49-F238E27FC236}">
                <a16:creationId xmlns:a16="http://schemas.microsoft.com/office/drawing/2014/main" id="{FB3DDDD0-0866-BE5F-739A-DA388212FA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43245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DB6D-5BBC-3B7D-3E36-A68445CBC2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AA727F-C587-15AA-30DD-B2C536472A49}"/>
              </a:ext>
            </a:extLst>
          </p:cNvPr>
          <p:cNvSpPr>
            <a:spLocks noGrp="1"/>
          </p:cNvSpPr>
          <p:nvPr>
            <p:ph idx="1"/>
          </p:nvPr>
        </p:nvSpPr>
        <p:spPr>
          <a:xfrm>
            <a:off x="838200" y="475861"/>
            <a:ext cx="10515600" cy="5701102"/>
          </a:xfrm>
        </p:spPr>
        <p:txBody>
          <a:bodyPr>
            <a:normAutofit fontScale="77500" lnSpcReduction="20000"/>
          </a:bodyPr>
          <a:lstStyle/>
          <a:p>
            <a:r>
              <a:rPr lang="en-US" b="0" i="0" dirty="0">
                <a:solidFill>
                  <a:srgbClr val="000000"/>
                </a:solidFill>
                <a:effectLst/>
                <a:latin typeface="Verdana" panose="020B0604030504040204" pitchFamily="34" charset="0"/>
              </a:rPr>
              <a:t>Following is an example where you plan to delete the three different records from the CUSTOMERS table. You want to create a SAVEPOINT before each delete, so that you can ROLLBACK to any SAVEPOINT at any time to return the appropriate data to its original state.</a:t>
            </a:r>
          </a:p>
          <a:p>
            <a:r>
              <a:rPr lang="en-US" dirty="0"/>
              <a:t>Consider the CUSTOMERS table having the following records.</a:t>
            </a:r>
          </a:p>
          <a:p>
            <a:endParaRPr lang="en-US" dirty="0"/>
          </a:p>
          <a:p>
            <a:r>
              <a:rPr lang="en-US" dirty="0"/>
              <a:t>+----+----------+-----+-----------+----------+</a:t>
            </a:r>
          </a:p>
          <a:p>
            <a:r>
              <a:rPr lang="en-US" dirty="0"/>
              <a:t>| ID | NAME     | AGE | ADDRESS   | SALARY   |</a:t>
            </a:r>
          </a:p>
          <a:p>
            <a:r>
              <a:rPr lang="en-US" dirty="0"/>
              <a:t>+----+----------+-----+-----------+----------+</a:t>
            </a:r>
          </a:p>
          <a:p>
            <a:r>
              <a:rPr lang="en-US" dirty="0"/>
              <a:t>|  1 | Ramesh   |  32 | Ahmedabad |  2000.00 |</a:t>
            </a:r>
          </a:p>
          <a:p>
            <a:r>
              <a:rPr lang="en-US" dirty="0"/>
              <a:t>|  2 | </a:t>
            </a:r>
            <a:r>
              <a:rPr lang="en-US" dirty="0" err="1"/>
              <a:t>Khilan</a:t>
            </a:r>
            <a:r>
              <a:rPr lang="en-US" dirty="0"/>
              <a:t>   |  25 | Delhi     |  1500.00 |</a:t>
            </a:r>
          </a:p>
          <a:p>
            <a:r>
              <a:rPr lang="en-US" dirty="0"/>
              <a:t>|  3 | </a:t>
            </a:r>
            <a:r>
              <a:rPr lang="en-US" dirty="0" err="1"/>
              <a:t>kaushik</a:t>
            </a:r>
            <a:r>
              <a:rPr lang="en-US" dirty="0"/>
              <a:t>  |  23 | Kota      |  2000.00 |</a:t>
            </a:r>
          </a:p>
          <a:p>
            <a:r>
              <a:rPr lang="en-US" dirty="0"/>
              <a:t>|  4 | Chaitali |  25 | Mumbai    |  6500.00 |</a:t>
            </a:r>
          </a:p>
          <a:p>
            <a:r>
              <a:rPr lang="en-US" dirty="0"/>
              <a:t>|  5 | Hardik   |  27 | Bhopal    |  8500.00 |</a:t>
            </a:r>
          </a:p>
          <a:p>
            <a:r>
              <a:rPr lang="en-US" dirty="0"/>
              <a:t>|  6 | Komal    |  22 | MP        |  4500.00 |</a:t>
            </a:r>
          </a:p>
          <a:p>
            <a:r>
              <a:rPr lang="en-US" dirty="0"/>
              <a:t>|  7 | Muffy    |  24 | Indore    | 10000.00 |</a:t>
            </a:r>
          </a:p>
        </p:txBody>
      </p:sp>
    </p:spTree>
    <p:extLst>
      <p:ext uri="{BB962C8B-B14F-4D97-AF65-F5344CB8AC3E}">
        <p14:creationId xmlns:p14="http://schemas.microsoft.com/office/powerpoint/2010/main" val="2796293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66F83-54F4-DC1A-5906-795BF8E036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5B385C-092B-4878-D762-5B1B0EE2A91C}"/>
              </a:ext>
            </a:extLst>
          </p:cNvPr>
          <p:cNvSpPr>
            <a:spLocks noGrp="1"/>
          </p:cNvSpPr>
          <p:nvPr>
            <p:ph idx="1"/>
          </p:nvPr>
        </p:nvSpPr>
        <p:spPr/>
        <p:txBody>
          <a:bodyPr>
            <a:normAutofit fontScale="77500" lnSpcReduction="20000"/>
          </a:bodyPr>
          <a:lstStyle/>
          <a:p>
            <a:r>
              <a:rPr lang="en-US" dirty="0"/>
              <a:t>SQL&gt; SAVEPOINT SP1;</a:t>
            </a:r>
          </a:p>
          <a:p>
            <a:r>
              <a:rPr lang="en-US" dirty="0" err="1"/>
              <a:t>Savepoint</a:t>
            </a:r>
            <a:r>
              <a:rPr lang="en-US" dirty="0"/>
              <a:t> created.</a:t>
            </a:r>
          </a:p>
          <a:p>
            <a:r>
              <a:rPr lang="en-US" dirty="0"/>
              <a:t>SQL&gt; DELETE FROM CUSTOMERS WHERE ID=1;</a:t>
            </a:r>
          </a:p>
          <a:p>
            <a:r>
              <a:rPr lang="en-US" dirty="0"/>
              <a:t>1 row deleted.</a:t>
            </a:r>
          </a:p>
          <a:p>
            <a:r>
              <a:rPr lang="en-US" dirty="0"/>
              <a:t>SQL&gt; SAVEPOINT SP2;</a:t>
            </a:r>
          </a:p>
          <a:p>
            <a:r>
              <a:rPr lang="en-US" dirty="0" err="1"/>
              <a:t>Savepoint</a:t>
            </a:r>
            <a:r>
              <a:rPr lang="en-US" dirty="0"/>
              <a:t> created.</a:t>
            </a:r>
          </a:p>
          <a:p>
            <a:r>
              <a:rPr lang="en-US" dirty="0"/>
              <a:t>SQL&gt; DELETE FROM CUSTOMERS WHERE ID=2;</a:t>
            </a:r>
          </a:p>
          <a:p>
            <a:r>
              <a:rPr lang="en-US" dirty="0"/>
              <a:t>1 row deleted.</a:t>
            </a:r>
          </a:p>
          <a:p>
            <a:r>
              <a:rPr lang="en-US" dirty="0"/>
              <a:t>SQL&gt; SAVEPOINT SP3;</a:t>
            </a:r>
          </a:p>
          <a:p>
            <a:r>
              <a:rPr lang="en-US" dirty="0" err="1"/>
              <a:t>Savepoint</a:t>
            </a:r>
            <a:r>
              <a:rPr lang="en-US" dirty="0"/>
              <a:t> created.</a:t>
            </a:r>
          </a:p>
          <a:p>
            <a:r>
              <a:rPr lang="en-US" dirty="0"/>
              <a:t>SQL&gt; DELETE FROM CUSTOMERS WHERE ID=3;</a:t>
            </a:r>
          </a:p>
          <a:p>
            <a:r>
              <a:rPr lang="en-US" dirty="0"/>
              <a:t>1 row deleted.</a:t>
            </a:r>
          </a:p>
        </p:txBody>
      </p:sp>
    </p:spTree>
    <p:extLst>
      <p:ext uri="{BB962C8B-B14F-4D97-AF65-F5344CB8AC3E}">
        <p14:creationId xmlns:p14="http://schemas.microsoft.com/office/powerpoint/2010/main" val="3476634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89A0-02A4-86D7-0A1E-B5C6BD0708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A8AFEF-49F1-C38B-E2E1-F50734C59828}"/>
              </a:ext>
            </a:extLst>
          </p:cNvPr>
          <p:cNvSpPr>
            <a:spLocks noGrp="1"/>
          </p:cNvSpPr>
          <p:nvPr>
            <p:ph idx="1"/>
          </p:nvPr>
        </p:nvSpPr>
        <p:spPr/>
        <p:txBody>
          <a:bodyPr/>
          <a:lstStyle/>
          <a:p>
            <a:r>
              <a:rPr lang="en-US" dirty="0"/>
              <a:t>Now that the three deletions have taken place, let us assume that you have changed your mind and decided to ROLLBACK to the SAVEPOINT that you identified as SP2. Because SP2 was created after the first deletion, the last two deletions are undone −</a:t>
            </a:r>
          </a:p>
          <a:p>
            <a:endParaRPr lang="en-US" dirty="0"/>
          </a:p>
          <a:p>
            <a:r>
              <a:rPr lang="en-US" dirty="0"/>
              <a:t>SQL&gt; ROLLBACK TO SP2;</a:t>
            </a:r>
          </a:p>
          <a:p>
            <a:r>
              <a:rPr lang="en-US" dirty="0"/>
              <a:t>Rollback complete.</a:t>
            </a:r>
          </a:p>
          <a:p>
            <a:endParaRPr lang="en-US" dirty="0"/>
          </a:p>
        </p:txBody>
      </p:sp>
    </p:spTree>
    <p:extLst>
      <p:ext uri="{BB962C8B-B14F-4D97-AF65-F5344CB8AC3E}">
        <p14:creationId xmlns:p14="http://schemas.microsoft.com/office/powerpoint/2010/main" val="3381073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A8662-EF87-4BB3-771E-555653E629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14BC49-A06D-0D3C-A10F-29A3F138C0C2}"/>
              </a:ext>
            </a:extLst>
          </p:cNvPr>
          <p:cNvSpPr>
            <a:spLocks noGrp="1"/>
          </p:cNvSpPr>
          <p:nvPr>
            <p:ph idx="1"/>
          </p:nvPr>
        </p:nvSpPr>
        <p:spPr/>
        <p:txBody>
          <a:bodyPr>
            <a:normAutofit fontScale="62500" lnSpcReduction="20000"/>
          </a:bodyPr>
          <a:lstStyle/>
          <a:p>
            <a:r>
              <a:rPr lang="en-US" dirty="0"/>
              <a:t>Notice that only the first deletion took place since you rolled back to SP2.</a:t>
            </a:r>
          </a:p>
          <a:p>
            <a:endParaRPr lang="en-US" dirty="0"/>
          </a:p>
          <a:p>
            <a:r>
              <a:rPr lang="en-US" dirty="0"/>
              <a:t>SQL&gt; SELECT * FROM CUSTOMERS;</a:t>
            </a:r>
          </a:p>
          <a:p>
            <a:r>
              <a:rPr lang="en-US" dirty="0"/>
              <a:t>+----+----------+-----+-----------+----------+</a:t>
            </a:r>
          </a:p>
          <a:p>
            <a:r>
              <a:rPr lang="en-US" dirty="0"/>
              <a:t>| ID | NAME     | AGE | ADDRESS   | SALARY   |</a:t>
            </a:r>
          </a:p>
          <a:p>
            <a:r>
              <a:rPr lang="en-US" dirty="0"/>
              <a:t>+----+----------+-----+-----------+----------+</a:t>
            </a:r>
          </a:p>
          <a:p>
            <a:r>
              <a:rPr lang="en-US" dirty="0"/>
              <a:t>|  2 | </a:t>
            </a:r>
            <a:r>
              <a:rPr lang="en-US" dirty="0" err="1"/>
              <a:t>Khilan</a:t>
            </a:r>
            <a:r>
              <a:rPr lang="en-US" dirty="0"/>
              <a:t>   |  25 | Delhi     |  1500.00 |</a:t>
            </a:r>
          </a:p>
          <a:p>
            <a:r>
              <a:rPr lang="en-US" dirty="0"/>
              <a:t>|  3 | </a:t>
            </a:r>
            <a:r>
              <a:rPr lang="en-US" dirty="0" err="1"/>
              <a:t>kaushik</a:t>
            </a:r>
            <a:r>
              <a:rPr lang="en-US" dirty="0"/>
              <a:t>  |  23 | Kota      |  2000.00 |</a:t>
            </a:r>
          </a:p>
          <a:p>
            <a:r>
              <a:rPr lang="en-US" dirty="0"/>
              <a:t>|  4 | Chaitali |  25 | Mumbai    |  6500.00 |</a:t>
            </a:r>
          </a:p>
          <a:p>
            <a:r>
              <a:rPr lang="en-US" dirty="0"/>
              <a:t>|  5 | Hardik   |  27 | Bhopal    |  8500.00 |</a:t>
            </a:r>
          </a:p>
          <a:p>
            <a:r>
              <a:rPr lang="en-US" dirty="0"/>
              <a:t>|  6 | Komal    |  22 | MP        |  4500.00 |</a:t>
            </a:r>
          </a:p>
          <a:p>
            <a:r>
              <a:rPr lang="en-US" dirty="0"/>
              <a:t>|  7 | Muffy    |  24 | Indore    | 10000.00 |</a:t>
            </a:r>
          </a:p>
          <a:p>
            <a:r>
              <a:rPr lang="en-US" dirty="0"/>
              <a:t>+----+----------+-----+-----------+----------+</a:t>
            </a:r>
          </a:p>
        </p:txBody>
      </p:sp>
    </p:spTree>
    <p:extLst>
      <p:ext uri="{BB962C8B-B14F-4D97-AF65-F5344CB8AC3E}">
        <p14:creationId xmlns:p14="http://schemas.microsoft.com/office/powerpoint/2010/main" val="1933263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EA97-AC0D-E480-A07E-610A1CF6481F}"/>
              </a:ext>
            </a:extLst>
          </p:cNvPr>
          <p:cNvSpPr>
            <a:spLocks noGrp="1"/>
          </p:cNvSpPr>
          <p:nvPr>
            <p:ph type="title"/>
          </p:nvPr>
        </p:nvSpPr>
        <p:spPr/>
        <p:txBody>
          <a:bodyPr/>
          <a:lstStyle/>
          <a:p>
            <a:r>
              <a:rPr lang="en-US" b="0" i="0" dirty="0">
                <a:effectLst/>
                <a:latin typeface="Verdana" panose="020B0604030504040204" pitchFamily="34" charset="0"/>
              </a:rPr>
              <a:t>The RELEASE SAVEPOINT Command</a:t>
            </a:r>
            <a:br>
              <a:rPr lang="en-US" b="0" i="0" dirty="0">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5349887C-4884-035D-5579-2DD804B87BCE}"/>
              </a:ext>
            </a:extLst>
          </p:cNvPr>
          <p:cNvSpPr>
            <a:spLocks noGrp="1"/>
          </p:cNvSpPr>
          <p:nvPr>
            <p:ph idx="1"/>
          </p:nvPr>
        </p:nvSpPr>
        <p:spPr/>
        <p:txBody>
          <a:bodyPr/>
          <a:lstStyle/>
          <a:p>
            <a:r>
              <a:rPr lang="en-US" dirty="0"/>
              <a:t>The RELEASE SAVEPOINT command is used to remove a SAVEPOINT that you have created.</a:t>
            </a:r>
          </a:p>
          <a:p>
            <a:endParaRPr lang="en-US" dirty="0"/>
          </a:p>
          <a:p>
            <a:r>
              <a:rPr lang="en-US" dirty="0"/>
              <a:t>The syntax for a RELEASE SAVEPOINT command is as follows.</a:t>
            </a:r>
          </a:p>
          <a:p>
            <a:endParaRPr lang="en-US" dirty="0"/>
          </a:p>
          <a:p>
            <a:r>
              <a:rPr lang="en-US" dirty="0"/>
              <a:t>RELEASE SAVEPOINT SAVEPOINT_NAME;</a:t>
            </a:r>
          </a:p>
          <a:p>
            <a:r>
              <a:rPr lang="en-US" b="0" i="0" dirty="0">
                <a:solidFill>
                  <a:srgbClr val="000000"/>
                </a:solidFill>
                <a:effectLst/>
                <a:latin typeface="Verdana" panose="020B0604030504040204" pitchFamily="34" charset="0"/>
              </a:rPr>
              <a:t>Once a SAVEPOINT has been released, you can no longer use the ROLLBACK command to undo transactions performed since the last SAVEPOINT</a:t>
            </a:r>
            <a:endParaRPr lang="en-US" dirty="0"/>
          </a:p>
        </p:txBody>
      </p:sp>
    </p:spTree>
    <p:extLst>
      <p:ext uri="{BB962C8B-B14F-4D97-AF65-F5344CB8AC3E}">
        <p14:creationId xmlns:p14="http://schemas.microsoft.com/office/powerpoint/2010/main" val="644082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2CA59-1613-4010-9D7D-36E963C66C81}"/>
              </a:ext>
            </a:extLst>
          </p:cNvPr>
          <p:cNvSpPr>
            <a:spLocks noGrp="1"/>
          </p:cNvSpPr>
          <p:nvPr>
            <p:ph type="title"/>
          </p:nvPr>
        </p:nvSpPr>
        <p:spPr/>
        <p:txBody>
          <a:bodyPr/>
          <a:lstStyle/>
          <a:p>
            <a:r>
              <a:rPr lang="en-US" b="0" i="0">
                <a:effectLst/>
                <a:latin typeface="Verdana" panose="020B0604030504040204" pitchFamily="34" charset="0"/>
              </a:rPr>
              <a:t>The SET TRANSACTION Command</a:t>
            </a:r>
            <a:br>
              <a:rPr lang="en-US" b="0" i="0">
                <a:effectLst/>
                <a:latin typeface="Verdana" panose="020B0604030504040204" pitchFamily="34" charset="0"/>
              </a:rPr>
            </a:br>
            <a:endParaRPr lang="en-US"/>
          </a:p>
        </p:txBody>
      </p:sp>
      <p:sp>
        <p:nvSpPr>
          <p:cNvPr id="3" name="Content Placeholder 2">
            <a:extLst>
              <a:ext uri="{FF2B5EF4-FFF2-40B4-BE49-F238E27FC236}">
                <a16:creationId xmlns:a16="http://schemas.microsoft.com/office/drawing/2014/main" id="{48990635-FA8A-CFA2-CE09-02FD32ABD7C0}"/>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The SET TRANSACTION command can be used to initiate a database transaction. This command is used to specify characteristics for the transaction that follows. For example, you can specify a transaction to be read only or read write.</a:t>
            </a:r>
          </a:p>
          <a:p>
            <a:pPr algn="l"/>
            <a:r>
              <a:rPr lang="en-US" b="0" i="0" dirty="0">
                <a:effectLst/>
                <a:latin typeface="Verdana" panose="020B0604030504040204" pitchFamily="34" charset="0"/>
              </a:rPr>
              <a:t>Syntax</a:t>
            </a:r>
          </a:p>
          <a:p>
            <a:pPr algn="l"/>
            <a:r>
              <a:rPr lang="en-US" b="0" i="0" dirty="0">
                <a:solidFill>
                  <a:srgbClr val="000000"/>
                </a:solidFill>
                <a:effectLst/>
                <a:latin typeface="Verdana" panose="020B0604030504040204" pitchFamily="34" charset="0"/>
              </a:rPr>
              <a:t>The syntax for a SET TRANSACTION command is as follows.</a:t>
            </a:r>
          </a:p>
          <a:p>
            <a:r>
              <a:rPr lang="en-US" dirty="0"/>
              <a:t>SET TRANSACTION [ READ WRITE | READ ONLY ];</a:t>
            </a:r>
          </a:p>
        </p:txBody>
      </p:sp>
    </p:spTree>
    <p:extLst>
      <p:ext uri="{BB962C8B-B14F-4D97-AF65-F5344CB8AC3E}">
        <p14:creationId xmlns:p14="http://schemas.microsoft.com/office/powerpoint/2010/main" val="2472109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46D09-6EFD-5699-FA01-B2BB8C40CE8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F691C80-3002-1378-6A22-EC15F8A769ED}"/>
              </a:ext>
            </a:extLst>
          </p:cNvPr>
          <p:cNvSpPr>
            <a:spLocks noGrp="1"/>
          </p:cNvSpPr>
          <p:nvPr>
            <p:ph idx="1"/>
          </p:nvPr>
        </p:nvSpPr>
        <p:spPr/>
        <p:txBody>
          <a:bodyPr>
            <a:normAutofit fontScale="92500" lnSpcReduction="20000"/>
          </a:bodyPr>
          <a:lstStyle/>
          <a:p>
            <a:pPr algn="l"/>
            <a:r>
              <a:rPr lang="en-US" b="0" i="0" dirty="0">
                <a:solidFill>
                  <a:srgbClr val="000000"/>
                </a:solidFill>
                <a:effectLst/>
                <a:latin typeface="Verdana" panose="020B0604030504040204" pitchFamily="34" charset="0"/>
              </a:rPr>
              <a:t> transaction is a unit of work that is performed against a database. Transactions are units or sequences of work accomplished in a logical order, whether in a manual fashion by a user or automatically by some sort of a database program.</a:t>
            </a:r>
          </a:p>
          <a:p>
            <a:pPr algn="l"/>
            <a:r>
              <a:rPr lang="en-US" b="0" i="0" dirty="0">
                <a:solidFill>
                  <a:srgbClr val="000000"/>
                </a:solidFill>
                <a:effectLst/>
                <a:latin typeface="Verdana" panose="020B0604030504040204" pitchFamily="34" charset="0"/>
              </a:rPr>
              <a:t>A transaction is the propagation of one or more changes to the database. For example, if you are creating a record or updating a record or deleting a record from the table, then you are performing a transaction on that table. It is important to control these transactions to ensure the data integrity and to handle database errors.</a:t>
            </a:r>
          </a:p>
          <a:p>
            <a:pPr algn="l"/>
            <a:r>
              <a:rPr lang="en-US" b="0" i="0" dirty="0">
                <a:solidFill>
                  <a:srgbClr val="000000"/>
                </a:solidFill>
                <a:effectLst/>
                <a:latin typeface="Verdana" panose="020B0604030504040204" pitchFamily="34" charset="0"/>
              </a:rPr>
              <a:t>Practically, you will club many SQL queries into a group and you will execute all of them together as a part of a transaction.</a:t>
            </a:r>
          </a:p>
          <a:p>
            <a:endParaRPr lang="en-US" dirty="0"/>
          </a:p>
        </p:txBody>
      </p:sp>
    </p:spTree>
    <p:extLst>
      <p:ext uri="{BB962C8B-B14F-4D97-AF65-F5344CB8AC3E}">
        <p14:creationId xmlns:p14="http://schemas.microsoft.com/office/powerpoint/2010/main" val="2200277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CD38-E120-A787-CA24-F248A9AA4F02}"/>
              </a:ext>
            </a:extLst>
          </p:cNvPr>
          <p:cNvSpPr>
            <a:spLocks noGrp="1"/>
          </p:cNvSpPr>
          <p:nvPr>
            <p:ph type="title"/>
          </p:nvPr>
        </p:nvSpPr>
        <p:spPr/>
        <p:txBody>
          <a:bodyPr/>
          <a:lstStyle/>
          <a:p>
            <a:r>
              <a:rPr lang="en-US" b="0" i="0" dirty="0">
                <a:solidFill>
                  <a:srgbClr val="000000"/>
                </a:solidFill>
                <a:effectLst/>
                <a:latin typeface="var(--ff-lato)"/>
              </a:rPr>
              <a:t>Properties of Transactions</a:t>
            </a:r>
            <a:br>
              <a:rPr lang="en-US" b="0" i="0" dirty="0">
                <a:solidFill>
                  <a:srgbClr val="000000"/>
                </a:solidFill>
                <a:effectLst/>
                <a:latin typeface="var(--ff-lato)"/>
              </a:rPr>
            </a:br>
            <a:endParaRPr lang="en-US" dirty="0"/>
          </a:p>
        </p:txBody>
      </p:sp>
      <p:sp>
        <p:nvSpPr>
          <p:cNvPr id="3" name="Content Placeholder 2">
            <a:extLst>
              <a:ext uri="{FF2B5EF4-FFF2-40B4-BE49-F238E27FC236}">
                <a16:creationId xmlns:a16="http://schemas.microsoft.com/office/drawing/2014/main" id="{C16153E8-7E78-30E2-ED33-989874B8B895}"/>
              </a:ext>
            </a:extLst>
          </p:cNvPr>
          <p:cNvSpPr>
            <a:spLocks noGrp="1"/>
          </p:cNvSpPr>
          <p:nvPr>
            <p:ph idx="1"/>
          </p:nvPr>
        </p:nvSpPr>
        <p:spPr/>
        <p:txBody>
          <a:bodyPr>
            <a:normAutofit fontScale="92500" lnSpcReduction="20000"/>
          </a:bodyPr>
          <a:lstStyle/>
          <a:p>
            <a:pPr algn="l"/>
            <a:r>
              <a:rPr lang="en-US" b="0" i="0" dirty="0">
                <a:solidFill>
                  <a:srgbClr val="000000"/>
                </a:solidFill>
                <a:effectLst/>
                <a:latin typeface="Verdana" panose="020B0604030504040204" pitchFamily="34" charset="0"/>
              </a:rPr>
              <a:t>Transactions have the following four standard properties, usually referred to by the acronym </a:t>
            </a:r>
            <a:r>
              <a:rPr lang="en-US" b="1" i="0" dirty="0">
                <a:solidFill>
                  <a:srgbClr val="000000"/>
                </a:solidFill>
                <a:effectLst/>
                <a:latin typeface="inherit"/>
              </a:rPr>
              <a:t>ACID</a:t>
            </a:r>
            <a:r>
              <a:rPr lang="en-US" b="0" i="0" dirty="0">
                <a:solidFill>
                  <a:srgbClr val="000000"/>
                </a:solidFill>
                <a:effectLst/>
                <a:latin typeface="Verdana" panose="020B0604030504040204" pitchFamily="34" charset="0"/>
              </a:rPr>
              <a:t>.</a:t>
            </a:r>
          </a:p>
          <a:p>
            <a:pPr algn="l">
              <a:buFont typeface="Arial" panose="020B0604020202020204" pitchFamily="34" charset="0"/>
              <a:buChar char="•"/>
            </a:pPr>
            <a:r>
              <a:rPr lang="en-US" b="1" i="0" dirty="0">
                <a:solidFill>
                  <a:srgbClr val="000000"/>
                </a:solidFill>
                <a:effectLst/>
                <a:latin typeface="inherit"/>
              </a:rPr>
              <a:t>Atomicity</a:t>
            </a:r>
            <a:r>
              <a:rPr lang="en-US" b="0" i="0" dirty="0">
                <a:solidFill>
                  <a:srgbClr val="000000"/>
                </a:solidFill>
                <a:effectLst/>
                <a:latin typeface="Verdana" panose="020B0604030504040204" pitchFamily="34" charset="0"/>
              </a:rPr>
              <a:t> − ensures that all operations within the work unit are completed successfully. Otherwise, the transaction is aborted at the point of failure and all the previous operations are rolled back to their former state.</a:t>
            </a:r>
          </a:p>
          <a:p>
            <a:pPr algn="l">
              <a:buFont typeface="Arial" panose="020B0604020202020204" pitchFamily="34" charset="0"/>
              <a:buChar char="•"/>
            </a:pPr>
            <a:r>
              <a:rPr lang="en-US" b="1" i="0" dirty="0">
                <a:solidFill>
                  <a:srgbClr val="000000"/>
                </a:solidFill>
                <a:effectLst/>
                <a:latin typeface="inherit"/>
              </a:rPr>
              <a:t>Consistency</a:t>
            </a:r>
            <a:r>
              <a:rPr lang="en-US" b="0" i="0" dirty="0">
                <a:solidFill>
                  <a:srgbClr val="000000"/>
                </a:solidFill>
                <a:effectLst/>
                <a:latin typeface="Verdana" panose="020B0604030504040204" pitchFamily="34" charset="0"/>
              </a:rPr>
              <a:t> − ensures that the database properly changes states upon a successfully committed transaction.</a:t>
            </a:r>
          </a:p>
          <a:p>
            <a:pPr algn="l">
              <a:buFont typeface="Arial" panose="020B0604020202020204" pitchFamily="34" charset="0"/>
              <a:buChar char="•"/>
            </a:pPr>
            <a:r>
              <a:rPr lang="en-US" b="1" i="0" dirty="0">
                <a:solidFill>
                  <a:srgbClr val="000000"/>
                </a:solidFill>
                <a:effectLst/>
                <a:latin typeface="inherit"/>
              </a:rPr>
              <a:t>Isolation</a:t>
            </a:r>
            <a:r>
              <a:rPr lang="en-US" b="0" i="0" dirty="0">
                <a:solidFill>
                  <a:srgbClr val="000000"/>
                </a:solidFill>
                <a:effectLst/>
                <a:latin typeface="Verdana" panose="020B0604030504040204" pitchFamily="34" charset="0"/>
              </a:rPr>
              <a:t> − enables transactions to operate independently of and transparent to each other.</a:t>
            </a:r>
          </a:p>
          <a:p>
            <a:pPr algn="l">
              <a:buFont typeface="Arial" panose="020B0604020202020204" pitchFamily="34" charset="0"/>
              <a:buChar char="•"/>
            </a:pPr>
            <a:r>
              <a:rPr lang="en-US" b="1" i="0" dirty="0">
                <a:solidFill>
                  <a:srgbClr val="000000"/>
                </a:solidFill>
                <a:effectLst/>
                <a:latin typeface="inherit"/>
              </a:rPr>
              <a:t>Durability</a:t>
            </a:r>
            <a:r>
              <a:rPr lang="en-US" b="0" i="0" dirty="0">
                <a:solidFill>
                  <a:srgbClr val="000000"/>
                </a:solidFill>
                <a:effectLst/>
                <a:latin typeface="Verdana" panose="020B0604030504040204" pitchFamily="34" charset="0"/>
              </a:rPr>
              <a:t> − ensures that the result or effect of a committed transaction persists in case of a system failure.</a:t>
            </a:r>
          </a:p>
          <a:p>
            <a:endParaRPr lang="en-US" dirty="0"/>
          </a:p>
        </p:txBody>
      </p:sp>
    </p:spTree>
    <p:extLst>
      <p:ext uri="{BB962C8B-B14F-4D97-AF65-F5344CB8AC3E}">
        <p14:creationId xmlns:p14="http://schemas.microsoft.com/office/powerpoint/2010/main" val="1911456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85E8-D646-0376-B3F2-B44D860ABDA3}"/>
              </a:ext>
            </a:extLst>
          </p:cNvPr>
          <p:cNvSpPr>
            <a:spLocks noGrp="1"/>
          </p:cNvSpPr>
          <p:nvPr>
            <p:ph type="title"/>
          </p:nvPr>
        </p:nvSpPr>
        <p:spPr/>
        <p:txBody>
          <a:bodyPr>
            <a:normAutofit fontScale="90000"/>
          </a:bodyPr>
          <a:lstStyle/>
          <a:p>
            <a:r>
              <a:rPr lang="en-US" b="0" i="0" dirty="0">
                <a:effectLst/>
                <a:latin typeface="Verdana" panose="020B0604030504040204" pitchFamily="34" charset="0"/>
              </a:rPr>
              <a:t>Transaction Control</a:t>
            </a:r>
            <a:br>
              <a:rPr lang="en-US" b="0" i="0" dirty="0">
                <a:effectLst/>
                <a:latin typeface="Verdana" panose="020B0604030504040204" pitchFamily="34" charset="0"/>
              </a:rPr>
            </a:br>
            <a:r>
              <a:rPr lang="en-US" b="0" i="0" dirty="0">
                <a:solidFill>
                  <a:srgbClr val="000000"/>
                </a:solidFill>
                <a:effectLst/>
                <a:latin typeface="Verdana" panose="020B0604030504040204" pitchFamily="34" charset="0"/>
              </a:rPr>
              <a:t>.</a:t>
            </a:r>
            <a:br>
              <a:rPr lang="en-US" b="0" i="0" dirty="0">
                <a:solidFill>
                  <a:srgbClr val="000000"/>
                </a:solidFill>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057095F2-2019-CC9C-0B72-85B4C36D6ADB}"/>
              </a:ext>
            </a:extLst>
          </p:cNvPr>
          <p:cNvSpPr>
            <a:spLocks noGrp="1"/>
          </p:cNvSpPr>
          <p:nvPr>
            <p:ph idx="1"/>
          </p:nvPr>
        </p:nvSpPr>
        <p:spPr/>
        <p:txBody>
          <a:bodyPr/>
          <a:lstStyle/>
          <a:p>
            <a:pPr algn="l">
              <a:buFont typeface="Arial" panose="020B0604020202020204" pitchFamily="34" charset="0"/>
              <a:buChar char="•"/>
            </a:pPr>
            <a:r>
              <a:rPr lang="en-US" b="1" i="0" dirty="0">
                <a:solidFill>
                  <a:srgbClr val="000000"/>
                </a:solidFill>
                <a:effectLst/>
                <a:latin typeface="inherit"/>
              </a:rPr>
              <a:t>COMMIT</a:t>
            </a:r>
            <a:r>
              <a:rPr lang="en-US" b="0" i="0" dirty="0">
                <a:solidFill>
                  <a:srgbClr val="000000"/>
                </a:solidFill>
                <a:effectLst/>
                <a:latin typeface="Verdana" panose="020B0604030504040204" pitchFamily="34" charset="0"/>
              </a:rPr>
              <a:t> − to save the changes.</a:t>
            </a:r>
          </a:p>
          <a:p>
            <a:pPr algn="l">
              <a:buFont typeface="Arial" panose="020B0604020202020204" pitchFamily="34" charset="0"/>
              <a:buChar char="•"/>
            </a:pPr>
            <a:r>
              <a:rPr lang="en-US" b="1" i="0" dirty="0">
                <a:solidFill>
                  <a:srgbClr val="000000"/>
                </a:solidFill>
                <a:effectLst/>
                <a:latin typeface="inherit"/>
              </a:rPr>
              <a:t>ROLLBACK</a:t>
            </a:r>
            <a:r>
              <a:rPr lang="en-US" b="0" i="0" dirty="0">
                <a:solidFill>
                  <a:srgbClr val="000000"/>
                </a:solidFill>
                <a:effectLst/>
                <a:latin typeface="Verdana" panose="020B0604030504040204" pitchFamily="34" charset="0"/>
              </a:rPr>
              <a:t> − to roll back the changes.</a:t>
            </a:r>
          </a:p>
          <a:p>
            <a:pPr algn="l">
              <a:buFont typeface="Arial" panose="020B0604020202020204" pitchFamily="34" charset="0"/>
              <a:buChar char="•"/>
            </a:pPr>
            <a:r>
              <a:rPr lang="en-US" b="1" i="0" dirty="0">
                <a:solidFill>
                  <a:srgbClr val="000000"/>
                </a:solidFill>
                <a:effectLst/>
                <a:latin typeface="inherit"/>
              </a:rPr>
              <a:t>SAVEPOINT</a:t>
            </a:r>
            <a:r>
              <a:rPr lang="en-US" b="0" i="0" dirty="0">
                <a:solidFill>
                  <a:srgbClr val="000000"/>
                </a:solidFill>
                <a:effectLst/>
                <a:latin typeface="Verdana" panose="020B0604030504040204" pitchFamily="34" charset="0"/>
              </a:rPr>
              <a:t> − creates points within the groups of transactions in which to ROLLBACK.</a:t>
            </a:r>
          </a:p>
          <a:p>
            <a:pPr algn="l">
              <a:buFont typeface="Arial" panose="020B0604020202020204" pitchFamily="34" charset="0"/>
              <a:buChar char="•"/>
            </a:pPr>
            <a:r>
              <a:rPr lang="en-US" b="1" i="0" dirty="0">
                <a:solidFill>
                  <a:srgbClr val="000000"/>
                </a:solidFill>
                <a:effectLst/>
                <a:latin typeface="inherit"/>
              </a:rPr>
              <a:t>SET TRANSACTION</a:t>
            </a:r>
            <a:r>
              <a:rPr lang="en-US" b="0" i="0" dirty="0">
                <a:solidFill>
                  <a:srgbClr val="000000"/>
                </a:solidFill>
                <a:effectLst/>
                <a:latin typeface="Verdana" panose="020B0604030504040204" pitchFamily="34" charset="0"/>
              </a:rPr>
              <a:t> − Places a name on a transaction.</a:t>
            </a:r>
          </a:p>
          <a:p>
            <a:endParaRPr lang="en-US" dirty="0"/>
          </a:p>
        </p:txBody>
      </p:sp>
    </p:spTree>
    <p:extLst>
      <p:ext uri="{BB962C8B-B14F-4D97-AF65-F5344CB8AC3E}">
        <p14:creationId xmlns:p14="http://schemas.microsoft.com/office/powerpoint/2010/main" val="181287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1052E-1E0F-A6DB-4B1E-3577AFAF0DBC}"/>
              </a:ext>
            </a:extLst>
          </p:cNvPr>
          <p:cNvSpPr>
            <a:spLocks noGrp="1"/>
          </p:cNvSpPr>
          <p:nvPr>
            <p:ph type="title"/>
          </p:nvPr>
        </p:nvSpPr>
        <p:spPr/>
        <p:txBody>
          <a:bodyPr/>
          <a:lstStyle/>
          <a:p>
            <a:r>
              <a:rPr lang="en-US" b="0" i="0" dirty="0">
                <a:solidFill>
                  <a:srgbClr val="000000"/>
                </a:solidFill>
                <a:effectLst/>
                <a:latin typeface="var(--ff-lato)"/>
              </a:rPr>
              <a:t>Transactional Control Commands</a:t>
            </a:r>
            <a:br>
              <a:rPr lang="en-US" b="0" i="0" dirty="0">
                <a:solidFill>
                  <a:srgbClr val="000000"/>
                </a:solidFill>
                <a:effectLst/>
                <a:latin typeface="var(--ff-lato)"/>
              </a:rPr>
            </a:br>
            <a:endParaRPr lang="en-US" dirty="0"/>
          </a:p>
        </p:txBody>
      </p:sp>
      <p:sp>
        <p:nvSpPr>
          <p:cNvPr id="3" name="Content Placeholder 2">
            <a:extLst>
              <a:ext uri="{FF2B5EF4-FFF2-40B4-BE49-F238E27FC236}">
                <a16:creationId xmlns:a16="http://schemas.microsoft.com/office/drawing/2014/main" id="{4C0D7F8B-4B38-EF77-0259-A6FB7D4D87B3}"/>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Transactional control commands are only used with the </a:t>
            </a:r>
            <a:r>
              <a:rPr lang="en-US" b="1" i="0" dirty="0">
                <a:solidFill>
                  <a:srgbClr val="000000"/>
                </a:solidFill>
                <a:effectLst/>
                <a:latin typeface="Verdana" panose="020B0604030504040204" pitchFamily="34" charset="0"/>
              </a:rPr>
              <a:t>DML Commands</a:t>
            </a:r>
            <a:r>
              <a:rPr lang="en-US" b="0" i="0" dirty="0">
                <a:solidFill>
                  <a:srgbClr val="000000"/>
                </a:solidFill>
                <a:effectLst/>
                <a:latin typeface="Verdana" panose="020B0604030504040204" pitchFamily="34" charset="0"/>
              </a:rPr>
              <a:t> such as - INSERT, UPDATE and DELETE only. They cannot be used while creating tables or dropping them because these operations are automatically committed in the database.</a:t>
            </a:r>
            <a:endParaRPr lang="en-US" dirty="0"/>
          </a:p>
        </p:txBody>
      </p:sp>
    </p:spTree>
    <p:extLst>
      <p:ext uri="{BB962C8B-B14F-4D97-AF65-F5344CB8AC3E}">
        <p14:creationId xmlns:p14="http://schemas.microsoft.com/office/powerpoint/2010/main" val="2926415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2212F-A187-4E84-53E0-EA25791D056B}"/>
              </a:ext>
            </a:extLst>
          </p:cNvPr>
          <p:cNvSpPr>
            <a:spLocks noGrp="1"/>
          </p:cNvSpPr>
          <p:nvPr>
            <p:ph type="title"/>
          </p:nvPr>
        </p:nvSpPr>
        <p:spPr/>
        <p:txBody>
          <a:bodyPr/>
          <a:lstStyle/>
          <a:p>
            <a:r>
              <a:rPr lang="en-US" b="0" i="0" dirty="0">
                <a:effectLst/>
                <a:latin typeface="Verdana" panose="020B0604030504040204" pitchFamily="34" charset="0"/>
              </a:rPr>
              <a:t>The COMMIT Command</a:t>
            </a:r>
            <a:br>
              <a:rPr lang="en-US" b="0" i="0" dirty="0">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F926FE2B-EC71-BBFB-63B4-393C6B5FB4C0}"/>
              </a:ext>
            </a:extLst>
          </p:cNvPr>
          <p:cNvSpPr>
            <a:spLocks noGrp="1"/>
          </p:cNvSpPr>
          <p:nvPr>
            <p:ph idx="1"/>
          </p:nvPr>
        </p:nvSpPr>
        <p:spPr/>
        <p:txBody>
          <a:bodyPr>
            <a:normAutofit fontScale="92500" lnSpcReduction="10000"/>
          </a:bodyPr>
          <a:lstStyle/>
          <a:p>
            <a:r>
              <a:rPr lang="en-US" dirty="0"/>
              <a:t>The COMMIT command is the transactional command used to save changes invoked by a transaction to the database.</a:t>
            </a:r>
          </a:p>
          <a:p>
            <a:endParaRPr lang="en-US" dirty="0"/>
          </a:p>
          <a:p>
            <a:r>
              <a:rPr lang="en-US" dirty="0"/>
              <a:t>The COMMIT command is the transactional command used to save changes invoked by a transaction to the database. The COMMIT command saves all the transactions to the database since the last COMMIT or ROLLBACK command.</a:t>
            </a:r>
          </a:p>
          <a:p>
            <a:endParaRPr lang="en-US" dirty="0"/>
          </a:p>
          <a:p>
            <a:r>
              <a:rPr lang="en-US" dirty="0"/>
              <a:t>The syntax for the COMMIT command is as follows.</a:t>
            </a:r>
          </a:p>
          <a:p>
            <a:endParaRPr lang="en-US" dirty="0"/>
          </a:p>
          <a:p>
            <a:r>
              <a:rPr lang="en-US" dirty="0"/>
              <a:t>COMMIT;</a:t>
            </a:r>
          </a:p>
        </p:txBody>
      </p:sp>
    </p:spTree>
    <p:extLst>
      <p:ext uri="{BB962C8B-B14F-4D97-AF65-F5344CB8AC3E}">
        <p14:creationId xmlns:p14="http://schemas.microsoft.com/office/powerpoint/2010/main" val="2636499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0D21-DAA3-A535-F609-711EEADCC0CE}"/>
              </a:ext>
            </a:extLst>
          </p:cNvPr>
          <p:cNvSpPr>
            <a:spLocks noGrp="1"/>
          </p:cNvSpPr>
          <p:nvPr>
            <p:ph type="title"/>
          </p:nvPr>
        </p:nvSpPr>
        <p:spPr/>
        <p:txBody>
          <a:bodyPr/>
          <a:lstStyle/>
          <a:p>
            <a:r>
              <a:rPr lang="en-US" b="0" i="0" dirty="0">
                <a:effectLst/>
                <a:latin typeface="Verdana" panose="020B0604030504040204" pitchFamily="34" charset="0"/>
              </a:rPr>
              <a:t>The ROLLBACK Command</a:t>
            </a:r>
            <a:br>
              <a:rPr lang="en-US" b="0" i="0" dirty="0">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9FD02634-5D36-2BCE-A4B8-4A5DBFEA83B1}"/>
              </a:ext>
            </a:extLst>
          </p:cNvPr>
          <p:cNvSpPr>
            <a:spLocks noGrp="1"/>
          </p:cNvSpPr>
          <p:nvPr>
            <p:ph idx="1"/>
          </p:nvPr>
        </p:nvSpPr>
        <p:spPr/>
        <p:txBody>
          <a:bodyPr/>
          <a:lstStyle/>
          <a:p>
            <a:r>
              <a:rPr lang="en-US" dirty="0"/>
              <a:t>The ROLLBACK command is the transactional command used to undo transactions that have not already been saved to the database. This command can only be used to undo transactions since the last COMMIT or ROLLBACK command was issued.</a:t>
            </a:r>
          </a:p>
          <a:p>
            <a:endParaRPr lang="en-US" dirty="0"/>
          </a:p>
          <a:p>
            <a:r>
              <a:rPr lang="en-US" dirty="0"/>
              <a:t>The syntax for a ROLLBACK command is as follows −</a:t>
            </a:r>
          </a:p>
          <a:p>
            <a:endParaRPr lang="en-US" dirty="0"/>
          </a:p>
          <a:p>
            <a:r>
              <a:rPr lang="en-US" dirty="0"/>
              <a:t>ROLLBACK;</a:t>
            </a:r>
          </a:p>
        </p:txBody>
      </p:sp>
    </p:spTree>
    <p:extLst>
      <p:ext uri="{BB962C8B-B14F-4D97-AF65-F5344CB8AC3E}">
        <p14:creationId xmlns:p14="http://schemas.microsoft.com/office/powerpoint/2010/main" val="841927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2BCC-F0F2-12B5-E86E-9AAF085AB22D}"/>
              </a:ext>
            </a:extLst>
          </p:cNvPr>
          <p:cNvSpPr>
            <a:spLocks noGrp="1"/>
          </p:cNvSpPr>
          <p:nvPr>
            <p:ph type="title"/>
          </p:nvPr>
        </p:nvSpPr>
        <p:spPr/>
        <p:txBody>
          <a:bodyPr/>
          <a:lstStyle/>
          <a:p>
            <a:r>
              <a:rPr lang="en-US" b="0" i="0" dirty="0">
                <a:effectLst/>
                <a:latin typeface="Verdana" panose="020B0604030504040204" pitchFamily="34" charset="0"/>
              </a:rPr>
              <a:t>The SAVEPOINT Command</a:t>
            </a:r>
            <a:br>
              <a:rPr lang="en-US" b="0" i="0" dirty="0">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DCA8144C-12F0-6DA9-CC6D-2CB9C688F052}"/>
              </a:ext>
            </a:extLst>
          </p:cNvPr>
          <p:cNvSpPr>
            <a:spLocks noGrp="1"/>
          </p:cNvSpPr>
          <p:nvPr>
            <p:ph idx="1"/>
          </p:nvPr>
        </p:nvSpPr>
        <p:spPr/>
        <p:txBody>
          <a:bodyPr/>
          <a:lstStyle/>
          <a:p>
            <a:r>
              <a:rPr lang="en-US" dirty="0"/>
              <a:t>A SAVEPOINT is a point in a transaction when you can roll the transaction back to a certain point without rolling back the entire transaction.</a:t>
            </a:r>
          </a:p>
          <a:p>
            <a:endParaRPr lang="en-US" dirty="0"/>
          </a:p>
          <a:p>
            <a:r>
              <a:rPr lang="en-US" dirty="0"/>
              <a:t>The syntax for a SAVEPOINT command is as shown below.</a:t>
            </a:r>
          </a:p>
          <a:p>
            <a:endParaRPr lang="en-US" dirty="0"/>
          </a:p>
          <a:p>
            <a:r>
              <a:rPr lang="en-US" dirty="0"/>
              <a:t>SAVEPOINT SAVEPOINT_NAME;</a:t>
            </a:r>
          </a:p>
        </p:txBody>
      </p:sp>
    </p:spTree>
    <p:extLst>
      <p:ext uri="{BB962C8B-B14F-4D97-AF65-F5344CB8AC3E}">
        <p14:creationId xmlns:p14="http://schemas.microsoft.com/office/powerpoint/2010/main" val="3367937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2B9B-B5D9-1CCC-C052-CD73CCB0E0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0E3782-D0D5-243E-2C57-BA50FD8CBCDE}"/>
              </a:ext>
            </a:extLst>
          </p:cNvPr>
          <p:cNvSpPr>
            <a:spLocks noGrp="1"/>
          </p:cNvSpPr>
          <p:nvPr>
            <p:ph idx="1"/>
          </p:nvPr>
        </p:nvSpPr>
        <p:spPr/>
        <p:txBody>
          <a:bodyPr/>
          <a:lstStyle/>
          <a:p>
            <a:r>
              <a:rPr lang="en-US" dirty="0"/>
              <a:t>This command serves only in the creation of a SAVEPOINT among all the transactional statements. The ROLLBACK command is used to undo a group of transactions.</a:t>
            </a:r>
          </a:p>
          <a:p>
            <a:endParaRPr lang="en-US" dirty="0"/>
          </a:p>
          <a:p>
            <a:r>
              <a:rPr lang="en-US" dirty="0"/>
              <a:t>The syntax for rolling back to a SAVEPOINT is as shown below.</a:t>
            </a:r>
          </a:p>
          <a:p>
            <a:endParaRPr lang="en-US" dirty="0"/>
          </a:p>
          <a:p>
            <a:r>
              <a:rPr lang="en-US" dirty="0"/>
              <a:t>ROLLBACK TO SAVEPOINT_NAME;</a:t>
            </a:r>
          </a:p>
        </p:txBody>
      </p:sp>
    </p:spTree>
    <p:extLst>
      <p:ext uri="{BB962C8B-B14F-4D97-AF65-F5344CB8AC3E}">
        <p14:creationId xmlns:p14="http://schemas.microsoft.com/office/powerpoint/2010/main" val="314480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1056</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inherit</vt:lpstr>
      <vt:lpstr>var(--ff-lato)</vt:lpstr>
      <vt:lpstr>Verdana</vt:lpstr>
      <vt:lpstr>Office Theme</vt:lpstr>
      <vt:lpstr>Commit,Rollback,Save point</vt:lpstr>
      <vt:lpstr>PowerPoint Presentation</vt:lpstr>
      <vt:lpstr>Properties of Transactions </vt:lpstr>
      <vt:lpstr>Transaction Control . </vt:lpstr>
      <vt:lpstr>Transactional Control Commands </vt:lpstr>
      <vt:lpstr>The COMMIT Command </vt:lpstr>
      <vt:lpstr>The ROLLBACK Command </vt:lpstr>
      <vt:lpstr>The SAVEPOINT Command </vt:lpstr>
      <vt:lpstr>PowerPoint Presentation</vt:lpstr>
      <vt:lpstr>PowerPoint Presentation</vt:lpstr>
      <vt:lpstr>PowerPoint Presentation</vt:lpstr>
      <vt:lpstr>PowerPoint Presentation</vt:lpstr>
      <vt:lpstr>PowerPoint Presentation</vt:lpstr>
      <vt:lpstr>The RELEASE SAVEPOINT Command </vt:lpstr>
      <vt:lpstr>The SET TRANSACTION Command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Commit,Rollback,Save point</dc:title>
  <dc:creator>Nisha Nagar</dc:creator>
  <cp:lastModifiedBy>Nisha Nagar</cp:lastModifiedBy>
  <cp:revision>5</cp:revision>
  <dcterms:created xsi:type="dcterms:W3CDTF">2023-09-17T07:36:20Z</dcterms:created>
  <dcterms:modified xsi:type="dcterms:W3CDTF">2023-09-17T07:58:13Z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2023-09-17T07:43:04Z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179a8fff-d819-4f52-ab88-596175172421</vt:lpwstr>
  </property>
  <property fmtid="{D5CDD505-2E9C-101B-9397-08002B2CF9AE}" pid="7" name="MSIP_Label_defa4170-0d19-0005-0004-bc88714345d2_ActionId">
    <vt:lpwstr>122f41cc-56ba-419e-a301-140d9004091f</vt:lpwstr>
  </property>
  <property fmtid="{D5CDD505-2E9C-101B-9397-08002B2CF9AE}" pid="8" name="MSIP_Label_defa4170-0d19-0005-0004-bc88714345d2_ContentBits">
    <vt:lpwstr>0</vt:lpwstr>
  </property>
</Properties>
</file>