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0" autoAdjust="0"/>
    <p:restoredTop sz="94660"/>
  </p:normalViewPr>
  <p:slideViewPr>
    <p:cSldViewPr snapToGrid="0">
      <p:cViewPr varScale="1">
        <p:scale>
          <a:sx n="74" d="100"/>
          <a:sy n="74" d="100"/>
        </p:scale>
        <p:origin x="7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FF55BC-7A2B-48B0-B739-681F680438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1823BC3-43F0-4B67-86B2-4284E1241B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B488D9BE-AD1C-4687-98A2-353FD5BB7141}"/>
              </a:ext>
            </a:extLst>
          </p:cNvPr>
          <p:cNvSpPr>
            <a:spLocks noGrp="1"/>
          </p:cNvSpPr>
          <p:nvPr>
            <p:ph type="dt" sz="half" idx="10"/>
          </p:nvPr>
        </p:nvSpPr>
        <p:spPr/>
        <p:txBody>
          <a:bodyPr/>
          <a:lstStyle/>
          <a:p>
            <a:fld id="{B37DD9E5-83AB-41E0-B8BF-4643EADF3FE0}" type="datetimeFigureOut">
              <a:rPr lang="en-IN" smtClean="0"/>
              <a:t>18-09-2025</a:t>
            </a:fld>
            <a:endParaRPr lang="en-IN"/>
          </a:p>
        </p:txBody>
      </p:sp>
      <p:sp>
        <p:nvSpPr>
          <p:cNvPr id="5" name="Footer Placeholder 4">
            <a:extLst>
              <a:ext uri="{FF2B5EF4-FFF2-40B4-BE49-F238E27FC236}">
                <a16:creationId xmlns:a16="http://schemas.microsoft.com/office/drawing/2014/main" xmlns="" id="{85E2F018-A45B-465F-96AB-A04FC02470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18AD6C9-3BFC-4F9F-8721-065E47A350E9}"/>
              </a:ext>
            </a:extLst>
          </p:cNvPr>
          <p:cNvSpPr>
            <a:spLocks noGrp="1"/>
          </p:cNvSpPr>
          <p:nvPr>
            <p:ph type="sldNum" sz="quarter" idx="12"/>
          </p:nvPr>
        </p:nvSpPr>
        <p:spPr/>
        <p:txBody>
          <a:bodyPr/>
          <a:lstStyle/>
          <a:p>
            <a:fld id="{A43854E2-987C-4244-B1B3-3DEA61C9A8C5}" type="slidenum">
              <a:rPr lang="en-IN" smtClean="0"/>
              <a:t>‹#›</a:t>
            </a:fld>
            <a:endParaRPr lang="en-IN"/>
          </a:p>
        </p:txBody>
      </p:sp>
    </p:spTree>
    <p:extLst>
      <p:ext uri="{BB962C8B-B14F-4D97-AF65-F5344CB8AC3E}">
        <p14:creationId xmlns:p14="http://schemas.microsoft.com/office/powerpoint/2010/main" val="3678947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3E0813-B915-4718-87B6-BB955D6F52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208E66C-10BF-479E-86C8-228948584A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C8F5CE6-C4AC-4F35-958B-76305FBD2164}"/>
              </a:ext>
            </a:extLst>
          </p:cNvPr>
          <p:cNvSpPr>
            <a:spLocks noGrp="1"/>
          </p:cNvSpPr>
          <p:nvPr>
            <p:ph type="dt" sz="half" idx="10"/>
          </p:nvPr>
        </p:nvSpPr>
        <p:spPr/>
        <p:txBody>
          <a:bodyPr/>
          <a:lstStyle/>
          <a:p>
            <a:fld id="{B37DD9E5-83AB-41E0-B8BF-4643EADF3FE0}" type="datetimeFigureOut">
              <a:rPr lang="en-IN" smtClean="0"/>
              <a:t>18-09-2025</a:t>
            </a:fld>
            <a:endParaRPr lang="en-IN"/>
          </a:p>
        </p:txBody>
      </p:sp>
      <p:sp>
        <p:nvSpPr>
          <p:cNvPr id="5" name="Footer Placeholder 4">
            <a:extLst>
              <a:ext uri="{FF2B5EF4-FFF2-40B4-BE49-F238E27FC236}">
                <a16:creationId xmlns:a16="http://schemas.microsoft.com/office/drawing/2014/main" xmlns="" id="{CE326CAF-572B-4985-8507-DD7D9C9093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4877B78-26FF-4F44-8104-DE203CFFCC2C}"/>
              </a:ext>
            </a:extLst>
          </p:cNvPr>
          <p:cNvSpPr>
            <a:spLocks noGrp="1"/>
          </p:cNvSpPr>
          <p:nvPr>
            <p:ph type="sldNum" sz="quarter" idx="12"/>
          </p:nvPr>
        </p:nvSpPr>
        <p:spPr/>
        <p:txBody>
          <a:bodyPr/>
          <a:lstStyle/>
          <a:p>
            <a:fld id="{A43854E2-987C-4244-B1B3-3DEA61C9A8C5}" type="slidenum">
              <a:rPr lang="en-IN" smtClean="0"/>
              <a:t>‹#›</a:t>
            </a:fld>
            <a:endParaRPr lang="en-IN"/>
          </a:p>
        </p:txBody>
      </p:sp>
    </p:spTree>
    <p:extLst>
      <p:ext uri="{BB962C8B-B14F-4D97-AF65-F5344CB8AC3E}">
        <p14:creationId xmlns:p14="http://schemas.microsoft.com/office/powerpoint/2010/main" val="1432299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571E932-DC37-40B1-A3D1-A1D5ACE080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1EED918-6311-401D-8343-C090F7E980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A3B6371-746F-4CCB-97A8-265B1897D469}"/>
              </a:ext>
            </a:extLst>
          </p:cNvPr>
          <p:cNvSpPr>
            <a:spLocks noGrp="1"/>
          </p:cNvSpPr>
          <p:nvPr>
            <p:ph type="dt" sz="half" idx="10"/>
          </p:nvPr>
        </p:nvSpPr>
        <p:spPr/>
        <p:txBody>
          <a:bodyPr/>
          <a:lstStyle/>
          <a:p>
            <a:fld id="{B37DD9E5-83AB-41E0-B8BF-4643EADF3FE0}" type="datetimeFigureOut">
              <a:rPr lang="en-IN" smtClean="0"/>
              <a:t>18-09-2025</a:t>
            </a:fld>
            <a:endParaRPr lang="en-IN"/>
          </a:p>
        </p:txBody>
      </p:sp>
      <p:sp>
        <p:nvSpPr>
          <p:cNvPr id="5" name="Footer Placeholder 4">
            <a:extLst>
              <a:ext uri="{FF2B5EF4-FFF2-40B4-BE49-F238E27FC236}">
                <a16:creationId xmlns:a16="http://schemas.microsoft.com/office/drawing/2014/main" xmlns="" id="{F88C3BEE-3C79-41BC-BE3E-5D58B9D0B0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B503EEC-926B-4DC5-9482-8F79A70FB930}"/>
              </a:ext>
            </a:extLst>
          </p:cNvPr>
          <p:cNvSpPr>
            <a:spLocks noGrp="1"/>
          </p:cNvSpPr>
          <p:nvPr>
            <p:ph type="sldNum" sz="quarter" idx="12"/>
          </p:nvPr>
        </p:nvSpPr>
        <p:spPr/>
        <p:txBody>
          <a:bodyPr/>
          <a:lstStyle/>
          <a:p>
            <a:fld id="{A43854E2-987C-4244-B1B3-3DEA61C9A8C5}" type="slidenum">
              <a:rPr lang="en-IN" smtClean="0"/>
              <a:t>‹#›</a:t>
            </a:fld>
            <a:endParaRPr lang="en-IN"/>
          </a:p>
        </p:txBody>
      </p:sp>
    </p:spTree>
    <p:extLst>
      <p:ext uri="{BB962C8B-B14F-4D97-AF65-F5344CB8AC3E}">
        <p14:creationId xmlns:p14="http://schemas.microsoft.com/office/powerpoint/2010/main" val="1041132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7690B5-1930-4838-AB6F-22D290CBF4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852EA5A-BF0D-4B54-A23D-9E47C2E0C3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F8FE5F5-7EC8-4A80-9FA2-669746CEBBDF}"/>
              </a:ext>
            </a:extLst>
          </p:cNvPr>
          <p:cNvSpPr>
            <a:spLocks noGrp="1"/>
          </p:cNvSpPr>
          <p:nvPr>
            <p:ph type="dt" sz="half" idx="10"/>
          </p:nvPr>
        </p:nvSpPr>
        <p:spPr/>
        <p:txBody>
          <a:bodyPr/>
          <a:lstStyle/>
          <a:p>
            <a:fld id="{B37DD9E5-83AB-41E0-B8BF-4643EADF3FE0}" type="datetimeFigureOut">
              <a:rPr lang="en-IN" smtClean="0"/>
              <a:t>18-09-2025</a:t>
            </a:fld>
            <a:endParaRPr lang="en-IN"/>
          </a:p>
        </p:txBody>
      </p:sp>
      <p:sp>
        <p:nvSpPr>
          <p:cNvPr id="5" name="Footer Placeholder 4">
            <a:extLst>
              <a:ext uri="{FF2B5EF4-FFF2-40B4-BE49-F238E27FC236}">
                <a16:creationId xmlns:a16="http://schemas.microsoft.com/office/drawing/2014/main" xmlns="" id="{34600653-447C-4868-8B4A-BC09847D4C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E70F46D-324F-4B1E-9625-EA22B0988466}"/>
              </a:ext>
            </a:extLst>
          </p:cNvPr>
          <p:cNvSpPr>
            <a:spLocks noGrp="1"/>
          </p:cNvSpPr>
          <p:nvPr>
            <p:ph type="sldNum" sz="quarter" idx="12"/>
          </p:nvPr>
        </p:nvSpPr>
        <p:spPr/>
        <p:txBody>
          <a:bodyPr/>
          <a:lstStyle/>
          <a:p>
            <a:fld id="{A43854E2-987C-4244-B1B3-3DEA61C9A8C5}" type="slidenum">
              <a:rPr lang="en-IN" smtClean="0"/>
              <a:t>‹#›</a:t>
            </a:fld>
            <a:endParaRPr lang="en-IN"/>
          </a:p>
        </p:txBody>
      </p:sp>
    </p:spTree>
    <p:extLst>
      <p:ext uri="{BB962C8B-B14F-4D97-AF65-F5344CB8AC3E}">
        <p14:creationId xmlns:p14="http://schemas.microsoft.com/office/powerpoint/2010/main" val="3978212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BDAF4B-E978-4F19-9B28-7EAFEF69FC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AB23006-74A5-434F-8DCA-0B56D0D9B2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8B6CC0F-3453-4162-B40A-B1EA188580A2}"/>
              </a:ext>
            </a:extLst>
          </p:cNvPr>
          <p:cNvSpPr>
            <a:spLocks noGrp="1"/>
          </p:cNvSpPr>
          <p:nvPr>
            <p:ph type="dt" sz="half" idx="10"/>
          </p:nvPr>
        </p:nvSpPr>
        <p:spPr/>
        <p:txBody>
          <a:bodyPr/>
          <a:lstStyle/>
          <a:p>
            <a:fld id="{B37DD9E5-83AB-41E0-B8BF-4643EADF3FE0}" type="datetimeFigureOut">
              <a:rPr lang="en-IN" smtClean="0"/>
              <a:t>18-09-2025</a:t>
            </a:fld>
            <a:endParaRPr lang="en-IN"/>
          </a:p>
        </p:txBody>
      </p:sp>
      <p:sp>
        <p:nvSpPr>
          <p:cNvPr id="5" name="Footer Placeholder 4">
            <a:extLst>
              <a:ext uri="{FF2B5EF4-FFF2-40B4-BE49-F238E27FC236}">
                <a16:creationId xmlns:a16="http://schemas.microsoft.com/office/drawing/2014/main" xmlns="" id="{9BF0E733-DD02-4436-AD16-FF412A5387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3EC6C90-C256-401D-9D34-8AD4B44912C1}"/>
              </a:ext>
            </a:extLst>
          </p:cNvPr>
          <p:cNvSpPr>
            <a:spLocks noGrp="1"/>
          </p:cNvSpPr>
          <p:nvPr>
            <p:ph type="sldNum" sz="quarter" idx="12"/>
          </p:nvPr>
        </p:nvSpPr>
        <p:spPr/>
        <p:txBody>
          <a:bodyPr/>
          <a:lstStyle/>
          <a:p>
            <a:fld id="{A43854E2-987C-4244-B1B3-3DEA61C9A8C5}" type="slidenum">
              <a:rPr lang="en-IN" smtClean="0"/>
              <a:t>‹#›</a:t>
            </a:fld>
            <a:endParaRPr lang="en-IN"/>
          </a:p>
        </p:txBody>
      </p:sp>
    </p:spTree>
    <p:extLst>
      <p:ext uri="{BB962C8B-B14F-4D97-AF65-F5344CB8AC3E}">
        <p14:creationId xmlns:p14="http://schemas.microsoft.com/office/powerpoint/2010/main" val="167893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560A0D-0DAC-4C07-B3FE-7E887076D5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EFDA7A0-AFBC-48BE-A9A0-7BA2ECADC9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63F01C7-AD2D-4DBE-AA25-8D7A71756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08FFC57-003A-4727-A9FA-8947741EB39B}"/>
              </a:ext>
            </a:extLst>
          </p:cNvPr>
          <p:cNvSpPr>
            <a:spLocks noGrp="1"/>
          </p:cNvSpPr>
          <p:nvPr>
            <p:ph type="dt" sz="half" idx="10"/>
          </p:nvPr>
        </p:nvSpPr>
        <p:spPr/>
        <p:txBody>
          <a:bodyPr/>
          <a:lstStyle/>
          <a:p>
            <a:fld id="{B37DD9E5-83AB-41E0-B8BF-4643EADF3FE0}" type="datetimeFigureOut">
              <a:rPr lang="en-IN" smtClean="0"/>
              <a:t>18-09-2025</a:t>
            </a:fld>
            <a:endParaRPr lang="en-IN"/>
          </a:p>
        </p:txBody>
      </p:sp>
      <p:sp>
        <p:nvSpPr>
          <p:cNvPr id="6" name="Footer Placeholder 5">
            <a:extLst>
              <a:ext uri="{FF2B5EF4-FFF2-40B4-BE49-F238E27FC236}">
                <a16:creationId xmlns:a16="http://schemas.microsoft.com/office/drawing/2014/main" xmlns="" id="{79858160-0921-4266-9FDE-293EAC39FA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2AC0E88-7907-41F1-B226-0839B34EC47E}"/>
              </a:ext>
            </a:extLst>
          </p:cNvPr>
          <p:cNvSpPr>
            <a:spLocks noGrp="1"/>
          </p:cNvSpPr>
          <p:nvPr>
            <p:ph type="sldNum" sz="quarter" idx="12"/>
          </p:nvPr>
        </p:nvSpPr>
        <p:spPr/>
        <p:txBody>
          <a:bodyPr/>
          <a:lstStyle/>
          <a:p>
            <a:fld id="{A43854E2-987C-4244-B1B3-3DEA61C9A8C5}" type="slidenum">
              <a:rPr lang="en-IN" smtClean="0"/>
              <a:t>‹#›</a:t>
            </a:fld>
            <a:endParaRPr lang="en-IN"/>
          </a:p>
        </p:txBody>
      </p:sp>
    </p:spTree>
    <p:extLst>
      <p:ext uri="{BB962C8B-B14F-4D97-AF65-F5344CB8AC3E}">
        <p14:creationId xmlns:p14="http://schemas.microsoft.com/office/powerpoint/2010/main" val="2861969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074F1C-F59E-4DF6-A249-0C561E614C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8100C1B-4F18-4F1A-A82D-7EE7B2F36E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FC7E0B0-563C-486D-BB5E-741CF81C68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00072E7-679F-40F4-A077-8F0D3C20F1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4635018-331D-4859-A0B6-527367EC67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85AA0B15-2497-483E-8866-CC253E07E3FC}"/>
              </a:ext>
            </a:extLst>
          </p:cNvPr>
          <p:cNvSpPr>
            <a:spLocks noGrp="1"/>
          </p:cNvSpPr>
          <p:nvPr>
            <p:ph type="dt" sz="half" idx="10"/>
          </p:nvPr>
        </p:nvSpPr>
        <p:spPr/>
        <p:txBody>
          <a:bodyPr/>
          <a:lstStyle/>
          <a:p>
            <a:fld id="{B37DD9E5-83AB-41E0-B8BF-4643EADF3FE0}" type="datetimeFigureOut">
              <a:rPr lang="en-IN" smtClean="0"/>
              <a:t>18-09-2025</a:t>
            </a:fld>
            <a:endParaRPr lang="en-IN"/>
          </a:p>
        </p:txBody>
      </p:sp>
      <p:sp>
        <p:nvSpPr>
          <p:cNvPr id="8" name="Footer Placeholder 7">
            <a:extLst>
              <a:ext uri="{FF2B5EF4-FFF2-40B4-BE49-F238E27FC236}">
                <a16:creationId xmlns:a16="http://schemas.microsoft.com/office/drawing/2014/main" xmlns="" id="{B84EB872-9AFD-4419-96A7-BC479EC8BB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0D02390-7B18-4B3E-B0B9-77BF793ED167}"/>
              </a:ext>
            </a:extLst>
          </p:cNvPr>
          <p:cNvSpPr>
            <a:spLocks noGrp="1"/>
          </p:cNvSpPr>
          <p:nvPr>
            <p:ph type="sldNum" sz="quarter" idx="12"/>
          </p:nvPr>
        </p:nvSpPr>
        <p:spPr/>
        <p:txBody>
          <a:bodyPr/>
          <a:lstStyle/>
          <a:p>
            <a:fld id="{A43854E2-987C-4244-B1B3-3DEA61C9A8C5}" type="slidenum">
              <a:rPr lang="en-IN" smtClean="0"/>
              <a:t>‹#›</a:t>
            </a:fld>
            <a:endParaRPr lang="en-IN"/>
          </a:p>
        </p:txBody>
      </p:sp>
    </p:spTree>
    <p:extLst>
      <p:ext uri="{BB962C8B-B14F-4D97-AF65-F5344CB8AC3E}">
        <p14:creationId xmlns:p14="http://schemas.microsoft.com/office/powerpoint/2010/main" val="2973604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5F804F-1B37-49F3-A17C-9763BF2D35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416F9C48-DB99-4C16-9F61-B95B0AA65517}"/>
              </a:ext>
            </a:extLst>
          </p:cNvPr>
          <p:cNvSpPr>
            <a:spLocks noGrp="1"/>
          </p:cNvSpPr>
          <p:nvPr>
            <p:ph type="dt" sz="half" idx="10"/>
          </p:nvPr>
        </p:nvSpPr>
        <p:spPr/>
        <p:txBody>
          <a:bodyPr/>
          <a:lstStyle/>
          <a:p>
            <a:fld id="{B37DD9E5-83AB-41E0-B8BF-4643EADF3FE0}" type="datetimeFigureOut">
              <a:rPr lang="en-IN" smtClean="0"/>
              <a:t>18-09-2025</a:t>
            </a:fld>
            <a:endParaRPr lang="en-IN"/>
          </a:p>
        </p:txBody>
      </p:sp>
      <p:sp>
        <p:nvSpPr>
          <p:cNvPr id="4" name="Footer Placeholder 3">
            <a:extLst>
              <a:ext uri="{FF2B5EF4-FFF2-40B4-BE49-F238E27FC236}">
                <a16:creationId xmlns:a16="http://schemas.microsoft.com/office/drawing/2014/main" xmlns="" id="{16C11A08-0DE9-432C-B898-59489EC038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26E1EBD5-9E88-42B2-9172-3B7BDE4D766E}"/>
              </a:ext>
            </a:extLst>
          </p:cNvPr>
          <p:cNvSpPr>
            <a:spLocks noGrp="1"/>
          </p:cNvSpPr>
          <p:nvPr>
            <p:ph type="sldNum" sz="quarter" idx="12"/>
          </p:nvPr>
        </p:nvSpPr>
        <p:spPr/>
        <p:txBody>
          <a:bodyPr/>
          <a:lstStyle/>
          <a:p>
            <a:fld id="{A43854E2-987C-4244-B1B3-3DEA61C9A8C5}" type="slidenum">
              <a:rPr lang="en-IN" smtClean="0"/>
              <a:t>‹#›</a:t>
            </a:fld>
            <a:endParaRPr lang="en-IN"/>
          </a:p>
        </p:txBody>
      </p:sp>
    </p:spTree>
    <p:extLst>
      <p:ext uri="{BB962C8B-B14F-4D97-AF65-F5344CB8AC3E}">
        <p14:creationId xmlns:p14="http://schemas.microsoft.com/office/powerpoint/2010/main" val="3591352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12E52AB-AFFB-40E7-8372-8B2C29A790C4}"/>
              </a:ext>
            </a:extLst>
          </p:cNvPr>
          <p:cNvSpPr>
            <a:spLocks noGrp="1"/>
          </p:cNvSpPr>
          <p:nvPr>
            <p:ph type="dt" sz="half" idx="10"/>
          </p:nvPr>
        </p:nvSpPr>
        <p:spPr/>
        <p:txBody>
          <a:bodyPr/>
          <a:lstStyle/>
          <a:p>
            <a:fld id="{B37DD9E5-83AB-41E0-B8BF-4643EADF3FE0}" type="datetimeFigureOut">
              <a:rPr lang="en-IN" smtClean="0"/>
              <a:t>18-09-2025</a:t>
            </a:fld>
            <a:endParaRPr lang="en-IN"/>
          </a:p>
        </p:txBody>
      </p:sp>
      <p:sp>
        <p:nvSpPr>
          <p:cNvPr id="3" name="Footer Placeholder 2">
            <a:extLst>
              <a:ext uri="{FF2B5EF4-FFF2-40B4-BE49-F238E27FC236}">
                <a16:creationId xmlns:a16="http://schemas.microsoft.com/office/drawing/2014/main" xmlns="" id="{8661E745-FFAC-4F64-99CE-BB39FB2629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A10F40B-B864-4044-A183-D09EDF40128E}"/>
              </a:ext>
            </a:extLst>
          </p:cNvPr>
          <p:cNvSpPr>
            <a:spLocks noGrp="1"/>
          </p:cNvSpPr>
          <p:nvPr>
            <p:ph type="sldNum" sz="quarter" idx="12"/>
          </p:nvPr>
        </p:nvSpPr>
        <p:spPr/>
        <p:txBody>
          <a:bodyPr/>
          <a:lstStyle/>
          <a:p>
            <a:fld id="{A43854E2-987C-4244-B1B3-3DEA61C9A8C5}" type="slidenum">
              <a:rPr lang="en-IN" smtClean="0"/>
              <a:t>‹#›</a:t>
            </a:fld>
            <a:endParaRPr lang="en-IN"/>
          </a:p>
        </p:txBody>
      </p:sp>
    </p:spTree>
    <p:extLst>
      <p:ext uri="{BB962C8B-B14F-4D97-AF65-F5344CB8AC3E}">
        <p14:creationId xmlns:p14="http://schemas.microsoft.com/office/powerpoint/2010/main" val="3361109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79F5FC-4BD4-4793-9238-20F1087CF1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CA54586-E239-48AC-AD5D-6B41860B40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F7A33968-E08D-4EC1-8DF5-793BBBF1F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3438323-EBDA-4C98-AC26-7920F55CFA28}"/>
              </a:ext>
            </a:extLst>
          </p:cNvPr>
          <p:cNvSpPr>
            <a:spLocks noGrp="1"/>
          </p:cNvSpPr>
          <p:nvPr>
            <p:ph type="dt" sz="half" idx="10"/>
          </p:nvPr>
        </p:nvSpPr>
        <p:spPr/>
        <p:txBody>
          <a:bodyPr/>
          <a:lstStyle/>
          <a:p>
            <a:fld id="{B37DD9E5-83AB-41E0-B8BF-4643EADF3FE0}" type="datetimeFigureOut">
              <a:rPr lang="en-IN" smtClean="0"/>
              <a:t>18-09-2025</a:t>
            </a:fld>
            <a:endParaRPr lang="en-IN"/>
          </a:p>
        </p:txBody>
      </p:sp>
      <p:sp>
        <p:nvSpPr>
          <p:cNvPr id="6" name="Footer Placeholder 5">
            <a:extLst>
              <a:ext uri="{FF2B5EF4-FFF2-40B4-BE49-F238E27FC236}">
                <a16:creationId xmlns:a16="http://schemas.microsoft.com/office/drawing/2014/main" xmlns="" id="{7702D1BC-A930-486C-B8AD-1A4388801E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7D2CC4C-97E8-4033-87F3-72977DF0C2C5}"/>
              </a:ext>
            </a:extLst>
          </p:cNvPr>
          <p:cNvSpPr>
            <a:spLocks noGrp="1"/>
          </p:cNvSpPr>
          <p:nvPr>
            <p:ph type="sldNum" sz="quarter" idx="12"/>
          </p:nvPr>
        </p:nvSpPr>
        <p:spPr/>
        <p:txBody>
          <a:bodyPr/>
          <a:lstStyle/>
          <a:p>
            <a:fld id="{A43854E2-987C-4244-B1B3-3DEA61C9A8C5}" type="slidenum">
              <a:rPr lang="en-IN" smtClean="0"/>
              <a:t>‹#›</a:t>
            </a:fld>
            <a:endParaRPr lang="en-IN"/>
          </a:p>
        </p:txBody>
      </p:sp>
    </p:spTree>
    <p:extLst>
      <p:ext uri="{BB962C8B-B14F-4D97-AF65-F5344CB8AC3E}">
        <p14:creationId xmlns:p14="http://schemas.microsoft.com/office/powerpoint/2010/main" val="821092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15799D-0E4B-4480-85E4-1953852B85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599424A3-4A13-4245-B936-E6376E5A1C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87680D7D-5B9F-4B92-9A8A-226C711DE2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9182854-3903-4308-AA1E-EAC1DE9D1182}"/>
              </a:ext>
            </a:extLst>
          </p:cNvPr>
          <p:cNvSpPr>
            <a:spLocks noGrp="1"/>
          </p:cNvSpPr>
          <p:nvPr>
            <p:ph type="dt" sz="half" idx="10"/>
          </p:nvPr>
        </p:nvSpPr>
        <p:spPr/>
        <p:txBody>
          <a:bodyPr/>
          <a:lstStyle/>
          <a:p>
            <a:fld id="{B37DD9E5-83AB-41E0-B8BF-4643EADF3FE0}" type="datetimeFigureOut">
              <a:rPr lang="en-IN" smtClean="0"/>
              <a:t>18-09-2025</a:t>
            </a:fld>
            <a:endParaRPr lang="en-IN"/>
          </a:p>
        </p:txBody>
      </p:sp>
      <p:sp>
        <p:nvSpPr>
          <p:cNvPr id="6" name="Footer Placeholder 5">
            <a:extLst>
              <a:ext uri="{FF2B5EF4-FFF2-40B4-BE49-F238E27FC236}">
                <a16:creationId xmlns:a16="http://schemas.microsoft.com/office/drawing/2014/main" xmlns="" id="{D2D156F5-238B-40E6-BA64-D9D12036A0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40CBC1B-1DDE-4D58-A50B-48D85AF25EF2}"/>
              </a:ext>
            </a:extLst>
          </p:cNvPr>
          <p:cNvSpPr>
            <a:spLocks noGrp="1"/>
          </p:cNvSpPr>
          <p:nvPr>
            <p:ph type="sldNum" sz="quarter" idx="12"/>
          </p:nvPr>
        </p:nvSpPr>
        <p:spPr/>
        <p:txBody>
          <a:bodyPr/>
          <a:lstStyle/>
          <a:p>
            <a:fld id="{A43854E2-987C-4244-B1B3-3DEA61C9A8C5}" type="slidenum">
              <a:rPr lang="en-IN" smtClean="0"/>
              <a:t>‹#›</a:t>
            </a:fld>
            <a:endParaRPr lang="en-IN"/>
          </a:p>
        </p:txBody>
      </p:sp>
    </p:spTree>
    <p:extLst>
      <p:ext uri="{BB962C8B-B14F-4D97-AF65-F5344CB8AC3E}">
        <p14:creationId xmlns:p14="http://schemas.microsoft.com/office/powerpoint/2010/main" val="2817439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ED23765-F1AA-41A6-B5FA-738347BC0C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04F8F29-3B91-4749-A67E-CCBD8C91D3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F84D6E8-EFB4-4F27-8847-48CDEFAF63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7DD9E5-83AB-41E0-B8BF-4643EADF3FE0}" type="datetimeFigureOut">
              <a:rPr lang="en-IN" smtClean="0"/>
              <a:t>18-09-2025</a:t>
            </a:fld>
            <a:endParaRPr lang="en-IN"/>
          </a:p>
        </p:txBody>
      </p:sp>
      <p:sp>
        <p:nvSpPr>
          <p:cNvPr id="5" name="Footer Placeholder 4">
            <a:extLst>
              <a:ext uri="{FF2B5EF4-FFF2-40B4-BE49-F238E27FC236}">
                <a16:creationId xmlns:a16="http://schemas.microsoft.com/office/drawing/2014/main" xmlns="" id="{5C7D862A-B373-429B-8FA2-E09983395A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1187C952-9249-48DF-864B-6DAF11CB3A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854E2-987C-4244-B1B3-3DEA61C9A8C5}" type="slidenum">
              <a:rPr lang="en-IN" smtClean="0"/>
              <a:t>‹#›</a:t>
            </a:fld>
            <a:endParaRPr lang="en-IN"/>
          </a:p>
        </p:txBody>
      </p:sp>
    </p:spTree>
    <p:extLst>
      <p:ext uri="{BB962C8B-B14F-4D97-AF65-F5344CB8AC3E}">
        <p14:creationId xmlns:p14="http://schemas.microsoft.com/office/powerpoint/2010/main" val="4216744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EB4AFA-C408-4BE5-B9DB-02BA49C3FA4B}"/>
              </a:ext>
            </a:extLst>
          </p:cNvPr>
          <p:cNvSpPr>
            <a:spLocks noGrp="1"/>
          </p:cNvSpPr>
          <p:nvPr>
            <p:ph type="ctrTitle"/>
          </p:nvPr>
        </p:nvSpPr>
        <p:spPr/>
        <p:txBody>
          <a:bodyPr/>
          <a:lstStyle/>
          <a:p>
            <a:r>
              <a:rPr lang="en-IN" dirty="0"/>
              <a:t>Database Design</a:t>
            </a:r>
          </a:p>
        </p:txBody>
      </p:sp>
      <p:sp>
        <p:nvSpPr>
          <p:cNvPr id="3" name="Subtitle 2">
            <a:extLst>
              <a:ext uri="{FF2B5EF4-FFF2-40B4-BE49-F238E27FC236}">
                <a16:creationId xmlns:a16="http://schemas.microsoft.com/office/drawing/2014/main" xmlns="" id="{DF5BC16F-1A14-4D75-88B2-99592AC2B7A0}"/>
              </a:ext>
            </a:extLst>
          </p:cNvPr>
          <p:cNvSpPr>
            <a:spLocks noGrp="1"/>
          </p:cNvSpPr>
          <p:nvPr>
            <p:ph type="subTitle" idx="1"/>
          </p:nvPr>
        </p:nvSpPr>
        <p:spPr/>
        <p:txBody>
          <a:bodyPr/>
          <a:lstStyle/>
          <a:p>
            <a:r>
              <a:rPr lang="en-IN" dirty="0"/>
              <a:t>Unit – 3 </a:t>
            </a:r>
          </a:p>
        </p:txBody>
      </p:sp>
    </p:spTree>
    <p:extLst>
      <p:ext uri="{BB962C8B-B14F-4D97-AF65-F5344CB8AC3E}">
        <p14:creationId xmlns:p14="http://schemas.microsoft.com/office/powerpoint/2010/main" val="1050512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5861DAF-E364-47AB-87DB-87F2391AD20A}"/>
              </a:ext>
            </a:extLst>
          </p:cNvPr>
          <p:cNvSpPr>
            <a:spLocks noGrp="1"/>
          </p:cNvSpPr>
          <p:nvPr>
            <p:ph idx="1"/>
          </p:nvPr>
        </p:nvSpPr>
        <p:spPr>
          <a:xfrm>
            <a:off x="543339" y="344557"/>
            <a:ext cx="10810461" cy="5870713"/>
          </a:xfrm>
        </p:spPr>
        <p:txBody>
          <a:bodyPr>
            <a:normAutofit/>
          </a:bodyPr>
          <a:lstStyle/>
          <a:p>
            <a:pPr algn="just"/>
            <a:r>
              <a:rPr lang="en-IN" dirty="0"/>
              <a:t>Rule 3: Systematic Treatment of Null Values</a:t>
            </a:r>
          </a:p>
          <a:p>
            <a:pPr algn="just"/>
            <a:r>
              <a:rPr lang="en-IN" dirty="0"/>
              <a:t>This rule defines the systematic treatment of Null values in database records. The null value has various meanings in the database, like missing the data, no value in a cell, inappropriate information, unknown data and the primary key should not be null.</a:t>
            </a:r>
          </a:p>
          <a:p>
            <a:pPr algn="just"/>
            <a:endParaRPr lang="en-IN" dirty="0"/>
          </a:p>
          <a:p>
            <a:pPr algn="just"/>
            <a:r>
              <a:rPr lang="en-IN" dirty="0"/>
              <a:t>Rule 4: Active/Dynamic Online </a:t>
            </a:r>
            <a:r>
              <a:rPr lang="en-IN" dirty="0" err="1"/>
              <a:t>Catalog</a:t>
            </a:r>
            <a:r>
              <a:rPr lang="en-IN" dirty="0"/>
              <a:t> based on the relational model</a:t>
            </a:r>
          </a:p>
          <a:p>
            <a:pPr algn="just"/>
            <a:r>
              <a:rPr lang="en-IN" dirty="0"/>
              <a:t>It represents the entire logical structure of the descriptive database that must be stored online and is known as a database dictionary. It authorizes users to access the database and implement a similar query language to access the database.</a:t>
            </a:r>
          </a:p>
          <a:p>
            <a:pPr algn="just"/>
            <a:endParaRPr lang="en-IN" dirty="0"/>
          </a:p>
          <a:p>
            <a:pPr algn="just"/>
            <a:r>
              <a:rPr lang="en-IN" dirty="0"/>
              <a:t>Rule 5: Comprehensive Data </a:t>
            </a:r>
            <a:r>
              <a:rPr lang="en-IN" dirty="0" err="1"/>
              <a:t>SubLanguage</a:t>
            </a:r>
            <a:r>
              <a:rPr lang="en-IN" dirty="0"/>
              <a:t> Rule (P.T.O)</a:t>
            </a:r>
          </a:p>
          <a:p>
            <a:pPr lvl="1" algn="just"/>
            <a:endParaRPr lang="en-IN" dirty="0"/>
          </a:p>
        </p:txBody>
      </p:sp>
    </p:spTree>
    <p:extLst>
      <p:ext uri="{BB962C8B-B14F-4D97-AF65-F5344CB8AC3E}">
        <p14:creationId xmlns:p14="http://schemas.microsoft.com/office/powerpoint/2010/main" val="2087952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53B67D21-2FF1-4031-ADA3-795B62CAB46C}"/>
              </a:ext>
            </a:extLst>
          </p:cNvPr>
          <p:cNvSpPr txBox="1"/>
          <p:nvPr/>
        </p:nvSpPr>
        <p:spPr>
          <a:xfrm>
            <a:off x="455964" y="403187"/>
            <a:ext cx="11245706" cy="3139321"/>
          </a:xfrm>
          <a:prstGeom prst="rect">
            <a:avLst/>
          </a:prstGeom>
        </p:spPr>
        <p:txBody>
          <a:bodyPr vert="horz" lIns="91440" tIns="45720" rIns="91440" bIns="45720" rtlCol="0">
            <a:normAutofit fontScale="55000" lnSpcReduction="20000"/>
          </a:bodyPr>
          <a:lstStyle>
            <a:lvl1pPr marL="228600" indent="-228600" algn="just">
              <a:lnSpc>
                <a:spcPct val="90000"/>
              </a:lnSpc>
              <a:spcBef>
                <a:spcPts val="1000"/>
              </a:spcBef>
              <a:buFont typeface="Arial" panose="020B0604020202020204" pitchFamily="34" charset="0"/>
              <a:buChar char="•"/>
              <a:defRPr sz="2800"/>
            </a:lvl1pPr>
            <a:lvl2pPr marL="685800" lvl="1" indent="-228600" algn="just">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Rule 5: The comprehensive data sublanguage rule:</a:t>
            </a:r>
          </a:p>
          <a:p>
            <a:endParaRPr lang="en-IN" dirty="0"/>
          </a:p>
          <a:p>
            <a:r>
              <a:rPr lang="en-IN" dirty="0"/>
              <a:t>A relational system may support several languages and various modes of terminal use (for example, the fill-in-the-blanks mode). However, there must be at least one language whose statements are expressible, per some well-defined syntax, as character strings and that is comprehensive in supporting all of the following items:</a:t>
            </a:r>
          </a:p>
          <a:p>
            <a:r>
              <a:rPr lang="en-IN" dirty="0"/>
              <a:t>Data definition.</a:t>
            </a:r>
          </a:p>
          <a:p>
            <a:r>
              <a:rPr lang="en-IN" dirty="0"/>
              <a:t>View definition.</a:t>
            </a:r>
          </a:p>
          <a:p>
            <a:r>
              <a:rPr lang="en-IN" dirty="0"/>
              <a:t>Data manipulation (interactive and by program).</a:t>
            </a:r>
          </a:p>
          <a:p>
            <a:r>
              <a:rPr lang="en-IN" dirty="0"/>
              <a:t>Integrity constraints.</a:t>
            </a:r>
          </a:p>
          <a:p>
            <a:r>
              <a:rPr lang="en-IN" dirty="0"/>
              <a:t>Authorization.</a:t>
            </a:r>
          </a:p>
          <a:p>
            <a:r>
              <a:rPr lang="en-IN" dirty="0"/>
              <a:t>Transaction boundaries (begin, commit and rollback).</a:t>
            </a:r>
          </a:p>
        </p:txBody>
      </p:sp>
    </p:spTree>
    <p:extLst>
      <p:ext uri="{BB962C8B-B14F-4D97-AF65-F5344CB8AC3E}">
        <p14:creationId xmlns:p14="http://schemas.microsoft.com/office/powerpoint/2010/main" val="2714207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F3D3042-5895-4DA9-9718-D66E786F32A0}"/>
              </a:ext>
            </a:extLst>
          </p:cNvPr>
          <p:cNvSpPr>
            <a:spLocks noGrp="1"/>
          </p:cNvSpPr>
          <p:nvPr>
            <p:ph idx="1"/>
          </p:nvPr>
        </p:nvSpPr>
        <p:spPr>
          <a:xfrm>
            <a:off x="503583" y="424070"/>
            <a:ext cx="11198087" cy="6162260"/>
          </a:xfrm>
        </p:spPr>
        <p:txBody>
          <a:bodyPr>
            <a:normAutofit fontScale="92500" lnSpcReduction="10000"/>
          </a:bodyPr>
          <a:lstStyle/>
          <a:p>
            <a:r>
              <a:rPr lang="en-IN" dirty="0"/>
              <a:t>Rule 6: View Updating Rule</a:t>
            </a:r>
          </a:p>
          <a:p>
            <a:r>
              <a:rPr lang="en-IN" dirty="0"/>
              <a:t>All views table can be theoretically updated and must be practically updated by the database systems.</a:t>
            </a:r>
          </a:p>
          <a:p>
            <a:endParaRPr lang="en-IN" dirty="0"/>
          </a:p>
          <a:p>
            <a:r>
              <a:rPr lang="en-IN" dirty="0"/>
              <a:t>Rule 7: Relational Level Operation (High-Level Insert, Update and delete) Rule</a:t>
            </a:r>
          </a:p>
          <a:p>
            <a:r>
              <a:rPr lang="en-IN" dirty="0"/>
              <a:t>A database system should follow high-level relational operations such as insert, update, and delete in each level or a single row. It also supports union, intersection and minus operation in the database system.</a:t>
            </a:r>
          </a:p>
          <a:p>
            <a:endParaRPr lang="en-IN" dirty="0"/>
          </a:p>
          <a:p>
            <a:r>
              <a:rPr lang="en-IN" dirty="0"/>
              <a:t>Rule 8: Physical Data Independence Rule</a:t>
            </a:r>
          </a:p>
          <a:p>
            <a:r>
              <a:rPr lang="en-IN" dirty="0"/>
              <a:t>All stored data in a database or an application must be physically independent to access the database. Each data should not depend on other data or an application. If data is updated or the physical structure of the database is changed, it will not show any effect on external applications that are accessing the data from the database.</a:t>
            </a:r>
          </a:p>
        </p:txBody>
      </p:sp>
    </p:spTree>
    <p:extLst>
      <p:ext uri="{BB962C8B-B14F-4D97-AF65-F5344CB8AC3E}">
        <p14:creationId xmlns:p14="http://schemas.microsoft.com/office/powerpoint/2010/main" val="3632767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C7B98D9-8812-404B-8F08-3C5A3F3F3875}"/>
              </a:ext>
            </a:extLst>
          </p:cNvPr>
          <p:cNvSpPr>
            <a:spLocks noGrp="1"/>
          </p:cNvSpPr>
          <p:nvPr>
            <p:ph idx="1"/>
          </p:nvPr>
        </p:nvSpPr>
        <p:spPr>
          <a:xfrm>
            <a:off x="518615" y="477672"/>
            <a:ext cx="11163869" cy="6168788"/>
          </a:xfrm>
        </p:spPr>
        <p:txBody>
          <a:bodyPr/>
          <a:lstStyle/>
          <a:p>
            <a:pPr algn="just"/>
            <a:r>
              <a:rPr lang="en-IN" dirty="0"/>
              <a:t>Rule 9: Logical Data Independence Rule</a:t>
            </a:r>
          </a:p>
          <a:p>
            <a:pPr algn="just"/>
            <a:r>
              <a:rPr lang="en-IN" dirty="0"/>
              <a:t>It is similar to physical data independence. It means, if any changes occurred to the logical level (table structures), it should not affect the user's view (application). For example, suppose a table either split into two tables, or two table joins to create a single table, these changes should not be impacted on the user view application.</a:t>
            </a:r>
          </a:p>
          <a:p>
            <a:pPr algn="just"/>
            <a:endParaRPr lang="en-IN" dirty="0"/>
          </a:p>
          <a:p>
            <a:pPr algn="just"/>
            <a:r>
              <a:rPr lang="en-IN" dirty="0"/>
              <a:t>Rule 10: Integrity Independence Rule</a:t>
            </a:r>
          </a:p>
          <a:p>
            <a:pPr algn="just"/>
            <a:r>
              <a:rPr lang="en-IN" dirty="0"/>
              <a:t>A database must maintain integrity independence when inserting data into table's cells using the SQL query language. All entered values should not be changed or rely on any external factor or application to maintain integrity. It is also helpful in making the database-independent for each front-end application.</a:t>
            </a:r>
          </a:p>
        </p:txBody>
      </p:sp>
    </p:spTree>
    <p:extLst>
      <p:ext uri="{BB962C8B-B14F-4D97-AF65-F5344CB8AC3E}">
        <p14:creationId xmlns:p14="http://schemas.microsoft.com/office/powerpoint/2010/main" val="2305173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542CA9A-6B67-4186-A2B0-7902C8316B2A}"/>
              </a:ext>
            </a:extLst>
          </p:cNvPr>
          <p:cNvSpPr>
            <a:spLocks noGrp="1"/>
          </p:cNvSpPr>
          <p:nvPr>
            <p:ph idx="1"/>
          </p:nvPr>
        </p:nvSpPr>
        <p:spPr>
          <a:xfrm>
            <a:off x="668740" y="382136"/>
            <a:ext cx="11000096" cy="6237027"/>
          </a:xfrm>
        </p:spPr>
        <p:txBody>
          <a:bodyPr/>
          <a:lstStyle/>
          <a:p>
            <a:pPr algn="just"/>
            <a:r>
              <a:rPr lang="en-IN" dirty="0"/>
              <a:t>Rule 11: Distribution Independence Rule</a:t>
            </a:r>
          </a:p>
          <a:p>
            <a:pPr algn="just"/>
            <a:r>
              <a:rPr lang="en-IN" dirty="0"/>
              <a:t>The distribution independence rule represents a database that must work properly, even if it is stored in different locations and used by different end-users. Suppose a user accesses the database through an application; in that case, they should not be aware that another user uses particular data, and the data they always get is only located on one site. The end users can access the database, and these access data should be independent for every user to perform the SQL queries.</a:t>
            </a:r>
          </a:p>
          <a:p>
            <a:pPr algn="just"/>
            <a:endParaRPr lang="en-IN" dirty="0"/>
          </a:p>
          <a:p>
            <a:pPr algn="just"/>
            <a:r>
              <a:rPr lang="en-IN" dirty="0"/>
              <a:t>Rule 12: Non Subversion Rule</a:t>
            </a:r>
          </a:p>
          <a:p>
            <a:pPr algn="just"/>
            <a:r>
              <a:rPr lang="en-IN" dirty="0"/>
              <a:t>The non-submersion rule defines RDBMS as a SQL language to store and manipulate the data in the database. If a system has a low-level or separate language other than SQL to access the database system, it should not subvert or bypass integrity to transform data.</a:t>
            </a:r>
          </a:p>
          <a:p>
            <a:pPr algn="just"/>
            <a:endParaRPr lang="en-IN" dirty="0"/>
          </a:p>
          <a:p>
            <a:pPr algn="just"/>
            <a:endParaRPr lang="en-IN" dirty="0"/>
          </a:p>
        </p:txBody>
      </p:sp>
    </p:spTree>
    <p:extLst>
      <p:ext uri="{BB962C8B-B14F-4D97-AF65-F5344CB8AC3E}">
        <p14:creationId xmlns:p14="http://schemas.microsoft.com/office/powerpoint/2010/main" val="4265735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C61D37-AB1C-4545-B828-48B415FD1A09}"/>
              </a:ext>
            </a:extLst>
          </p:cNvPr>
          <p:cNvSpPr>
            <a:spLocks noGrp="1"/>
          </p:cNvSpPr>
          <p:nvPr>
            <p:ph type="title"/>
          </p:nvPr>
        </p:nvSpPr>
        <p:spPr/>
        <p:txBody>
          <a:bodyPr/>
          <a:lstStyle/>
          <a:p>
            <a:r>
              <a:rPr lang="en-IN" dirty="0"/>
              <a:t>Topic</a:t>
            </a:r>
          </a:p>
        </p:txBody>
      </p:sp>
      <p:sp>
        <p:nvSpPr>
          <p:cNvPr id="3" name="Content Placeholder 2">
            <a:extLst>
              <a:ext uri="{FF2B5EF4-FFF2-40B4-BE49-F238E27FC236}">
                <a16:creationId xmlns:a16="http://schemas.microsoft.com/office/drawing/2014/main" xmlns="" id="{99676E5A-8EB2-44C6-8685-45AA96A6C030}"/>
              </a:ext>
            </a:extLst>
          </p:cNvPr>
          <p:cNvSpPr>
            <a:spLocks noGrp="1"/>
          </p:cNvSpPr>
          <p:nvPr>
            <p:ph idx="1"/>
          </p:nvPr>
        </p:nvSpPr>
        <p:spPr/>
        <p:txBody>
          <a:bodyPr/>
          <a:lstStyle/>
          <a:p>
            <a:r>
              <a:rPr lang="en-IN" dirty="0"/>
              <a:t>Design guidelines for Relational Schema, </a:t>
            </a:r>
          </a:p>
          <a:p>
            <a:r>
              <a:rPr lang="en-IN" dirty="0"/>
              <a:t>Codd’s Rules, </a:t>
            </a:r>
          </a:p>
          <a:p>
            <a:r>
              <a:rPr lang="en-IN" dirty="0"/>
              <a:t>Database Relationships and Constraints – Primary Key, Foreign Key, Null, Not Null, Unique</a:t>
            </a:r>
          </a:p>
        </p:txBody>
      </p:sp>
    </p:spTree>
    <p:extLst>
      <p:ext uri="{BB962C8B-B14F-4D97-AF65-F5344CB8AC3E}">
        <p14:creationId xmlns:p14="http://schemas.microsoft.com/office/powerpoint/2010/main" val="719419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C06F84-1418-40AD-A2B6-340968858B5D}"/>
              </a:ext>
            </a:extLst>
          </p:cNvPr>
          <p:cNvSpPr>
            <a:spLocks noGrp="1"/>
          </p:cNvSpPr>
          <p:nvPr>
            <p:ph type="title"/>
          </p:nvPr>
        </p:nvSpPr>
        <p:spPr/>
        <p:txBody>
          <a:bodyPr>
            <a:normAutofit/>
          </a:bodyPr>
          <a:lstStyle/>
          <a:p>
            <a:r>
              <a:rPr lang="en-IN" sz="4000" dirty="0"/>
              <a:t>Informal Design guidelines for Relational Schema</a:t>
            </a:r>
          </a:p>
        </p:txBody>
      </p:sp>
      <p:sp>
        <p:nvSpPr>
          <p:cNvPr id="3" name="Content Placeholder 2">
            <a:extLst>
              <a:ext uri="{FF2B5EF4-FFF2-40B4-BE49-F238E27FC236}">
                <a16:creationId xmlns:a16="http://schemas.microsoft.com/office/drawing/2014/main" xmlns="" id="{D4DC7721-0302-4578-B539-6DB9FEB569B7}"/>
              </a:ext>
            </a:extLst>
          </p:cNvPr>
          <p:cNvSpPr>
            <a:spLocks noGrp="1"/>
          </p:cNvSpPr>
          <p:nvPr>
            <p:ph idx="1"/>
          </p:nvPr>
        </p:nvSpPr>
        <p:spPr/>
        <p:txBody>
          <a:bodyPr/>
          <a:lstStyle/>
          <a:p>
            <a:r>
              <a:rPr lang="en-IN" dirty="0"/>
              <a:t>Making sure that the semantics of the attributes is clear in the schema</a:t>
            </a:r>
          </a:p>
          <a:p>
            <a:r>
              <a:rPr lang="en-IN" dirty="0"/>
              <a:t>Reducing the redundant information in tuple</a:t>
            </a:r>
          </a:p>
          <a:p>
            <a:r>
              <a:rPr lang="en-IN" dirty="0"/>
              <a:t>Reducing the NULL values in the tuples</a:t>
            </a:r>
          </a:p>
          <a:p>
            <a:r>
              <a:rPr lang="en-IN" dirty="0"/>
              <a:t>Disallowing the possibility of generating spurious tuples</a:t>
            </a:r>
          </a:p>
        </p:txBody>
      </p:sp>
    </p:spTree>
    <p:extLst>
      <p:ext uri="{BB962C8B-B14F-4D97-AF65-F5344CB8AC3E}">
        <p14:creationId xmlns:p14="http://schemas.microsoft.com/office/powerpoint/2010/main" val="3791220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638097-56E2-4103-9CD9-3A43F8CD4C0D}"/>
              </a:ext>
            </a:extLst>
          </p:cNvPr>
          <p:cNvSpPr>
            <a:spLocks noGrp="1"/>
          </p:cNvSpPr>
          <p:nvPr>
            <p:ph type="title"/>
          </p:nvPr>
        </p:nvSpPr>
        <p:spPr/>
        <p:txBody>
          <a:bodyPr>
            <a:normAutofit/>
          </a:bodyPr>
          <a:lstStyle/>
          <a:p>
            <a:r>
              <a:rPr lang="en-IN" sz="3600" dirty="0"/>
              <a:t>Imparting clear semantics to attributes in relations </a:t>
            </a:r>
          </a:p>
        </p:txBody>
      </p:sp>
      <p:sp>
        <p:nvSpPr>
          <p:cNvPr id="3" name="Content Placeholder 2">
            <a:extLst>
              <a:ext uri="{FF2B5EF4-FFF2-40B4-BE49-F238E27FC236}">
                <a16:creationId xmlns:a16="http://schemas.microsoft.com/office/drawing/2014/main" xmlns="" id="{C90207FA-CA15-4CEE-A2CE-E5B82BB05CFE}"/>
              </a:ext>
            </a:extLst>
          </p:cNvPr>
          <p:cNvSpPr>
            <a:spLocks noGrp="1"/>
          </p:cNvSpPr>
          <p:nvPr>
            <p:ph idx="1"/>
          </p:nvPr>
        </p:nvSpPr>
        <p:spPr>
          <a:xfrm>
            <a:off x="838200" y="1825625"/>
            <a:ext cx="10515600" cy="2535360"/>
          </a:xfrm>
        </p:spPr>
        <p:txBody>
          <a:bodyPr/>
          <a:lstStyle/>
          <a:p>
            <a:r>
              <a:rPr lang="en-IN" dirty="0"/>
              <a:t>The semantics of a relation refers to its meaning resulting from the interpretation of attribute values in a tuple</a:t>
            </a:r>
          </a:p>
          <a:p>
            <a:r>
              <a:rPr lang="en-IN" b="1" u="sng" dirty="0" smtClean="0"/>
              <a:t>Guideline-1</a:t>
            </a:r>
            <a:r>
              <a:rPr lang="en-IN" dirty="0" smtClean="0"/>
              <a:t>: </a:t>
            </a:r>
            <a:r>
              <a:rPr lang="en-IN" dirty="0">
                <a:solidFill>
                  <a:schemeClr val="accent2"/>
                </a:solidFill>
              </a:rPr>
              <a:t>Do not combine attributes from multiple entity types and relationship types into a single relation</a:t>
            </a:r>
          </a:p>
          <a:p>
            <a:r>
              <a:rPr lang="en-IN" dirty="0"/>
              <a:t>Ex. Violating guideline 1</a:t>
            </a:r>
          </a:p>
          <a:p>
            <a:endParaRPr lang="en-IN" dirty="0"/>
          </a:p>
        </p:txBody>
      </p:sp>
      <p:pic>
        <p:nvPicPr>
          <p:cNvPr id="5" name="Picture 4">
            <a:extLst>
              <a:ext uri="{FF2B5EF4-FFF2-40B4-BE49-F238E27FC236}">
                <a16:creationId xmlns:a16="http://schemas.microsoft.com/office/drawing/2014/main" xmlns="" id="{D221E2EF-5A30-4C65-9D2E-00FEE278884C}"/>
              </a:ext>
            </a:extLst>
          </p:cNvPr>
          <p:cNvPicPr>
            <a:picLocks noChangeAspect="1"/>
          </p:cNvPicPr>
          <p:nvPr/>
        </p:nvPicPr>
        <p:blipFill>
          <a:blip r:embed="rId2"/>
          <a:stretch>
            <a:fillRect/>
          </a:stretch>
        </p:blipFill>
        <p:spPr>
          <a:xfrm>
            <a:off x="4762406" y="3530991"/>
            <a:ext cx="5197520" cy="3327009"/>
          </a:xfrm>
          <a:prstGeom prst="rect">
            <a:avLst/>
          </a:prstGeom>
        </p:spPr>
      </p:pic>
    </p:spTree>
    <p:extLst>
      <p:ext uri="{BB962C8B-B14F-4D97-AF65-F5344CB8AC3E}">
        <p14:creationId xmlns:p14="http://schemas.microsoft.com/office/powerpoint/2010/main" val="3769617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0E51A9-9C49-4F6A-A4DF-11CBB62608D3}"/>
              </a:ext>
            </a:extLst>
          </p:cNvPr>
          <p:cNvSpPr>
            <a:spLocks noGrp="1"/>
          </p:cNvSpPr>
          <p:nvPr>
            <p:ph type="title"/>
          </p:nvPr>
        </p:nvSpPr>
        <p:spPr>
          <a:xfrm>
            <a:off x="365761" y="365125"/>
            <a:ext cx="11577710" cy="1325563"/>
          </a:xfrm>
        </p:spPr>
        <p:txBody>
          <a:bodyPr>
            <a:normAutofit/>
          </a:bodyPr>
          <a:lstStyle/>
          <a:p>
            <a:r>
              <a:rPr lang="en-IN" sz="4000" dirty="0"/>
              <a:t>Redundant Information in Tuples and Update Anomalies</a:t>
            </a:r>
          </a:p>
        </p:txBody>
      </p:sp>
      <p:sp>
        <p:nvSpPr>
          <p:cNvPr id="3" name="Content Placeholder 2">
            <a:extLst>
              <a:ext uri="{FF2B5EF4-FFF2-40B4-BE49-F238E27FC236}">
                <a16:creationId xmlns:a16="http://schemas.microsoft.com/office/drawing/2014/main" xmlns="" id="{29FC1968-EBCE-4D6F-9329-884D3880BC2F}"/>
              </a:ext>
            </a:extLst>
          </p:cNvPr>
          <p:cNvSpPr>
            <a:spLocks noGrp="1"/>
          </p:cNvSpPr>
          <p:nvPr>
            <p:ph idx="1"/>
          </p:nvPr>
        </p:nvSpPr>
        <p:spPr>
          <a:xfrm>
            <a:off x="838199" y="1463040"/>
            <a:ext cx="10988039" cy="5233182"/>
          </a:xfrm>
        </p:spPr>
        <p:txBody>
          <a:bodyPr>
            <a:normAutofit lnSpcReduction="10000"/>
          </a:bodyPr>
          <a:lstStyle/>
          <a:p>
            <a:pPr algn="just"/>
            <a:r>
              <a:rPr lang="en-IN" b="1" dirty="0"/>
              <a:t>Insertion Anomalies</a:t>
            </a:r>
            <a:r>
              <a:rPr lang="en-IN" dirty="0"/>
              <a:t>: Considering </a:t>
            </a:r>
            <a:r>
              <a:rPr lang="en-IN" dirty="0" err="1"/>
              <a:t>Emp_Dept</a:t>
            </a:r>
            <a:r>
              <a:rPr lang="en-IN" dirty="0"/>
              <a:t> relation</a:t>
            </a:r>
          </a:p>
          <a:p>
            <a:pPr lvl="1" algn="just"/>
            <a:r>
              <a:rPr lang="en-IN" dirty="0"/>
              <a:t>Here to inert new employee tuple into the </a:t>
            </a:r>
            <a:r>
              <a:rPr lang="en-IN" dirty="0" err="1"/>
              <a:t>Emp_Dept</a:t>
            </a:r>
            <a:r>
              <a:rPr lang="en-IN" dirty="0"/>
              <a:t> relation then, we must either include the values for the department, in which the employee will work for or NULLs if not assigned any department yet</a:t>
            </a:r>
          </a:p>
          <a:p>
            <a:pPr lvl="1" algn="just"/>
            <a:r>
              <a:rPr lang="en-IN" dirty="0"/>
              <a:t>It is also difficult to inert a new department that has no employee. The possible option is to put NULL values in all attributes of employee</a:t>
            </a:r>
          </a:p>
          <a:p>
            <a:pPr algn="just"/>
            <a:r>
              <a:rPr lang="en-IN" b="1" dirty="0"/>
              <a:t>Deletion Anomalies</a:t>
            </a:r>
          </a:p>
          <a:p>
            <a:pPr algn="just"/>
            <a:r>
              <a:rPr lang="en-IN" b="1" dirty="0"/>
              <a:t>Modification Anomalies</a:t>
            </a:r>
            <a:r>
              <a:rPr lang="en-IN" dirty="0"/>
              <a:t>: </a:t>
            </a:r>
          </a:p>
          <a:p>
            <a:pPr lvl="1" algn="just"/>
            <a:r>
              <a:rPr lang="en-IN" dirty="0"/>
              <a:t>Ex. Modify the manager of a department will force to update all the employee row also  who work for that department </a:t>
            </a:r>
          </a:p>
          <a:p>
            <a:pPr algn="just"/>
            <a:endParaRPr lang="en-IN" dirty="0"/>
          </a:p>
          <a:p>
            <a:pPr algn="just"/>
            <a:r>
              <a:rPr lang="en-IN" b="1" u="sng" dirty="0"/>
              <a:t>Guideline 2: </a:t>
            </a:r>
            <a:r>
              <a:rPr lang="en-IN" dirty="0">
                <a:solidFill>
                  <a:schemeClr val="accent2"/>
                </a:solidFill>
              </a:rPr>
              <a:t>Design the base relation schema so that no anomalies are present in the relations</a:t>
            </a:r>
            <a:r>
              <a:rPr lang="en-IN" dirty="0"/>
              <a:t>.</a:t>
            </a:r>
          </a:p>
        </p:txBody>
      </p:sp>
    </p:spTree>
    <p:extLst>
      <p:ext uri="{BB962C8B-B14F-4D97-AF65-F5344CB8AC3E}">
        <p14:creationId xmlns:p14="http://schemas.microsoft.com/office/powerpoint/2010/main" val="475599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4A42D7-3857-4D48-8A1E-771C00F0E7F9}"/>
              </a:ext>
            </a:extLst>
          </p:cNvPr>
          <p:cNvSpPr>
            <a:spLocks noGrp="1"/>
          </p:cNvSpPr>
          <p:nvPr>
            <p:ph type="title"/>
          </p:nvPr>
        </p:nvSpPr>
        <p:spPr/>
        <p:txBody>
          <a:bodyPr/>
          <a:lstStyle/>
          <a:p>
            <a:r>
              <a:rPr lang="en-IN" dirty="0"/>
              <a:t>NULL values in Tuples</a:t>
            </a:r>
          </a:p>
        </p:txBody>
      </p:sp>
      <p:sp>
        <p:nvSpPr>
          <p:cNvPr id="3" name="Content Placeholder 2">
            <a:extLst>
              <a:ext uri="{FF2B5EF4-FFF2-40B4-BE49-F238E27FC236}">
                <a16:creationId xmlns:a16="http://schemas.microsoft.com/office/drawing/2014/main" xmlns="" id="{B7CB7F72-EDC0-486C-9F4C-65EF037AF8BC}"/>
              </a:ext>
            </a:extLst>
          </p:cNvPr>
          <p:cNvSpPr>
            <a:spLocks noGrp="1"/>
          </p:cNvSpPr>
          <p:nvPr>
            <p:ph idx="1"/>
          </p:nvPr>
        </p:nvSpPr>
        <p:spPr/>
        <p:txBody>
          <a:bodyPr/>
          <a:lstStyle/>
          <a:p>
            <a:r>
              <a:rPr lang="en-IN" b="1" u="sng" dirty="0"/>
              <a:t>Guideline 3</a:t>
            </a:r>
            <a:r>
              <a:rPr lang="en-IN" dirty="0"/>
              <a:t>: </a:t>
            </a:r>
          </a:p>
          <a:p>
            <a:r>
              <a:rPr lang="en-IN" dirty="0">
                <a:solidFill>
                  <a:schemeClr val="accent2"/>
                </a:solidFill>
              </a:rPr>
              <a:t>Avoid placing attributes in a base relation whose values may frequently be null</a:t>
            </a:r>
            <a:r>
              <a:rPr lang="en-IN" dirty="0"/>
              <a:t>.</a:t>
            </a:r>
          </a:p>
          <a:p>
            <a:r>
              <a:rPr lang="en-IN" dirty="0"/>
              <a:t>If NULLs are unavoidable, make sure that they apply in exceptional cases only </a:t>
            </a:r>
            <a:r>
              <a:rPr lang="en-IN" dirty="0" err="1" smtClean="0"/>
              <a:t>a.d</a:t>
            </a:r>
            <a:r>
              <a:rPr lang="en-IN" dirty="0" smtClean="0"/>
              <a:t> </a:t>
            </a:r>
            <a:r>
              <a:rPr lang="en-IN" dirty="0"/>
              <a:t>do not apply to majority of tuples in the relation </a:t>
            </a:r>
          </a:p>
        </p:txBody>
      </p:sp>
    </p:spTree>
    <p:extLst>
      <p:ext uri="{BB962C8B-B14F-4D97-AF65-F5344CB8AC3E}">
        <p14:creationId xmlns:p14="http://schemas.microsoft.com/office/powerpoint/2010/main" val="1273634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22604E-B7F0-4A77-A697-B9D1E84A0E0E}"/>
              </a:ext>
            </a:extLst>
          </p:cNvPr>
          <p:cNvSpPr>
            <a:spLocks noGrp="1"/>
          </p:cNvSpPr>
          <p:nvPr>
            <p:ph type="title"/>
          </p:nvPr>
        </p:nvSpPr>
        <p:spPr/>
        <p:txBody>
          <a:bodyPr/>
          <a:lstStyle/>
          <a:p>
            <a:r>
              <a:rPr lang="en-IN" dirty="0"/>
              <a:t>Generation of spurious tuples</a:t>
            </a:r>
          </a:p>
        </p:txBody>
      </p:sp>
      <p:sp>
        <p:nvSpPr>
          <p:cNvPr id="3" name="Content Placeholder 2">
            <a:extLst>
              <a:ext uri="{FF2B5EF4-FFF2-40B4-BE49-F238E27FC236}">
                <a16:creationId xmlns:a16="http://schemas.microsoft.com/office/drawing/2014/main" xmlns="" id="{800D67F7-6226-4477-B9DC-E2D910FE1162}"/>
              </a:ext>
            </a:extLst>
          </p:cNvPr>
          <p:cNvSpPr>
            <a:spLocks noGrp="1"/>
          </p:cNvSpPr>
          <p:nvPr>
            <p:ph idx="1"/>
          </p:nvPr>
        </p:nvSpPr>
        <p:spPr/>
        <p:txBody>
          <a:bodyPr/>
          <a:lstStyle/>
          <a:p>
            <a:r>
              <a:rPr lang="en-IN" b="1" u="sng" dirty="0"/>
              <a:t>Guideline 4:</a:t>
            </a:r>
          </a:p>
          <a:p>
            <a:pPr lvl="1"/>
            <a:r>
              <a:rPr lang="en-IN" dirty="0">
                <a:solidFill>
                  <a:schemeClr val="accent2"/>
                </a:solidFill>
              </a:rPr>
              <a:t>Design relational schemas so that they can be joined with equality conditions on attributes that are appropriately related pairs (PK &amp; FK) </a:t>
            </a:r>
            <a:r>
              <a:rPr lang="en-IN" dirty="0"/>
              <a:t>in a way that guarantees that no spurious tuples are generated</a:t>
            </a:r>
          </a:p>
        </p:txBody>
      </p:sp>
    </p:spTree>
    <p:extLst>
      <p:ext uri="{BB962C8B-B14F-4D97-AF65-F5344CB8AC3E}">
        <p14:creationId xmlns:p14="http://schemas.microsoft.com/office/powerpoint/2010/main" val="347474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E8370-3A14-494D-B62B-51C9BE20A509}"/>
              </a:ext>
            </a:extLst>
          </p:cNvPr>
          <p:cNvSpPr>
            <a:spLocks noGrp="1"/>
          </p:cNvSpPr>
          <p:nvPr>
            <p:ph type="title"/>
          </p:nvPr>
        </p:nvSpPr>
        <p:spPr/>
        <p:txBody>
          <a:bodyPr/>
          <a:lstStyle/>
          <a:p>
            <a:r>
              <a:rPr lang="en-IN" dirty="0"/>
              <a:t>Codd's Rules</a:t>
            </a:r>
          </a:p>
        </p:txBody>
      </p:sp>
      <p:sp>
        <p:nvSpPr>
          <p:cNvPr id="3" name="Content Placeholder 2">
            <a:extLst>
              <a:ext uri="{FF2B5EF4-FFF2-40B4-BE49-F238E27FC236}">
                <a16:creationId xmlns:a16="http://schemas.microsoft.com/office/drawing/2014/main" xmlns="" id="{BADDB335-868F-4416-9E36-21C2F373A1FD}"/>
              </a:ext>
            </a:extLst>
          </p:cNvPr>
          <p:cNvSpPr>
            <a:spLocks noGrp="1"/>
          </p:cNvSpPr>
          <p:nvPr>
            <p:ph idx="1"/>
          </p:nvPr>
        </p:nvSpPr>
        <p:spPr>
          <a:xfrm>
            <a:off x="838200" y="1825625"/>
            <a:ext cx="10515600" cy="4787210"/>
          </a:xfrm>
        </p:spPr>
        <p:txBody>
          <a:bodyPr>
            <a:normAutofit/>
          </a:bodyPr>
          <a:lstStyle/>
          <a:p>
            <a:pPr algn="just"/>
            <a:r>
              <a:rPr lang="en-IN" dirty="0"/>
              <a:t>Every database has </a:t>
            </a:r>
            <a:r>
              <a:rPr lang="en-IN" dirty="0" err="1" smtClean="0"/>
              <a:t>ecannot</a:t>
            </a:r>
            <a:r>
              <a:rPr lang="en-IN" dirty="0" smtClean="0"/>
              <a:t> </a:t>
            </a:r>
            <a:r>
              <a:rPr lang="en-IN" dirty="0"/>
              <a:t>be referred to as a rational database system. </a:t>
            </a:r>
          </a:p>
          <a:p>
            <a:pPr algn="just"/>
            <a:r>
              <a:rPr lang="en-IN" dirty="0"/>
              <a:t>If any database has only relational data model, it cannot be a Relational Database System (RDBMS). </a:t>
            </a:r>
          </a:p>
          <a:p>
            <a:pPr algn="just"/>
            <a:r>
              <a:rPr lang="en-IN" dirty="0"/>
              <a:t>So, some rules define a database to be the correct RDBMS. </a:t>
            </a:r>
          </a:p>
          <a:p>
            <a:pPr algn="just"/>
            <a:r>
              <a:rPr lang="en-IN" dirty="0"/>
              <a:t>These rules were developed by </a:t>
            </a:r>
            <a:r>
              <a:rPr lang="en-IN" dirty="0" err="1"/>
              <a:t>Dr.</a:t>
            </a:r>
            <a:r>
              <a:rPr lang="en-IN" dirty="0"/>
              <a:t> Edgar F. Codd (E.F. Codd) in 1985.</a:t>
            </a:r>
          </a:p>
          <a:p>
            <a:pPr algn="just"/>
            <a:r>
              <a:rPr lang="en-IN" dirty="0"/>
              <a:t>Codd presents his 13 rules for a database to test the concept of DBMS against his relational model, and if a database follows the rule, it is called a true relational database (RDBMS). </a:t>
            </a:r>
          </a:p>
          <a:p>
            <a:pPr algn="just"/>
            <a:r>
              <a:rPr lang="en-IN" dirty="0"/>
              <a:t>These 13 rules are popular in RDBMS, known as Codd's 12 rules</a:t>
            </a:r>
          </a:p>
        </p:txBody>
      </p:sp>
    </p:spTree>
    <p:extLst>
      <p:ext uri="{BB962C8B-B14F-4D97-AF65-F5344CB8AC3E}">
        <p14:creationId xmlns:p14="http://schemas.microsoft.com/office/powerpoint/2010/main" val="3898798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E0AE244-AC56-4F9E-8510-AF3EE3479D30}"/>
              </a:ext>
            </a:extLst>
          </p:cNvPr>
          <p:cNvSpPr>
            <a:spLocks noGrp="1"/>
          </p:cNvSpPr>
          <p:nvPr>
            <p:ph idx="1"/>
          </p:nvPr>
        </p:nvSpPr>
        <p:spPr>
          <a:xfrm>
            <a:off x="838200" y="397565"/>
            <a:ext cx="10515600" cy="6082748"/>
          </a:xfrm>
        </p:spPr>
        <p:txBody>
          <a:bodyPr>
            <a:normAutofit/>
          </a:bodyPr>
          <a:lstStyle/>
          <a:p>
            <a:pPr algn="just"/>
            <a:r>
              <a:rPr lang="en-IN" dirty="0"/>
              <a:t>Rule 0: The Foundation Rule</a:t>
            </a:r>
          </a:p>
          <a:p>
            <a:pPr algn="just"/>
            <a:r>
              <a:rPr lang="en-IN" dirty="0"/>
              <a:t>The database must be in relational form. So that the system can handle the database through its relational capabilities.</a:t>
            </a:r>
          </a:p>
          <a:p>
            <a:pPr algn="just"/>
            <a:endParaRPr lang="en-IN" dirty="0"/>
          </a:p>
          <a:p>
            <a:pPr algn="just"/>
            <a:r>
              <a:rPr lang="en-IN" dirty="0"/>
              <a:t>Rule 1: Information Rule</a:t>
            </a:r>
          </a:p>
          <a:p>
            <a:pPr algn="just"/>
            <a:r>
              <a:rPr lang="en-IN" dirty="0"/>
              <a:t>A database contains various information, and this information must be stored in each cell of a table in the form of rows and columns.</a:t>
            </a:r>
          </a:p>
          <a:p>
            <a:pPr algn="just"/>
            <a:endParaRPr lang="en-IN" dirty="0"/>
          </a:p>
          <a:p>
            <a:pPr algn="just"/>
            <a:r>
              <a:rPr lang="en-IN" dirty="0"/>
              <a:t>Rule 2: Guaranteed Access Rule</a:t>
            </a:r>
          </a:p>
          <a:p>
            <a:pPr algn="just"/>
            <a:r>
              <a:rPr lang="en-IN" dirty="0"/>
              <a:t>Every single or precise data (atomic value) may be accessed logically from a relational database using the combination of primary key value, table name, and column name.</a:t>
            </a:r>
          </a:p>
          <a:p>
            <a:pPr algn="just"/>
            <a:endParaRPr lang="en-IN" dirty="0"/>
          </a:p>
          <a:p>
            <a:pPr algn="just"/>
            <a:endParaRPr lang="en-IN" dirty="0"/>
          </a:p>
        </p:txBody>
      </p:sp>
    </p:spTree>
    <p:extLst>
      <p:ext uri="{BB962C8B-B14F-4D97-AF65-F5344CB8AC3E}">
        <p14:creationId xmlns:p14="http://schemas.microsoft.com/office/powerpoint/2010/main" val="1445272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1175</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Database Design</vt:lpstr>
      <vt:lpstr>Topic</vt:lpstr>
      <vt:lpstr>Informal Design guidelines for Relational Schema</vt:lpstr>
      <vt:lpstr>Imparting clear semantics to attributes in relations </vt:lpstr>
      <vt:lpstr>Redundant Information in Tuples and Update Anomalies</vt:lpstr>
      <vt:lpstr>NULL values in Tuples</vt:lpstr>
      <vt:lpstr>Generation of spurious tuples</vt:lpstr>
      <vt:lpstr>Codd's Rules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dc:title>
  <dc:creator>Urja Mankad</dc:creator>
  <cp:lastModifiedBy>admin</cp:lastModifiedBy>
  <cp:revision>13</cp:revision>
  <dcterms:created xsi:type="dcterms:W3CDTF">2021-12-01T13:26:47Z</dcterms:created>
  <dcterms:modified xsi:type="dcterms:W3CDTF">2025-09-18T06:39:05Z</dcterms:modified>
</cp:coreProperties>
</file>